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85" r:id="rId3"/>
    <p:sldId id="306" r:id="rId4"/>
    <p:sldId id="307" r:id="rId5"/>
    <p:sldId id="308" r:id="rId6"/>
    <p:sldId id="257" r:id="rId7"/>
    <p:sldId id="287" r:id="rId8"/>
    <p:sldId id="288" r:id="rId9"/>
    <p:sldId id="286" r:id="rId10"/>
    <p:sldId id="294" r:id="rId11"/>
    <p:sldId id="295" r:id="rId12"/>
    <p:sldId id="296" r:id="rId13"/>
    <p:sldId id="309" r:id="rId14"/>
    <p:sldId id="261" r:id="rId15"/>
    <p:sldId id="297" r:id="rId16"/>
    <p:sldId id="300" r:id="rId17"/>
    <p:sldId id="302" r:id="rId18"/>
    <p:sldId id="301" r:id="rId19"/>
    <p:sldId id="303" r:id="rId20"/>
    <p:sldId id="305" r:id="rId21"/>
    <p:sldId id="289" r:id="rId22"/>
    <p:sldId id="262" r:id="rId23"/>
    <p:sldId id="263" r:id="rId24"/>
    <p:sldId id="291" r:id="rId25"/>
    <p:sldId id="266" r:id="rId26"/>
    <p:sldId id="267" r:id="rId27"/>
    <p:sldId id="310" r:id="rId28"/>
    <p:sldId id="311" r:id="rId29"/>
    <p:sldId id="312" r:id="rId30"/>
    <p:sldId id="317" r:id="rId31"/>
    <p:sldId id="292" r:id="rId32"/>
    <p:sldId id="271" r:id="rId33"/>
    <p:sldId id="273" r:id="rId34"/>
    <p:sldId id="275" r:id="rId35"/>
    <p:sldId id="276" r:id="rId36"/>
    <p:sldId id="278" r:id="rId37"/>
    <p:sldId id="282" r:id="rId38"/>
    <p:sldId id="283" r:id="rId39"/>
    <p:sldId id="313"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4" autoAdjust="0"/>
    <p:restoredTop sz="96745" autoAdjust="0"/>
  </p:normalViewPr>
  <p:slideViewPr>
    <p:cSldViewPr>
      <p:cViewPr varScale="1">
        <p:scale>
          <a:sx n="69" d="100"/>
          <a:sy n="69" d="100"/>
        </p:scale>
        <p:origin x="1572" y="66"/>
      </p:cViewPr>
      <p:guideLst>
        <p:guide orient="horz" pos="2160"/>
        <p:guide pos="2880"/>
      </p:guideLst>
    </p:cSldViewPr>
  </p:slideViewPr>
  <p:outlineViewPr>
    <p:cViewPr>
      <p:scale>
        <a:sx n="33" d="100"/>
        <a:sy n="33" d="100"/>
      </p:scale>
      <p:origin x="0" y="32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C689-1E85-40C8-8C9F-160E0F1570C0}" type="datetimeFigureOut">
              <a:rPr lang="en-US" smtClean="0"/>
              <a:pPr/>
              <a:t>11/24/2019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E83F6-0798-4C6E-8DB3-CE8493D3DF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DE83F6-0798-4C6E-8DB3-CE8493D3DFF4}" type="slidenum">
              <a:rPr lang="en-US" smtClean="0"/>
              <a:pPr/>
              <a:t>1</a:t>
            </a:fld>
            <a:endParaRPr lang="en-US"/>
          </a:p>
        </p:txBody>
      </p:sp>
    </p:spTree>
    <p:extLst>
      <p:ext uri="{BB962C8B-B14F-4D97-AF65-F5344CB8AC3E}">
        <p14:creationId xmlns:p14="http://schemas.microsoft.com/office/powerpoint/2010/main" val="25295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DE83F6-0798-4C6E-8DB3-CE8493D3DFF4}" type="slidenum">
              <a:rPr lang="en-US" smtClean="0"/>
              <a:pPr/>
              <a:t>15</a:t>
            </a:fld>
            <a:endParaRPr lang="en-US"/>
          </a:p>
        </p:txBody>
      </p:sp>
    </p:spTree>
    <p:extLst>
      <p:ext uri="{BB962C8B-B14F-4D97-AF65-F5344CB8AC3E}">
        <p14:creationId xmlns:p14="http://schemas.microsoft.com/office/powerpoint/2010/main" val="300877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DE83F6-0798-4C6E-8DB3-CE8493D3DFF4}"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1" indent="0" algn="l">
              <a:buNone/>
              <a:defRPr sz="2600">
                <a:solidFill>
                  <a:schemeClr val="tx2">
                    <a:shade val="30000"/>
                    <a:satMod val="150000"/>
                  </a:schemeClr>
                </a:solidFill>
              </a:defRPr>
            </a:lvl1pPr>
            <a:lvl2pPr marL="457189" indent="0" algn="ctr">
              <a:buNone/>
            </a:lvl2pPr>
            <a:lvl3pPr marL="914377" indent="0" algn="ctr">
              <a:buNone/>
            </a:lvl3pPr>
            <a:lvl4pPr marL="1371566" indent="0" algn="ctr">
              <a:buNone/>
            </a:lvl4pPr>
            <a:lvl5pPr marL="1828754" indent="0" algn="ctr">
              <a:buNone/>
            </a:lvl5pPr>
            <a:lvl6pPr marL="2285943" indent="0" algn="ctr">
              <a:buNone/>
            </a:lvl6pPr>
            <a:lvl7pPr marL="2743131" indent="0" algn="ctr">
              <a:buNone/>
            </a:lvl7pPr>
            <a:lvl8pPr marL="3200320" indent="0" algn="ctr">
              <a:buNone/>
            </a:lvl8pPr>
            <a:lvl9pPr marL="3657509"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DB7E3AF-2688-46CE-BA92-CDB29691804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5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6"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6"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82" indent="-274313">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82" indent="-274313">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7E3AF-2688-46CE-BA92-CDB29691804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19"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3"/>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E3AF-2688-46CE-BA92-CDB29691804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57"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13"/>
            <a:ext cx="44196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5"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168818" y="21106"/>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182882"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012878"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314A962-83BE-4204-A01C-AA2DC74A6C21}" type="datetimeFigureOut">
              <a:rPr lang="en-US" smtClean="0"/>
              <a:pPr/>
              <a:t>11/24/2019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B7E3AF-2688-46CE-BA92-CDB29691804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51" indent="-283457"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64" indent="-237738"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46" indent="-228594"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53" indent="-173732"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16" indent="-182875"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22" indent="-182875"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29" indent="-182875"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92" indent="-182875"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99" indent="-182875"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6" Type="http://schemas.openxmlformats.org/officeDocument/2006/relationships/hyperlink" Target="http://www.tutorialspoint.com/" TargetMode="External"/><Relationship Id="rId5" Type="http://schemas.openxmlformats.org/officeDocument/2006/relationships/hyperlink" Target="http://www.quora.com/" TargetMode="External"/><Relationship Id="rId4" Type="http://schemas.openxmlformats.org/officeDocument/2006/relationships/hyperlink" Target="http://www.goodread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3979" y="171798"/>
            <a:ext cx="7406640" cy="842884"/>
          </a:xfrm>
        </p:spPr>
        <p:txBody>
          <a:bodyPr>
            <a:noAutofit/>
          </a:bodyPr>
          <a:lstStyle/>
          <a:p>
            <a:pPr algn="ctr"/>
            <a:r>
              <a:rPr lang="en-US" sz="4400" b="1" dirty="0">
                <a:latin typeface="Times New Roman" pitchFamily="18" charset="0"/>
                <a:cs typeface="Times New Roman" pitchFamily="18" charset="0"/>
              </a:rPr>
              <a:t>PRESENTATION</a:t>
            </a:r>
          </a:p>
        </p:txBody>
      </p:sp>
      <p:pic>
        <p:nvPicPr>
          <p:cNvPr id="1026" name="Picture 2" descr="C:\Users\daman\Desktop\1505887924PunjabiUniversity1.jpg"/>
          <p:cNvPicPr>
            <a:picLocks noChangeAspect="1" noChangeArrowheads="1"/>
          </p:cNvPicPr>
          <p:nvPr/>
        </p:nvPicPr>
        <p:blipFill>
          <a:blip r:embed="rId3"/>
          <a:srcRect/>
          <a:stretch>
            <a:fillRect/>
          </a:stretch>
        </p:blipFill>
        <p:spPr bwMode="auto">
          <a:xfrm>
            <a:off x="1966424" y="4018854"/>
            <a:ext cx="2503746" cy="2399423"/>
          </a:xfrm>
          <a:prstGeom prst="rect">
            <a:avLst/>
          </a:prstGeom>
          <a:noFill/>
        </p:spPr>
      </p:pic>
      <p:sp>
        <p:nvSpPr>
          <p:cNvPr id="7" name="TextBox 6"/>
          <p:cNvSpPr txBox="1"/>
          <p:nvPr/>
        </p:nvSpPr>
        <p:spPr>
          <a:xfrm>
            <a:off x="1219198" y="1276290"/>
            <a:ext cx="7696201"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On Six Weeks Industrial Training (1 June, 2019 – 15 July, 2019)</a:t>
            </a:r>
          </a:p>
        </p:txBody>
      </p:sp>
      <p:sp>
        <p:nvSpPr>
          <p:cNvPr id="8" name="Rectangle 7"/>
          <p:cNvSpPr/>
          <p:nvPr/>
        </p:nvSpPr>
        <p:spPr>
          <a:xfrm>
            <a:off x="1219200" y="2000071"/>
            <a:ext cx="7696200"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6">
                    <a:lumMod val="60000"/>
                    <a:lumOff val="40000"/>
                  </a:schemeClr>
                </a:solidFill>
                <a:latin typeface="Times New Roman" panose="02020603050405020304" pitchFamily="18" charset="0"/>
                <a:cs typeface="Times New Roman" panose="02020603050405020304" pitchFamily="18" charset="0"/>
              </a:rPr>
              <a:t>BOOK STORE DESKTOP </a:t>
            </a:r>
            <a:r>
              <a:rPr lang="en-US" sz="3600" b="1" dirty="0" smtClean="0">
                <a:ln/>
                <a:solidFill>
                  <a:schemeClr val="accent6">
                    <a:lumMod val="60000"/>
                    <a:lumOff val="40000"/>
                  </a:schemeClr>
                </a:solidFill>
                <a:latin typeface="Times New Roman" panose="02020603050405020304" pitchFamily="18" charset="0"/>
                <a:cs typeface="Times New Roman" panose="02020603050405020304" pitchFamily="18" charset="0"/>
              </a:rPr>
              <a:t>APP</a:t>
            </a:r>
          </a:p>
          <a:p>
            <a:pPr algn="ctr"/>
            <a:r>
              <a:rPr lang="en-US" sz="3600" b="1" dirty="0" smtClean="0">
                <a:ln/>
                <a:solidFill>
                  <a:schemeClr val="accent6">
                    <a:lumMod val="60000"/>
                    <a:lumOff val="40000"/>
                  </a:schemeClr>
                </a:solidFill>
                <a:latin typeface="Times New Roman" panose="02020603050405020304" pitchFamily="18" charset="0"/>
                <a:cs typeface="Times New Roman" panose="02020603050405020304" pitchFamily="18" charset="0"/>
              </a:rPr>
              <a:t>USING </a:t>
            </a:r>
            <a:r>
              <a:rPr lang="en-US" sz="3600" b="1" dirty="0">
                <a:ln/>
                <a:solidFill>
                  <a:schemeClr val="accent6">
                    <a:lumMod val="60000"/>
                    <a:lumOff val="40000"/>
                  </a:schemeClr>
                </a:solidFill>
                <a:latin typeface="Times New Roman" panose="02020603050405020304" pitchFamily="18" charset="0"/>
                <a:cs typeface="Times New Roman" panose="02020603050405020304" pitchFamily="18" charset="0"/>
              </a:rPr>
              <a:t>PYTHON</a:t>
            </a:r>
          </a:p>
        </p:txBody>
      </p:sp>
      <p:sp>
        <p:nvSpPr>
          <p:cNvPr id="3" name="TextBox 2"/>
          <p:cNvSpPr txBox="1"/>
          <p:nvPr/>
        </p:nvSpPr>
        <p:spPr>
          <a:xfrm>
            <a:off x="4470170" y="1660215"/>
            <a:ext cx="119149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On</a:t>
            </a:r>
          </a:p>
        </p:txBody>
      </p:sp>
      <p:sp>
        <p:nvSpPr>
          <p:cNvPr id="13" name="Rectangle 12"/>
          <p:cNvSpPr/>
          <p:nvPr/>
        </p:nvSpPr>
        <p:spPr>
          <a:xfrm>
            <a:off x="5410200" y="4109190"/>
            <a:ext cx="3105610" cy="2218749"/>
          </a:xfrm>
          <a:prstGeom prst="rect">
            <a:avLst/>
          </a:prstGeom>
        </p:spPr>
        <p:txBody>
          <a:bodyPr wrap="square">
            <a:spAutoFit/>
          </a:bodyPr>
          <a:lstStyle/>
          <a:p>
            <a:pPr>
              <a:lnSpc>
                <a:spcPct val="115000"/>
              </a:lnSpc>
              <a:spcAft>
                <a:spcPts val="1000"/>
              </a:spcAft>
            </a:pPr>
            <a:r>
              <a:rPr lang="en-US" sz="2500" b="1" dirty="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SUBMITTED BY:</a:t>
            </a:r>
            <a:endParaRPr lang="en-US" sz="2500" b="1"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500" b="1" dirty="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GURPREET SINGH</a:t>
            </a:r>
            <a:endParaRPr lang="en-US" sz="2500" b="1"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500" b="1" dirty="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3 CE – 5 (5</a:t>
            </a:r>
            <a:r>
              <a:rPr lang="en-US" sz="2500" b="1" baseline="30000" dirty="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TH</a:t>
            </a:r>
            <a:r>
              <a:rPr lang="en-US" sz="2500" b="1" dirty="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 SEM)</a:t>
            </a:r>
          </a:p>
          <a:p>
            <a:pPr>
              <a:lnSpc>
                <a:spcPct val="115000"/>
              </a:lnSpc>
              <a:spcAft>
                <a:spcPts val="1000"/>
              </a:spcAft>
            </a:pPr>
            <a:r>
              <a:rPr lang="en-US" sz="2500" b="1" dirty="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11701137</a:t>
            </a:r>
            <a:endParaRPr lang="en-US" sz="2500" b="1"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3048000" y="3200400"/>
            <a:ext cx="40386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At NIIT Centre, Patiala</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3" grpId="0"/>
      <p:bldP spid="1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03592" cy="5943600"/>
          </a:xfrm>
        </p:spPr>
        <p:txBody>
          <a:bodyPr>
            <a:noAutofit/>
          </a:bodyPr>
          <a:lstStyle/>
          <a:p>
            <a:pPr algn="just">
              <a:buNone/>
            </a:pPr>
            <a:r>
              <a:rPr lang="en-US" sz="2000" dirty="0"/>
              <a:t>	</a:t>
            </a:r>
            <a:r>
              <a:rPr lang="en-US" sz="2000" b="1" dirty="0">
                <a:latin typeface="Times New Roman" pitchFamily="18" charset="0"/>
                <a:cs typeface="Times New Roman" pitchFamily="18" charset="0"/>
              </a:rPr>
              <a:t>Following are important sqlite3 module routines, which can satisfy the requirement to work with SQLite database from Python program:</a:t>
            </a:r>
          </a:p>
          <a:p>
            <a:pPr algn="just">
              <a:buNone/>
            </a:pPr>
            <a:endParaRPr lang="en-US" sz="2000" b="1"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sqlite3.connect(database [,timeout ,other optional args])</a:t>
            </a:r>
          </a:p>
          <a:p>
            <a:pPr algn="just">
              <a:buFont typeface="Wingdings" pitchFamily="2" charset="2"/>
              <a:buChar char="Ø"/>
            </a:pPr>
            <a:r>
              <a:rPr lang="en-US" sz="2000" dirty="0">
                <a:latin typeface="Times New Roman" pitchFamily="18" charset="0"/>
                <a:cs typeface="Times New Roman" pitchFamily="18" charset="0"/>
              </a:rPr>
              <a:t>connection.cursor([cursor Class])</a:t>
            </a:r>
          </a:p>
          <a:p>
            <a:pPr algn="just">
              <a:buFont typeface="Wingdings" pitchFamily="2" charset="2"/>
              <a:buChar char="Ø"/>
            </a:pPr>
            <a:r>
              <a:rPr lang="en-US" sz="2000" dirty="0">
                <a:latin typeface="Times New Roman" pitchFamily="18" charset="0"/>
                <a:cs typeface="Times New Roman" pitchFamily="18" charset="0"/>
              </a:rPr>
              <a:t>cursor.execute(sql [, optional parameters])</a:t>
            </a:r>
          </a:p>
          <a:p>
            <a:pPr algn="just">
              <a:buFont typeface="Wingdings" pitchFamily="2" charset="2"/>
              <a:buChar char="Ø"/>
            </a:pPr>
            <a:r>
              <a:rPr lang="en-US" sz="2000" dirty="0">
                <a:latin typeface="Times New Roman" pitchFamily="18" charset="0"/>
                <a:cs typeface="Times New Roman" pitchFamily="18" charset="0"/>
              </a:rPr>
              <a:t>cursor.executemany(sql, seq_of_parameters)</a:t>
            </a:r>
          </a:p>
          <a:p>
            <a:pPr algn="just">
              <a:buFont typeface="Wingdings" pitchFamily="2" charset="2"/>
              <a:buChar char="Ø"/>
            </a:pPr>
            <a:r>
              <a:rPr lang="en-US" sz="2000" dirty="0">
                <a:latin typeface="Times New Roman" pitchFamily="18" charset="0"/>
                <a:cs typeface="Times New Roman" pitchFamily="18" charset="0"/>
              </a:rPr>
              <a:t>connection.executemany(sql[, parameters])</a:t>
            </a:r>
          </a:p>
          <a:p>
            <a:pPr algn="just">
              <a:buFont typeface="Wingdings" pitchFamily="2" charset="2"/>
              <a:buChar char="Ø"/>
            </a:pPr>
            <a:r>
              <a:rPr lang="en-US" sz="2000" dirty="0">
                <a:latin typeface="Times New Roman" pitchFamily="18" charset="0"/>
                <a:cs typeface="Times New Roman" pitchFamily="18" charset="0"/>
              </a:rPr>
              <a:t>cursor.executescript(sql_script)</a:t>
            </a:r>
          </a:p>
          <a:p>
            <a:pPr algn="just">
              <a:buFont typeface="Wingdings" pitchFamily="2" charset="2"/>
              <a:buChar char="Ø"/>
            </a:pPr>
            <a:r>
              <a:rPr lang="en-US" sz="2000" dirty="0">
                <a:latin typeface="Times New Roman" pitchFamily="18" charset="0"/>
                <a:cs typeface="Times New Roman" pitchFamily="18" charset="0"/>
              </a:rPr>
              <a:t>connection.commit( )</a:t>
            </a:r>
          </a:p>
          <a:p>
            <a:pPr algn="just">
              <a:buFont typeface="Wingdings" pitchFamily="2" charset="2"/>
              <a:buChar char="Ø"/>
            </a:pPr>
            <a:r>
              <a:rPr lang="en-US" sz="2000" dirty="0">
                <a:latin typeface="Times New Roman" pitchFamily="18" charset="0"/>
                <a:cs typeface="Times New Roman" pitchFamily="18" charset="0"/>
              </a:rPr>
              <a:t>connection.rollback( )</a:t>
            </a:r>
          </a:p>
          <a:p>
            <a:pPr algn="just">
              <a:buFont typeface="Wingdings" pitchFamily="2" charset="2"/>
              <a:buChar char="Ø"/>
            </a:pPr>
            <a:r>
              <a:rPr lang="en-US" sz="2000" dirty="0">
                <a:latin typeface="Times New Roman" pitchFamily="18" charset="0"/>
                <a:cs typeface="Times New Roman" pitchFamily="18" charset="0"/>
              </a:rPr>
              <a:t>connection.close( )</a:t>
            </a:r>
          </a:p>
          <a:p>
            <a:pPr algn="just">
              <a:buFont typeface="Wingdings" pitchFamily="2" charset="2"/>
              <a:buChar char="Ø"/>
            </a:pPr>
            <a:r>
              <a:rPr lang="en-US" sz="2000" dirty="0">
                <a:latin typeface="Times New Roman" pitchFamily="18" charset="0"/>
                <a:cs typeface="Times New Roman" pitchFamily="18" charset="0"/>
              </a:rPr>
              <a:t>cursor.fetchone( )</a:t>
            </a:r>
          </a:p>
          <a:p>
            <a:pPr algn="just">
              <a:buFont typeface="Wingdings" pitchFamily="2" charset="2"/>
              <a:buChar char="Ø"/>
            </a:pPr>
            <a:r>
              <a:rPr lang="en-US" sz="2000" dirty="0">
                <a:latin typeface="Times New Roman" pitchFamily="18" charset="0"/>
                <a:cs typeface="Times New Roman" pitchFamily="18" charset="0"/>
              </a:rPr>
              <a:t>cursor.fetchmany([size = cursor.arraysize])</a:t>
            </a:r>
          </a:p>
          <a:p>
            <a:pPr algn="just">
              <a:buFont typeface="Wingdings" pitchFamily="2" charset="2"/>
              <a:buChar char="Ø"/>
            </a:pPr>
            <a:r>
              <a:rPr lang="en-US" sz="2000" dirty="0">
                <a:latin typeface="Times New Roman" pitchFamily="18" charset="0"/>
                <a:cs typeface="Times New Roman" pitchFamily="18" charset="0"/>
              </a:rPr>
              <a:t>cursor.fetchall( ) </a:t>
            </a:r>
          </a:p>
          <a:p>
            <a:pPr algn="just">
              <a:buFont typeface="Wingdings" pitchFamily="2" charset="2"/>
              <a:buChar char="Ø"/>
            </a:pPr>
            <a:endParaRPr 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498080" cy="4419600"/>
          </a:xfrm>
        </p:spPr>
        <p:txBody>
          <a:bodyPr>
            <a:normAutofit/>
          </a:bodyPr>
          <a:lstStyle/>
          <a:p>
            <a:pPr algn="just">
              <a:buNone/>
            </a:pPr>
            <a:r>
              <a:rPr lang="en-US" sz="2800" b="1" dirty="0">
                <a:latin typeface="Times New Roman" pitchFamily="18" charset="0"/>
                <a:cs typeface="Times New Roman" pitchFamily="18" charset="0"/>
              </a:rPr>
              <a:t>Connect To Database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Following Python code shows how to connect to an existing database. If the database does not exist, then it will be created and finally a database object will be returned.</a:t>
            </a:r>
          </a:p>
          <a:p>
            <a:pPr algn="just"/>
            <a:r>
              <a:rPr lang="en-US" sz="2000" dirty="0">
                <a:latin typeface="Times New Roman" pitchFamily="18" charset="0"/>
                <a:cs typeface="Times New Roman" pitchFamily="18" charset="0"/>
              </a:rPr>
              <a:t>Here, we can also supply database name as the special name </a:t>
            </a:r>
            <a:r>
              <a:rPr lang="en-US" sz="2000" b="1" dirty="0">
                <a:latin typeface="Times New Roman" pitchFamily="18" charset="0"/>
                <a:cs typeface="Times New Roman" pitchFamily="18" charset="0"/>
              </a:rPr>
              <a:t>:memory:</a:t>
            </a:r>
            <a:r>
              <a:rPr lang="en-US" sz="2000" dirty="0">
                <a:latin typeface="Times New Roman" pitchFamily="18" charset="0"/>
                <a:cs typeface="Times New Roman" pitchFamily="18" charset="0"/>
              </a:rPr>
              <a:t> to create a database in RAM. Now we run the below code to create our database </a:t>
            </a:r>
            <a:r>
              <a:rPr lang="en-US" sz="2000" b="1" dirty="0">
                <a:latin typeface="Times New Roman" pitchFamily="18" charset="0"/>
                <a:cs typeface="Times New Roman" pitchFamily="18" charset="0"/>
              </a:rPr>
              <a:t>test.db</a:t>
            </a:r>
            <a:r>
              <a:rPr lang="en-US" sz="2000" dirty="0">
                <a:latin typeface="Times New Roman" pitchFamily="18" charset="0"/>
                <a:cs typeface="Times New Roman" pitchFamily="18" charset="0"/>
              </a:rPr>
              <a:t> in the current directory. Database will be created respectively.</a:t>
            </a:r>
          </a:p>
          <a:p>
            <a:pPr algn="just"/>
            <a:r>
              <a:rPr lang="en-US" sz="2000" dirty="0">
                <a:latin typeface="Times New Roman" pitchFamily="18" charset="0"/>
                <a:cs typeface="Times New Roman" pitchFamily="18" charset="0"/>
              </a:rPr>
              <a:t>Once you have a connection, you can create a cursor object and call its execute method to perform SQL commands like CREATE, SELECT, INSERT, DELETE, UPDATE, etc.</a:t>
            </a:r>
          </a:p>
        </p:txBody>
      </p:sp>
      <p:pic>
        <p:nvPicPr>
          <p:cNvPr id="1026" name="Picture 2" descr="C:\Users\daman\Pictures\Screenshots\Screenshot (432).png"/>
          <p:cNvPicPr>
            <a:picLocks noChangeAspect="1" noChangeArrowheads="1"/>
          </p:cNvPicPr>
          <p:nvPr/>
        </p:nvPicPr>
        <p:blipFill>
          <a:blip r:embed="rId2"/>
          <a:srcRect/>
          <a:stretch>
            <a:fillRect/>
          </a:stretch>
        </p:blipFill>
        <p:spPr bwMode="auto">
          <a:xfrm>
            <a:off x="2514600" y="4724409"/>
            <a:ext cx="5029200" cy="1407385"/>
          </a:xfrm>
          <a:prstGeom prst="rect">
            <a:avLst/>
          </a:prstGeom>
          <a:ln>
            <a:noFill/>
          </a:ln>
          <a:effectLst>
            <a:outerShdw blurRad="190500" algn="tl" rotWithShape="0">
              <a:srgbClr val="000000">
                <a:alpha val="70000"/>
              </a:srgbClr>
            </a:outerShdw>
          </a:effectLst>
        </p:spPr>
      </p:pic>
      <p:sp>
        <p:nvSpPr>
          <p:cNvPr id="4" name="TextBox 3"/>
          <p:cNvSpPr txBox="1"/>
          <p:nvPr/>
        </p:nvSpPr>
        <p:spPr>
          <a:xfrm>
            <a:off x="2438400" y="6324602"/>
            <a:ext cx="52578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3: </a:t>
            </a:r>
            <a:r>
              <a:rPr lang="en-US" sz="1600" dirty="0">
                <a:latin typeface="Times New Roman" pitchFamily="18" charset="0"/>
                <a:cs typeface="Times New Roman" pitchFamily="18" charset="0"/>
              </a:rPr>
              <a:t>basic code for connecting with database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90600"/>
            <a:ext cx="7498080" cy="5562600"/>
          </a:xfrm>
        </p:spPr>
        <p:txBody>
          <a:bodyPr>
            <a:noAutofit/>
          </a:bodyPr>
          <a:lstStyle/>
          <a:p>
            <a:pPr algn="just"/>
            <a:r>
              <a:rPr lang="en-US" sz="2000" dirty="0">
                <a:latin typeface="Times New Roman" pitchFamily="18" charset="0"/>
                <a:cs typeface="Times New Roman" pitchFamily="18" charset="0"/>
              </a:rPr>
              <a:t>Extremely light-weighted (not more than 500 KBs)</a:t>
            </a:r>
          </a:p>
          <a:p>
            <a:pPr algn="just"/>
            <a:r>
              <a:rPr lang="en-US" sz="2000" dirty="0">
                <a:latin typeface="Times New Roman" pitchFamily="18" charset="0"/>
                <a:cs typeface="Times New Roman" pitchFamily="18" charset="0"/>
              </a:rPr>
              <a:t>It is server less which means you do not need any separate server for availing its services</a:t>
            </a:r>
          </a:p>
          <a:p>
            <a:pPr algn="just"/>
            <a:r>
              <a:rPr lang="en-US" sz="2000" dirty="0">
                <a:latin typeface="Times New Roman" pitchFamily="18" charset="0"/>
                <a:cs typeface="Times New Roman" pitchFamily="18" charset="0"/>
              </a:rPr>
              <a:t>No complex setup</a:t>
            </a:r>
          </a:p>
          <a:p>
            <a:pPr algn="just"/>
            <a:r>
              <a:rPr lang="en-US" sz="2000" dirty="0">
                <a:latin typeface="Times New Roman" pitchFamily="18" charset="0"/>
                <a:cs typeface="Times New Roman" pitchFamily="18" charset="0"/>
              </a:rPr>
              <a:t>Fully transactional and concurrency-compliant</a:t>
            </a:r>
          </a:p>
          <a:p>
            <a:pPr algn="just">
              <a:buNone/>
            </a:pPr>
            <a:r>
              <a:rPr lang="en-US" sz="2000" b="1" u="sng" dirty="0">
                <a:latin typeface="Times New Roman" pitchFamily="18" charset="0"/>
                <a:cs typeface="Times New Roman" pitchFamily="18" charset="0"/>
              </a:rPr>
              <a:t>Some of the most important SQL commands:</a:t>
            </a:r>
          </a:p>
          <a:p>
            <a:pPr algn="just"/>
            <a:r>
              <a:rPr lang="en-US" sz="2000" b="1" dirty="0">
                <a:latin typeface="Times New Roman" pitchFamily="18" charset="0"/>
                <a:cs typeface="Times New Roman" pitchFamily="18" charset="0"/>
              </a:rPr>
              <a:t>SELECT</a:t>
            </a:r>
            <a:r>
              <a:rPr lang="en-US" sz="2000" dirty="0">
                <a:latin typeface="Times New Roman" pitchFamily="18" charset="0"/>
                <a:cs typeface="Times New Roman" pitchFamily="18" charset="0"/>
              </a:rPr>
              <a:t> - extracts data from a database</a:t>
            </a:r>
          </a:p>
          <a:p>
            <a:pPr algn="just"/>
            <a:r>
              <a:rPr lang="en-US" sz="2000" b="1" dirty="0">
                <a:latin typeface="Times New Roman" pitchFamily="18" charset="0"/>
                <a:cs typeface="Times New Roman" pitchFamily="18" charset="0"/>
              </a:rPr>
              <a:t>UPDATE</a:t>
            </a:r>
            <a:r>
              <a:rPr lang="en-US" sz="2000" dirty="0">
                <a:latin typeface="Times New Roman" pitchFamily="18" charset="0"/>
                <a:cs typeface="Times New Roman" pitchFamily="18" charset="0"/>
              </a:rPr>
              <a:t> - updates data in a database</a:t>
            </a:r>
          </a:p>
          <a:p>
            <a:pPr algn="just"/>
            <a:r>
              <a:rPr lang="en-US" sz="2000" b="1" dirty="0">
                <a:latin typeface="Times New Roman" pitchFamily="18" charset="0"/>
                <a:cs typeface="Times New Roman" pitchFamily="18" charset="0"/>
              </a:rPr>
              <a:t>DELETE</a:t>
            </a:r>
            <a:r>
              <a:rPr lang="en-US" sz="2000" dirty="0">
                <a:latin typeface="Times New Roman" pitchFamily="18" charset="0"/>
                <a:cs typeface="Times New Roman" pitchFamily="18" charset="0"/>
              </a:rPr>
              <a:t> - deletes data from a database</a:t>
            </a:r>
          </a:p>
          <a:p>
            <a:pPr algn="just"/>
            <a:r>
              <a:rPr lang="en-US" sz="2000" b="1" dirty="0">
                <a:latin typeface="Times New Roman" pitchFamily="18" charset="0"/>
                <a:cs typeface="Times New Roman" pitchFamily="18" charset="0"/>
              </a:rPr>
              <a:t>INSERT INTO</a:t>
            </a:r>
            <a:r>
              <a:rPr lang="en-US" sz="2000" dirty="0">
                <a:latin typeface="Times New Roman" pitchFamily="18" charset="0"/>
                <a:cs typeface="Times New Roman" pitchFamily="18" charset="0"/>
              </a:rPr>
              <a:t> - inserts new data into a database</a:t>
            </a:r>
          </a:p>
          <a:p>
            <a:pPr algn="just"/>
            <a:r>
              <a:rPr lang="en-US" sz="2000" b="1" dirty="0">
                <a:latin typeface="Times New Roman" pitchFamily="18" charset="0"/>
                <a:cs typeface="Times New Roman" pitchFamily="18" charset="0"/>
              </a:rPr>
              <a:t>CREATE DATABASE</a:t>
            </a:r>
            <a:r>
              <a:rPr lang="en-US" sz="2000" dirty="0">
                <a:latin typeface="Times New Roman" pitchFamily="18" charset="0"/>
                <a:cs typeface="Times New Roman" pitchFamily="18" charset="0"/>
              </a:rPr>
              <a:t> - creates a new database</a:t>
            </a:r>
          </a:p>
          <a:p>
            <a:pPr algn="just"/>
            <a:r>
              <a:rPr lang="en-US" sz="2000" b="1" dirty="0">
                <a:latin typeface="Times New Roman" pitchFamily="18" charset="0"/>
                <a:cs typeface="Times New Roman" pitchFamily="18" charset="0"/>
              </a:rPr>
              <a:t>ALTER DATABASE</a:t>
            </a:r>
            <a:r>
              <a:rPr lang="en-US" sz="2000" dirty="0">
                <a:latin typeface="Times New Roman" pitchFamily="18" charset="0"/>
                <a:cs typeface="Times New Roman" pitchFamily="18" charset="0"/>
              </a:rPr>
              <a:t> - modifies a database</a:t>
            </a:r>
          </a:p>
          <a:p>
            <a:pPr algn="just"/>
            <a:r>
              <a:rPr lang="en-US" sz="2000" b="1" dirty="0">
                <a:latin typeface="Times New Roman" pitchFamily="18" charset="0"/>
                <a:cs typeface="Times New Roman" pitchFamily="18" charset="0"/>
              </a:rPr>
              <a:t>CREATE TABLE</a:t>
            </a:r>
            <a:r>
              <a:rPr lang="en-US" sz="2000" dirty="0">
                <a:latin typeface="Times New Roman" pitchFamily="18" charset="0"/>
                <a:cs typeface="Times New Roman" pitchFamily="18" charset="0"/>
              </a:rPr>
              <a:t> - creates a new table</a:t>
            </a:r>
          </a:p>
          <a:p>
            <a:pPr algn="just"/>
            <a:r>
              <a:rPr lang="en-US" sz="2000" b="1" dirty="0">
                <a:latin typeface="Times New Roman" pitchFamily="18" charset="0"/>
                <a:cs typeface="Times New Roman" pitchFamily="18" charset="0"/>
              </a:rPr>
              <a:t>ALTER TABLE</a:t>
            </a:r>
            <a:r>
              <a:rPr lang="en-US" sz="2000" dirty="0">
                <a:latin typeface="Times New Roman" pitchFamily="18" charset="0"/>
                <a:cs typeface="Times New Roman" pitchFamily="18" charset="0"/>
              </a:rPr>
              <a:t> - modifies a table</a:t>
            </a:r>
          </a:p>
          <a:p>
            <a:pPr algn="just"/>
            <a:r>
              <a:rPr lang="en-US" sz="2000" b="1" dirty="0">
                <a:latin typeface="Times New Roman" pitchFamily="18" charset="0"/>
                <a:cs typeface="Times New Roman" pitchFamily="18" charset="0"/>
              </a:rPr>
              <a:t>DROP TABLE</a:t>
            </a:r>
            <a:r>
              <a:rPr lang="en-US" sz="2000" dirty="0">
                <a:latin typeface="Times New Roman" pitchFamily="18" charset="0"/>
                <a:cs typeface="Times New Roman" pitchFamily="18" charset="0"/>
              </a:rPr>
              <a:t> - deletes a table</a:t>
            </a:r>
          </a:p>
        </p:txBody>
      </p:sp>
      <p:sp>
        <p:nvSpPr>
          <p:cNvPr id="4" name="TextBox 3"/>
          <p:cNvSpPr txBox="1"/>
          <p:nvPr/>
        </p:nvSpPr>
        <p:spPr>
          <a:xfrm>
            <a:off x="1600200" y="152409"/>
            <a:ext cx="7010400" cy="707886"/>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SQLite</a:t>
            </a:r>
            <a:r>
              <a:rPr lang="en-US" sz="2000" dirty="0">
                <a:latin typeface="Times New Roman" pitchFamily="18" charset="0"/>
                <a:cs typeface="Times New Roman" pitchFamily="18" charset="0"/>
              </a:rPr>
              <a:t> is widely-used and is favorite among the developers for many reasons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03592" cy="6477000"/>
          </a:xfrm>
        </p:spPr>
        <p:txBody>
          <a:bodyPr>
            <a:normAutofit lnSpcReduction="10000"/>
          </a:bodyPr>
          <a:lstStyle/>
          <a:p>
            <a:pPr algn="just">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os library</a:t>
            </a:r>
          </a:p>
          <a:p>
            <a:pPr algn="just">
              <a:buNone/>
            </a:pPr>
            <a:r>
              <a:rPr lang="en-US" sz="2000" dirty="0"/>
              <a:t>    </a:t>
            </a:r>
            <a:r>
              <a:rPr lang="en-US" sz="2000" dirty="0">
                <a:latin typeface="Times New Roman" pitchFamily="18" charset="0"/>
                <a:cs typeface="Times New Roman" pitchFamily="18" charset="0"/>
              </a:rPr>
              <a:t>The OS module in python provides functions for interacting with the operating system. OS comes under Python’s standard utility modules. This module provides a portable way of using operating system dependent functionality. The *os* and *os.path* modules include many functions to interact with the file system.</a:t>
            </a:r>
          </a:p>
          <a:p>
            <a:pPr algn="just">
              <a:buNone/>
            </a:pPr>
            <a:r>
              <a:rPr lang="en-US" sz="2200" b="1" dirty="0">
                <a:latin typeface="Times New Roman" pitchFamily="18" charset="0"/>
                <a:cs typeface="Times New Roman" pitchFamily="18" charset="0"/>
              </a:rPr>
              <a:t>Following are some functions in ‘os’ module:</a:t>
            </a:r>
          </a:p>
          <a:p>
            <a:pPr algn="just">
              <a:buFont typeface="Wingdings" pitchFamily="2" charset="2"/>
              <a:buChar char="Ø"/>
            </a:pPr>
            <a:r>
              <a:rPr lang="en-US" sz="2000" b="1" dirty="0">
                <a:latin typeface="Times New Roman" pitchFamily="18" charset="0"/>
                <a:cs typeface="Times New Roman" pitchFamily="18" charset="0"/>
              </a:rPr>
              <a:t>os.name ( ):</a:t>
            </a:r>
            <a:r>
              <a:rPr lang="en-US" sz="2000" dirty="0">
                <a:latin typeface="Times New Roman" pitchFamily="18" charset="0"/>
                <a:cs typeface="Times New Roman" pitchFamily="18" charset="0"/>
              </a:rPr>
              <a:t> gives the name of the OS dependent module imported.</a:t>
            </a:r>
          </a:p>
          <a:p>
            <a:pPr algn="just">
              <a:buFont typeface="Wingdings" pitchFamily="2" charset="2"/>
              <a:buChar char="Ø"/>
            </a:pPr>
            <a:r>
              <a:rPr lang="en-US" sz="2000" b="1" dirty="0">
                <a:latin typeface="Times New Roman" pitchFamily="18" charset="0"/>
                <a:cs typeface="Times New Roman" pitchFamily="18" charset="0"/>
              </a:rPr>
              <a:t>os.getcwd ( ):</a:t>
            </a:r>
            <a:r>
              <a:rPr lang="en-US" sz="2000" dirty="0">
                <a:latin typeface="Times New Roman" pitchFamily="18" charset="0"/>
                <a:cs typeface="Times New Roman" pitchFamily="18" charset="0"/>
              </a:rPr>
              <a:t> returns the Current Working Directory(CWD) of the file used to execute the code</a:t>
            </a:r>
          </a:p>
          <a:p>
            <a:pPr algn="just">
              <a:buFont typeface="Wingdings" pitchFamily="2" charset="2"/>
              <a:buChar char="Ø"/>
            </a:pPr>
            <a:r>
              <a:rPr lang="en-US" sz="2000" b="1" dirty="0">
                <a:latin typeface="Times New Roman" pitchFamily="18" charset="0"/>
                <a:cs typeface="Times New Roman" pitchFamily="18" charset="0"/>
              </a:rPr>
              <a:t>os.error ( ): </a:t>
            </a:r>
            <a:r>
              <a:rPr lang="en-US" sz="2000" dirty="0">
                <a:latin typeface="Times New Roman" pitchFamily="18" charset="0"/>
                <a:cs typeface="Times New Roman" pitchFamily="18" charset="0"/>
              </a:rPr>
              <a:t>All functions in this module raise OSError in the case of invalid or inaccessible file names and paths, or other arguments that have the correct type, but are not accepted by the operating system.</a:t>
            </a:r>
          </a:p>
          <a:p>
            <a:pPr algn="just">
              <a:buFont typeface="Wingdings" pitchFamily="2" charset="2"/>
              <a:buChar char="Ø"/>
            </a:pPr>
            <a:r>
              <a:rPr lang="en-US" sz="2000" b="1" dirty="0">
                <a:latin typeface="Times New Roman" pitchFamily="18" charset="0"/>
                <a:cs typeface="Times New Roman" pitchFamily="18" charset="0"/>
              </a:rPr>
              <a:t>os.popen ( ): </a:t>
            </a:r>
            <a:r>
              <a:rPr lang="en-US" sz="2000" dirty="0">
                <a:latin typeface="Times New Roman" pitchFamily="18" charset="0"/>
                <a:cs typeface="Times New Roman" pitchFamily="18" charset="0"/>
              </a:rPr>
              <a:t>opens a pipe to or from command. The return value can be read or written depending on whether mode is ‘r’ or ‘w’.</a:t>
            </a:r>
          </a:p>
          <a:p>
            <a:pPr algn="just">
              <a:buFont typeface="Wingdings" pitchFamily="2" charset="2"/>
              <a:buChar char="Ø"/>
            </a:pPr>
            <a:r>
              <a:rPr lang="en-US" sz="2000" b="1" dirty="0">
                <a:latin typeface="Times New Roman" pitchFamily="18" charset="0"/>
                <a:cs typeface="Times New Roman" pitchFamily="18" charset="0"/>
              </a:rPr>
              <a:t>os.close ( ): </a:t>
            </a:r>
            <a:r>
              <a:rPr lang="en-US" sz="2000" dirty="0">
                <a:latin typeface="Times New Roman" pitchFamily="18" charset="0"/>
                <a:cs typeface="Times New Roman" pitchFamily="18" charset="0"/>
              </a:rPr>
              <a:t>A file opened using open(), can be closed by close() only. But file opened through os.popen(), can be closed with close() or os.close(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1143000"/>
          </a:xfrm>
        </p:spPr>
        <p:txBody>
          <a:bodyPr>
            <a:normAutofit fontScale="90000"/>
          </a:bodyPr>
          <a:lstStyle/>
          <a:p>
            <a:pPr algn="ctr"/>
            <a:r>
              <a:rPr lang="en-US" b="1" dirty="0" smtClean="0">
                <a:latin typeface="Times New Roman" pitchFamily="18" charset="0"/>
                <a:cs typeface="Times New Roman" pitchFamily="18" charset="0"/>
              </a:rPr>
              <a:t>CREATING THE USER INTERFACE DESIGN</a:t>
            </a:r>
            <a:endParaRPr lang="en-US" b="1" dirty="0">
              <a:latin typeface="Times New Roman" pitchFamily="18" charset="0"/>
              <a:cs typeface="Times New Roman" pitchFamily="18" charset="0"/>
            </a:endParaRPr>
          </a:p>
        </p:txBody>
      </p:sp>
      <p:sp>
        <p:nvSpPr>
          <p:cNvPr id="6" name="Content Placeholder 5"/>
          <p:cNvSpPr>
            <a:spLocks noGrp="1"/>
          </p:cNvSpPr>
          <p:nvPr>
            <p:ph idx="1"/>
          </p:nvPr>
        </p:nvSpPr>
        <p:spPr>
          <a:xfrm>
            <a:off x="1281545" y="1371600"/>
            <a:ext cx="7620000" cy="5334000"/>
          </a:xfrm>
        </p:spPr>
        <p:txBody>
          <a:bodyPr>
            <a:normAutofit lnSpcReduction="10000"/>
          </a:bodyPr>
          <a:lstStyle/>
          <a:p>
            <a:pPr algn="just"/>
            <a:r>
              <a:rPr lang="en-US" sz="2000" dirty="0">
                <a:latin typeface="Times New Roman" pitchFamily="18" charset="0"/>
                <a:cs typeface="Times New Roman" pitchFamily="18" charset="0"/>
              </a:rPr>
              <a:t>The application has two parts backend and frontend.</a:t>
            </a:r>
          </a:p>
          <a:p>
            <a:pPr algn="just"/>
            <a:r>
              <a:rPr lang="en-US" sz="2000" dirty="0">
                <a:latin typeface="Times New Roman" pitchFamily="18" charset="0"/>
                <a:cs typeface="Times New Roman" pitchFamily="18" charset="0"/>
              </a:rPr>
              <a:t>The backend is database code that interacts with database and frontend is code of tkinter library.</a:t>
            </a:r>
          </a:p>
          <a:p>
            <a:pPr algn="just"/>
            <a:r>
              <a:rPr lang="en-US" sz="2000" dirty="0">
                <a:latin typeface="Times New Roman" pitchFamily="18" charset="0"/>
                <a:cs typeface="Times New Roman" pitchFamily="18" charset="0"/>
              </a:rPr>
              <a:t>The requirements of this project is to show a list of current records, search a current entry, add entry, select, update, delete data and close the window.</a:t>
            </a:r>
          </a:p>
          <a:p>
            <a:pPr algn="just"/>
            <a:r>
              <a:rPr lang="en-US" sz="2000" dirty="0">
                <a:latin typeface="Times New Roman" pitchFamily="18" charset="0"/>
                <a:cs typeface="Times New Roman" pitchFamily="18" charset="0"/>
              </a:rPr>
              <a:t>First of all, user will have to login to the store to access information about the books. If a user doesn’t have any account then he/she can register or sign up as a new user.</a:t>
            </a:r>
          </a:p>
          <a:p>
            <a:pPr marL="82294" indent="0" algn="just">
              <a:buNone/>
            </a:pPr>
            <a:r>
              <a:rPr lang="en-US" sz="2000" b="1" dirty="0">
                <a:latin typeface="Times New Roman" pitchFamily="18" charset="0"/>
                <a:cs typeface="Times New Roman" pitchFamily="18" charset="0"/>
              </a:rPr>
              <a:t>Here three forms are made:</a:t>
            </a:r>
          </a:p>
          <a:p>
            <a:pPr algn="just"/>
            <a:r>
              <a:rPr lang="en-US" sz="2000" dirty="0">
                <a:latin typeface="Times New Roman" pitchFamily="18" charset="0"/>
                <a:cs typeface="Times New Roman" pitchFamily="18" charset="0"/>
              </a:rPr>
              <a:t>First form will ask the user if he want to login or register as new user. </a:t>
            </a:r>
          </a:p>
          <a:p>
            <a:pPr algn="just"/>
            <a:r>
              <a:rPr lang="en-US" sz="2000" dirty="0">
                <a:latin typeface="Times New Roman" pitchFamily="18" charset="0"/>
                <a:cs typeface="Times New Roman" pitchFamily="18" charset="0"/>
              </a:rPr>
              <a:t>Second form will be either login page or register as new user page. Which consists of the username and password entries to be filled. Only registered users are allowed to use the book store. </a:t>
            </a:r>
          </a:p>
          <a:p>
            <a:pPr algn="just"/>
            <a:r>
              <a:rPr lang="en-US" sz="2000" dirty="0">
                <a:latin typeface="Times New Roman" pitchFamily="18" charset="0"/>
                <a:cs typeface="Times New Roman" pitchFamily="18" charset="0"/>
              </a:rPr>
              <a:t>Third from will be the book store design which consists of various text boxes, entries, list box, scrollbar and labels.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855"/>
            <a:ext cx="7498080" cy="1143000"/>
          </a:xfrm>
        </p:spPr>
        <p:txBody>
          <a:bodyPr/>
          <a:lstStyle/>
          <a:p>
            <a:pPr algn="ctr"/>
            <a:r>
              <a:rPr lang="en-US" dirty="0" smtClean="0">
                <a:latin typeface="Times New Roman" pitchFamily="18" charset="0"/>
                <a:cs typeface="Times New Roman" pitchFamily="18" charset="0"/>
              </a:rPr>
              <a:t>Designing the First Interface</a:t>
            </a:r>
            <a:endParaRPr lang="en-US" dirty="0">
              <a:latin typeface="Times New Roman" pitchFamily="18" charset="0"/>
              <a:cs typeface="Times New Roman" pitchFamily="18" charset="0"/>
            </a:endParaRPr>
          </a:p>
        </p:txBody>
      </p:sp>
      <p:pic>
        <p:nvPicPr>
          <p:cNvPr id="6" name="Picture 5" descr="C:\Users\daman\Pictures\Screenshots\Screenshot (462).png"/>
          <p:cNvPicPr/>
          <p:nvPr/>
        </p:nvPicPr>
        <p:blipFill>
          <a:blip r:embed="rId3"/>
          <a:srcRect/>
          <a:stretch>
            <a:fillRect/>
          </a:stretch>
        </p:blipFill>
        <p:spPr bwMode="auto">
          <a:xfrm>
            <a:off x="1406236" y="1177637"/>
            <a:ext cx="7315200" cy="4648200"/>
          </a:xfrm>
          <a:prstGeom prst="rect">
            <a:avLst/>
          </a:prstGeom>
          <a:ln>
            <a:noFill/>
          </a:ln>
          <a:effectLst>
            <a:outerShdw blurRad="190500" algn="tl" rotWithShape="0">
              <a:srgbClr val="000000">
                <a:alpha val="70000"/>
              </a:srgbClr>
            </a:outerShdw>
          </a:effectLst>
        </p:spPr>
      </p:pic>
      <p:sp>
        <p:nvSpPr>
          <p:cNvPr id="7" name="TextBox 6"/>
          <p:cNvSpPr txBox="1"/>
          <p:nvPr/>
        </p:nvSpPr>
        <p:spPr>
          <a:xfrm>
            <a:off x="2625436" y="6096009"/>
            <a:ext cx="48768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4: </a:t>
            </a:r>
            <a:r>
              <a:rPr lang="en-US" sz="1600" dirty="0">
                <a:latin typeface="Times New Roman" pitchFamily="18" charset="0"/>
                <a:cs typeface="Times New Roman" pitchFamily="18" charset="0"/>
              </a:rPr>
              <a:t>Code for first form which is defined in main_screen ( ) method</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daman\Pictures\Screenshots\Screenshot (443).png"/>
          <p:cNvPicPr>
            <a:picLocks noChangeAspect="1" noChangeArrowheads="1"/>
          </p:cNvPicPr>
          <p:nvPr/>
        </p:nvPicPr>
        <p:blipFill>
          <a:blip r:embed="rId2"/>
          <a:srcRect/>
          <a:stretch>
            <a:fillRect/>
          </a:stretch>
        </p:blipFill>
        <p:spPr bwMode="auto">
          <a:xfrm>
            <a:off x="1501140" y="1295400"/>
            <a:ext cx="7239000" cy="4572000"/>
          </a:xfrm>
          <a:prstGeom prst="rect">
            <a:avLst/>
          </a:prstGeom>
          <a:ln>
            <a:noFill/>
          </a:ln>
          <a:effectLst>
            <a:outerShdw blurRad="190500" algn="tl" rotWithShape="0">
              <a:srgbClr val="000000">
                <a:alpha val="70000"/>
              </a:srgbClr>
            </a:outerShdw>
          </a:effectLst>
        </p:spPr>
      </p:pic>
      <p:sp>
        <p:nvSpPr>
          <p:cNvPr id="4" name="TextBox 3"/>
          <p:cNvSpPr txBox="1"/>
          <p:nvPr/>
        </p:nvSpPr>
        <p:spPr>
          <a:xfrm>
            <a:off x="1343891" y="6248400"/>
            <a:ext cx="7647709" cy="338554"/>
          </a:xfrm>
          <a:prstGeom prst="rect">
            <a:avLst/>
          </a:prstGeom>
          <a:noFill/>
        </p:spPr>
        <p:txBody>
          <a:bodyPr wrap="square" rtlCol="0">
            <a:spAutoFit/>
          </a:bodyPr>
          <a:lstStyle/>
          <a:p>
            <a:r>
              <a:rPr lang="en-US" sz="1600" b="1" dirty="0">
                <a:latin typeface="Times New Roman" pitchFamily="18" charset="0"/>
                <a:cs typeface="Times New Roman" pitchFamily="18" charset="0"/>
              </a:rPr>
              <a:t>Fig 5: </a:t>
            </a:r>
            <a:r>
              <a:rPr lang="en-US" sz="1600" dirty="0">
                <a:latin typeface="Times New Roman" pitchFamily="18" charset="0"/>
                <a:cs typeface="Times New Roman" pitchFamily="18" charset="0"/>
              </a:rPr>
              <a:t>Code for second screen. User can register for new account using register ( ) method</a:t>
            </a:r>
          </a:p>
        </p:txBody>
      </p:sp>
      <p:sp>
        <p:nvSpPr>
          <p:cNvPr id="6"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Designing the second Interface</a:t>
            </a:r>
            <a:endParaRPr lang="en-US"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man\Pictures\Screenshots\Screenshot (448).png"/>
          <p:cNvPicPr>
            <a:picLocks noChangeAspect="1" noChangeArrowheads="1"/>
          </p:cNvPicPr>
          <p:nvPr/>
        </p:nvPicPr>
        <p:blipFill>
          <a:blip r:embed="rId2"/>
          <a:srcRect/>
          <a:stretch>
            <a:fillRect/>
          </a:stretch>
        </p:blipFill>
        <p:spPr bwMode="auto">
          <a:xfrm>
            <a:off x="2057409" y="2057409"/>
            <a:ext cx="5867399" cy="3306829"/>
          </a:xfrm>
          <a:prstGeom prst="rect">
            <a:avLst/>
          </a:prstGeom>
          <a:ln>
            <a:noFill/>
          </a:ln>
          <a:effectLst>
            <a:outerShdw blurRad="190500" algn="tl" rotWithShape="0">
              <a:srgbClr val="000000">
                <a:alpha val="70000"/>
              </a:srgbClr>
            </a:outerShdw>
          </a:effectLst>
        </p:spPr>
      </p:pic>
      <p:sp>
        <p:nvSpPr>
          <p:cNvPr id="4" name="TextBox 3"/>
          <p:cNvSpPr txBox="1"/>
          <p:nvPr/>
        </p:nvSpPr>
        <p:spPr>
          <a:xfrm>
            <a:off x="1295400" y="5715002"/>
            <a:ext cx="7391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6:</a:t>
            </a:r>
            <a:r>
              <a:rPr lang="en-US" sz="1600" dirty="0">
                <a:latin typeface="Times New Roman" pitchFamily="18" charset="0"/>
                <a:cs typeface="Times New Roman" pitchFamily="18" charset="0"/>
              </a:rPr>
              <a:t> Code for command attached with button in register () method</a:t>
            </a:r>
          </a:p>
        </p:txBody>
      </p:sp>
      <p:sp>
        <p:nvSpPr>
          <p:cNvPr id="2" name="Rectangle 1"/>
          <p:cNvSpPr/>
          <p:nvPr/>
        </p:nvSpPr>
        <p:spPr>
          <a:xfrm>
            <a:off x="1638299" y="393186"/>
            <a:ext cx="6705600" cy="1292662"/>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NOTE: Some part of these screenshots code may differ from the original code due to designing of widgets (color, font, etc.) but functionality will be same.</a:t>
            </a:r>
          </a:p>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aman\Pictures\Screenshots\Screenshot (441).png"/>
          <p:cNvPicPr>
            <a:picLocks noChangeAspect="1" noChangeArrowheads="1"/>
          </p:cNvPicPr>
          <p:nvPr/>
        </p:nvPicPr>
        <p:blipFill>
          <a:blip r:embed="rId2"/>
          <a:srcRect/>
          <a:stretch>
            <a:fillRect/>
          </a:stretch>
        </p:blipFill>
        <p:spPr bwMode="auto">
          <a:xfrm>
            <a:off x="1066800" y="762009"/>
            <a:ext cx="8077200" cy="4724399"/>
          </a:xfrm>
          <a:prstGeom prst="rect">
            <a:avLst/>
          </a:prstGeom>
          <a:ln>
            <a:noFill/>
          </a:ln>
          <a:effectLst>
            <a:outerShdw blurRad="190500" algn="tl" rotWithShape="0">
              <a:srgbClr val="000000">
                <a:alpha val="70000"/>
              </a:srgbClr>
            </a:outerShdw>
          </a:effectLst>
        </p:spPr>
      </p:pic>
      <p:sp>
        <p:nvSpPr>
          <p:cNvPr id="5" name="TextBox 4"/>
          <p:cNvSpPr txBox="1"/>
          <p:nvPr/>
        </p:nvSpPr>
        <p:spPr>
          <a:xfrm>
            <a:off x="2857500" y="5867409"/>
            <a:ext cx="44958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7: </a:t>
            </a:r>
            <a:r>
              <a:rPr lang="en-US" sz="1600" dirty="0">
                <a:latin typeface="Times New Roman" pitchFamily="18" charset="0"/>
                <a:cs typeface="Times New Roman" pitchFamily="18" charset="0"/>
              </a:rPr>
              <a:t>This also code for second screen but for login( ) method. It is used to login into book store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daman\Pictures\Screenshots\Screenshot (446).png"/>
          <p:cNvPicPr>
            <a:picLocks noChangeAspect="1" noChangeArrowheads="1"/>
          </p:cNvPicPr>
          <p:nvPr/>
        </p:nvPicPr>
        <p:blipFill>
          <a:blip r:embed="rId2"/>
          <a:srcRect/>
          <a:stretch>
            <a:fillRect/>
          </a:stretch>
        </p:blipFill>
        <p:spPr bwMode="auto">
          <a:xfrm>
            <a:off x="2727422" y="267392"/>
            <a:ext cx="4755973" cy="3524313"/>
          </a:xfrm>
          <a:prstGeom prst="rect">
            <a:avLst/>
          </a:prstGeom>
          <a:ln>
            <a:noFill/>
          </a:ln>
          <a:effectLst>
            <a:outerShdw blurRad="190500" algn="tl" rotWithShape="0">
              <a:srgbClr val="000000">
                <a:alpha val="70000"/>
              </a:srgbClr>
            </a:outerShdw>
          </a:effectLst>
        </p:spPr>
      </p:pic>
      <p:sp>
        <p:nvSpPr>
          <p:cNvPr id="6" name="TextBox 5"/>
          <p:cNvSpPr txBox="1"/>
          <p:nvPr/>
        </p:nvSpPr>
        <p:spPr>
          <a:xfrm>
            <a:off x="2628900" y="3940216"/>
            <a:ext cx="49530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8: </a:t>
            </a:r>
            <a:r>
              <a:rPr lang="en-US" sz="1600" dirty="0">
                <a:latin typeface="Times New Roman" pitchFamily="18" charset="0"/>
                <a:cs typeface="Times New Roman" pitchFamily="18" charset="0"/>
              </a:rPr>
              <a:t>Code for command attached with button of login( ) method.. It is used to check user login details</a:t>
            </a:r>
          </a:p>
        </p:txBody>
      </p:sp>
      <p:pic>
        <p:nvPicPr>
          <p:cNvPr id="8" name="Picture 2" descr="C:\Users\daman\Pictures\Screenshots\Screenshot (450).png"/>
          <p:cNvPicPr>
            <a:picLocks noChangeAspect="1" noChangeArrowheads="1"/>
          </p:cNvPicPr>
          <p:nvPr/>
        </p:nvPicPr>
        <p:blipFill>
          <a:blip r:embed="rId3"/>
          <a:srcRect/>
          <a:stretch>
            <a:fillRect/>
          </a:stretch>
        </p:blipFill>
        <p:spPr bwMode="auto">
          <a:xfrm>
            <a:off x="1905000" y="4648209"/>
            <a:ext cx="6172200" cy="1629375"/>
          </a:xfrm>
          <a:prstGeom prst="rect">
            <a:avLst/>
          </a:prstGeom>
          <a:ln>
            <a:noFill/>
          </a:ln>
          <a:effectLst>
            <a:outerShdw blurRad="190500" algn="tl" rotWithShape="0">
              <a:srgbClr val="000000">
                <a:alpha val="70000"/>
              </a:srgbClr>
            </a:outerShdw>
          </a:effectLst>
        </p:spPr>
      </p:pic>
      <p:sp>
        <p:nvSpPr>
          <p:cNvPr id="9" name="TextBox 8"/>
          <p:cNvSpPr txBox="1"/>
          <p:nvPr/>
        </p:nvSpPr>
        <p:spPr>
          <a:xfrm>
            <a:off x="1066800" y="6400802"/>
            <a:ext cx="80772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9: </a:t>
            </a:r>
            <a:r>
              <a:rPr lang="en-US" sz="1600" dirty="0">
                <a:latin typeface="Times New Roman" pitchFamily="18" charset="0"/>
                <a:cs typeface="Times New Roman" pitchFamily="18" charset="0"/>
              </a:rPr>
              <a:t>code for password not recognized. A new screen will be displayed if password is wrong.</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600200"/>
            <a:ext cx="7498080" cy="4495800"/>
          </a:xfrm>
        </p:spPr>
        <p:txBody>
          <a:bodyPr/>
          <a:lstStyle/>
          <a:p>
            <a:pPr algn="just"/>
            <a:r>
              <a:rPr lang="en-US" dirty="0" smtClean="0">
                <a:latin typeface="Times New Roman" pitchFamily="18" charset="0"/>
                <a:cs typeface="Times New Roman" pitchFamily="18" charset="0"/>
              </a:rPr>
              <a:t>Introduction</a:t>
            </a:r>
          </a:p>
          <a:p>
            <a:pPr algn="just"/>
            <a:r>
              <a:rPr lang="en-US" dirty="0" smtClean="0">
                <a:latin typeface="Times New Roman" pitchFamily="18" charset="0"/>
                <a:cs typeface="Times New Roman" pitchFamily="18" charset="0"/>
              </a:rPr>
              <a:t>User Interface Design (Front-End)</a:t>
            </a:r>
          </a:p>
          <a:p>
            <a:pPr algn="just"/>
            <a:r>
              <a:rPr lang="en-US" dirty="0" smtClean="0">
                <a:latin typeface="Times New Roman" pitchFamily="18" charset="0"/>
                <a:cs typeface="Times New Roman" pitchFamily="18" charset="0"/>
              </a:rPr>
              <a:t>Building the Back-End</a:t>
            </a:r>
          </a:p>
          <a:p>
            <a:pPr algn="just"/>
            <a:r>
              <a:rPr lang="en-US" dirty="0" smtClean="0">
                <a:latin typeface="Times New Roman" pitchFamily="18" charset="0"/>
                <a:cs typeface="Times New Roman" pitchFamily="18" charset="0"/>
              </a:rPr>
              <a:t>Connecting Front-End to Back-End</a:t>
            </a:r>
          </a:p>
          <a:p>
            <a:pPr algn="just"/>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tandalone executable version</a:t>
            </a:r>
          </a:p>
          <a:p>
            <a:pPr algn="just"/>
            <a:r>
              <a:rPr lang="en-US" dirty="0" smtClean="0">
                <a:latin typeface="Times New Roman" pitchFamily="18" charset="0"/>
                <a:cs typeface="Times New Roman" pitchFamily="18" charset="0"/>
              </a:rPr>
              <a:t>Bibliography</a:t>
            </a:r>
            <a:endParaRPr lang="en-US"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aman\Pictures\Screenshots\Screenshot (451).png"/>
          <p:cNvPicPr>
            <a:picLocks noChangeAspect="1" noChangeArrowheads="1"/>
          </p:cNvPicPr>
          <p:nvPr/>
        </p:nvPicPr>
        <p:blipFill>
          <a:blip r:embed="rId2"/>
          <a:srcRect/>
          <a:stretch>
            <a:fillRect/>
          </a:stretch>
        </p:blipFill>
        <p:spPr bwMode="auto">
          <a:xfrm>
            <a:off x="1676400" y="914400"/>
            <a:ext cx="6769411" cy="1922993"/>
          </a:xfrm>
          <a:prstGeom prst="rect">
            <a:avLst/>
          </a:prstGeom>
          <a:ln>
            <a:noFill/>
          </a:ln>
          <a:effectLst>
            <a:outerShdw blurRad="190500" algn="tl" rotWithShape="0">
              <a:srgbClr val="000000">
                <a:alpha val="70000"/>
              </a:srgbClr>
            </a:outerShdw>
          </a:effectLst>
        </p:spPr>
      </p:pic>
      <p:pic>
        <p:nvPicPr>
          <p:cNvPr id="1026" name="Picture 2" descr="C:\Users\daman\Pictures\Screenshots\Screenshot (453).png"/>
          <p:cNvPicPr>
            <a:picLocks noChangeAspect="1" noChangeArrowheads="1"/>
          </p:cNvPicPr>
          <p:nvPr/>
        </p:nvPicPr>
        <p:blipFill>
          <a:blip r:embed="rId3"/>
          <a:srcRect/>
          <a:stretch>
            <a:fillRect/>
          </a:stretch>
        </p:blipFill>
        <p:spPr bwMode="auto">
          <a:xfrm>
            <a:off x="3657599" y="4191000"/>
            <a:ext cx="2590799" cy="728663"/>
          </a:xfrm>
          <a:prstGeom prst="rect">
            <a:avLst/>
          </a:prstGeom>
          <a:ln>
            <a:noFill/>
          </a:ln>
          <a:effectLst>
            <a:outerShdw blurRad="190500" algn="tl" rotWithShape="0">
              <a:srgbClr val="000000">
                <a:alpha val="70000"/>
              </a:srgbClr>
            </a:outerShdw>
          </a:effectLst>
        </p:spPr>
      </p:pic>
      <p:sp>
        <p:nvSpPr>
          <p:cNvPr id="6" name="TextBox 5"/>
          <p:cNvSpPr txBox="1"/>
          <p:nvPr/>
        </p:nvSpPr>
        <p:spPr>
          <a:xfrm>
            <a:off x="1219198" y="3040296"/>
            <a:ext cx="74676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10: </a:t>
            </a:r>
            <a:r>
              <a:rPr lang="en-US" sz="1600" dirty="0">
                <a:latin typeface="Times New Roman" pitchFamily="18" charset="0"/>
                <a:cs typeface="Times New Roman" pitchFamily="18" charset="0"/>
              </a:rPr>
              <a:t>if user is not found then a new screen popup will show up.</a:t>
            </a:r>
            <a:endParaRPr lang="en-US" sz="1600" b="1" dirty="0">
              <a:latin typeface="Times New Roman" pitchFamily="18" charset="0"/>
              <a:cs typeface="Times New Roman" pitchFamily="18" charset="0"/>
            </a:endParaRPr>
          </a:p>
        </p:txBody>
      </p:sp>
      <p:sp>
        <p:nvSpPr>
          <p:cNvPr id="7" name="TextBox 6"/>
          <p:cNvSpPr txBox="1"/>
          <p:nvPr/>
        </p:nvSpPr>
        <p:spPr>
          <a:xfrm>
            <a:off x="1371599" y="5343117"/>
            <a:ext cx="7162800" cy="830997"/>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11: </a:t>
            </a:r>
            <a:r>
              <a:rPr lang="en-US" sz="1600" dirty="0">
                <a:latin typeface="Times New Roman" pitchFamily="18" charset="0"/>
                <a:cs typeface="Times New Roman" pitchFamily="18" charset="0"/>
              </a:rPr>
              <a:t>This method is defined in login_verify function. If password is verified then this method is </a:t>
            </a:r>
            <a:r>
              <a:rPr lang="en-US" sz="1600" dirty="0" smtClean="0">
                <a:latin typeface="Times New Roman" pitchFamily="18" charset="0"/>
                <a:cs typeface="Times New Roman" pitchFamily="18" charset="0"/>
              </a:rPr>
              <a:t>called.</a:t>
            </a:r>
            <a:r>
              <a:rPr lang="en-US" sz="1600" dirty="0">
                <a:latin typeface="Times New Roman" pitchFamily="18" charset="0"/>
                <a:cs typeface="Times New Roman" pitchFamily="18" charset="0"/>
              </a:rPr>
              <a:t> session consists the code for the third window screen which is the actual book </a:t>
            </a:r>
            <a:r>
              <a:rPr lang="en-US" sz="1600" dirty="0" smtClean="0">
                <a:latin typeface="Times New Roman" pitchFamily="18" charset="0"/>
                <a:cs typeface="Times New Roman" pitchFamily="18" charset="0"/>
              </a:rPr>
              <a:t>store.</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Designing the third interface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143000"/>
            <a:ext cx="7327392" cy="5029200"/>
          </a:xfrm>
        </p:spPr>
        <p:txBody>
          <a:bodyPr>
            <a:normAutofit fontScale="85000" lnSpcReduction="10000"/>
          </a:bodyPr>
          <a:lstStyle/>
          <a:p>
            <a:pPr algn="just"/>
            <a:r>
              <a:rPr lang="en-US" sz="2400" dirty="0">
                <a:latin typeface="Times New Roman" pitchFamily="18" charset="0"/>
                <a:cs typeface="Times New Roman" pitchFamily="18" charset="0"/>
              </a:rPr>
              <a:t>Third Interface’s concept is shown in figure and then backend is made and at the end we connect frontend with backend i.e. to connect all the commands of  buttons with backend functions.</a:t>
            </a:r>
          </a:p>
          <a:p>
            <a:pPr algn="just"/>
            <a:r>
              <a:rPr lang="en-US" sz="2400" dirty="0">
                <a:latin typeface="Times New Roman" pitchFamily="18" charset="0"/>
                <a:cs typeface="Times New Roman" pitchFamily="18" charset="0"/>
              </a:rPr>
              <a:t>A code is made that stores information about Title, Author, Year and ISBN of the book. User can view all records, Search an entry, add, update, delete records and close the code.</a:t>
            </a: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The   interface   is  to  be				    made   with  the  grid  ( )      			                method of tkinter library.</a:t>
            </a:r>
          </a:p>
          <a:p>
            <a:pPr algn="just">
              <a:buNone/>
            </a:pPr>
            <a:endParaRPr lang="en-US" sz="2000"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Widgets used:</a:t>
            </a:r>
          </a:p>
          <a:p>
            <a:pPr algn="just"/>
            <a:r>
              <a:rPr lang="en-US" sz="2200" dirty="0">
                <a:latin typeface="Times New Roman" pitchFamily="18" charset="0"/>
                <a:cs typeface="Times New Roman" pitchFamily="18" charset="0"/>
              </a:rPr>
              <a:t>4 labels</a:t>
            </a:r>
          </a:p>
          <a:p>
            <a:pPr algn="just"/>
            <a:r>
              <a:rPr lang="en-US" sz="2200" dirty="0">
                <a:latin typeface="Times New Roman" pitchFamily="18" charset="0"/>
                <a:cs typeface="Times New Roman" pitchFamily="18" charset="0"/>
              </a:rPr>
              <a:t>6 buttons</a:t>
            </a:r>
          </a:p>
          <a:p>
            <a:pPr algn="just"/>
            <a:r>
              <a:rPr lang="en-US" sz="2200" dirty="0">
                <a:latin typeface="Times New Roman" pitchFamily="18" charset="0"/>
                <a:cs typeface="Times New Roman" pitchFamily="18" charset="0"/>
              </a:rPr>
              <a:t>1 list box</a:t>
            </a:r>
          </a:p>
          <a:p>
            <a:pPr algn="just"/>
            <a:r>
              <a:rPr lang="en-US" sz="2200" dirty="0">
                <a:latin typeface="Times New Roman" pitchFamily="18" charset="0"/>
                <a:cs typeface="Times New Roman" pitchFamily="18" charset="0"/>
              </a:rPr>
              <a:t>4 entries</a:t>
            </a:r>
          </a:p>
          <a:p>
            <a:pPr algn="just"/>
            <a:r>
              <a:rPr lang="en-US" sz="2200" dirty="0">
                <a:latin typeface="Times New Roman" pitchFamily="18" charset="0"/>
                <a:cs typeface="Times New Roman" pitchFamily="18" charset="0"/>
              </a:rPr>
              <a:t>1 scrollbar</a:t>
            </a:r>
          </a:p>
        </p:txBody>
      </p:sp>
      <p:pic>
        <p:nvPicPr>
          <p:cNvPr id="4" name="Picture 2" descr="C:\Users\daman\Pictures\Screenshots\Screenshot (379).png"/>
          <p:cNvPicPr>
            <a:picLocks noChangeAspect="1" noChangeArrowheads="1"/>
          </p:cNvPicPr>
          <p:nvPr/>
        </p:nvPicPr>
        <p:blipFill>
          <a:blip r:embed="rId2"/>
          <a:srcRect/>
          <a:stretch>
            <a:fillRect/>
          </a:stretch>
        </p:blipFill>
        <p:spPr bwMode="auto">
          <a:xfrm>
            <a:off x="4419609" y="3048000"/>
            <a:ext cx="4434201" cy="32766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4495800" y="6400802"/>
            <a:ext cx="44196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12: </a:t>
            </a:r>
            <a:r>
              <a:rPr lang="en-US" sz="1600" dirty="0">
                <a:latin typeface="Times New Roman" pitchFamily="18" charset="0"/>
                <a:cs typeface="Times New Roman" pitchFamily="18" charset="0"/>
              </a:rPr>
              <a:t>Design of third form.</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Interface for every tool used</a:t>
            </a:r>
            <a:endParaRPr lang="en-US" dirty="0">
              <a:latin typeface="Times New Roman" pitchFamily="18" charset="0"/>
              <a:cs typeface="Times New Roman" pitchFamily="18" charset="0"/>
            </a:endParaRPr>
          </a:p>
        </p:txBody>
      </p:sp>
      <p:pic>
        <p:nvPicPr>
          <p:cNvPr id="7" name="Content Placeholder 3" descr="Screenshot (380).png"/>
          <p:cNvPicPr>
            <a:picLocks noChangeAspect="1"/>
          </p:cNvPicPr>
          <p:nvPr/>
        </p:nvPicPr>
        <p:blipFill>
          <a:blip r:embed="rId2"/>
          <a:stretch>
            <a:fillRect/>
          </a:stretch>
        </p:blipFill>
        <p:spPr>
          <a:xfrm>
            <a:off x="2766314" y="1143001"/>
            <a:ext cx="4777495" cy="3717760"/>
          </a:xfrm>
          <a:prstGeom prst="rect">
            <a:avLst/>
          </a:prstGeom>
          <a:ln>
            <a:noFill/>
          </a:ln>
          <a:effectLst>
            <a:outerShdw blurRad="190500" algn="tl" rotWithShape="0">
              <a:srgbClr val="000000">
                <a:alpha val="70000"/>
              </a:srgbClr>
            </a:outerShdw>
          </a:effectLst>
        </p:spPr>
      </p:pic>
      <p:sp>
        <p:nvSpPr>
          <p:cNvPr id="5" name="TextBox 4"/>
          <p:cNvSpPr txBox="1"/>
          <p:nvPr/>
        </p:nvSpPr>
        <p:spPr>
          <a:xfrm>
            <a:off x="2679245" y="4887799"/>
            <a:ext cx="50292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13: </a:t>
            </a:r>
            <a:r>
              <a:rPr lang="en-US" sz="1600" dirty="0">
                <a:latin typeface="Times New Roman" pitchFamily="18" charset="0"/>
                <a:cs typeface="Times New Roman" pitchFamily="18" charset="0"/>
              </a:rPr>
              <a:t>Structure of rows and columns to be used.</a:t>
            </a:r>
          </a:p>
        </p:txBody>
      </p:sp>
      <p:pic>
        <p:nvPicPr>
          <p:cNvPr id="8" name="Picture 7" descr="C:\Users\daman\Pictures\Screenshots\Screenshot (468).png"/>
          <p:cNvPicPr/>
          <p:nvPr/>
        </p:nvPicPr>
        <p:blipFill>
          <a:blip r:embed="rId3"/>
          <a:srcRect/>
          <a:stretch>
            <a:fillRect/>
          </a:stretch>
        </p:blipFill>
        <p:spPr bwMode="auto">
          <a:xfrm>
            <a:off x="3288845" y="5287404"/>
            <a:ext cx="3810000" cy="1198419"/>
          </a:xfrm>
          <a:prstGeom prst="rect">
            <a:avLst/>
          </a:prstGeom>
          <a:ln>
            <a:noFill/>
          </a:ln>
          <a:effectLst>
            <a:outerShdw blurRad="190500" algn="tl" rotWithShape="0">
              <a:srgbClr val="000000">
                <a:alpha val="70000"/>
              </a:srgbClr>
            </a:outerShdw>
          </a:effectLst>
        </p:spPr>
      </p:pic>
      <p:sp>
        <p:nvSpPr>
          <p:cNvPr id="9" name="TextBox 8"/>
          <p:cNvSpPr txBox="1"/>
          <p:nvPr/>
        </p:nvSpPr>
        <p:spPr>
          <a:xfrm>
            <a:off x="2377440" y="6519447"/>
            <a:ext cx="5486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14: </a:t>
            </a:r>
            <a:r>
              <a:rPr lang="en-US" sz="1600" dirty="0">
                <a:latin typeface="Times New Roman" pitchFamily="18" charset="0"/>
                <a:cs typeface="Times New Roman" pitchFamily="18" charset="0"/>
              </a:rPr>
              <a:t>Code for all libraries used.</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shot (386).png"/>
          <p:cNvPicPr>
            <a:picLocks noChangeAspect="1"/>
          </p:cNvPicPr>
          <p:nvPr/>
        </p:nvPicPr>
        <p:blipFill>
          <a:blip r:embed="rId2"/>
          <a:stretch>
            <a:fillRect/>
          </a:stretch>
        </p:blipFill>
        <p:spPr>
          <a:xfrm>
            <a:off x="2137763" y="3124200"/>
            <a:ext cx="5160435" cy="3505200"/>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7303732" y="4496004"/>
            <a:ext cx="1687868"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16:</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Code for designing entries.</a:t>
            </a:r>
          </a:p>
        </p:txBody>
      </p:sp>
      <p:pic>
        <p:nvPicPr>
          <p:cNvPr id="14" name="Picture 2" descr="C:\Users\daman\Pictures\Screenshots\Screenshot (426).png"/>
          <p:cNvPicPr>
            <a:picLocks noChangeAspect="1" noChangeArrowheads="1"/>
          </p:cNvPicPr>
          <p:nvPr/>
        </p:nvPicPr>
        <p:blipFill>
          <a:blip r:embed="rId3"/>
          <a:srcRect/>
          <a:stretch>
            <a:fillRect/>
          </a:stretch>
        </p:blipFill>
        <p:spPr bwMode="auto">
          <a:xfrm>
            <a:off x="2795393" y="228600"/>
            <a:ext cx="3845160" cy="2667000"/>
          </a:xfrm>
          <a:prstGeom prst="rect">
            <a:avLst/>
          </a:prstGeom>
          <a:ln>
            <a:noFill/>
          </a:ln>
          <a:effectLst>
            <a:outerShdw blurRad="190500" algn="tl" rotWithShape="0">
              <a:srgbClr val="000000">
                <a:alpha val="70000"/>
              </a:srgbClr>
            </a:outerShdw>
          </a:effectLst>
        </p:spPr>
      </p:pic>
      <p:sp>
        <p:nvSpPr>
          <p:cNvPr id="15" name="TextBox 14"/>
          <p:cNvSpPr txBox="1"/>
          <p:nvPr/>
        </p:nvSpPr>
        <p:spPr>
          <a:xfrm>
            <a:off x="6781800" y="1283191"/>
            <a:ext cx="19050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15: </a:t>
            </a:r>
            <a:r>
              <a:rPr lang="en-US" sz="1600" dirty="0">
                <a:latin typeface="Times New Roman" pitchFamily="18" charset="0"/>
                <a:cs typeface="Times New Roman" pitchFamily="18" charset="0"/>
              </a:rPr>
              <a:t>Code for designing labels.</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aman\Pictures\Screenshots\Screenshot (389).png"/>
          <p:cNvPicPr>
            <a:picLocks noChangeAspect="1" noChangeArrowheads="1"/>
          </p:cNvPicPr>
          <p:nvPr/>
        </p:nvPicPr>
        <p:blipFill>
          <a:blip r:embed="rId2"/>
          <a:srcRect/>
          <a:stretch>
            <a:fillRect/>
          </a:stretch>
        </p:blipFill>
        <p:spPr bwMode="auto">
          <a:xfrm>
            <a:off x="2136378" y="3429009"/>
            <a:ext cx="5857703" cy="2386471"/>
          </a:xfrm>
          <a:prstGeom prst="rect">
            <a:avLst/>
          </a:prstGeom>
          <a:ln>
            <a:noFill/>
          </a:ln>
          <a:effectLst>
            <a:outerShdw blurRad="190500" algn="tl" rotWithShape="0">
              <a:srgbClr val="000000">
                <a:alpha val="70000"/>
              </a:srgbClr>
            </a:outerShdw>
          </a:effectLst>
        </p:spPr>
      </p:pic>
      <p:sp>
        <p:nvSpPr>
          <p:cNvPr id="4" name="TextBox 3"/>
          <p:cNvSpPr txBox="1"/>
          <p:nvPr/>
        </p:nvSpPr>
        <p:spPr>
          <a:xfrm>
            <a:off x="2143299" y="6096002"/>
            <a:ext cx="5867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17: </a:t>
            </a:r>
            <a:r>
              <a:rPr lang="en-US" sz="1600" dirty="0">
                <a:latin typeface="Times New Roman" pitchFamily="18" charset="0"/>
                <a:cs typeface="Times New Roman" pitchFamily="18" charset="0"/>
              </a:rPr>
              <a:t>Code for adding list box and scroll bar.</a:t>
            </a:r>
            <a:endParaRPr lang="en-US" sz="1600" b="1" dirty="0">
              <a:latin typeface="Times New Roman" pitchFamily="18" charset="0"/>
              <a:cs typeface="Times New Roman" pitchFamily="18" charset="0"/>
            </a:endParaRPr>
          </a:p>
        </p:txBody>
      </p:sp>
      <p:sp>
        <p:nvSpPr>
          <p:cNvPr id="5" name="Content Placeholder 2"/>
          <p:cNvSpPr>
            <a:spLocks noGrp="1"/>
          </p:cNvSpPr>
          <p:nvPr>
            <p:ph idx="1"/>
          </p:nvPr>
        </p:nvSpPr>
        <p:spPr>
          <a:xfrm>
            <a:off x="1381299" y="304800"/>
            <a:ext cx="7391400" cy="2895600"/>
          </a:xfrm>
        </p:spPr>
        <p:txBody>
          <a:bodyPr>
            <a:normAutofit/>
          </a:bodyPr>
          <a:lstStyle/>
          <a:p>
            <a:pPr algn="just"/>
            <a:r>
              <a:rPr lang="en-US" sz="2000" dirty="0">
                <a:latin typeface="Times New Roman" pitchFamily="18" charset="0"/>
                <a:cs typeface="Times New Roman" pitchFamily="18" charset="0"/>
              </a:rPr>
              <a:t>Listbox method is used to make listbox as list1. on which window list box is to be made , height and width are specified in the arguments.</a:t>
            </a:r>
          </a:p>
          <a:p>
            <a:pPr algn="just"/>
            <a:r>
              <a:rPr lang="en-US" sz="2000" dirty="0">
                <a:latin typeface="Times New Roman" pitchFamily="18" charset="0"/>
                <a:cs typeface="Times New Roman" pitchFamily="18" charset="0"/>
              </a:rPr>
              <a:t>Scrollbar is made with Scrollbar method on the window with 6 rows spanned from 2</a:t>
            </a:r>
            <a:r>
              <a:rPr lang="en-US" sz="2000" baseline="30000" dirty="0">
                <a:latin typeface="Times New Roman" pitchFamily="18" charset="0"/>
                <a:cs typeface="Times New Roman" pitchFamily="18" charset="0"/>
              </a:rPr>
              <a:t>nd</a:t>
            </a:r>
            <a:r>
              <a:rPr lang="en-US" sz="2000" dirty="0">
                <a:latin typeface="Times New Roman" pitchFamily="18" charset="0"/>
                <a:cs typeface="Times New Roman" pitchFamily="18" charset="0"/>
              </a:rPr>
              <a:t> to 7</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row and in 2</a:t>
            </a:r>
            <a:r>
              <a:rPr lang="en-US" sz="2000" baseline="30000" dirty="0">
                <a:latin typeface="Times New Roman" pitchFamily="18" charset="0"/>
                <a:cs typeface="Times New Roman" pitchFamily="18" charset="0"/>
              </a:rPr>
              <a:t>nd</a:t>
            </a:r>
            <a:r>
              <a:rPr lang="en-US" sz="2000" dirty="0">
                <a:latin typeface="Times New Roman" pitchFamily="18" charset="0"/>
                <a:cs typeface="Times New Roman" pitchFamily="18" charset="0"/>
              </a:rPr>
              <a:t> column.</a:t>
            </a:r>
          </a:p>
          <a:p>
            <a:pPr algn="just"/>
            <a:r>
              <a:rPr lang="en-US" sz="2000" dirty="0">
                <a:latin typeface="Times New Roman" pitchFamily="18" charset="0"/>
                <a:cs typeface="Times New Roman" pitchFamily="18" charset="0"/>
              </a:rPr>
              <a:t>Scroll bar is attached with List box using yview function (scrolled in Y – axis direction). get_selected_row function is used to select a row (discussed later).</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Screenshot (390).png"/>
          <p:cNvPicPr>
            <a:picLocks noChangeAspect="1"/>
          </p:cNvPicPr>
          <p:nvPr/>
        </p:nvPicPr>
        <p:blipFill>
          <a:blip r:embed="rId3"/>
          <a:stretch>
            <a:fillRect/>
          </a:stretch>
        </p:blipFill>
        <p:spPr>
          <a:xfrm>
            <a:off x="1148075" y="685800"/>
            <a:ext cx="7919733" cy="3657600"/>
          </a:xfrm>
          <a:prstGeom prst="rect">
            <a:avLst/>
          </a:prstGeom>
          <a:ln>
            <a:noFill/>
          </a:ln>
          <a:effectLst>
            <a:outerShdw blurRad="190500" algn="tl" rotWithShape="0">
              <a:srgbClr val="000000">
                <a:alpha val="70000"/>
              </a:srgbClr>
            </a:outerShdw>
          </a:effectLst>
        </p:spPr>
      </p:pic>
      <p:sp>
        <p:nvSpPr>
          <p:cNvPr id="8" name="TextBox 7"/>
          <p:cNvSpPr txBox="1"/>
          <p:nvPr/>
        </p:nvSpPr>
        <p:spPr>
          <a:xfrm>
            <a:off x="1601001" y="4800608"/>
            <a:ext cx="7013864" cy="1323439"/>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18:</a:t>
            </a:r>
            <a:endParaRPr lang="en-US" sz="1600" b="1"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Code for designing and adding all the six buttons. Commands (defined later…) written as arguments in Button ( ) function performs a particular task. In button b6 (close button) window.destroy command destroys the window.</a:t>
            </a:r>
          </a:p>
          <a:p>
            <a:pPr algn="ct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b="1" dirty="0" smtClean="0">
                <a:latin typeface="Times New Roman" pitchFamily="18" charset="0"/>
                <a:cs typeface="Times New Roman" pitchFamily="18" charset="0"/>
              </a:rPr>
              <a:t>Final look of Interfaces</a:t>
            </a:r>
            <a:endParaRPr lang="en-US" b="1" dirty="0">
              <a:latin typeface="Times New Roman" pitchFamily="18" charset="0"/>
              <a:cs typeface="Times New Roman" pitchFamily="18" charset="0"/>
            </a:endParaRPr>
          </a:p>
        </p:txBody>
      </p:sp>
      <p:sp>
        <p:nvSpPr>
          <p:cNvPr id="4" name="TextBox 3"/>
          <p:cNvSpPr txBox="1"/>
          <p:nvPr/>
        </p:nvSpPr>
        <p:spPr>
          <a:xfrm>
            <a:off x="1676400" y="5943602"/>
            <a:ext cx="68580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19: </a:t>
            </a:r>
            <a:r>
              <a:rPr lang="en-US" sz="1600" dirty="0">
                <a:latin typeface="Times New Roman" pitchFamily="18" charset="0"/>
                <a:cs typeface="Times New Roman" pitchFamily="18" charset="0"/>
              </a:rPr>
              <a:t>Main Screen form. This form consists of login, register and close button.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10" y="1295409"/>
            <a:ext cx="6934199" cy="4170695"/>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6600" y="5791202"/>
            <a:ext cx="3200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20: </a:t>
            </a:r>
            <a:r>
              <a:rPr lang="en-US" sz="1600" dirty="0">
                <a:latin typeface="Times New Roman" pitchFamily="18" charset="0"/>
                <a:cs typeface="Times New Roman" pitchFamily="18" charset="0"/>
              </a:rPr>
              <a:t>The Login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38208"/>
            <a:ext cx="7772400" cy="4559835"/>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5715002"/>
            <a:ext cx="32766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21: </a:t>
            </a:r>
            <a:r>
              <a:rPr lang="en-US" sz="1600" dirty="0">
                <a:latin typeface="Times New Roman" pitchFamily="18" charset="0"/>
                <a:cs typeface="Times New Roman" pitchFamily="18" charset="0"/>
              </a:rPr>
              <a:t>Registration Page.</a:t>
            </a:r>
            <a:endParaRPr lang="en-US" sz="16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838209"/>
            <a:ext cx="7772400" cy="4481889"/>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5410209"/>
            <a:ext cx="37338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22: </a:t>
            </a:r>
            <a:r>
              <a:rPr lang="en-US" sz="1600" dirty="0">
                <a:latin typeface="Times New Roman" pitchFamily="18" charset="0"/>
                <a:cs typeface="Times New Roman" pitchFamily="18" charset="0"/>
              </a:rPr>
              <a:t>This is the third form of book store which will open when user logins.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33409"/>
            <a:ext cx="7696200" cy="4554737"/>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239000" cy="1143000"/>
          </a:xfrm>
        </p:spPr>
        <p:txBody>
          <a:bodyPr/>
          <a:lstStyle/>
          <a:p>
            <a:pPr algn="ctr"/>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295400"/>
            <a:ext cx="7543801" cy="5389418"/>
          </a:xfrm>
        </p:spPr>
        <p:txBody>
          <a:bodyPr>
            <a:noAutofit/>
          </a:bodyPr>
          <a:lstStyle/>
          <a:p>
            <a:pPr algn="just">
              <a:buNone/>
            </a:pPr>
            <a:r>
              <a:rPr lang="en-US" b="1" dirty="0" smtClean="0">
                <a:latin typeface="Times New Roman" pitchFamily="18" charset="0"/>
                <a:cs typeface="Times New Roman" pitchFamily="18" charset="0"/>
              </a:rPr>
              <a:t>What is Desktop Database Application?</a:t>
            </a:r>
          </a:p>
          <a:p>
            <a:pPr algn="just">
              <a:buNone/>
            </a:pPr>
            <a:endParaRPr lang="en-US" sz="1400" b="1" dirty="0" smtClean="0">
              <a:latin typeface="Times New Roman" pitchFamily="18" charset="0"/>
              <a:cs typeface="Times New Roman" pitchFamily="18" charset="0"/>
            </a:endParaRPr>
          </a:p>
          <a:p>
            <a:pPr algn="just" fontAlgn="base"/>
            <a:r>
              <a:rPr lang="en-US" sz="2000" dirty="0">
                <a:latin typeface="Times New Roman" pitchFamily="18" charset="0"/>
                <a:cs typeface="Times New Roman" pitchFamily="18" charset="0"/>
              </a:rPr>
              <a:t>Databases are basically containers for data. Databases are computer structures that save, organize, protect, and deliver data. A system that contains databases is called a database management system, or DBM. </a:t>
            </a:r>
          </a:p>
          <a:p>
            <a:pPr algn="just"/>
            <a:r>
              <a:rPr lang="en-US" sz="2000" dirty="0">
                <a:latin typeface="Times New Roman" pitchFamily="18" charset="0"/>
                <a:cs typeface="Times New Roman" pitchFamily="18" charset="0"/>
              </a:rPr>
              <a:t>The simplest form of databases is a text database. When data is organized in a text file in rows and columns, it can be used to store, organize, protect, and retrieve data. Saving a list of names in a file, starting with first name and followed by last name, would be a simple database.</a:t>
            </a:r>
          </a:p>
          <a:p>
            <a:pPr algn="just"/>
            <a:r>
              <a:rPr lang="en-US" sz="2000" dirty="0">
                <a:latin typeface="Times New Roman" pitchFamily="18" charset="0"/>
                <a:cs typeface="Times New Roman" pitchFamily="18" charset="0"/>
              </a:rPr>
              <a:t> Each row of the file represents a record. You can update records by changing specific names, you can remove rows by deleting lines, and you can add new rows by adding new lines.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pPr algn="ctr"/>
            <a:r>
              <a:rPr lang="en-US" b="1" dirty="0" smtClean="0">
                <a:latin typeface="Times New Roman" pitchFamily="18" charset="0"/>
                <a:cs typeface="Times New Roman" pitchFamily="18" charset="0"/>
              </a:rPr>
              <a:t>BUILDING BACKEND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4800600"/>
          </a:xfrm>
        </p:spPr>
        <p:txBody>
          <a:bodyPr>
            <a:normAutofit/>
          </a:bodyPr>
          <a:lstStyle/>
          <a:p>
            <a:pPr algn="just"/>
            <a:r>
              <a:rPr lang="en-US" sz="2000" dirty="0">
                <a:latin typeface="Times New Roman" pitchFamily="18" charset="0"/>
                <a:cs typeface="Times New Roman" pitchFamily="18" charset="0"/>
              </a:rPr>
              <a:t>For making back-end, we create other script and then import this script in the front-end. Lets call new script backend.py</a:t>
            </a:r>
          </a:p>
          <a:p>
            <a:pPr algn="just"/>
            <a:r>
              <a:rPr lang="en-US" sz="2000" dirty="0">
                <a:latin typeface="Times New Roman" pitchFamily="18" charset="0"/>
                <a:cs typeface="Times New Roman" pitchFamily="18" charset="0"/>
              </a:rPr>
              <a:t>In backend script sqlite3 library is imported.</a:t>
            </a:r>
          </a:p>
          <a:p>
            <a:pPr algn="just">
              <a:buNone/>
            </a:pPr>
            <a:r>
              <a:rPr lang="en-US" sz="2000" b="1" dirty="0">
                <a:latin typeface="Times New Roman" pitchFamily="18" charset="0"/>
                <a:cs typeface="Times New Roman" pitchFamily="18" charset="0"/>
              </a:rPr>
              <a:t>5 functions are created in the date base:</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connect ( )</a:t>
            </a:r>
          </a:p>
          <a:p>
            <a:pPr algn="just"/>
            <a:r>
              <a:rPr lang="en-US" sz="2000" dirty="0">
                <a:latin typeface="Times New Roman" pitchFamily="18" charset="0"/>
                <a:cs typeface="Times New Roman" pitchFamily="18" charset="0"/>
              </a:rPr>
              <a:t>insert ( )</a:t>
            </a:r>
          </a:p>
          <a:p>
            <a:pPr algn="just"/>
            <a:r>
              <a:rPr lang="en-US" sz="2000" dirty="0">
                <a:latin typeface="Times New Roman" pitchFamily="18" charset="0"/>
                <a:cs typeface="Times New Roman" pitchFamily="18" charset="0"/>
              </a:rPr>
              <a:t>view ( )</a:t>
            </a:r>
          </a:p>
          <a:p>
            <a:pPr algn="just"/>
            <a:r>
              <a:rPr lang="en-US" sz="2000" dirty="0">
                <a:latin typeface="Times New Roman" pitchFamily="18" charset="0"/>
                <a:cs typeface="Times New Roman" pitchFamily="18" charset="0"/>
              </a:rPr>
              <a:t>search ( )</a:t>
            </a:r>
          </a:p>
          <a:p>
            <a:pPr algn="just"/>
            <a:r>
              <a:rPr lang="en-US" sz="2000" dirty="0">
                <a:latin typeface="Times New Roman" pitchFamily="18" charset="0"/>
                <a:cs typeface="Times New Roman" pitchFamily="18" charset="0"/>
              </a:rPr>
              <a:t>delete ( )</a:t>
            </a:r>
          </a:p>
          <a:p>
            <a:pPr algn="just"/>
            <a:r>
              <a:rPr lang="en-US" sz="2000" dirty="0">
                <a:latin typeface="Times New Roman" pitchFamily="18" charset="0"/>
                <a:cs typeface="Times New Roman" pitchFamily="18" charset="0"/>
              </a:rPr>
              <a:t>update ( )</a:t>
            </a:r>
          </a:p>
          <a:p>
            <a:pPr marL="82294" indent="0"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These functions are then connected to the buttons in the front-end.</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810644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aman\Pictures\Screenshots\Screenshot (397).png"/>
          <p:cNvPicPr>
            <a:picLocks noChangeAspect="1" noChangeArrowheads="1"/>
          </p:cNvPicPr>
          <p:nvPr/>
        </p:nvPicPr>
        <p:blipFill>
          <a:blip r:embed="rId2"/>
          <a:srcRect/>
          <a:stretch>
            <a:fillRect/>
          </a:stretch>
        </p:blipFill>
        <p:spPr bwMode="auto">
          <a:xfrm>
            <a:off x="1981200" y="430779"/>
            <a:ext cx="6244788" cy="25146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1343475" y="3226496"/>
            <a:ext cx="75438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23: </a:t>
            </a:r>
            <a:r>
              <a:rPr lang="en-US" sz="1600" dirty="0">
                <a:latin typeface="Times New Roman" pitchFamily="18" charset="0"/>
                <a:cs typeface="Times New Roman" pitchFamily="18" charset="0"/>
              </a:rPr>
              <a:t>Code for connecting to database and create table with shown attributes.</a:t>
            </a:r>
          </a:p>
        </p:txBody>
      </p:sp>
      <p:pic>
        <p:nvPicPr>
          <p:cNvPr id="7" name="Picture 2" descr="C:\Users\daman\Pictures\Screenshots\Screenshot (398).png"/>
          <p:cNvPicPr>
            <a:picLocks noChangeAspect="1" noChangeArrowheads="1"/>
          </p:cNvPicPr>
          <p:nvPr/>
        </p:nvPicPr>
        <p:blipFill>
          <a:blip r:embed="rId3"/>
          <a:srcRect/>
          <a:stretch>
            <a:fillRect/>
          </a:stretch>
        </p:blipFill>
        <p:spPr bwMode="auto">
          <a:xfrm>
            <a:off x="1752600" y="4012309"/>
            <a:ext cx="6705600" cy="1762351"/>
          </a:xfrm>
          <a:prstGeom prst="rect">
            <a:avLst/>
          </a:prstGeom>
          <a:ln>
            <a:noFill/>
          </a:ln>
          <a:effectLst>
            <a:outerShdw blurRad="190500" algn="tl" rotWithShape="0">
              <a:srgbClr val="000000">
                <a:alpha val="70000"/>
              </a:srgbClr>
            </a:outerShdw>
          </a:effectLst>
        </p:spPr>
      </p:pic>
      <p:sp>
        <p:nvSpPr>
          <p:cNvPr id="8" name="TextBox 7"/>
          <p:cNvSpPr txBox="1"/>
          <p:nvPr/>
        </p:nvSpPr>
        <p:spPr>
          <a:xfrm>
            <a:off x="1267275" y="6052642"/>
            <a:ext cx="76962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24: </a:t>
            </a:r>
            <a:r>
              <a:rPr lang="en-US" sz="1600" dirty="0">
                <a:latin typeface="Times New Roman" pitchFamily="18" charset="0"/>
                <a:cs typeface="Times New Roman" pitchFamily="18" charset="0"/>
              </a:rPr>
              <a:t>Code for inserting data into database table.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daman\Pictures\Screenshots\Screenshot (399).png"/>
          <p:cNvPicPr>
            <a:picLocks noChangeAspect="1" noChangeArrowheads="1"/>
          </p:cNvPicPr>
          <p:nvPr/>
        </p:nvPicPr>
        <p:blipFill>
          <a:blip r:embed="rId2"/>
          <a:srcRect/>
          <a:stretch>
            <a:fillRect/>
          </a:stretch>
        </p:blipFill>
        <p:spPr bwMode="auto">
          <a:xfrm>
            <a:off x="2667001" y="381000"/>
            <a:ext cx="4648199" cy="1668384"/>
          </a:xfrm>
          <a:prstGeom prst="rect">
            <a:avLst/>
          </a:prstGeom>
          <a:ln>
            <a:noFill/>
          </a:ln>
          <a:effectLst>
            <a:outerShdw blurRad="190500" algn="tl" rotWithShape="0">
              <a:srgbClr val="000000">
                <a:alpha val="70000"/>
              </a:srgbClr>
            </a:outerShdw>
          </a:effectLst>
        </p:spPr>
      </p:pic>
      <p:sp>
        <p:nvSpPr>
          <p:cNvPr id="5" name="TextBox 4"/>
          <p:cNvSpPr txBox="1"/>
          <p:nvPr/>
        </p:nvSpPr>
        <p:spPr>
          <a:xfrm>
            <a:off x="2095500" y="2302338"/>
            <a:ext cx="57912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view method is used to display data from database table.</a:t>
            </a:r>
          </a:p>
        </p:txBody>
      </p:sp>
      <p:pic>
        <p:nvPicPr>
          <p:cNvPr id="8" name="Picture 2" descr="C:\Users\daman\Pictures\Screenshots\Screenshot (400).png"/>
          <p:cNvPicPr>
            <a:picLocks noChangeAspect="1" noChangeArrowheads="1"/>
          </p:cNvPicPr>
          <p:nvPr/>
        </p:nvPicPr>
        <p:blipFill>
          <a:blip r:embed="rId3"/>
          <a:srcRect/>
          <a:stretch>
            <a:fillRect/>
          </a:stretch>
        </p:blipFill>
        <p:spPr bwMode="auto">
          <a:xfrm>
            <a:off x="2057401" y="3276609"/>
            <a:ext cx="6095999" cy="2261639"/>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1790700" y="5835411"/>
            <a:ext cx="6629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26: </a:t>
            </a:r>
            <a:r>
              <a:rPr lang="en-US" sz="1600" dirty="0">
                <a:latin typeface="Times New Roman" pitchFamily="18" charset="0"/>
                <a:cs typeface="Times New Roman" pitchFamily="18" charset="0"/>
              </a:rPr>
              <a:t>This is code for searching data by title or author or year or ISBN no.</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daman\Pictures\Screenshots\Screenshot (401).png"/>
          <p:cNvPicPr>
            <a:picLocks noChangeAspect="1" noChangeArrowheads="1"/>
          </p:cNvPicPr>
          <p:nvPr/>
        </p:nvPicPr>
        <p:blipFill>
          <a:blip r:embed="rId2"/>
          <a:srcRect/>
          <a:stretch>
            <a:fillRect/>
          </a:stretch>
        </p:blipFill>
        <p:spPr bwMode="auto">
          <a:xfrm>
            <a:off x="2220201" y="426892"/>
            <a:ext cx="5714999" cy="1694521"/>
          </a:xfrm>
          <a:prstGeom prst="rect">
            <a:avLst/>
          </a:prstGeom>
          <a:ln>
            <a:noFill/>
          </a:ln>
          <a:effectLst>
            <a:outerShdw blurRad="190500" algn="tl" rotWithShape="0">
              <a:srgbClr val="000000">
                <a:alpha val="70000"/>
              </a:srgbClr>
            </a:outerShdw>
          </a:effectLst>
        </p:spPr>
      </p:pic>
      <p:sp>
        <p:nvSpPr>
          <p:cNvPr id="5" name="TextBox 4"/>
          <p:cNvSpPr txBox="1"/>
          <p:nvPr/>
        </p:nvSpPr>
        <p:spPr>
          <a:xfrm>
            <a:off x="2019300" y="2298198"/>
            <a:ext cx="60960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27: </a:t>
            </a:r>
            <a:r>
              <a:rPr lang="en-US" sz="1600" dirty="0">
                <a:latin typeface="Times New Roman" pitchFamily="18" charset="0"/>
                <a:cs typeface="Times New Roman" pitchFamily="18" charset="0"/>
              </a:rPr>
              <a:t>Code for deleting data form database.</a:t>
            </a:r>
          </a:p>
        </p:txBody>
      </p:sp>
      <p:pic>
        <p:nvPicPr>
          <p:cNvPr id="9" name="Picture 2" descr="C:\Users\daman\Pictures\Screenshots\Screenshot (402).png"/>
          <p:cNvPicPr>
            <a:picLocks noChangeAspect="1" noChangeArrowheads="1"/>
          </p:cNvPicPr>
          <p:nvPr/>
        </p:nvPicPr>
        <p:blipFill>
          <a:blip r:embed="rId3"/>
          <a:srcRect/>
          <a:stretch>
            <a:fillRect/>
          </a:stretch>
        </p:blipFill>
        <p:spPr bwMode="auto">
          <a:xfrm>
            <a:off x="2057400" y="3200400"/>
            <a:ext cx="5943600" cy="2109208"/>
          </a:xfrm>
          <a:prstGeom prst="rect">
            <a:avLst/>
          </a:prstGeom>
          <a:ln>
            <a:noFill/>
          </a:ln>
          <a:effectLst>
            <a:outerShdw blurRad="190500" algn="tl" rotWithShape="0">
              <a:srgbClr val="000000">
                <a:alpha val="70000"/>
              </a:srgbClr>
            </a:outerShdw>
          </a:effectLst>
        </p:spPr>
      </p:pic>
      <p:sp>
        <p:nvSpPr>
          <p:cNvPr id="10" name="TextBox 9"/>
          <p:cNvSpPr txBox="1"/>
          <p:nvPr/>
        </p:nvSpPr>
        <p:spPr>
          <a:xfrm>
            <a:off x="2057400" y="5486402"/>
            <a:ext cx="60198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28: </a:t>
            </a:r>
            <a:r>
              <a:rPr lang="en-US" sz="1600" dirty="0">
                <a:latin typeface="Times New Roman" pitchFamily="18" charset="0"/>
                <a:cs typeface="Times New Roman" pitchFamily="18" charset="0"/>
              </a:rPr>
              <a:t>Code for updating data into database table.</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CONNECTING FRONT END WITH BACKEND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600200"/>
            <a:ext cx="7498080" cy="4800600"/>
          </a:xfrm>
        </p:spPr>
        <p:txBody>
          <a:bodyPr>
            <a:normAutofit lnSpcReduction="10000"/>
          </a:bodyPr>
          <a:lstStyle/>
          <a:p>
            <a:pPr algn="just"/>
            <a:r>
              <a:rPr lang="en-US" sz="2000" dirty="0">
                <a:latin typeface="Times New Roman" pitchFamily="18" charset="0"/>
                <a:cs typeface="Times New Roman" pitchFamily="18" charset="0"/>
              </a:rPr>
              <a:t>Now we want frontend script to fetch data from the backend script, or more specifically is able to get the function outputs which are basically tuples of data, and then insert those tuples of data in the list box. So basically the user presses the button and then these functions are triggered and the data are inserted to the list box.</a:t>
            </a:r>
          </a:p>
          <a:p>
            <a:pPr algn="just"/>
            <a:r>
              <a:rPr lang="en-US" sz="2000" dirty="0">
                <a:latin typeface="Times New Roman" pitchFamily="18" charset="0"/>
                <a:cs typeface="Times New Roman" pitchFamily="18" charset="0"/>
              </a:rPr>
              <a:t>Connecting frontend with backend involvers import backend script.</a:t>
            </a:r>
          </a:p>
          <a:p>
            <a:pPr algn="just">
              <a:buNone/>
            </a:pPr>
            <a:r>
              <a:rPr lang="en-US" sz="2000" b="1" dirty="0">
                <a:latin typeface="Times New Roman" pitchFamily="18" charset="0"/>
                <a:cs typeface="Times New Roman" pitchFamily="18" charset="0"/>
              </a:rPr>
              <a:t>	Following commands are implemented in the front end script which are connected with buttons:</a:t>
            </a:r>
          </a:p>
          <a:p>
            <a:pPr algn="just">
              <a:buFont typeface="Wingdings" pitchFamily="2" charset="2"/>
              <a:buChar char="Ø"/>
            </a:pPr>
            <a:r>
              <a:rPr lang="en-US" sz="2000" dirty="0">
                <a:latin typeface="Times New Roman" pitchFamily="18" charset="0"/>
                <a:cs typeface="Times New Roman" pitchFamily="18" charset="0"/>
              </a:rPr>
              <a:t>View</a:t>
            </a:r>
          </a:p>
          <a:p>
            <a:pPr algn="just">
              <a:buFont typeface="Wingdings" pitchFamily="2" charset="2"/>
              <a:buChar char="Ø"/>
            </a:pPr>
            <a:r>
              <a:rPr lang="en-US" sz="2000" dirty="0">
                <a:latin typeface="Times New Roman" pitchFamily="18" charset="0"/>
                <a:cs typeface="Times New Roman" pitchFamily="18" charset="0"/>
              </a:rPr>
              <a:t>Search</a:t>
            </a:r>
          </a:p>
          <a:p>
            <a:pPr algn="just">
              <a:buFont typeface="Wingdings" pitchFamily="2" charset="2"/>
              <a:buChar char="Ø"/>
            </a:pPr>
            <a:r>
              <a:rPr lang="en-US" sz="2000" dirty="0">
                <a:latin typeface="Times New Roman" pitchFamily="18" charset="0"/>
                <a:cs typeface="Times New Roman" pitchFamily="18" charset="0"/>
              </a:rPr>
              <a:t>Add</a:t>
            </a:r>
          </a:p>
          <a:p>
            <a:pPr algn="just">
              <a:buFont typeface="Wingdings" pitchFamily="2" charset="2"/>
              <a:buChar char="Ø"/>
            </a:pPr>
            <a:r>
              <a:rPr lang="en-US" sz="2000" dirty="0">
                <a:latin typeface="Times New Roman" pitchFamily="18" charset="0"/>
                <a:cs typeface="Times New Roman" pitchFamily="18" charset="0"/>
              </a:rPr>
              <a:t>Delete</a:t>
            </a:r>
          </a:p>
          <a:p>
            <a:pPr algn="just">
              <a:buFont typeface="Wingdings" pitchFamily="2" charset="2"/>
              <a:buChar char="Ø"/>
            </a:pPr>
            <a:r>
              <a:rPr lang="en-US" sz="2000" dirty="0">
                <a:latin typeface="Times New Roman" pitchFamily="18" charset="0"/>
                <a:cs typeface="Times New Roman" pitchFamily="18" charset="0"/>
              </a:rPr>
              <a:t>Update</a:t>
            </a:r>
          </a:p>
          <a:p>
            <a:pPr algn="just">
              <a:buFont typeface="Wingdings" pitchFamily="2" charset="2"/>
              <a:buChar char="Ø"/>
            </a:pPr>
            <a:r>
              <a:rPr lang="en-US" sz="2000" dirty="0">
                <a:latin typeface="Times New Roman" pitchFamily="18" charset="0"/>
                <a:cs typeface="Times New Roman" pitchFamily="18" charset="0"/>
              </a:rPr>
              <a:t>Get_selected_row</a:t>
            </a:r>
          </a:p>
          <a:p>
            <a:pPr algn="just"/>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405).png"/>
          <p:cNvPicPr>
            <a:picLocks noChangeAspect="1"/>
          </p:cNvPicPr>
          <p:nvPr/>
        </p:nvPicPr>
        <p:blipFill>
          <a:blip r:embed="rId2"/>
          <a:stretch>
            <a:fillRect/>
          </a:stretch>
        </p:blipFill>
        <p:spPr>
          <a:xfrm>
            <a:off x="3048000" y="520220"/>
            <a:ext cx="3962400" cy="1079539"/>
          </a:xfrm>
          <a:prstGeom prst="rect">
            <a:avLst/>
          </a:prstGeom>
          <a:ln>
            <a:noFill/>
          </a:ln>
          <a:effectLst>
            <a:outerShdw blurRad="190500" algn="tl" rotWithShape="0">
              <a:srgbClr val="000000">
                <a:alpha val="70000"/>
              </a:srgbClr>
            </a:outerShdw>
          </a:effectLst>
        </p:spPr>
      </p:pic>
      <p:sp>
        <p:nvSpPr>
          <p:cNvPr id="5" name="TextBox 4"/>
          <p:cNvSpPr txBox="1"/>
          <p:nvPr/>
        </p:nvSpPr>
        <p:spPr>
          <a:xfrm>
            <a:off x="1485900" y="1891824"/>
            <a:ext cx="70866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29: </a:t>
            </a:r>
            <a:r>
              <a:rPr lang="en-US" sz="1600" dirty="0">
                <a:latin typeface="Times New Roman" pitchFamily="18" charset="0"/>
                <a:cs typeface="Times New Roman" pitchFamily="18" charset="0"/>
              </a:rPr>
              <a:t>Code to display all records in database table. This method is internally using view method from backend.</a:t>
            </a:r>
          </a:p>
        </p:txBody>
      </p:sp>
      <p:pic>
        <p:nvPicPr>
          <p:cNvPr id="8" name="Picture 7" descr="Screenshot (410).png"/>
          <p:cNvPicPr>
            <a:picLocks noChangeAspect="1"/>
          </p:cNvPicPr>
          <p:nvPr/>
        </p:nvPicPr>
        <p:blipFill>
          <a:blip r:embed="rId3"/>
          <a:stretch>
            <a:fillRect/>
          </a:stretch>
        </p:blipFill>
        <p:spPr>
          <a:xfrm>
            <a:off x="2612967" y="3505209"/>
            <a:ext cx="5181600" cy="1531105"/>
          </a:xfrm>
          <a:prstGeom prst="rect">
            <a:avLst/>
          </a:prstGeom>
          <a:ln>
            <a:noFill/>
          </a:ln>
          <a:effectLst>
            <a:outerShdw blurRad="190500" algn="tl" rotWithShape="0">
              <a:srgbClr val="000000">
                <a:alpha val="70000"/>
              </a:srgbClr>
            </a:outerShdw>
          </a:effectLst>
        </p:spPr>
      </p:pic>
      <p:sp>
        <p:nvSpPr>
          <p:cNvPr id="9" name="TextBox 8"/>
          <p:cNvSpPr txBox="1"/>
          <p:nvPr/>
        </p:nvSpPr>
        <p:spPr>
          <a:xfrm>
            <a:off x="1295400" y="5334009"/>
            <a:ext cx="78486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30: </a:t>
            </a:r>
            <a:r>
              <a:rPr lang="en-US" sz="1600" dirty="0">
                <a:latin typeface="Times New Roman" pitchFamily="18" charset="0"/>
                <a:cs typeface="Times New Roman" pitchFamily="18" charset="0"/>
              </a:rPr>
              <a:t>Function for performing search in database table. This method internally calls search method from backend.</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411).png"/>
          <p:cNvPicPr>
            <a:picLocks noChangeAspect="1"/>
          </p:cNvPicPr>
          <p:nvPr/>
        </p:nvPicPr>
        <p:blipFill>
          <a:blip r:embed="rId2"/>
          <a:stretch>
            <a:fillRect/>
          </a:stretch>
        </p:blipFill>
        <p:spPr>
          <a:xfrm>
            <a:off x="1981200" y="457209"/>
            <a:ext cx="6248400" cy="1396701"/>
          </a:xfrm>
          <a:prstGeom prst="rect">
            <a:avLst/>
          </a:prstGeom>
          <a:ln>
            <a:noFill/>
          </a:ln>
          <a:effectLst>
            <a:outerShdw blurRad="190500" algn="tl" rotWithShape="0">
              <a:srgbClr val="000000">
                <a:alpha val="70000"/>
              </a:srgbClr>
            </a:outerShdw>
          </a:effectLst>
        </p:spPr>
      </p:pic>
      <p:sp>
        <p:nvSpPr>
          <p:cNvPr id="7" name="TextBox 6"/>
          <p:cNvSpPr txBox="1"/>
          <p:nvPr/>
        </p:nvSpPr>
        <p:spPr>
          <a:xfrm>
            <a:off x="1219200" y="2133602"/>
            <a:ext cx="7772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31: </a:t>
            </a:r>
            <a:r>
              <a:rPr lang="en-US" sz="1600" dirty="0">
                <a:latin typeface="Times New Roman" pitchFamily="18" charset="0"/>
                <a:cs typeface="Times New Roman" pitchFamily="18" charset="0"/>
              </a:rPr>
              <a:t>Method for inserting records entered by user into database table.</a:t>
            </a:r>
          </a:p>
        </p:txBody>
      </p:sp>
      <p:pic>
        <p:nvPicPr>
          <p:cNvPr id="8" name="Picture 7" descr="C:\Users\daman\Pictures\Screenshots\Screenshot (484).png"/>
          <p:cNvPicPr/>
          <p:nvPr/>
        </p:nvPicPr>
        <p:blipFill>
          <a:blip r:embed="rId3"/>
          <a:srcRect/>
          <a:stretch>
            <a:fillRect/>
          </a:stretch>
        </p:blipFill>
        <p:spPr bwMode="auto">
          <a:xfrm>
            <a:off x="2971800" y="2728295"/>
            <a:ext cx="4114800" cy="2971800"/>
          </a:xfrm>
          <a:prstGeom prst="rect">
            <a:avLst/>
          </a:prstGeom>
          <a:ln>
            <a:noFill/>
          </a:ln>
          <a:effectLst>
            <a:outerShdw blurRad="190500" algn="tl" rotWithShape="0">
              <a:srgbClr val="000000">
                <a:alpha val="70000"/>
              </a:srgbClr>
            </a:outerShdw>
          </a:effectLst>
        </p:spPr>
      </p:pic>
      <p:sp>
        <p:nvSpPr>
          <p:cNvPr id="9" name="TextBox 8"/>
          <p:cNvSpPr txBox="1"/>
          <p:nvPr/>
        </p:nvSpPr>
        <p:spPr>
          <a:xfrm>
            <a:off x="1219200" y="5867400"/>
            <a:ext cx="7620000" cy="830997"/>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32:</a:t>
            </a:r>
            <a:endParaRPr lang="en-US" sz="1600" b="1"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get_selected_row method returns the selected tuple from the list box and fills the value of that selected record in respective entries.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aman\Pictures\Screenshots\Screenshot (412).png"/>
          <p:cNvPicPr>
            <a:picLocks noChangeAspect="1" noChangeArrowheads="1"/>
          </p:cNvPicPr>
          <p:nvPr/>
        </p:nvPicPr>
        <p:blipFill>
          <a:blip r:embed="rId2"/>
          <a:srcRect/>
          <a:stretch>
            <a:fillRect/>
          </a:stretch>
        </p:blipFill>
        <p:spPr bwMode="auto">
          <a:xfrm>
            <a:off x="2758440" y="533409"/>
            <a:ext cx="4572000" cy="889687"/>
          </a:xfrm>
          <a:prstGeom prst="rect">
            <a:avLst/>
          </a:prstGeom>
          <a:ln>
            <a:noFill/>
          </a:ln>
          <a:effectLst>
            <a:outerShdw blurRad="190500" algn="tl" rotWithShape="0">
              <a:srgbClr val="000000">
                <a:alpha val="70000"/>
              </a:srgbClr>
            </a:outerShdw>
          </a:effectLst>
        </p:spPr>
      </p:pic>
      <p:sp>
        <p:nvSpPr>
          <p:cNvPr id="5" name="TextBox 4"/>
          <p:cNvSpPr txBox="1"/>
          <p:nvPr/>
        </p:nvSpPr>
        <p:spPr>
          <a:xfrm>
            <a:off x="1539240" y="1828809"/>
            <a:ext cx="70104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33: </a:t>
            </a:r>
            <a:r>
              <a:rPr lang="en-US" sz="1600" dirty="0">
                <a:latin typeface="Times New Roman" pitchFamily="18" charset="0"/>
                <a:cs typeface="Times New Roman" pitchFamily="18" charset="0"/>
              </a:rPr>
              <a:t>Delete command is used to delete selected record. This method internally invokes delete function form backend.</a:t>
            </a:r>
          </a:p>
        </p:txBody>
      </p:sp>
      <p:pic>
        <p:nvPicPr>
          <p:cNvPr id="6" name="Picture 2" descr="C:\Users\daman\Pictures\Screenshots\Screenshot (413).png"/>
          <p:cNvPicPr>
            <a:picLocks noChangeAspect="1" noChangeArrowheads="1"/>
          </p:cNvPicPr>
          <p:nvPr/>
        </p:nvPicPr>
        <p:blipFill>
          <a:blip r:embed="rId3"/>
          <a:srcRect/>
          <a:stretch>
            <a:fillRect/>
          </a:stretch>
        </p:blipFill>
        <p:spPr bwMode="auto">
          <a:xfrm>
            <a:off x="2834640" y="3264535"/>
            <a:ext cx="4495800" cy="1536065"/>
          </a:xfrm>
          <a:prstGeom prst="rect">
            <a:avLst/>
          </a:prstGeom>
          <a:ln>
            <a:noFill/>
          </a:ln>
          <a:effectLst>
            <a:outerShdw blurRad="190500" algn="tl" rotWithShape="0">
              <a:srgbClr val="000000">
                <a:alpha val="70000"/>
              </a:srgbClr>
            </a:outerShdw>
          </a:effectLst>
        </p:spPr>
      </p:pic>
      <p:sp>
        <p:nvSpPr>
          <p:cNvPr id="7" name="TextBox 6"/>
          <p:cNvSpPr txBox="1"/>
          <p:nvPr/>
        </p:nvSpPr>
        <p:spPr>
          <a:xfrm>
            <a:off x="1356360" y="5257809"/>
            <a:ext cx="7376160" cy="830997"/>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34:</a:t>
            </a:r>
            <a:endParaRPr lang="en-US" sz="1600" b="1"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Update_command is used to update records. This method internally calls update function form backend.</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b="1" dirty="0" smtClean="0">
                <a:latin typeface="Times New Roman" pitchFamily="18" charset="0"/>
                <a:cs typeface="Times New Roman" pitchFamily="18" charset="0"/>
              </a:rPr>
              <a:t>Standalone executable version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143000"/>
            <a:ext cx="7498080" cy="3928427"/>
          </a:xfrm>
        </p:spPr>
        <p:txBody>
          <a:bodyPr>
            <a:normAutofit lnSpcReduction="10000"/>
          </a:bodyPr>
          <a:lstStyle/>
          <a:p>
            <a:pPr algn="just"/>
            <a:r>
              <a:rPr lang="en-US" sz="2000" dirty="0">
                <a:latin typeface="Times New Roman" pitchFamily="18" charset="0"/>
                <a:cs typeface="Times New Roman" pitchFamily="18" charset="0"/>
              </a:rPr>
              <a:t>We can execute the script using python but if you want to give your project to someone else, they can run it if they have python installed in their PC. And execute the program by going to the terminal and invoking python and the script. That may be difficult for users who are not experienced with programming.</a:t>
            </a:r>
          </a:p>
          <a:p>
            <a:pPr algn="just"/>
            <a:r>
              <a:rPr lang="en-US" sz="2000" dirty="0">
                <a:latin typeface="Times New Roman" pitchFamily="18" charset="0"/>
                <a:cs typeface="Times New Roman" pitchFamily="18" charset="0"/>
              </a:rPr>
              <a:t>We want to make standalone executable version that we can send to anyone and they can click and go ahead, insert data, retrieve data and so on.</a:t>
            </a:r>
          </a:p>
          <a:p>
            <a:pPr algn="just"/>
            <a:r>
              <a:rPr lang="en-US" sz="2000" dirty="0">
                <a:latin typeface="Times New Roman" pitchFamily="18" charset="0"/>
                <a:cs typeface="Times New Roman" pitchFamily="18" charset="0"/>
              </a:rPr>
              <a:t>There exists a library to make standalone executables in python i.e. “ pyinstaller ”(can be installed using pip install pyinstaller).</a:t>
            </a:r>
          </a:p>
          <a:p>
            <a:pPr algn="just"/>
            <a:r>
              <a:rPr lang="en-US" sz="2000" dirty="0">
                <a:latin typeface="Times New Roman" pitchFamily="18" charset="0"/>
                <a:cs typeface="Times New Roman" pitchFamily="18" charset="0"/>
              </a:rPr>
              <a:t>Pyinstaller script makes a .exe file on windows, .f  file on MAC and also bunch of  other files are generated which are associated with out program. </a:t>
            </a:r>
          </a:p>
        </p:txBody>
      </p:sp>
      <p:pic>
        <p:nvPicPr>
          <p:cNvPr id="4" name="Picture 2" descr="C:\Users\daman\Pictures\Screenshots\Screenshot (419).png"/>
          <p:cNvPicPr>
            <a:picLocks noChangeAspect="1" noChangeArrowheads="1"/>
          </p:cNvPicPr>
          <p:nvPr/>
        </p:nvPicPr>
        <p:blipFill>
          <a:blip r:embed="rId2"/>
          <a:srcRect/>
          <a:stretch>
            <a:fillRect/>
          </a:stretch>
        </p:blipFill>
        <p:spPr bwMode="auto">
          <a:xfrm>
            <a:off x="2490363" y="5507623"/>
            <a:ext cx="5001491" cy="609600"/>
          </a:xfrm>
          <a:prstGeom prst="rect">
            <a:avLst/>
          </a:prstGeom>
          <a:ln>
            <a:noFill/>
          </a:ln>
          <a:effectLst>
            <a:outerShdw blurRad="190500" algn="tl" rotWithShape="0">
              <a:srgbClr val="000000">
                <a:alpha val="70000"/>
              </a:srgbClr>
            </a:outerShdw>
          </a:effectLst>
        </p:spPr>
      </p:pic>
      <p:pic>
        <p:nvPicPr>
          <p:cNvPr id="5" name="Picture 3" descr="C:\Users\daman\Pictures\Screenshots\Screenshot (420).png"/>
          <p:cNvPicPr>
            <a:picLocks noChangeAspect="1" noChangeArrowheads="1"/>
          </p:cNvPicPr>
          <p:nvPr/>
        </p:nvPicPr>
        <p:blipFill>
          <a:blip r:embed="rId3"/>
          <a:srcRect/>
          <a:stretch>
            <a:fillRect/>
          </a:stretch>
        </p:blipFill>
        <p:spPr bwMode="auto">
          <a:xfrm>
            <a:off x="3619499" y="5071427"/>
            <a:ext cx="2743200" cy="4572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1676400" y="6214647"/>
            <a:ext cx="6629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a:t>
            </a:r>
            <a:r>
              <a:rPr lang="en-US" sz="1600" b="1" dirty="0" smtClean="0">
                <a:latin typeface="Times New Roman" pitchFamily="18" charset="0"/>
                <a:cs typeface="Times New Roman" pitchFamily="18" charset="0"/>
              </a:rPr>
              <a:t>35: </a:t>
            </a:r>
            <a:r>
              <a:rPr lang="en-US" sz="1600" dirty="0">
                <a:latin typeface="Times New Roman" pitchFamily="18" charset="0"/>
                <a:cs typeface="Times New Roman" pitchFamily="18" charset="0"/>
              </a:rPr>
              <a:t>Commands for making single executable file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lstStyle/>
          <a:p>
            <a:pPr algn="ctr"/>
            <a:r>
              <a:rPr lang="en-US" b="1" dirty="0" smtClean="0">
                <a:latin typeface="Times New Roman" pitchFamily="18" charset="0"/>
                <a:cs typeface="Times New Roman" pitchFamily="18" charset="0"/>
              </a:rPr>
              <a:t>Bibliography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a:latin typeface="Times New Roman" pitchFamily="18" charset="0"/>
                <a:cs typeface="Times New Roman" pitchFamily="18" charset="0"/>
              </a:rPr>
              <a:t>Websites</a:t>
            </a:r>
            <a:r>
              <a:rPr lang="en-US"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lvl="0"/>
            <a:r>
              <a:rPr lang="en-US" sz="2400" u="sng" dirty="0">
                <a:solidFill>
                  <a:schemeClr val="tx1">
                    <a:lumMod val="75000"/>
                    <a:lumOff val="25000"/>
                  </a:schemeClr>
                </a:solidFill>
                <a:latin typeface="Times New Roman" pitchFamily="18" charset="0"/>
                <a:cs typeface="Times New Roman" pitchFamily="18" charset="0"/>
                <a:hlinkClick r:id="rId2"/>
              </a:rPr>
              <a:t>www.w3schools.com</a:t>
            </a:r>
            <a:r>
              <a:rPr lang="en-US" sz="2400" dirty="0">
                <a:solidFill>
                  <a:schemeClr val="tx1">
                    <a:lumMod val="75000"/>
                    <a:lumOff val="25000"/>
                  </a:schemeClr>
                </a:solidFill>
                <a:latin typeface="Times New Roman" pitchFamily="18" charset="0"/>
                <a:cs typeface="Times New Roman" pitchFamily="18" charset="0"/>
              </a:rPr>
              <a:t> </a:t>
            </a:r>
          </a:p>
          <a:p>
            <a:pPr lvl="0"/>
            <a:r>
              <a:rPr lang="en-US" sz="2400" u="sng" dirty="0">
                <a:solidFill>
                  <a:schemeClr val="tx1">
                    <a:lumMod val="75000"/>
                    <a:lumOff val="25000"/>
                  </a:schemeClr>
                </a:solidFill>
                <a:latin typeface="Times New Roman" pitchFamily="18" charset="0"/>
                <a:cs typeface="Times New Roman" pitchFamily="18" charset="0"/>
                <a:hlinkClick r:id="rId3"/>
              </a:rPr>
              <a:t>www.wikipedia.com</a:t>
            </a:r>
            <a:endParaRPr lang="en-US" sz="2400" dirty="0">
              <a:solidFill>
                <a:schemeClr val="tx1">
                  <a:lumMod val="75000"/>
                  <a:lumOff val="25000"/>
                </a:schemeClr>
              </a:solidFill>
              <a:latin typeface="Times New Roman" pitchFamily="18" charset="0"/>
              <a:cs typeface="Times New Roman" pitchFamily="18" charset="0"/>
            </a:endParaRPr>
          </a:p>
          <a:p>
            <a:pPr lvl="0"/>
            <a:r>
              <a:rPr lang="en-US" sz="2400" u="sng" dirty="0">
                <a:solidFill>
                  <a:schemeClr val="tx1">
                    <a:lumMod val="75000"/>
                    <a:lumOff val="25000"/>
                  </a:schemeClr>
                </a:solidFill>
                <a:latin typeface="Times New Roman" pitchFamily="18" charset="0"/>
                <a:cs typeface="Times New Roman" pitchFamily="18" charset="0"/>
                <a:hlinkClick r:id="rId4"/>
              </a:rPr>
              <a:t>www.goodreads.com</a:t>
            </a:r>
            <a:endParaRPr lang="en-US" sz="2400" dirty="0">
              <a:solidFill>
                <a:schemeClr val="tx1">
                  <a:lumMod val="75000"/>
                  <a:lumOff val="25000"/>
                </a:schemeClr>
              </a:solidFill>
              <a:latin typeface="Times New Roman" pitchFamily="18" charset="0"/>
              <a:cs typeface="Times New Roman" pitchFamily="18" charset="0"/>
            </a:endParaRPr>
          </a:p>
          <a:p>
            <a:pPr lvl="0"/>
            <a:r>
              <a:rPr lang="en-US" sz="2400" u="sng" dirty="0">
                <a:solidFill>
                  <a:schemeClr val="tx1">
                    <a:lumMod val="75000"/>
                    <a:lumOff val="25000"/>
                  </a:schemeClr>
                </a:solidFill>
                <a:latin typeface="Times New Roman" pitchFamily="18" charset="0"/>
                <a:cs typeface="Times New Roman" pitchFamily="18" charset="0"/>
                <a:hlinkClick r:id="rId5"/>
              </a:rPr>
              <a:t>www.quora.com</a:t>
            </a:r>
          </a:p>
          <a:p>
            <a:pPr lvl="0"/>
            <a:r>
              <a:rPr lang="en-US" sz="2400" u="sng" dirty="0">
                <a:solidFill>
                  <a:schemeClr val="tx1">
                    <a:lumMod val="75000"/>
                    <a:lumOff val="25000"/>
                  </a:schemeClr>
                </a:solidFill>
                <a:latin typeface="Times New Roman" pitchFamily="18" charset="0"/>
                <a:cs typeface="Times New Roman" pitchFamily="18" charset="0"/>
                <a:hlinkClick r:id="rId6"/>
              </a:rPr>
              <a:t>www.tutorialspoint.com</a:t>
            </a:r>
            <a:endParaRPr lang="en-US" sz="2400" dirty="0">
              <a:solidFill>
                <a:schemeClr val="tx1">
                  <a:lumMod val="75000"/>
                  <a:lumOff val="25000"/>
                </a:schemeClr>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543800" cy="6477000"/>
          </a:xfrm>
        </p:spPr>
        <p:txBody>
          <a:bodyPr>
            <a:normAutofit/>
          </a:bodyPr>
          <a:lstStyle/>
          <a:p>
            <a:pPr algn="just"/>
            <a:r>
              <a:rPr lang="en-US" sz="2000" dirty="0">
                <a:latin typeface="Times New Roman" pitchFamily="18" charset="0"/>
                <a:cs typeface="Times New Roman" pitchFamily="18" charset="0"/>
              </a:rPr>
              <a:t>Desktop database programs are another type of database that's more complex than a text database but intended for a single user. A Microsoft Excel spreadsheet or Microsoft Access is good examples of desktop database programs. These programs allow users to enter data, store it, protect it, and retrieve it when needed. The benefit of desktop database programs over other databases is the </a:t>
            </a:r>
            <a:r>
              <a:rPr lang="en-US" sz="2000" b="1" dirty="0">
                <a:latin typeface="Times New Roman" pitchFamily="18" charset="0"/>
                <a:cs typeface="Times New Roman" pitchFamily="18" charset="0"/>
              </a:rPr>
              <a:t>speed of changing data, and the ability to store large amounts of data</a:t>
            </a:r>
            <a:r>
              <a:rPr lang="en-US" sz="2000" dirty="0">
                <a:latin typeface="Times New Roman" pitchFamily="18" charset="0"/>
                <a:cs typeface="Times New Roman" pitchFamily="18" charset="0"/>
              </a:rPr>
              <a:t> while keeping performance of the system manageable.</a:t>
            </a:r>
          </a:p>
          <a:p>
            <a:pPr algn="just">
              <a:buFont typeface="Wingdings" pitchFamily="2" charset="2"/>
              <a:buChar char="q"/>
            </a:pPr>
            <a:r>
              <a:rPr lang="en-US" b="1" dirty="0" smtClean="0">
                <a:latin typeface="Times New Roman" pitchFamily="18" charset="0"/>
                <a:cs typeface="Times New Roman" pitchFamily="18" charset="0"/>
              </a:rPr>
              <a:t> Objectives of  System</a:t>
            </a:r>
          </a:p>
          <a:p>
            <a:pPr algn="just">
              <a:buFont typeface="Wingdings" pitchFamily="2" charset="2"/>
              <a:buChar char="Ø"/>
            </a:pPr>
            <a:r>
              <a:rPr lang="en-US" sz="2000" dirty="0">
                <a:latin typeface="Times New Roman" pitchFamily="18" charset="0"/>
                <a:cs typeface="Times New Roman" pitchFamily="18" charset="0"/>
              </a:rPr>
              <a:t>Removes Duplicity</a:t>
            </a:r>
          </a:p>
          <a:p>
            <a:pPr algn="just">
              <a:buFont typeface="Wingdings" pitchFamily="2" charset="2"/>
              <a:buChar char="Ø"/>
            </a:pPr>
            <a:r>
              <a:rPr lang="en-US" sz="2000" dirty="0">
                <a:latin typeface="Times New Roman" pitchFamily="18" charset="0"/>
                <a:cs typeface="Times New Roman" pitchFamily="18" charset="0"/>
              </a:rPr>
              <a:t>Multiple User Access</a:t>
            </a:r>
          </a:p>
          <a:p>
            <a:pPr algn="just">
              <a:buFont typeface="Wingdings" pitchFamily="2" charset="2"/>
              <a:buChar char="Ø"/>
            </a:pPr>
            <a:r>
              <a:rPr lang="en-US" sz="2000" dirty="0">
                <a:latin typeface="Times New Roman" pitchFamily="18" charset="0"/>
                <a:cs typeface="Times New Roman" pitchFamily="18" charset="0"/>
              </a:rPr>
              <a:t>Data Protection</a:t>
            </a:r>
          </a:p>
          <a:p>
            <a:pPr algn="just">
              <a:buFont typeface="Wingdings" pitchFamily="2" charset="2"/>
              <a:buChar char="Ø"/>
            </a:pPr>
            <a:r>
              <a:rPr lang="en-US" sz="2000" dirty="0">
                <a:latin typeface="Times New Roman" pitchFamily="18" charset="0"/>
                <a:cs typeface="Times New Roman" pitchFamily="18" charset="0"/>
              </a:rPr>
              <a:t>Data Backup and Recovery</a:t>
            </a:r>
          </a:p>
          <a:p>
            <a:pPr algn="just">
              <a:buFont typeface="Wingdings" pitchFamily="2" charset="2"/>
              <a:buChar char="Ø"/>
            </a:pPr>
            <a:r>
              <a:rPr lang="en-US" sz="2000" dirty="0">
                <a:latin typeface="Times New Roman" pitchFamily="18" charset="0"/>
                <a:cs typeface="Times New Roman" pitchFamily="18" charset="0"/>
              </a:rPr>
              <a:t>Everyone can work on Database</a:t>
            </a:r>
          </a:p>
          <a:p>
            <a:pPr algn="just">
              <a:buFont typeface="Wingdings" pitchFamily="2" charset="2"/>
              <a:buChar char="Ø"/>
            </a:pPr>
            <a:r>
              <a:rPr lang="en-US" sz="2000" dirty="0">
                <a:latin typeface="Times New Roman" pitchFamily="18" charset="0"/>
                <a:cs typeface="Times New Roman" pitchFamily="18" charset="0"/>
              </a:rPr>
              <a:t>Integrity</a:t>
            </a:r>
          </a:p>
          <a:p>
            <a:pPr algn="just">
              <a:buFont typeface="Wingdings" pitchFamily="2" charset="2"/>
              <a:buChar char="Ø"/>
            </a:pPr>
            <a:r>
              <a:rPr lang="en-US" sz="2000" dirty="0">
                <a:latin typeface="Times New Roman" pitchFamily="18" charset="0"/>
                <a:cs typeface="Times New Roman" pitchFamily="18" charset="0"/>
              </a:rPr>
              <a:t>Platform Independent</a:t>
            </a:r>
          </a:p>
          <a:p>
            <a:pPr algn="just">
              <a:buFont typeface="Wingdings" pitchFamily="2" charset="2"/>
              <a:buChar char="Ø"/>
            </a:pPr>
            <a:r>
              <a:rPr lang="en-US" sz="2000" dirty="0">
                <a:latin typeface="Times New Roman" pitchFamily="18" charset="0"/>
                <a:cs typeface="Times New Roman" pitchFamily="18" charset="0"/>
              </a:rPr>
              <a:t>Mass Storage</a:t>
            </a:r>
            <a:endParaRPr 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8" y="2286001"/>
            <a:ext cx="4072131" cy="1938992"/>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a:ln w="0"/>
                <a:solidFill>
                  <a:schemeClr val="tx2">
                    <a:lumMod val="75000"/>
                  </a:schemeClr>
                </a:solidFill>
                <a:effectLst>
                  <a:reflection blurRad="12700" stA="50000" endPos="50000" dist="5000" dir="5400000" sy="-100000" rotWithShape="0"/>
                </a:effectLst>
                <a:latin typeface="Times New Roman" pitchFamily="18" charset="0"/>
                <a:cs typeface="Times New Roman" pitchFamily="18" charset="0"/>
              </a:rPr>
              <a:t>THANK</a:t>
            </a:r>
          </a:p>
          <a:p>
            <a:pPr algn="ctr"/>
            <a:r>
              <a:rPr lang="en-US" sz="6000" b="1" cap="all" dirty="0">
                <a:ln w="0"/>
                <a:solidFill>
                  <a:schemeClr val="tx2">
                    <a:lumMod val="75000"/>
                  </a:schemeClr>
                </a:solidFill>
                <a:effectLst>
                  <a:reflection blurRad="12700" stA="50000" endPos="50000" dist="5000" dir="5400000" sy="-100000" rotWithShape="0"/>
                </a:effectLst>
                <a:latin typeface="Times New Roman" pitchFamily="18" charset="0"/>
                <a:cs typeface="Times New Roman" pitchFamily="18" charset="0"/>
              </a:rPr>
              <a:t>YOU</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467600" cy="6019800"/>
          </a:xfrm>
        </p:spPr>
        <p:txBody>
          <a:bodyPr>
            <a:normAutofit/>
          </a:bodyPr>
          <a:lstStyle/>
          <a:p>
            <a:pPr fontAlgn="base">
              <a:buNone/>
            </a:pPr>
            <a:r>
              <a:rPr lang="en-US" sz="2200" b="1" dirty="0">
                <a:latin typeface="Times New Roman" pitchFamily="18" charset="0"/>
                <a:cs typeface="Times New Roman" pitchFamily="18" charset="0"/>
              </a:rPr>
              <a:t>The main objectives of the system are:</a:t>
            </a:r>
            <a:endParaRPr lang="en-US" sz="2200" dirty="0">
              <a:latin typeface="Times New Roman" pitchFamily="18" charset="0"/>
              <a:cs typeface="Times New Roman" pitchFamily="18" charset="0"/>
            </a:endParaRPr>
          </a:p>
          <a:p>
            <a:pPr lvl="0" fontAlgn="base"/>
            <a:r>
              <a:rPr lang="en-US" sz="2000" dirty="0">
                <a:latin typeface="Times New Roman" pitchFamily="18" charset="0"/>
                <a:cs typeface="Times New Roman" pitchFamily="18" charset="0"/>
              </a:rPr>
              <a:t>User can login to access the data of books.</a:t>
            </a:r>
          </a:p>
          <a:p>
            <a:pPr lvl="0" fontAlgn="base"/>
            <a:r>
              <a:rPr lang="en-US" sz="2000" dirty="0">
                <a:latin typeface="Times New Roman" pitchFamily="18" charset="0"/>
                <a:cs typeface="Times New Roman" pitchFamily="18" charset="0"/>
              </a:rPr>
              <a:t>A new user can register or sign up and make account.</a:t>
            </a:r>
          </a:p>
          <a:p>
            <a:pPr lvl="0" fontAlgn="base"/>
            <a:r>
              <a:rPr lang="en-US" sz="2000" dirty="0">
                <a:latin typeface="Times New Roman" pitchFamily="18" charset="0"/>
                <a:cs typeface="Times New Roman" pitchFamily="18" charset="0"/>
              </a:rPr>
              <a:t>User can view all the records.</a:t>
            </a:r>
          </a:p>
          <a:p>
            <a:pPr lvl="0" fontAlgn="base"/>
            <a:r>
              <a:rPr lang="en-US" sz="2000" dirty="0">
                <a:latin typeface="Times New Roman" pitchFamily="18" charset="0"/>
                <a:cs typeface="Times New Roman" pitchFamily="18" charset="0"/>
              </a:rPr>
              <a:t>User can delete selected record.</a:t>
            </a:r>
          </a:p>
          <a:p>
            <a:pPr lvl="0" fontAlgn="base"/>
            <a:r>
              <a:rPr lang="en-US" sz="2000" dirty="0">
                <a:latin typeface="Times New Roman" pitchFamily="18" charset="0"/>
                <a:cs typeface="Times New Roman" pitchFamily="18" charset="0"/>
              </a:rPr>
              <a:t>User can update selected record.</a:t>
            </a:r>
          </a:p>
          <a:p>
            <a:pPr lvl="0" fontAlgn="base"/>
            <a:r>
              <a:rPr lang="en-US" sz="2000" dirty="0">
                <a:latin typeface="Times New Roman" pitchFamily="18" charset="0"/>
                <a:cs typeface="Times New Roman" pitchFamily="18" charset="0"/>
              </a:rPr>
              <a:t>User can insert new record.</a:t>
            </a:r>
          </a:p>
          <a:p>
            <a:pPr lvl="0" fontAlgn="base"/>
            <a:r>
              <a:rPr lang="en-US" sz="2000" dirty="0">
                <a:latin typeface="Times New Roman" pitchFamily="18" charset="0"/>
                <a:cs typeface="Times New Roman" pitchFamily="18" charset="0"/>
              </a:rPr>
              <a:t>User can Search for any record.</a:t>
            </a:r>
          </a:p>
          <a:p>
            <a:pPr>
              <a:buFont typeface="Wingdings" pitchFamily="2" charset="2"/>
              <a:buChar char="q"/>
            </a:pPr>
            <a:r>
              <a:rPr lang="en-US" b="1" dirty="0" smtClean="0">
                <a:latin typeface="Times New Roman" pitchFamily="18" charset="0"/>
                <a:cs typeface="Times New Roman" pitchFamily="18" charset="0"/>
              </a:rPr>
              <a:t> Features</a:t>
            </a:r>
          </a:p>
          <a:p>
            <a:pPr>
              <a:buFont typeface="Wingdings" pitchFamily="2" charset="2"/>
              <a:buChar char="Ø"/>
            </a:pPr>
            <a:r>
              <a:rPr lang="en-US" sz="2000" dirty="0">
                <a:latin typeface="Times New Roman" pitchFamily="18" charset="0"/>
                <a:cs typeface="Times New Roman" pitchFamily="18" charset="0"/>
              </a:rPr>
              <a:t>Minimum Duplication and Redundancy.</a:t>
            </a:r>
          </a:p>
          <a:p>
            <a:pPr>
              <a:buFont typeface="Wingdings" pitchFamily="2" charset="2"/>
              <a:buChar char="Ø"/>
            </a:pPr>
            <a:r>
              <a:rPr lang="en-US" sz="2000" dirty="0">
                <a:latin typeface="Times New Roman" pitchFamily="18" charset="0"/>
                <a:cs typeface="Times New Roman" pitchFamily="18" charset="0"/>
              </a:rPr>
              <a:t>Saves Storage Space and Cost.</a:t>
            </a:r>
          </a:p>
          <a:p>
            <a:pPr>
              <a:buFont typeface="Wingdings" pitchFamily="2" charset="2"/>
              <a:buChar char="Ø"/>
            </a:pPr>
            <a:r>
              <a:rPr lang="en-US" sz="2000" dirty="0">
                <a:latin typeface="Times New Roman" pitchFamily="18" charset="0"/>
                <a:cs typeface="Times New Roman" pitchFamily="18" charset="0"/>
              </a:rPr>
              <a:t>Anyone can work on it.</a:t>
            </a:r>
          </a:p>
          <a:p>
            <a:pPr>
              <a:buFont typeface="Wingdings" pitchFamily="2" charset="2"/>
              <a:buChar char="Ø"/>
            </a:pPr>
            <a:r>
              <a:rPr lang="en-US" sz="2000" dirty="0">
                <a:latin typeface="Times New Roman" pitchFamily="18" charset="0"/>
                <a:cs typeface="Times New Roman" pitchFamily="18" charset="0"/>
              </a:rPr>
              <a:t>Large database maintenance.</a:t>
            </a:r>
          </a:p>
          <a:p>
            <a:pPr>
              <a:buFont typeface="Wingdings" pitchFamily="2" charset="2"/>
              <a:buChar char="Ø"/>
            </a:pPr>
            <a:r>
              <a:rPr lang="en-US" sz="2000" dirty="0">
                <a:latin typeface="Times New Roman" pitchFamily="18" charset="0"/>
                <a:cs typeface="Times New Roman" pitchFamily="18" charset="0"/>
              </a:rPr>
              <a:t>Provides high level of Security.</a:t>
            </a:r>
          </a:p>
          <a:p>
            <a:pPr>
              <a:buFont typeface="Wingdings" pitchFamily="2" charset="2"/>
              <a:buChar char="Ø"/>
            </a:pPr>
            <a:r>
              <a:rPr lang="en-US" sz="2000" dirty="0">
                <a:latin typeface="Times New Roman" pitchFamily="18" charset="0"/>
                <a:cs typeface="Times New Roman" pitchFamily="18" charset="0"/>
              </a:rPr>
              <a:t>Permanent Storage of Data.</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543800" cy="5715000"/>
          </a:xfrm>
        </p:spPr>
        <p:txBody>
          <a:bodyPr>
            <a:normAutofit/>
          </a:bodyPr>
          <a:lstStyle/>
          <a:p>
            <a:pPr>
              <a:buFont typeface="Wingdings" pitchFamily="2" charset="2"/>
              <a:buChar char="q"/>
            </a:pPr>
            <a:r>
              <a:rPr lang="en-US" b="1" dirty="0" smtClean="0">
                <a:latin typeface="Times New Roman" pitchFamily="18" charset="0"/>
                <a:cs typeface="Times New Roman" pitchFamily="18" charset="0"/>
              </a:rPr>
              <a:t> tkinter</a:t>
            </a: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Python offers multiple options for developing GUI (Graphical User Interface). Out of all the GUI methods, tkinter is most commonly used method. It is a standard Python interface to the Tk GUI toolkit shipped with Python. Python with tkinter outputs the fastest and easiest way to create the GUI applications.</a:t>
            </a:r>
          </a:p>
          <a:p>
            <a:pPr algn="just">
              <a:buNone/>
            </a:pPr>
            <a:endParaRPr lang="en-US" sz="2000" dirty="0">
              <a:latin typeface="Times New Roman" pitchFamily="18" charset="0"/>
              <a:cs typeface="Times New Roman" pitchFamily="18" charset="0"/>
            </a:endParaRPr>
          </a:p>
          <a:p>
            <a:pPr fontAlgn="base">
              <a:buNone/>
            </a:pPr>
            <a:r>
              <a:rPr lang="en-US" sz="2000" b="1" dirty="0"/>
              <a:t>    </a:t>
            </a:r>
            <a:r>
              <a:rPr lang="en-US" sz="2000" b="1" dirty="0">
                <a:latin typeface="Times New Roman" pitchFamily="18" charset="0"/>
                <a:cs typeface="Times New Roman" pitchFamily="18" charset="0"/>
              </a:rPr>
              <a:t>To create a tkinter:</a:t>
            </a:r>
            <a:endParaRPr lang="en-US" sz="2000" dirty="0">
              <a:latin typeface="Times New Roman" pitchFamily="18" charset="0"/>
              <a:cs typeface="Times New Roman" pitchFamily="18" charset="0"/>
            </a:endParaRPr>
          </a:p>
          <a:p>
            <a:pPr lvl="0" fontAlgn="base"/>
            <a:r>
              <a:rPr lang="en-US" sz="2000" dirty="0">
                <a:latin typeface="Times New Roman" pitchFamily="18" charset="0"/>
                <a:cs typeface="Times New Roman" pitchFamily="18" charset="0"/>
              </a:rPr>
              <a:t>Importing the module – tkinter</a:t>
            </a:r>
          </a:p>
          <a:p>
            <a:pPr lvl="0" fontAlgn="base"/>
            <a:r>
              <a:rPr lang="en-US" sz="2000" dirty="0">
                <a:latin typeface="Times New Roman" pitchFamily="18" charset="0"/>
                <a:cs typeface="Times New Roman" pitchFamily="18" charset="0"/>
              </a:rPr>
              <a:t>Create the main window (container)</a:t>
            </a:r>
          </a:p>
          <a:p>
            <a:pPr lvl="0" fontAlgn="base"/>
            <a:r>
              <a:rPr lang="en-US" sz="2000" dirty="0">
                <a:latin typeface="Times New Roman" pitchFamily="18" charset="0"/>
                <a:cs typeface="Times New Roman" pitchFamily="18" charset="0"/>
              </a:rPr>
              <a:t>Add any number of widgets to the main window</a:t>
            </a:r>
          </a:p>
          <a:p>
            <a:pPr lvl="0" fontAlgn="base"/>
            <a:r>
              <a:rPr lang="en-US" sz="2000" dirty="0">
                <a:latin typeface="Times New Roman" pitchFamily="18" charset="0"/>
                <a:cs typeface="Times New Roman" pitchFamily="18" charset="0"/>
              </a:rPr>
              <a:t>Apply the event Trigger on the widgets.</a:t>
            </a:r>
          </a:p>
          <a:p>
            <a:pPr fontAlgn="base">
              <a:buNone/>
            </a:pPr>
            <a:r>
              <a:rPr lang="en-US" sz="2000" dirty="0">
                <a:latin typeface="Times New Roman" pitchFamily="18" charset="0"/>
                <a:cs typeface="Times New Roman" pitchFamily="18" charset="0"/>
              </a:rPr>
              <a:t>     Importing tkinter is same as importing any other module in the python code. The name of the module in Python 2.x is ‘Tkinter’ and in Python 3.x is ‘tkinter’.</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543800" cy="4191000"/>
          </a:xfrm>
        </p:spPr>
        <p:txBody>
          <a:bodyPr>
            <a:normAutofit/>
          </a:bodyPr>
          <a:lstStyle/>
          <a:p>
            <a:pPr algn="just" fontAlgn="base">
              <a:buNone/>
            </a:pPr>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There are two main methods used you the user need to remember while creating the Python application with GUI:</a:t>
            </a:r>
          </a:p>
          <a:p>
            <a:pPr lvl="0" algn="just" fontAlgn="base"/>
            <a:r>
              <a:rPr lang="en-US" sz="2000" b="1" dirty="0">
                <a:latin typeface="Times New Roman" pitchFamily="18" charset="0"/>
                <a:cs typeface="Times New Roman" pitchFamily="18" charset="0"/>
              </a:rPr>
              <a:t>Tk (screen Name = None,  base Name = None,  class Name = ’Tk’,  use Tk=1):</a:t>
            </a:r>
            <a:r>
              <a:rPr lang="en-US" sz="2000" dirty="0">
                <a:latin typeface="Times New Roman" pitchFamily="18" charset="0"/>
                <a:cs typeface="Times New Roman" pitchFamily="18" charset="0"/>
              </a:rPr>
              <a:t> </a:t>
            </a:r>
          </a:p>
          <a:p>
            <a:pPr lvl="0" algn="just" fontAlgn="base">
              <a:buNone/>
            </a:pPr>
            <a:r>
              <a:rPr lang="en-US" sz="2000" dirty="0">
                <a:latin typeface="Times New Roman" pitchFamily="18" charset="0"/>
                <a:cs typeface="Times New Roman" pitchFamily="18" charset="0"/>
              </a:rPr>
              <a:t>    To create a main window, tkinter offers this method. To change the name of the window, you can change the className to the desired one. The basic code used to create the main window of the application is shown in figure.</a:t>
            </a:r>
          </a:p>
          <a:p>
            <a:pPr lvl="0" algn="just" fontAlgn="base"/>
            <a:r>
              <a:rPr lang="en-US" sz="2000" b="1" dirty="0">
                <a:latin typeface="Times New Roman" pitchFamily="18" charset="0"/>
                <a:cs typeface="Times New Roman" pitchFamily="18" charset="0"/>
              </a:rPr>
              <a:t>mainloop( ):</a:t>
            </a:r>
            <a:r>
              <a:rPr lang="en-US" sz="2000" dirty="0">
                <a:latin typeface="Times New Roman" pitchFamily="18" charset="0"/>
                <a:cs typeface="Times New Roman" pitchFamily="18" charset="0"/>
              </a:rPr>
              <a:t> There is a method known by the name mainloop() is used when you are ready for the application to run. mainloop() is an infinite loop used to run the application, wait for an event to occur and process the event till the window is not closed.</a:t>
            </a:r>
          </a:p>
          <a:p>
            <a:pPr algn="just" fontAlgn="base"/>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026" name="Picture 2" descr="C:\Users\daman\Pictures\Screenshots\Screenshot (422).png"/>
          <p:cNvPicPr>
            <a:picLocks noChangeAspect="1" noChangeArrowheads="1"/>
          </p:cNvPicPr>
          <p:nvPr/>
        </p:nvPicPr>
        <p:blipFill>
          <a:blip r:embed="rId2"/>
          <a:srcRect/>
          <a:stretch>
            <a:fillRect/>
          </a:stretch>
        </p:blipFill>
        <p:spPr bwMode="auto">
          <a:xfrm>
            <a:off x="1640334" y="4575465"/>
            <a:ext cx="7082532" cy="1447800"/>
          </a:xfrm>
          <a:prstGeom prst="rect">
            <a:avLst/>
          </a:prstGeom>
          <a:ln>
            <a:noFill/>
          </a:ln>
          <a:effectLst>
            <a:outerShdw blurRad="190500" algn="tl" rotWithShape="0">
              <a:srgbClr val="000000">
                <a:alpha val="70000"/>
              </a:srgbClr>
            </a:outerShdw>
          </a:effectLst>
        </p:spPr>
      </p:pic>
      <p:sp>
        <p:nvSpPr>
          <p:cNvPr id="4" name="TextBox 3"/>
          <p:cNvSpPr txBox="1"/>
          <p:nvPr/>
        </p:nvSpPr>
        <p:spPr>
          <a:xfrm>
            <a:off x="1600200" y="6248402"/>
            <a:ext cx="7010400"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1: </a:t>
            </a:r>
            <a:r>
              <a:rPr lang="en-US" sz="1600" dirty="0">
                <a:latin typeface="Times New Roman" pitchFamily="18" charset="0"/>
                <a:cs typeface="Times New Roman" pitchFamily="18" charset="0"/>
              </a:rPr>
              <a:t>basic code for using tkinter module.</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543800" cy="4953000"/>
          </a:xfrm>
        </p:spPr>
        <p:txBody>
          <a:bodyPr>
            <a:normAutofit/>
          </a:bodyPr>
          <a:lstStyle/>
          <a:p>
            <a:pPr lvl="0" algn="just" fontAlgn="base">
              <a:buNone/>
            </a:pPr>
            <a:r>
              <a:rPr lang="en-US" sz="2000" dirty="0">
                <a:latin typeface="Times New Roman" pitchFamily="18" charset="0"/>
                <a:cs typeface="Times New Roman" pitchFamily="18" charset="0"/>
              </a:rPr>
              <a:t>     tkinter also offers access to the geometric configuration of the widgets which can organize the widgets in the parent windows. There are mainly three geometry manager classes</a:t>
            </a:r>
            <a:r>
              <a:rPr lang="en-US" sz="2000" b="1" dirty="0">
                <a:latin typeface="Times New Roman" pitchFamily="18" charset="0"/>
                <a:cs typeface="Times New Roman" pitchFamily="18" charset="0"/>
              </a:rPr>
              <a:t>:</a:t>
            </a:r>
          </a:p>
          <a:p>
            <a:pPr lvl="0" algn="just" fontAlgn="base"/>
            <a:r>
              <a:rPr lang="en-US" sz="2000" b="1" dirty="0">
                <a:latin typeface="Times New Roman" pitchFamily="18" charset="0"/>
                <a:cs typeface="Times New Roman" pitchFamily="18" charset="0"/>
              </a:rPr>
              <a:t>pack ( ) method:</a:t>
            </a:r>
            <a:r>
              <a:rPr lang="en-US" sz="2000" dirty="0">
                <a:latin typeface="Times New Roman" pitchFamily="18" charset="0"/>
                <a:cs typeface="Times New Roman" pitchFamily="18" charset="0"/>
              </a:rPr>
              <a:t> It organizes the widgets in blocks before placing in the parent widget.</a:t>
            </a:r>
          </a:p>
          <a:p>
            <a:pPr lvl="0" algn="just" fontAlgn="base"/>
            <a:r>
              <a:rPr lang="en-US" sz="2000" b="1" dirty="0">
                <a:latin typeface="Times New Roman" pitchFamily="18" charset="0"/>
                <a:cs typeface="Times New Roman" pitchFamily="18" charset="0"/>
              </a:rPr>
              <a:t>grid ( ) method:</a:t>
            </a:r>
            <a:r>
              <a:rPr lang="en-US" sz="2000" dirty="0">
                <a:latin typeface="Times New Roman" pitchFamily="18" charset="0"/>
                <a:cs typeface="Times New Roman" pitchFamily="18" charset="0"/>
              </a:rPr>
              <a:t> It organizes the widgets in grid (table-like structure) before placing in the parent widget.</a:t>
            </a:r>
          </a:p>
          <a:p>
            <a:pPr lvl="0" algn="just" fontAlgn="base"/>
            <a:r>
              <a:rPr lang="en-US" sz="2000" b="1" dirty="0">
                <a:latin typeface="Times New Roman" pitchFamily="18" charset="0"/>
                <a:cs typeface="Times New Roman" pitchFamily="18" charset="0"/>
              </a:rPr>
              <a:t>place ( ) method:</a:t>
            </a:r>
            <a:r>
              <a:rPr lang="en-US" sz="2000" dirty="0">
                <a:latin typeface="Times New Roman" pitchFamily="18" charset="0"/>
                <a:cs typeface="Times New Roman" pitchFamily="18" charset="0"/>
              </a:rPr>
              <a:t> It organizes the widgets by placing them on specific positions directed by the programmer.</a:t>
            </a:r>
          </a:p>
          <a:p>
            <a:pPr lvl="0" algn="just" fontAlgn="base">
              <a:buNone/>
            </a:pPr>
            <a:r>
              <a:rPr lang="en-US" sz="2400" b="1" dirty="0">
                <a:latin typeface="Times New Roman" pitchFamily="18" charset="0"/>
                <a:cs typeface="Times New Roman" pitchFamily="18" charset="0"/>
              </a:rPr>
              <a:t>Tkinter widgets</a:t>
            </a:r>
          </a:p>
          <a:p>
            <a:pPr algn="just"/>
            <a:r>
              <a:rPr lang="en-US" sz="2000" dirty="0">
                <a:latin typeface="Times New Roman" pitchFamily="18" charset="0"/>
                <a:cs typeface="Times New Roman" pitchFamily="18" charset="0"/>
              </a:rPr>
              <a:t>Tkinter provides various controls, such as buttons, labels, canvas, entries, check buttons, frames, list boxes, menu buttons, menus, message, radio buttons, scale, scrollbars and text boxes used in a GUI application. These controls are commonly called widgets.</a:t>
            </a:r>
          </a:p>
        </p:txBody>
      </p:sp>
      <p:pic>
        <p:nvPicPr>
          <p:cNvPr id="2051" name="Picture 3" descr="C:\Users\daman\Pictures\Screenshots\Screenshot (424).png"/>
          <p:cNvPicPr>
            <a:picLocks noChangeAspect="1" noChangeArrowheads="1"/>
          </p:cNvPicPr>
          <p:nvPr/>
        </p:nvPicPr>
        <p:blipFill>
          <a:blip r:embed="rId2"/>
          <a:srcRect/>
          <a:stretch>
            <a:fillRect/>
          </a:stretch>
        </p:blipFill>
        <p:spPr bwMode="auto">
          <a:xfrm>
            <a:off x="6248409" y="152400"/>
            <a:ext cx="1876425" cy="14478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2133600" y="533409"/>
            <a:ext cx="3810000" cy="584775"/>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 2: </a:t>
            </a:r>
            <a:r>
              <a:rPr lang="en-US" sz="1600" dirty="0">
                <a:latin typeface="Times New Roman" pitchFamily="18" charset="0"/>
                <a:cs typeface="Times New Roman" pitchFamily="18" charset="0"/>
              </a:rPr>
              <a:t>This window generated </a:t>
            </a:r>
          </a:p>
          <a:p>
            <a:pPr algn="ctr"/>
            <a:r>
              <a:rPr lang="en-US" sz="1600" dirty="0">
                <a:latin typeface="Times New Roman" pitchFamily="18" charset="0"/>
                <a:cs typeface="Times New Roman" pitchFamily="18" charset="0"/>
              </a:rPr>
              <a:t>will appear shown in figure.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5943600"/>
          </a:xfrm>
        </p:spPr>
        <p:txBody>
          <a:bodyPr>
            <a:normAutofit fontScale="92500"/>
          </a:bodyPr>
          <a:lstStyle/>
          <a:p>
            <a:pPr algn="just">
              <a:buFont typeface="Wingdings" pitchFamily="2" charset="2"/>
              <a:buChar char="q"/>
            </a:pPr>
            <a:r>
              <a:rPr lang="en-US" b="1" dirty="0" smtClean="0">
                <a:latin typeface="Times New Roman" pitchFamily="18" charset="0"/>
                <a:cs typeface="Times New Roman" pitchFamily="18" charset="0"/>
              </a:rPr>
              <a:t> SQLite3</a:t>
            </a:r>
            <a:endParaRPr lang="en-US" dirty="0" smtClean="0"/>
          </a:p>
          <a:p>
            <a:pPr algn="just"/>
            <a:endParaRPr lang="en-US" sz="20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SQLite in general, is a </a:t>
            </a:r>
            <a:r>
              <a:rPr lang="en-US" sz="2200" b="1" dirty="0">
                <a:latin typeface="Times New Roman" pitchFamily="18" charset="0"/>
                <a:cs typeface="Times New Roman" pitchFamily="18" charset="0"/>
              </a:rPr>
              <a:t>server-less database</a:t>
            </a:r>
            <a:r>
              <a:rPr lang="en-US" sz="2200" dirty="0">
                <a:latin typeface="Times New Roman" pitchFamily="18" charset="0"/>
                <a:cs typeface="Times New Roman" pitchFamily="18" charset="0"/>
              </a:rPr>
              <a:t> that can be used within almost all programming languages including Python. Server-less means there is no need to install a separate server to work with SQLite so you can connect directly with the database.</a:t>
            </a:r>
          </a:p>
          <a:p>
            <a:pPr algn="just"/>
            <a:r>
              <a:rPr lang="en-US" sz="2200" dirty="0">
                <a:latin typeface="Times New Roman" pitchFamily="18" charset="0"/>
                <a:cs typeface="Times New Roman" pitchFamily="18" charset="0"/>
              </a:rPr>
              <a:t>SQLite3 is a very easy to use database engine. It is self-contained, zero-configuration and transactional. It is very fast and lightweight, and the entire database is stored in a single disk file. It is used in a lot of applications as internal data storage. The Python Standard Library includes a module called "sqlite3" intended for working with this database. This module is a SQL interface compliant with the DB-API 2.0 specification</a:t>
            </a:r>
          </a:p>
          <a:p>
            <a:pPr algn="just"/>
            <a:r>
              <a:rPr lang="en-US" sz="2200" dirty="0">
                <a:latin typeface="Times New Roman" pitchFamily="18" charset="0"/>
                <a:cs typeface="Times New Roman" pitchFamily="18" charset="0"/>
              </a:rPr>
              <a:t>To use sqlite3 module, you must first create a connection object that represents the database and then optionally you can create a cursor object, which will help you in executing all the SQL statements.</a:t>
            </a: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6107</TotalTime>
  <Words>2192</Words>
  <Application>Microsoft Office PowerPoint</Application>
  <PresentationFormat>On-screen Show (4:3)</PresentationFormat>
  <Paragraphs>220</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Gill Sans MT</vt:lpstr>
      <vt:lpstr>Times New Roman</vt:lpstr>
      <vt:lpstr>Verdana</vt:lpstr>
      <vt:lpstr>Wingdings</vt:lpstr>
      <vt:lpstr>Wingdings 2</vt:lpstr>
      <vt:lpstr>Solstice</vt:lpstr>
      <vt:lpstr>PRESENTATION</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THE USER INTERFACE DESIGN</vt:lpstr>
      <vt:lpstr>Designing the First Interface</vt:lpstr>
      <vt:lpstr>Designing the second Interface</vt:lpstr>
      <vt:lpstr>PowerPoint Presentation</vt:lpstr>
      <vt:lpstr>PowerPoint Presentation</vt:lpstr>
      <vt:lpstr>PowerPoint Presentation</vt:lpstr>
      <vt:lpstr>PowerPoint Presentation</vt:lpstr>
      <vt:lpstr>Designing the third interface</vt:lpstr>
      <vt:lpstr>Interface for every tool used</vt:lpstr>
      <vt:lpstr>PowerPoint Presentation</vt:lpstr>
      <vt:lpstr>PowerPoint Presentation</vt:lpstr>
      <vt:lpstr>PowerPoint Presentation</vt:lpstr>
      <vt:lpstr>Final look of Interfaces</vt:lpstr>
      <vt:lpstr>PowerPoint Presentation</vt:lpstr>
      <vt:lpstr>PowerPoint Presentation</vt:lpstr>
      <vt:lpstr>PowerPoint Presentation</vt:lpstr>
      <vt:lpstr>BUILDING BACKEND</vt:lpstr>
      <vt:lpstr>PowerPoint Presentation</vt:lpstr>
      <vt:lpstr>PowerPoint Presentation</vt:lpstr>
      <vt:lpstr>PowerPoint Presentation</vt:lpstr>
      <vt:lpstr>CONNECTING FRONT END WITH BACKEND</vt:lpstr>
      <vt:lpstr>PowerPoint Presentation</vt:lpstr>
      <vt:lpstr>PowerPoint Presentation</vt:lpstr>
      <vt:lpstr>PowerPoint Presentation</vt:lpstr>
      <vt:lpstr>Standalone executable version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Desktop Database</dc:title>
  <dc:creator>daman</dc:creator>
  <cp:lastModifiedBy>daman</cp:lastModifiedBy>
  <cp:revision>298</cp:revision>
  <dcterms:created xsi:type="dcterms:W3CDTF">2019-09-28T06:49:16Z</dcterms:created>
  <dcterms:modified xsi:type="dcterms:W3CDTF">2019-11-24T17:41:47Z</dcterms:modified>
</cp:coreProperties>
</file>