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319A-52E2-7452-BEA7-DADDE4415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809042-1B06-737F-3FFD-255D8B20A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66BFF2-49AE-FE5E-FCDF-755003E1574F}"/>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5" name="Footer Placeholder 4">
            <a:extLst>
              <a:ext uri="{FF2B5EF4-FFF2-40B4-BE49-F238E27FC236}">
                <a16:creationId xmlns:a16="http://schemas.microsoft.com/office/drawing/2014/main" id="{FBE221D0-2672-4EB1-EEB6-28E1DF440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C1D56-7B1B-296A-846E-E163E46BC4C2}"/>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8854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D9C1-4030-1EC5-DE4C-202B16E13C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806F3-70E8-97DC-FF51-34D2423BD8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9485C-1ECE-742D-4BE7-E416836F5E33}"/>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5" name="Footer Placeholder 4">
            <a:extLst>
              <a:ext uri="{FF2B5EF4-FFF2-40B4-BE49-F238E27FC236}">
                <a16:creationId xmlns:a16="http://schemas.microsoft.com/office/drawing/2014/main" id="{959D4C1A-AADE-3137-41B5-68856E679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CE89D-538D-0262-AE7C-254E5631306A}"/>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164858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F78E57-8CA8-DAA3-9143-17D3854EF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43838F-131E-78E2-FD29-FDED37A0E5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48AA4C-3F9F-E6CF-BEA7-91F33CA3EADE}"/>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5" name="Footer Placeholder 4">
            <a:extLst>
              <a:ext uri="{FF2B5EF4-FFF2-40B4-BE49-F238E27FC236}">
                <a16:creationId xmlns:a16="http://schemas.microsoft.com/office/drawing/2014/main" id="{454B43F1-8DA9-4890-04F3-56BAD8EF5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527A4-A42A-69CE-5789-AD1C8CC4F8C2}"/>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13278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3E14-5F45-D3B1-D4BA-B3340A9C33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3AAC9-D5E3-8D0C-B3C3-F29EA19DB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174EA-3E08-A780-E142-A002D15BCF36}"/>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5" name="Footer Placeholder 4">
            <a:extLst>
              <a:ext uri="{FF2B5EF4-FFF2-40B4-BE49-F238E27FC236}">
                <a16:creationId xmlns:a16="http://schemas.microsoft.com/office/drawing/2014/main" id="{50D9A7A8-16A1-FD97-E526-2814C1E9D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A1BBE-9735-631D-0CD1-918BDB332C8F}"/>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67217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AA2F-A00C-A9A3-5802-33C043E61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5B71AD-4935-9595-4A4D-343F5FCD0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6C782-3DAE-843F-D7F5-8AAA8562A27C}"/>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5" name="Footer Placeholder 4">
            <a:extLst>
              <a:ext uri="{FF2B5EF4-FFF2-40B4-BE49-F238E27FC236}">
                <a16:creationId xmlns:a16="http://schemas.microsoft.com/office/drawing/2014/main" id="{AB3A4C43-62A8-836F-4E36-093C0A291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7F69D-4899-1147-20B0-71C8675D2DAB}"/>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415756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0D81-37BB-1A60-B9A3-B0FF0B4322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918D6A-885E-B0D3-C30A-2F2BCC94EC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53C7DC-B17F-31C0-DC54-9DBB39B16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EAD11F-FACB-68E2-5413-00850C827B74}"/>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6" name="Footer Placeholder 5">
            <a:extLst>
              <a:ext uri="{FF2B5EF4-FFF2-40B4-BE49-F238E27FC236}">
                <a16:creationId xmlns:a16="http://schemas.microsoft.com/office/drawing/2014/main" id="{03E46778-7C7A-96CF-3BFB-A5E20E1164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3CE3F-8995-F3CC-660F-A447FFEA6094}"/>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70401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048A-7EA8-3654-55CF-C7E5DF6B1C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9E30A-BE13-D069-D5DB-C27192C0B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F620C-35B0-B4FE-B818-1EA16CE71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B74E19-24BF-288E-EF8A-8D4B46C15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EC6DB-4778-7AD2-9896-85E354A59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298ACB-0B8E-E1ED-3497-D409F11FFCEB}"/>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8" name="Footer Placeholder 7">
            <a:extLst>
              <a:ext uri="{FF2B5EF4-FFF2-40B4-BE49-F238E27FC236}">
                <a16:creationId xmlns:a16="http://schemas.microsoft.com/office/drawing/2014/main" id="{E65D4839-3E6D-BAE3-FD47-3E01540E38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3611C2-FC83-D639-7085-17FEA88EAC4E}"/>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246432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E50A-98EA-C05C-2045-19FB8423E9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4749B3-3A3D-4615-5A90-D471C3146E0D}"/>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4" name="Footer Placeholder 3">
            <a:extLst>
              <a:ext uri="{FF2B5EF4-FFF2-40B4-BE49-F238E27FC236}">
                <a16:creationId xmlns:a16="http://schemas.microsoft.com/office/drawing/2014/main" id="{EB7F35E4-738B-2A62-184A-A5A633F2EC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4286F0-E88E-B590-ABAE-605F1270EBF9}"/>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138458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223DE1-5A78-BFD6-6CCC-4C6FDD7D3DB4}"/>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3" name="Footer Placeholder 2">
            <a:extLst>
              <a:ext uri="{FF2B5EF4-FFF2-40B4-BE49-F238E27FC236}">
                <a16:creationId xmlns:a16="http://schemas.microsoft.com/office/drawing/2014/main" id="{D42E6F4F-A8A3-3547-92D6-EB8DF1D2E5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081199-6EE6-EC66-24D6-0708A2437621}"/>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260930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0531-1363-3E82-96B1-DDC009080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C4AF91-82EC-FC16-8D56-F01106850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884DC2-D7AE-C851-2F6A-0364B2790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2498B-239B-3859-F918-06E8850D100B}"/>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6" name="Footer Placeholder 5">
            <a:extLst>
              <a:ext uri="{FF2B5EF4-FFF2-40B4-BE49-F238E27FC236}">
                <a16:creationId xmlns:a16="http://schemas.microsoft.com/office/drawing/2014/main" id="{3479BA5A-33EA-4108-A240-1D88375C62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07C3AD-8EED-7043-5A2B-AF170BAEB22A}"/>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342519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485A-1F59-0EBC-910D-C490CC20E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A6764B-9FBF-327D-4BEC-3B833BB96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33CB1E-3160-AB32-66CD-DEB39EA24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90A73-CD8D-6A96-7407-FFB22BD95531}"/>
              </a:ext>
            </a:extLst>
          </p:cNvPr>
          <p:cNvSpPr>
            <a:spLocks noGrp="1"/>
          </p:cNvSpPr>
          <p:nvPr>
            <p:ph type="dt" sz="half" idx="10"/>
          </p:nvPr>
        </p:nvSpPr>
        <p:spPr/>
        <p:txBody>
          <a:bodyPr/>
          <a:lstStyle/>
          <a:p>
            <a:fld id="{44EB7DD9-EE7B-441B-8102-D09065B8C417}" type="datetimeFigureOut">
              <a:rPr lang="en-IN" smtClean="0"/>
              <a:t>13-06-2023</a:t>
            </a:fld>
            <a:endParaRPr lang="en-IN"/>
          </a:p>
        </p:txBody>
      </p:sp>
      <p:sp>
        <p:nvSpPr>
          <p:cNvPr id="6" name="Footer Placeholder 5">
            <a:extLst>
              <a:ext uri="{FF2B5EF4-FFF2-40B4-BE49-F238E27FC236}">
                <a16:creationId xmlns:a16="http://schemas.microsoft.com/office/drawing/2014/main" id="{E56746F5-D778-D3CB-E483-C437096B37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37D550-A3FB-1448-7AD1-3F605CE64ACC}"/>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326495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266CE-FAE0-1C65-6122-CD8D5B405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AE3822-3BCD-451F-FB21-644B8F496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195D88-0B20-9962-AB2A-61E317244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B7DD9-EE7B-441B-8102-D09065B8C417}" type="datetimeFigureOut">
              <a:rPr lang="en-IN" smtClean="0"/>
              <a:t>13-06-2023</a:t>
            </a:fld>
            <a:endParaRPr lang="en-IN"/>
          </a:p>
        </p:txBody>
      </p:sp>
      <p:sp>
        <p:nvSpPr>
          <p:cNvPr id="5" name="Footer Placeholder 4">
            <a:extLst>
              <a:ext uri="{FF2B5EF4-FFF2-40B4-BE49-F238E27FC236}">
                <a16:creationId xmlns:a16="http://schemas.microsoft.com/office/drawing/2014/main" id="{4DEBB0AE-654F-8894-18D6-9278E325B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878DC7-1B3D-CA91-B13B-510F0C6E7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C7C1E-C7B3-4CA9-9003-2CD74B675DCA}" type="slidenum">
              <a:rPr lang="en-IN" smtClean="0"/>
              <a:t>‹#›</a:t>
            </a:fld>
            <a:endParaRPr lang="en-IN"/>
          </a:p>
        </p:txBody>
      </p:sp>
    </p:spTree>
    <p:extLst>
      <p:ext uri="{BB962C8B-B14F-4D97-AF65-F5344CB8AC3E}">
        <p14:creationId xmlns:p14="http://schemas.microsoft.com/office/powerpoint/2010/main" val="2508052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F705-F1D9-5738-5E9D-FA979F515586}"/>
              </a:ext>
            </a:extLst>
          </p:cNvPr>
          <p:cNvSpPr>
            <a:spLocks noGrp="1"/>
          </p:cNvSpPr>
          <p:nvPr>
            <p:ph type="ctrTitle"/>
          </p:nvPr>
        </p:nvSpPr>
        <p:spPr/>
        <p:txBody>
          <a:bodyPr/>
          <a:lstStyle/>
          <a:p>
            <a:r>
              <a:rPr lang="en-IN" dirty="0"/>
              <a:t>Boom Bikes</a:t>
            </a:r>
          </a:p>
        </p:txBody>
      </p:sp>
      <p:sp>
        <p:nvSpPr>
          <p:cNvPr id="3" name="Subtitle 2">
            <a:extLst>
              <a:ext uri="{FF2B5EF4-FFF2-40B4-BE49-F238E27FC236}">
                <a16:creationId xmlns:a16="http://schemas.microsoft.com/office/drawing/2014/main" id="{F14E4CE9-FB8A-3602-D9A5-9DFBB22F540C}"/>
              </a:ext>
            </a:extLst>
          </p:cNvPr>
          <p:cNvSpPr>
            <a:spLocks noGrp="1"/>
          </p:cNvSpPr>
          <p:nvPr>
            <p:ph type="subTitle" idx="1"/>
          </p:nvPr>
        </p:nvSpPr>
        <p:spPr>
          <a:xfrm>
            <a:off x="1524000" y="3555549"/>
            <a:ext cx="9144000" cy="1655762"/>
          </a:xfrm>
        </p:spPr>
        <p:txBody>
          <a:bodyPr/>
          <a:lstStyle/>
          <a:p>
            <a:r>
              <a:rPr lang="en-IN" dirty="0"/>
              <a:t>Linear Regression Case Study</a:t>
            </a:r>
          </a:p>
        </p:txBody>
      </p:sp>
      <p:pic>
        <p:nvPicPr>
          <p:cNvPr id="1026" name="Picture 2" descr="Transfers">
            <a:extLst>
              <a:ext uri="{FF2B5EF4-FFF2-40B4-BE49-F238E27FC236}">
                <a16:creationId xmlns:a16="http://schemas.microsoft.com/office/drawing/2014/main" id="{A680DD21-2392-3AE5-3BEC-271D66F2D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299" y="1982788"/>
            <a:ext cx="16954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6BBC2DF-806B-B468-CA0C-596C32CE1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DEC25C08-F49D-2853-1A30-2659E891B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33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746F-1690-40AC-097B-EDAA4E36735E}"/>
              </a:ext>
            </a:extLst>
          </p:cNvPr>
          <p:cNvSpPr>
            <a:spLocks noGrp="1"/>
          </p:cNvSpPr>
          <p:nvPr>
            <p:ph type="title"/>
          </p:nvPr>
        </p:nvSpPr>
        <p:spPr>
          <a:xfrm>
            <a:off x="408992" y="169183"/>
            <a:ext cx="9192208" cy="558606"/>
          </a:xfrm>
        </p:spPr>
        <p:txBody>
          <a:bodyPr>
            <a:normAutofit/>
          </a:bodyPr>
          <a:lstStyle/>
          <a:p>
            <a:r>
              <a:rPr lang="en-IN" sz="2400" b="1" dirty="0"/>
              <a:t>Assignment-based Subjective Questions</a:t>
            </a:r>
          </a:p>
        </p:txBody>
      </p:sp>
      <p:sp>
        <p:nvSpPr>
          <p:cNvPr id="5" name="TextBox 4">
            <a:extLst>
              <a:ext uri="{FF2B5EF4-FFF2-40B4-BE49-F238E27FC236}">
                <a16:creationId xmlns:a16="http://schemas.microsoft.com/office/drawing/2014/main" id="{0480838D-5F99-0DD7-7EFA-255C226A4D29}"/>
              </a:ext>
            </a:extLst>
          </p:cNvPr>
          <p:cNvSpPr txBox="1"/>
          <p:nvPr/>
        </p:nvSpPr>
        <p:spPr>
          <a:xfrm>
            <a:off x="408990" y="708002"/>
            <a:ext cx="10984463" cy="646331"/>
          </a:xfrm>
          <a:prstGeom prst="rect">
            <a:avLst/>
          </a:prstGeom>
          <a:noFill/>
        </p:spPr>
        <p:txBody>
          <a:bodyPr wrap="square">
            <a:spAutoFit/>
          </a:bodyPr>
          <a:lstStyle/>
          <a:p>
            <a:r>
              <a:rPr lang="en-US" dirty="0"/>
              <a:t>1. From your analysis of the categorical variables from the dataset, what could you infer about their effect on the dependent variable? 								(3 marks)</a:t>
            </a:r>
            <a:endParaRPr lang="en-IN" dirty="0"/>
          </a:p>
        </p:txBody>
      </p:sp>
      <p:sp>
        <p:nvSpPr>
          <p:cNvPr id="8" name="TextBox 7">
            <a:extLst>
              <a:ext uri="{FF2B5EF4-FFF2-40B4-BE49-F238E27FC236}">
                <a16:creationId xmlns:a16="http://schemas.microsoft.com/office/drawing/2014/main" id="{608DBB0E-AF53-3993-FBC1-3FA3705CCEA2}"/>
              </a:ext>
            </a:extLst>
          </p:cNvPr>
          <p:cNvSpPr txBox="1"/>
          <p:nvPr/>
        </p:nvSpPr>
        <p:spPr>
          <a:xfrm>
            <a:off x="408991" y="1819670"/>
            <a:ext cx="10984463" cy="369332"/>
          </a:xfrm>
          <a:prstGeom prst="rect">
            <a:avLst/>
          </a:prstGeom>
          <a:noFill/>
        </p:spPr>
        <p:txBody>
          <a:bodyPr wrap="square">
            <a:spAutoFit/>
          </a:bodyPr>
          <a:lstStyle/>
          <a:p>
            <a:r>
              <a:rPr lang="en-US" dirty="0"/>
              <a:t>Here is the inference about the effect of categorical columns on the dependent variable : </a:t>
            </a:r>
          </a:p>
        </p:txBody>
      </p:sp>
      <p:pic>
        <p:nvPicPr>
          <p:cNvPr id="10" name="Picture 9">
            <a:extLst>
              <a:ext uri="{FF2B5EF4-FFF2-40B4-BE49-F238E27FC236}">
                <a16:creationId xmlns:a16="http://schemas.microsoft.com/office/drawing/2014/main" id="{9DF52582-5154-17CF-7F68-2CF3CB8BB55F}"/>
              </a:ext>
            </a:extLst>
          </p:cNvPr>
          <p:cNvPicPr>
            <a:picLocks noChangeAspect="1"/>
          </p:cNvPicPr>
          <p:nvPr/>
        </p:nvPicPr>
        <p:blipFill>
          <a:blip r:embed="rId2"/>
          <a:stretch>
            <a:fillRect/>
          </a:stretch>
        </p:blipFill>
        <p:spPr>
          <a:xfrm>
            <a:off x="102637" y="2229232"/>
            <a:ext cx="3200677" cy="2103302"/>
          </a:xfrm>
          <a:prstGeom prst="rect">
            <a:avLst/>
          </a:prstGeom>
        </p:spPr>
      </p:pic>
      <p:sp>
        <p:nvSpPr>
          <p:cNvPr id="13" name="TextBox 12">
            <a:extLst>
              <a:ext uri="{FF2B5EF4-FFF2-40B4-BE49-F238E27FC236}">
                <a16:creationId xmlns:a16="http://schemas.microsoft.com/office/drawing/2014/main" id="{BA8CCCC7-721A-451E-52E2-D7BB3795275C}"/>
              </a:ext>
            </a:extLst>
          </p:cNvPr>
          <p:cNvSpPr txBox="1"/>
          <p:nvPr/>
        </p:nvSpPr>
        <p:spPr>
          <a:xfrm>
            <a:off x="494523" y="4469363"/>
            <a:ext cx="2708562" cy="307777"/>
          </a:xfrm>
          <a:prstGeom prst="rect">
            <a:avLst/>
          </a:prstGeom>
          <a:noFill/>
        </p:spPr>
        <p:txBody>
          <a:bodyPr wrap="none" rtlCol="0">
            <a:spAutoFit/>
          </a:bodyPr>
          <a:lstStyle/>
          <a:p>
            <a:r>
              <a:rPr lang="en-IN" sz="1400" dirty="0">
                <a:highlight>
                  <a:srgbClr val="00FFFF"/>
                </a:highlight>
              </a:rPr>
              <a:t>Max Rides are from the fall Season</a:t>
            </a:r>
          </a:p>
        </p:txBody>
      </p:sp>
      <p:pic>
        <p:nvPicPr>
          <p:cNvPr id="15" name="Picture 14">
            <a:extLst>
              <a:ext uri="{FF2B5EF4-FFF2-40B4-BE49-F238E27FC236}">
                <a16:creationId xmlns:a16="http://schemas.microsoft.com/office/drawing/2014/main" id="{69513927-0F6D-E90E-1A0D-8B13434AB56C}"/>
              </a:ext>
            </a:extLst>
          </p:cNvPr>
          <p:cNvPicPr>
            <a:picLocks noChangeAspect="1"/>
          </p:cNvPicPr>
          <p:nvPr/>
        </p:nvPicPr>
        <p:blipFill>
          <a:blip r:embed="rId3"/>
          <a:stretch>
            <a:fillRect/>
          </a:stretch>
        </p:blipFill>
        <p:spPr>
          <a:xfrm>
            <a:off x="735151" y="5061483"/>
            <a:ext cx="1935648" cy="845893"/>
          </a:xfrm>
          <a:prstGeom prst="rect">
            <a:avLst/>
          </a:prstGeom>
        </p:spPr>
      </p:pic>
      <p:pic>
        <p:nvPicPr>
          <p:cNvPr id="17" name="Picture 16">
            <a:extLst>
              <a:ext uri="{FF2B5EF4-FFF2-40B4-BE49-F238E27FC236}">
                <a16:creationId xmlns:a16="http://schemas.microsoft.com/office/drawing/2014/main" id="{2FD95CBF-9A49-D999-7C52-A413C7D12ED7}"/>
              </a:ext>
            </a:extLst>
          </p:cNvPr>
          <p:cNvPicPr>
            <a:picLocks noChangeAspect="1"/>
          </p:cNvPicPr>
          <p:nvPr/>
        </p:nvPicPr>
        <p:blipFill>
          <a:blip r:embed="rId4"/>
          <a:stretch>
            <a:fillRect/>
          </a:stretch>
        </p:blipFill>
        <p:spPr>
          <a:xfrm>
            <a:off x="3898726" y="2539317"/>
            <a:ext cx="2399353" cy="1779365"/>
          </a:xfrm>
          <a:prstGeom prst="rect">
            <a:avLst/>
          </a:prstGeom>
        </p:spPr>
      </p:pic>
      <p:sp>
        <p:nvSpPr>
          <p:cNvPr id="19" name="TextBox 18">
            <a:extLst>
              <a:ext uri="{FF2B5EF4-FFF2-40B4-BE49-F238E27FC236}">
                <a16:creationId xmlns:a16="http://schemas.microsoft.com/office/drawing/2014/main" id="{8A90649A-4828-9C8C-EE88-B3DD2165EA34}"/>
              </a:ext>
            </a:extLst>
          </p:cNvPr>
          <p:cNvSpPr txBox="1"/>
          <p:nvPr/>
        </p:nvSpPr>
        <p:spPr>
          <a:xfrm>
            <a:off x="3770249" y="4515108"/>
            <a:ext cx="2656305" cy="307777"/>
          </a:xfrm>
          <a:prstGeom prst="rect">
            <a:avLst/>
          </a:prstGeom>
          <a:noFill/>
        </p:spPr>
        <p:txBody>
          <a:bodyPr wrap="none" rtlCol="0">
            <a:spAutoFit/>
          </a:bodyPr>
          <a:lstStyle/>
          <a:p>
            <a:r>
              <a:rPr lang="en-IN" sz="1400" dirty="0">
                <a:highlight>
                  <a:srgbClr val="00FFFF"/>
                </a:highlight>
              </a:rPr>
              <a:t>Rides have increased year on year</a:t>
            </a:r>
          </a:p>
        </p:txBody>
      </p:sp>
      <p:pic>
        <p:nvPicPr>
          <p:cNvPr id="21" name="Picture 20">
            <a:extLst>
              <a:ext uri="{FF2B5EF4-FFF2-40B4-BE49-F238E27FC236}">
                <a16:creationId xmlns:a16="http://schemas.microsoft.com/office/drawing/2014/main" id="{1B668C53-F28C-DD16-EEE3-3014DAF1A9BB}"/>
              </a:ext>
            </a:extLst>
          </p:cNvPr>
          <p:cNvPicPr>
            <a:picLocks noChangeAspect="1"/>
          </p:cNvPicPr>
          <p:nvPr/>
        </p:nvPicPr>
        <p:blipFill>
          <a:blip r:embed="rId5"/>
          <a:stretch>
            <a:fillRect/>
          </a:stretch>
        </p:blipFill>
        <p:spPr>
          <a:xfrm>
            <a:off x="4145114" y="5187223"/>
            <a:ext cx="1821338" cy="594412"/>
          </a:xfrm>
          <a:prstGeom prst="rect">
            <a:avLst/>
          </a:prstGeom>
        </p:spPr>
      </p:pic>
      <p:pic>
        <p:nvPicPr>
          <p:cNvPr id="23" name="Picture 22">
            <a:extLst>
              <a:ext uri="{FF2B5EF4-FFF2-40B4-BE49-F238E27FC236}">
                <a16:creationId xmlns:a16="http://schemas.microsoft.com/office/drawing/2014/main" id="{FF6C639A-9045-C715-F692-2476C370C9B1}"/>
              </a:ext>
            </a:extLst>
          </p:cNvPr>
          <p:cNvPicPr>
            <a:picLocks noChangeAspect="1"/>
          </p:cNvPicPr>
          <p:nvPr/>
        </p:nvPicPr>
        <p:blipFill>
          <a:blip r:embed="rId6"/>
          <a:stretch>
            <a:fillRect/>
          </a:stretch>
        </p:blipFill>
        <p:spPr>
          <a:xfrm>
            <a:off x="7337883" y="2338507"/>
            <a:ext cx="3101609" cy="2027096"/>
          </a:xfrm>
          <a:prstGeom prst="rect">
            <a:avLst/>
          </a:prstGeom>
        </p:spPr>
      </p:pic>
      <p:pic>
        <p:nvPicPr>
          <p:cNvPr id="25" name="Picture 24">
            <a:extLst>
              <a:ext uri="{FF2B5EF4-FFF2-40B4-BE49-F238E27FC236}">
                <a16:creationId xmlns:a16="http://schemas.microsoft.com/office/drawing/2014/main" id="{4C43C4ED-92D5-1E84-0191-B93CD83D26AC}"/>
              </a:ext>
            </a:extLst>
          </p:cNvPr>
          <p:cNvPicPr>
            <a:picLocks noChangeAspect="1"/>
          </p:cNvPicPr>
          <p:nvPr/>
        </p:nvPicPr>
        <p:blipFill>
          <a:blip r:embed="rId7"/>
          <a:stretch>
            <a:fillRect/>
          </a:stretch>
        </p:blipFill>
        <p:spPr>
          <a:xfrm>
            <a:off x="8577083" y="4996537"/>
            <a:ext cx="1481317" cy="1570196"/>
          </a:xfrm>
          <a:prstGeom prst="rect">
            <a:avLst/>
          </a:prstGeom>
        </p:spPr>
      </p:pic>
      <p:sp>
        <p:nvSpPr>
          <p:cNvPr id="26" name="TextBox 25">
            <a:extLst>
              <a:ext uri="{FF2B5EF4-FFF2-40B4-BE49-F238E27FC236}">
                <a16:creationId xmlns:a16="http://schemas.microsoft.com/office/drawing/2014/main" id="{B2164AAA-80A1-7E5A-B2A6-2833D404ACFB}"/>
              </a:ext>
            </a:extLst>
          </p:cNvPr>
          <p:cNvSpPr txBox="1"/>
          <p:nvPr/>
        </p:nvSpPr>
        <p:spPr>
          <a:xfrm>
            <a:off x="7030279" y="4383222"/>
            <a:ext cx="4742837" cy="523220"/>
          </a:xfrm>
          <a:prstGeom prst="rect">
            <a:avLst/>
          </a:prstGeom>
          <a:noFill/>
        </p:spPr>
        <p:txBody>
          <a:bodyPr wrap="none" rtlCol="0">
            <a:spAutoFit/>
          </a:bodyPr>
          <a:lstStyle/>
          <a:p>
            <a:r>
              <a:rPr lang="en-IN" sz="1400" dirty="0">
                <a:highlight>
                  <a:srgbClr val="00FFFF"/>
                </a:highlight>
              </a:rPr>
              <a:t>Rides growth visible till June and after that it started declining,</a:t>
            </a:r>
          </a:p>
          <a:p>
            <a:r>
              <a:rPr lang="en-IN" sz="1400" dirty="0">
                <a:highlight>
                  <a:srgbClr val="00FFFF"/>
                </a:highlight>
              </a:rPr>
              <a:t>Peak are between May to Sep.</a:t>
            </a:r>
          </a:p>
        </p:txBody>
      </p:sp>
    </p:spTree>
    <p:extLst>
      <p:ext uri="{BB962C8B-B14F-4D97-AF65-F5344CB8AC3E}">
        <p14:creationId xmlns:p14="http://schemas.microsoft.com/office/powerpoint/2010/main" val="271057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3336B9-630A-EE19-316F-62C868576D05}"/>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Assignment-based Subjective Questions</a:t>
            </a:r>
          </a:p>
        </p:txBody>
      </p:sp>
      <p:pic>
        <p:nvPicPr>
          <p:cNvPr id="6" name="Picture 5">
            <a:extLst>
              <a:ext uri="{FF2B5EF4-FFF2-40B4-BE49-F238E27FC236}">
                <a16:creationId xmlns:a16="http://schemas.microsoft.com/office/drawing/2014/main" id="{A6F72E8D-6DCC-9989-402D-516D440307AD}"/>
              </a:ext>
            </a:extLst>
          </p:cNvPr>
          <p:cNvPicPr>
            <a:picLocks noChangeAspect="1"/>
          </p:cNvPicPr>
          <p:nvPr/>
        </p:nvPicPr>
        <p:blipFill>
          <a:blip r:embed="rId2"/>
          <a:stretch>
            <a:fillRect/>
          </a:stretch>
        </p:blipFill>
        <p:spPr>
          <a:xfrm>
            <a:off x="613766" y="1073164"/>
            <a:ext cx="2670610" cy="903440"/>
          </a:xfrm>
          <a:prstGeom prst="rect">
            <a:avLst/>
          </a:prstGeom>
        </p:spPr>
      </p:pic>
      <p:pic>
        <p:nvPicPr>
          <p:cNvPr id="8" name="Picture 7">
            <a:extLst>
              <a:ext uri="{FF2B5EF4-FFF2-40B4-BE49-F238E27FC236}">
                <a16:creationId xmlns:a16="http://schemas.microsoft.com/office/drawing/2014/main" id="{B45BBE75-F0F7-226A-2256-4323C3A4FFE8}"/>
              </a:ext>
            </a:extLst>
          </p:cNvPr>
          <p:cNvPicPr>
            <a:picLocks noChangeAspect="1"/>
          </p:cNvPicPr>
          <p:nvPr/>
        </p:nvPicPr>
        <p:blipFill>
          <a:blip r:embed="rId3"/>
          <a:stretch>
            <a:fillRect/>
          </a:stretch>
        </p:blipFill>
        <p:spPr>
          <a:xfrm>
            <a:off x="609524" y="3084578"/>
            <a:ext cx="2674852" cy="2834886"/>
          </a:xfrm>
          <a:prstGeom prst="rect">
            <a:avLst/>
          </a:prstGeom>
        </p:spPr>
      </p:pic>
      <p:sp>
        <p:nvSpPr>
          <p:cNvPr id="9" name="TextBox 8">
            <a:extLst>
              <a:ext uri="{FF2B5EF4-FFF2-40B4-BE49-F238E27FC236}">
                <a16:creationId xmlns:a16="http://schemas.microsoft.com/office/drawing/2014/main" id="{99049A17-33E7-E64F-8834-AF50C8EC14E5}"/>
              </a:ext>
            </a:extLst>
          </p:cNvPr>
          <p:cNvSpPr txBox="1"/>
          <p:nvPr/>
        </p:nvSpPr>
        <p:spPr>
          <a:xfrm>
            <a:off x="408992" y="2161259"/>
            <a:ext cx="3379237" cy="307777"/>
          </a:xfrm>
          <a:prstGeom prst="rect">
            <a:avLst/>
          </a:prstGeom>
          <a:noFill/>
        </p:spPr>
        <p:txBody>
          <a:bodyPr wrap="square" rtlCol="0">
            <a:spAutoFit/>
          </a:bodyPr>
          <a:lstStyle/>
          <a:p>
            <a:r>
              <a:rPr lang="en-IN" sz="1400" dirty="0">
                <a:highlight>
                  <a:srgbClr val="00FFFF"/>
                </a:highlight>
              </a:rPr>
              <a:t>No Major Impact on holiday and weekday</a:t>
            </a:r>
          </a:p>
        </p:txBody>
      </p:sp>
      <p:pic>
        <p:nvPicPr>
          <p:cNvPr id="11" name="Picture 10">
            <a:extLst>
              <a:ext uri="{FF2B5EF4-FFF2-40B4-BE49-F238E27FC236}">
                <a16:creationId xmlns:a16="http://schemas.microsoft.com/office/drawing/2014/main" id="{CBFC8D53-A13E-524F-8930-4940D54A7C1D}"/>
              </a:ext>
            </a:extLst>
          </p:cNvPr>
          <p:cNvPicPr>
            <a:picLocks noChangeAspect="1"/>
          </p:cNvPicPr>
          <p:nvPr/>
        </p:nvPicPr>
        <p:blipFill>
          <a:blip r:embed="rId4"/>
          <a:stretch>
            <a:fillRect/>
          </a:stretch>
        </p:blipFill>
        <p:spPr>
          <a:xfrm>
            <a:off x="4674356" y="727789"/>
            <a:ext cx="2482223" cy="1884651"/>
          </a:xfrm>
          <a:prstGeom prst="rect">
            <a:avLst/>
          </a:prstGeom>
        </p:spPr>
      </p:pic>
      <p:sp>
        <p:nvSpPr>
          <p:cNvPr id="12" name="TextBox 11">
            <a:extLst>
              <a:ext uri="{FF2B5EF4-FFF2-40B4-BE49-F238E27FC236}">
                <a16:creationId xmlns:a16="http://schemas.microsoft.com/office/drawing/2014/main" id="{1F7EB260-242B-1756-762B-3D50908B5A77}"/>
              </a:ext>
            </a:extLst>
          </p:cNvPr>
          <p:cNvSpPr txBox="1"/>
          <p:nvPr/>
        </p:nvSpPr>
        <p:spPr>
          <a:xfrm>
            <a:off x="4406381" y="2844225"/>
            <a:ext cx="3379237" cy="307777"/>
          </a:xfrm>
          <a:prstGeom prst="rect">
            <a:avLst/>
          </a:prstGeom>
          <a:noFill/>
        </p:spPr>
        <p:txBody>
          <a:bodyPr wrap="square" rtlCol="0">
            <a:spAutoFit/>
          </a:bodyPr>
          <a:lstStyle/>
          <a:p>
            <a:r>
              <a:rPr lang="en-IN" sz="1400" dirty="0">
                <a:highlight>
                  <a:srgbClr val="00FFFF"/>
                </a:highlight>
              </a:rPr>
              <a:t>Working days have higher ride counts</a:t>
            </a:r>
          </a:p>
        </p:txBody>
      </p:sp>
      <p:pic>
        <p:nvPicPr>
          <p:cNvPr id="14" name="Picture 13">
            <a:extLst>
              <a:ext uri="{FF2B5EF4-FFF2-40B4-BE49-F238E27FC236}">
                <a16:creationId xmlns:a16="http://schemas.microsoft.com/office/drawing/2014/main" id="{6CCAD881-2B7F-6DD1-855E-01CF930794FA}"/>
              </a:ext>
            </a:extLst>
          </p:cNvPr>
          <p:cNvPicPr>
            <a:picLocks noChangeAspect="1"/>
          </p:cNvPicPr>
          <p:nvPr/>
        </p:nvPicPr>
        <p:blipFill>
          <a:blip r:embed="rId5"/>
          <a:stretch>
            <a:fillRect/>
          </a:stretch>
        </p:blipFill>
        <p:spPr>
          <a:xfrm>
            <a:off x="4949089" y="3674782"/>
            <a:ext cx="2293819" cy="617273"/>
          </a:xfrm>
          <a:prstGeom prst="rect">
            <a:avLst/>
          </a:prstGeom>
        </p:spPr>
      </p:pic>
      <p:pic>
        <p:nvPicPr>
          <p:cNvPr id="16" name="Picture 15">
            <a:extLst>
              <a:ext uri="{FF2B5EF4-FFF2-40B4-BE49-F238E27FC236}">
                <a16:creationId xmlns:a16="http://schemas.microsoft.com/office/drawing/2014/main" id="{02F6B9FB-3E88-2F28-9C60-886FBB366514}"/>
              </a:ext>
            </a:extLst>
          </p:cNvPr>
          <p:cNvPicPr>
            <a:picLocks noChangeAspect="1"/>
          </p:cNvPicPr>
          <p:nvPr/>
        </p:nvPicPr>
        <p:blipFill>
          <a:blip r:embed="rId6"/>
          <a:stretch>
            <a:fillRect/>
          </a:stretch>
        </p:blipFill>
        <p:spPr>
          <a:xfrm>
            <a:off x="8618870" y="603950"/>
            <a:ext cx="3055885" cy="2354784"/>
          </a:xfrm>
          <a:prstGeom prst="rect">
            <a:avLst/>
          </a:prstGeom>
        </p:spPr>
      </p:pic>
      <p:pic>
        <p:nvPicPr>
          <p:cNvPr id="18" name="Picture 17">
            <a:extLst>
              <a:ext uri="{FF2B5EF4-FFF2-40B4-BE49-F238E27FC236}">
                <a16:creationId xmlns:a16="http://schemas.microsoft.com/office/drawing/2014/main" id="{67B3F065-F1BD-7CC1-F5F3-3B1973ADC851}"/>
              </a:ext>
            </a:extLst>
          </p:cNvPr>
          <p:cNvPicPr>
            <a:picLocks noChangeAspect="1"/>
          </p:cNvPicPr>
          <p:nvPr/>
        </p:nvPicPr>
        <p:blipFill>
          <a:blip r:embed="rId7"/>
          <a:stretch>
            <a:fillRect/>
          </a:stretch>
        </p:blipFill>
        <p:spPr>
          <a:xfrm>
            <a:off x="9304730" y="4183420"/>
            <a:ext cx="2370025" cy="861135"/>
          </a:xfrm>
          <a:prstGeom prst="rect">
            <a:avLst/>
          </a:prstGeom>
        </p:spPr>
      </p:pic>
      <p:sp>
        <p:nvSpPr>
          <p:cNvPr id="19" name="TextBox 18">
            <a:extLst>
              <a:ext uri="{FF2B5EF4-FFF2-40B4-BE49-F238E27FC236}">
                <a16:creationId xmlns:a16="http://schemas.microsoft.com/office/drawing/2014/main" id="{DDFE3F3B-E807-98A6-7EDE-1E54F2051CCE}"/>
              </a:ext>
            </a:extLst>
          </p:cNvPr>
          <p:cNvSpPr txBox="1"/>
          <p:nvPr/>
        </p:nvSpPr>
        <p:spPr>
          <a:xfrm>
            <a:off x="8457193" y="3182779"/>
            <a:ext cx="3379237" cy="307777"/>
          </a:xfrm>
          <a:prstGeom prst="rect">
            <a:avLst/>
          </a:prstGeom>
          <a:noFill/>
        </p:spPr>
        <p:txBody>
          <a:bodyPr wrap="square" rtlCol="0">
            <a:spAutoFit/>
          </a:bodyPr>
          <a:lstStyle/>
          <a:p>
            <a:r>
              <a:rPr lang="en-IN" sz="1400" dirty="0">
                <a:highlight>
                  <a:srgbClr val="00FFFF"/>
                </a:highlight>
              </a:rPr>
              <a:t>Clear Weather Situation have higher Rides</a:t>
            </a:r>
          </a:p>
        </p:txBody>
      </p:sp>
    </p:spTree>
    <p:extLst>
      <p:ext uri="{BB962C8B-B14F-4D97-AF65-F5344CB8AC3E}">
        <p14:creationId xmlns:p14="http://schemas.microsoft.com/office/powerpoint/2010/main" val="403778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BE7B05-D1E6-D6C7-CF39-72F06672C0C5}"/>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Assignment-based Subjective Questions</a:t>
            </a:r>
          </a:p>
        </p:txBody>
      </p:sp>
      <p:sp>
        <p:nvSpPr>
          <p:cNvPr id="6" name="TextBox 5">
            <a:extLst>
              <a:ext uri="{FF2B5EF4-FFF2-40B4-BE49-F238E27FC236}">
                <a16:creationId xmlns:a16="http://schemas.microsoft.com/office/drawing/2014/main" id="{47C0486D-C7AE-E586-6589-B63C2FE4F85F}"/>
              </a:ext>
            </a:extLst>
          </p:cNvPr>
          <p:cNvSpPr txBox="1"/>
          <p:nvPr/>
        </p:nvSpPr>
        <p:spPr>
          <a:xfrm>
            <a:off x="408992" y="903810"/>
            <a:ext cx="9192208" cy="369332"/>
          </a:xfrm>
          <a:prstGeom prst="rect">
            <a:avLst/>
          </a:prstGeom>
          <a:noFill/>
        </p:spPr>
        <p:txBody>
          <a:bodyPr wrap="square">
            <a:spAutoFit/>
          </a:bodyPr>
          <a:lstStyle/>
          <a:p>
            <a:r>
              <a:rPr lang="en-US" dirty="0"/>
              <a:t>2. Why is it important to use </a:t>
            </a:r>
            <a:r>
              <a:rPr lang="en-US" dirty="0" err="1"/>
              <a:t>drop_first</a:t>
            </a:r>
            <a:r>
              <a:rPr lang="en-US" dirty="0"/>
              <a:t>=True during dummy variable creation? </a:t>
            </a:r>
            <a:endParaRPr lang="en-IN" dirty="0"/>
          </a:p>
        </p:txBody>
      </p:sp>
      <p:sp>
        <p:nvSpPr>
          <p:cNvPr id="7" name="TextBox 6">
            <a:extLst>
              <a:ext uri="{FF2B5EF4-FFF2-40B4-BE49-F238E27FC236}">
                <a16:creationId xmlns:a16="http://schemas.microsoft.com/office/drawing/2014/main" id="{0A7C7DCF-CD0E-47BA-82EE-0A1C40DE2FD6}"/>
              </a:ext>
            </a:extLst>
          </p:cNvPr>
          <p:cNvSpPr txBox="1"/>
          <p:nvPr/>
        </p:nvSpPr>
        <p:spPr>
          <a:xfrm>
            <a:off x="408992" y="1726162"/>
            <a:ext cx="10657114" cy="2031325"/>
          </a:xfrm>
          <a:prstGeom prst="rect">
            <a:avLst/>
          </a:prstGeom>
          <a:noFill/>
        </p:spPr>
        <p:txBody>
          <a:bodyPr wrap="square">
            <a:spAutoFit/>
          </a:bodyPr>
          <a:lstStyle/>
          <a:p>
            <a:r>
              <a:rPr lang="en-US" dirty="0"/>
              <a:t>When we apply dummy variable technique to a variable , it basically convert all the characters to True/ False (Abbreviated as 0,1 ). If value of a row is true that means the other variable can be considered as false itself. Having that column will add an extra space which can be very well interpreted even without its presence , so it drops the first column.</a:t>
            </a:r>
            <a:br>
              <a:rPr lang="en-US" dirty="0"/>
            </a:br>
            <a:endParaRPr lang="en-US" dirty="0"/>
          </a:p>
          <a:p>
            <a:r>
              <a:rPr lang="en-US" dirty="0"/>
              <a:t>For Example : Lets say we have a column as Weather condition which has three distinct values : clear , light rain , ,mist. The same will be represented as below : </a:t>
            </a:r>
            <a:endParaRPr lang="en-IN" dirty="0"/>
          </a:p>
        </p:txBody>
      </p:sp>
      <p:graphicFrame>
        <p:nvGraphicFramePr>
          <p:cNvPr id="8" name="Table 8">
            <a:extLst>
              <a:ext uri="{FF2B5EF4-FFF2-40B4-BE49-F238E27FC236}">
                <a16:creationId xmlns:a16="http://schemas.microsoft.com/office/drawing/2014/main" id="{527A2029-A3CB-1890-8FD6-4FFF69C76788}"/>
              </a:ext>
            </a:extLst>
          </p:cNvPr>
          <p:cNvGraphicFramePr>
            <a:graphicFrameLocks noGrp="1"/>
          </p:cNvGraphicFramePr>
          <p:nvPr>
            <p:extLst>
              <p:ext uri="{D42A27DB-BD31-4B8C-83A1-F6EECF244321}">
                <p14:modId xmlns:p14="http://schemas.microsoft.com/office/powerpoint/2010/main" val="1035054747"/>
              </p:ext>
            </p:extLst>
          </p:nvPr>
        </p:nvGraphicFramePr>
        <p:xfrm>
          <a:off x="241304" y="4086072"/>
          <a:ext cx="4555412" cy="1868118"/>
        </p:xfrm>
        <a:graphic>
          <a:graphicData uri="http://schemas.openxmlformats.org/drawingml/2006/table">
            <a:tbl>
              <a:tblPr firstRow="1" bandRow="1">
                <a:tableStyleId>{5C22544A-7EE6-4342-B048-85BDC9FD1C3A}</a:tableStyleId>
              </a:tblPr>
              <a:tblGrid>
                <a:gridCol w="888479">
                  <a:extLst>
                    <a:ext uri="{9D8B030D-6E8A-4147-A177-3AD203B41FA5}">
                      <a16:colId xmlns:a16="http://schemas.microsoft.com/office/drawing/2014/main" val="2278058107"/>
                    </a:ext>
                  </a:extLst>
                </a:gridCol>
                <a:gridCol w="1007706">
                  <a:extLst>
                    <a:ext uri="{9D8B030D-6E8A-4147-A177-3AD203B41FA5}">
                      <a16:colId xmlns:a16="http://schemas.microsoft.com/office/drawing/2014/main" val="1536789129"/>
                    </a:ext>
                  </a:extLst>
                </a:gridCol>
                <a:gridCol w="1045029">
                  <a:extLst>
                    <a:ext uri="{9D8B030D-6E8A-4147-A177-3AD203B41FA5}">
                      <a16:colId xmlns:a16="http://schemas.microsoft.com/office/drawing/2014/main" val="1259131490"/>
                    </a:ext>
                  </a:extLst>
                </a:gridCol>
                <a:gridCol w="1614198">
                  <a:extLst>
                    <a:ext uri="{9D8B030D-6E8A-4147-A177-3AD203B41FA5}">
                      <a16:colId xmlns:a16="http://schemas.microsoft.com/office/drawing/2014/main" val="723796054"/>
                    </a:ext>
                  </a:extLst>
                </a:gridCol>
              </a:tblGrid>
              <a:tr h="409346">
                <a:tc>
                  <a:txBody>
                    <a:bodyPr/>
                    <a:lstStyle/>
                    <a:p>
                      <a:pPr algn="ctr"/>
                      <a:r>
                        <a:rPr lang="en-IN" dirty="0"/>
                        <a:t>Clear</a:t>
                      </a:r>
                    </a:p>
                  </a:txBody>
                  <a:tcPr/>
                </a:tc>
                <a:tc>
                  <a:txBody>
                    <a:bodyPr/>
                    <a:lstStyle/>
                    <a:p>
                      <a:pPr algn="ctr"/>
                      <a:r>
                        <a:rPr lang="en-IN" dirty="0"/>
                        <a:t>Light Rain </a:t>
                      </a:r>
                    </a:p>
                  </a:txBody>
                  <a:tcPr/>
                </a:tc>
                <a:tc>
                  <a:txBody>
                    <a:bodyPr/>
                    <a:lstStyle/>
                    <a:p>
                      <a:pPr algn="ctr"/>
                      <a:r>
                        <a:rPr lang="en-IN" dirty="0"/>
                        <a:t>Mist</a:t>
                      </a:r>
                    </a:p>
                  </a:txBody>
                  <a:tcPr/>
                </a:tc>
                <a:tc>
                  <a:txBody>
                    <a:bodyPr/>
                    <a:lstStyle/>
                    <a:p>
                      <a:r>
                        <a:rPr lang="en-IN" dirty="0"/>
                        <a:t>Represents</a:t>
                      </a:r>
                    </a:p>
                  </a:txBody>
                  <a:tcPr/>
                </a:tc>
                <a:extLst>
                  <a:ext uri="{0D108BD9-81ED-4DB2-BD59-A6C34878D82A}">
                    <a16:rowId xmlns:a16="http://schemas.microsoft.com/office/drawing/2014/main" val="2428685033"/>
                  </a:ext>
                </a:extLst>
              </a:tr>
              <a:tr h="409346">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r>
                        <a:rPr lang="en-IN" dirty="0"/>
                        <a:t>Light Rain</a:t>
                      </a:r>
                    </a:p>
                  </a:txBody>
                  <a:tcPr/>
                </a:tc>
                <a:extLst>
                  <a:ext uri="{0D108BD9-81ED-4DB2-BD59-A6C34878D82A}">
                    <a16:rowId xmlns:a16="http://schemas.microsoft.com/office/drawing/2014/main" val="1689764725"/>
                  </a:ext>
                </a:extLst>
              </a:tr>
              <a:tr h="409346">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r>
                        <a:rPr lang="en-IN" dirty="0"/>
                        <a:t>Mist</a:t>
                      </a:r>
                    </a:p>
                  </a:txBody>
                  <a:tcPr/>
                </a:tc>
                <a:extLst>
                  <a:ext uri="{0D108BD9-81ED-4DB2-BD59-A6C34878D82A}">
                    <a16:rowId xmlns:a16="http://schemas.microsoft.com/office/drawing/2014/main" val="2257562088"/>
                  </a:ext>
                </a:extLst>
              </a:tr>
              <a:tr h="409346">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r>
                        <a:rPr lang="en-IN" dirty="0"/>
                        <a:t>Clear</a:t>
                      </a:r>
                    </a:p>
                  </a:txBody>
                  <a:tcPr/>
                </a:tc>
                <a:extLst>
                  <a:ext uri="{0D108BD9-81ED-4DB2-BD59-A6C34878D82A}">
                    <a16:rowId xmlns:a16="http://schemas.microsoft.com/office/drawing/2014/main" val="1037711397"/>
                  </a:ext>
                </a:extLst>
              </a:tr>
            </a:tbl>
          </a:graphicData>
        </a:graphic>
      </p:graphicFrame>
      <p:graphicFrame>
        <p:nvGraphicFramePr>
          <p:cNvPr id="9" name="Table 8">
            <a:extLst>
              <a:ext uri="{FF2B5EF4-FFF2-40B4-BE49-F238E27FC236}">
                <a16:creationId xmlns:a16="http://schemas.microsoft.com/office/drawing/2014/main" id="{1EE62019-0EB9-AF9D-EF84-260DBC3FC422}"/>
              </a:ext>
            </a:extLst>
          </p:cNvPr>
          <p:cNvGraphicFramePr>
            <a:graphicFrameLocks noGrp="1"/>
          </p:cNvGraphicFramePr>
          <p:nvPr>
            <p:extLst>
              <p:ext uri="{D42A27DB-BD31-4B8C-83A1-F6EECF244321}">
                <p14:modId xmlns:p14="http://schemas.microsoft.com/office/powerpoint/2010/main" val="1021090691"/>
              </p:ext>
            </p:extLst>
          </p:nvPr>
        </p:nvGraphicFramePr>
        <p:xfrm>
          <a:off x="7399173" y="4073992"/>
          <a:ext cx="3666933" cy="1868118"/>
        </p:xfrm>
        <a:graphic>
          <a:graphicData uri="http://schemas.openxmlformats.org/drawingml/2006/table">
            <a:tbl>
              <a:tblPr firstRow="1" bandRow="1">
                <a:tableStyleId>{5C22544A-7EE6-4342-B048-85BDC9FD1C3A}</a:tableStyleId>
              </a:tblPr>
              <a:tblGrid>
                <a:gridCol w="1007706">
                  <a:extLst>
                    <a:ext uri="{9D8B030D-6E8A-4147-A177-3AD203B41FA5}">
                      <a16:colId xmlns:a16="http://schemas.microsoft.com/office/drawing/2014/main" val="1536789129"/>
                    </a:ext>
                  </a:extLst>
                </a:gridCol>
                <a:gridCol w="1045029">
                  <a:extLst>
                    <a:ext uri="{9D8B030D-6E8A-4147-A177-3AD203B41FA5}">
                      <a16:colId xmlns:a16="http://schemas.microsoft.com/office/drawing/2014/main" val="1259131490"/>
                    </a:ext>
                  </a:extLst>
                </a:gridCol>
                <a:gridCol w="1614198">
                  <a:extLst>
                    <a:ext uri="{9D8B030D-6E8A-4147-A177-3AD203B41FA5}">
                      <a16:colId xmlns:a16="http://schemas.microsoft.com/office/drawing/2014/main" val="723796054"/>
                    </a:ext>
                  </a:extLst>
                </a:gridCol>
              </a:tblGrid>
              <a:tr h="409346">
                <a:tc>
                  <a:txBody>
                    <a:bodyPr/>
                    <a:lstStyle/>
                    <a:p>
                      <a:pPr algn="ctr"/>
                      <a:r>
                        <a:rPr lang="en-IN" dirty="0"/>
                        <a:t>Light Rain </a:t>
                      </a:r>
                    </a:p>
                  </a:txBody>
                  <a:tcPr/>
                </a:tc>
                <a:tc>
                  <a:txBody>
                    <a:bodyPr/>
                    <a:lstStyle/>
                    <a:p>
                      <a:pPr algn="ctr"/>
                      <a:r>
                        <a:rPr lang="en-IN" dirty="0"/>
                        <a:t>Mist</a:t>
                      </a:r>
                    </a:p>
                  </a:txBody>
                  <a:tcPr/>
                </a:tc>
                <a:tc>
                  <a:txBody>
                    <a:bodyPr/>
                    <a:lstStyle/>
                    <a:p>
                      <a:r>
                        <a:rPr lang="en-IN" dirty="0"/>
                        <a:t>Represents</a:t>
                      </a:r>
                    </a:p>
                  </a:txBody>
                  <a:tcPr/>
                </a:tc>
                <a:extLst>
                  <a:ext uri="{0D108BD9-81ED-4DB2-BD59-A6C34878D82A}">
                    <a16:rowId xmlns:a16="http://schemas.microsoft.com/office/drawing/2014/main" val="2428685033"/>
                  </a:ext>
                </a:extLst>
              </a:tr>
              <a:tr h="409346">
                <a:tc>
                  <a:txBody>
                    <a:bodyPr/>
                    <a:lstStyle/>
                    <a:p>
                      <a:pPr algn="ctr"/>
                      <a:r>
                        <a:rPr lang="en-IN" dirty="0"/>
                        <a:t>1</a:t>
                      </a:r>
                    </a:p>
                  </a:txBody>
                  <a:tcPr/>
                </a:tc>
                <a:tc>
                  <a:txBody>
                    <a:bodyPr/>
                    <a:lstStyle/>
                    <a:p>
                      <a:pPr algn="ctr"/>
                      <a:r>
                        <a:rPr lang="en-IN" dirty="0"/>
                        <a:t>0</a:t>
                      </a:r>
                    </a:p>
                  </a:txBody>
                  <a:tcPr/>
                </a:tc>
                <a:tc>
                  <a:txBody>
                    <a:bodyPr/>
                    <a:lstStyle/>
                    <a:p>
                      <a:r>
                        <a:rPr lang="en-IN" dirty="0"/>
                        <a:t>Light Rain</a:t>
                      </a:r>
                    </a:p>
                  </a:txBody>
                  <a:tcPr/>
                </a:tc>
                <a:extLst>
                  <a:ext uri="{0D108BD9-81ED-4DB2-BD59-A6C34878D82A}">
                    <a16:rowId xmlns:a16="http://schemas.microsoft.com/office/drawing/2014/main" val="1689764725"/>
                  </a:ext>
                </a:extLst>
              </a:tr>
              <a:tr h="409346">
                <a:tc>
                  <a:txBody>
                    <a:bodyPr/>
                    <a:lstStyle/>
                    <a:p>
                      <a:pPr algn="ctr"/>
                      <a:r>
                        <a:rPr lang="en-IN" dirty="0"/>
                        <a:t>0</a:t>
                      </a:r>
                    </a:p>
                  </a:txBody>
                  <a:tcPr/>
                </a:tc>
                <a:tc>
                  <a:txBody>
                    <a:bodyPr/>
                    <a:lstStyle/>
                    <a:p>
                      <a:pPr algn="ctr"/>
                      <a:r>
                        <a:rPr lang="en-IN" dirty="0"/>
                        <a:t>1</a:t>
                      </a:r>
                    </a:p>
                  </a:txBody>
                  <a:tcPr/>
                </a:tc>
                <a:tc>
                  <a:txBody>
                    <a:bodyPr/>
                    <a:lstStyle/>
                    <a:p>
                      <a:r>
                        <a:rPr lang="en-IN" dirty="0"/>
                        <a:t>Mist</a:t>
                      </a:r>
                    </a:p>
                  </a:txBody>
                  <a:tcPr/>
                </a:tc>
                <a:extLst>
                  <a:ext uri="{0D108BD9-81ED-4DB2-BD59-A6C34878D82A}">
                    <a16:rowId xmlns:a16="http://schemas.microsoft.com/office/drawing/2014/main" val="2257562088"/>
                  </a:ext>
                </a:extLst>
              </a:tr>
              <a:tr h="409346">
                <a:tc>
                  <a:txBody>
                    <a:bodyPr/>
                    <a:lstStyle/>
                    <a:p>
                      <a:pPr algn="ctr"/>
                      <a:r>
                        <a:rPr lang="en-IN" dirty="0"/>
                        <a:t>0</a:t>
                      </a:r>
                    </a:p>
                  </a:txBody>
                  <a:tcPr/>
                </a:tc>
                <a:tc>
                  <a:txBody>
                    <a:bodyPr/>
                    <a:lstStyle/>
                    <a:p>
                      <a:pPr algn="ctr"/>
                      <a:r>
                        <a:rPr lang="en-IN" dirty="0"/>
                        <a:t>0</a:t>
                      </a:r>
                    </a:p>
                  </a:txBody>
                  <a:tcPr/>
                </a:tc>
                <a:tc>
                  <a:txBody>
                    <a:bodyPr/>
                    <a:lstStyle/>
                    <a:p>
                      <a:r>
                        <a:rPr lang="en-IN" dirty="0"/>
                        <a:t>Clear</a:t>
                      </a:r>
                    </a:p>
                  </a:txBody>
                  <a:tcPr/>
                </a:tc>
                <a:extLst>
                  <a:ext uri="{0D108BD9-81ED-4DB2-BD59-A6C34878D82A}">
                    <a16:rowId xmlns:a16="http://schemas.microsoft.com/office/drawing/2014/main" val="1037711397"/>
                  </a:ext>
                </a:extLst>
              </a:tr>
            </a:tbl>
          </a:graphicData>
        </a:graphic>
      </p:graphicFrame>
      <p:cxnSp>
        <p:nvCxnSpPr>
          <p:cNvPr id="11" name="Straight Arrow Connector 10">
            <a:extLst>
              <a:ext uri="{FF2B5EF4-FFF2-40B4-BE49-F238E27FC236}">
                <a16:creationId xmlns:a16="http://schemas.microsoft.com/office/drawing/2014/main" id="{6703FCE7-D482-43DC-9D4A-5AEE8B87E218}"/>
              </a:ext>
            </a:extLst>
          </p:cNvPr>
          <p:cNvCxnSpPr/>
          <p:nvPr/>
        </p:nvCxnSpPr>
        <p:spPr>
          <a:xfrm>
            <a:off x="5005096" y="5008051"/>
            <a:ext cx="21328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8F306B-C433-E3B8-A23E-E5ED63A71C6B}"/>
              </a:ext>
            </a:extLst>
          </p:cNvPr>
          <p:cNvSpPr txBox="1"/>
          <p:nvPr/>
        </p:nvSpPr>
        <p:spPr>
          <a:xfrm>
            <a:off x="5373655" y="5030860"/>
            <a:ext cx="1606337" cy="923330"/>
          </a:xfrm>
          <a:prstGeom prst="rect">
            <a:avLst/>
          </a:prstGeom>
          <a:noFill/>
        </p:spPr>
        <p:txBody>
          <a:bodyPr wrap="none" rtlCol="0">
            <a:spAutoFit/>
          </a:bodyPr>
          <a:lstStyle/>
          <a:p>
            <a:r>
              <a:rPr lang="en-IN" dirty="0"/>
              <a:t>Same can be </a:t>
            </a:r>
          </a:p>
          <a:p>
            <a:r>
              <a:rPr lang="en-IN" dirty="0"/>
              <a:t>Achieved With </a:t>
            </a:r>
          </a:p>
          <a:p>
            <a:r>
              <a:rPr lang="en-IN" dirty="0"/>
              <a:t>Just 2 Columns</a:t>
            </a:r>
          </a:p>
        </p:txBody>
      </p:sp>
    </p:spTree>
    <p:extLst>
      <p:ext uri="{BB962C8B-B14F-4D97-AF65-F5344CB8AC3E}">
        <p14:creationId xmlns:p14="http://schemas.microsoft.com/office/powerpoint/2010/main" val="222135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871E48-8E2E-DFDC-9964-5DFE7E2B8C2B}"/>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Assignment-based Subjective Questions</a:t>
            </a:r>
          </a:p>
        </p:txBody>
      </p:sp>
      <p:sp>
        <p:nvSpPr>
          <p:cNvPr id="5" name="TextBox 4">
            <a:extLst>
              <a:ext uri="{FF2B5EF4-FFF2-40B4-BE49-F238E27FC236}">
                <a16:creationId xmlns:a16="http://schemas.microsoft.com/office/drawing/2014/main" id="{53BD0EF8-9A75-A6B0-078D-D9000C0FFAE8}"/>
              </a:ext>
            </a:extLst>
          </p:cNvPr>
          <p:cNvSpPr txBox="1"/>
          <p:nvPr/>
        </p:nvSpPr>
        <p:spPr>
          <a:xfrm>
            <a:off x="408992" y="903810"/>
            <a:ext cx="10834396" cy="646331"/>
          </a:xfrm>
          <a:prstGeom prst="rect">
            <a:avLst/>
          </a:prstGeom>
          <a:noFill/>
        </p:spPr>
        <p:txBody>
          <a:bodyPr wrap="square">
            <a:spAutoFit/>
          </a:bodyPr>
          <a:lstStyle/>
          <a:p>
            <a:r>
              <a:rPr lang="en-US" dirty="0"/>
              <a:t>3. Looking at the pair-plot among the numerical variables, which one has the highest correlation with the target variable?</a:t>
            </a:r>
            <a:endParaRPr lang="en-IN" dirty="0"/>
          </a:p>
        </p:txBody>
      </p:sp>
      <p:pic>
        <p:nvPicPr>
          <p:cNvPr id="7" name="Picture 6">
            <a:extLst>
              <a:ext uri="{FF2B5EF4-FFF2-40B4-BE49-F238E27FC236}">
                <a16:creationId xmlns:a16="http://schemas.microsoft.com/office/drawing/2014/main" id="{A82C1765-A55E-6EF0-33BD-E5A2D4AF1EA3}"/>
              </a:ext>
            </a:extLst>
          </p:cNvPr>
          <p:cNvPicPr>
            <a:picLocks noChangeAspect="1"/>
          </p:cNvPicPr>
          <p:nvPr/>
        </p:nvPicPr>
        <p:blipFill>
          <a:blip r:embed="rId2"/>
          <a:stretch>
            <a:fillRect/>
          </a:stretch>
        </p:blipFill>
        <p:spPr>
          <a:xfrm>
            <a:off x="515760" y="1907619"/>
            <a:ext cx="5151566" cy="4046571"/>
          </a:xfrm>
          <a:prstGeom prst="rect">
            <a:avLst/>
          </a:prstGeom>
        </p:spPr>
      </p:pic>
      <p:sp>
        <p:nvSpPr>
          <p:cNvPr id="8" name="TextBox 7">
            <a:extLst>
              <a:ext uri="{FF2B5EF4-FFF2-40B4-BE49-F238E27FC236}">
                <a16:creationId xmlns:a16="http://schemas.microsoft.com/office/drawing/2014/main" id="{D6FBC25F-3480-7B3D-ED29-295ED6E2EBF0}"/>
              </a:ext>
            </a:extLst>
          </p:cNvPr>
          <p:cNvSpPr txBox="1"/>
          <p:nvPr/>
        </p:nvSpPr>
        <p:spPr>
          <a:xfrm>
            <a:off x="7184571" y="2472612"/>
            <a:ext cx="4218142" cy="646331"/>
          </a:xfrm>
          <a:prstGeom prst="rect">
            <a:avLst/>
          </a:prstGeom>
          <a:noFill/>
        </p:spPr>
        <p:txBody>
          <a:bodyPr wrap="none" rtlCol="0">
            <a:spAutoFit/>
          </a:bodyPr>
          <a:lstStyle/>
          <a:p>
            <a:r>
              <a:rPr lang="en-IN" b="1" u="sng" dirty="0"/>
              <a:t>Temp</a:t>
            </a:r>
            <a:r>
              <a:rPr lang="en-IN" dirty="0"/>
              <a:t> and </a:t>
            </a:r>
            <a:r>
              <a:rPr lang="en-IN" b="1" u="sng" dirty="0"/>
              <a:t>Atemp</a:t>
            </a:r>
            <a:r>
              <a:rPr lang="en-IN" dirty="0"/>
              <a:t> variable have the </a:t>
            </a:r>
          </a:p>
          <a:p>
            <a:r>
              <a:rPr lang="en-IN" dirty="0"/>
              <a:t>Highest correlation with the target variable</a:t>
            </a:r>
          </a:p>
        </p:txBody>
      </p:sp>
    </p:spTree>
    <p:extLst>
      <p:ext uri="{BB962C8B-B14F-4D97-AF65-F5344CB8AC3E}">
        <p14:creationId xmlns:p14="http://schemas.microsoft.com/office/powerpoint/2010/main" val="77355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21137-ADB8-83EE-EEC9-DB38223EA33C}"/>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Assignment-based Subjective Questions</a:t>
            </a:r>
          </a:p>
        </p:txBody>
      </p:sp>
      <p:sp>
        <p:nvSpPr>
          <p:cNvPr id="5" name="TextBox 4">
            <a:extLst>
              <a:ext uri="{FF2B5EF4-FFF2-40B4-BE49-F238E27FC236}">
                <a16:creationId xmlns:a16="http://schemas.microsoft.com/office/drawing/2014/main" id="{DE4605A0-EF91-5D46-F9F9-04B14ECF0039}"/>
              </a:ext>
            </a:extLst>
          </p:cNvPr>
          <p:cNvSpPr txBox="1"/>
          <p:nvPr/>
        </p:nvSpPr>
        <p:spPr>
          <a:xfrm>
            <a:off x="408992" y="903810"/>
            <a:ext cx="10834396" cy="369332"/>
          </a:xfrm>
          <a:prstGeom prst="rect">
            <a:avLst/>
          </a:prstGeom>
          <a:noFill/>
        </p:spPr>
        <p:txBody>
          <a:bodyPr wrap="square">
            <a:spAutoFit/>
          </a:bodyPr>
          <a:lstStyle/>
          <a:p>
            <a:r>
              <a:rPr lang="en-US" dirty="0"/>
              <a:t>4. How did you validate the assumptions of Linear Regression after building the model on the training set?</a:t>
            </a:r>
            <a:endParaRPr lang="en-IN" dirty="0"/>
          </a:p>
        </p:txBody>
      </p:sp>
      <p:pic>
        <p:nvPicPr>
          <p:cNvPr id="9" name="Picture 8">
            <a:extLst>
              <a:ext uri="{FF2B5EF4-FFF2-40B4-BE49-F238E27FC236}">
                <a16:creationId xmlns:a16="http://schemas.microsoft.com/office/drawing/2014/main" id="{9AD33F75-C145-3B1C-5F45-4FE2522BD6C6}"/>
              </a:ext>
            </a:extLst>
          </p:cNvPr>
          <p:cNvPicPr>
            <a:picLocks noChangeAspect="1"/>
          </p:cNvPicPr>
          <p:nvPr/>
        </p:nvPicPr>
        <p:blipFill>
          <a:blip r:embed="rId2"/>
          <a:stretch>
            <a:fillRect/>
          </a:stretch>
        </p:blipFill>
        <p:spPr>
          <a:xfrm>
            <a:off x="580875" y="2183362"/>
            <a:ext cx="6040347" cy="3228461"/>
          </a:xfrm>
          <a:prstGeom prst="rect">
            <a:avLst/>
          </a:prstGeom>
        </p:spPr>
      </p:pic>
      <p:sp>
        <p:nvSpPr>
          <p:cNvPr id="12" name="TextBox 11">
            <a:extLst>
              <a:ext uri="{FF2B5EF4-FFF2-40B4-BE49-F238E27FC236}">
                <a16:creationId xmlns:a16="http://schemas.microsoft.com/office/drawing/2014/main" id="{743FF21D-C02C-3473-0C18-B6A5145FD8B8}"/>
              </a:ext>
            </a:extLst>
          </p:cNvPr>
          <p:cNvSpPr txBox="1"/>
          <p:nvPr/>
        </p:nvSpPr>
        <p:spPr>
          <a:xfrm>
            <a:off x="7464490" y="2447740"/>
            <a:ext cx="3519972" cy="2308324"/>
          </a:xfrm>
          <a:prstGeom prst="rect">
            <a:avLst/>
          </a:prstGeom>
          <a:noFill/>
        </p:spPr>
        <p:txBody>
          <a:bodyPr wrap="square">
            <a:spAutoFit/>
          </a:bodyPr>
          <a:lstStyle/>
          <a:p>
            <a:r>
              <a:rPr lang="en-IN" dirty="0"/>
              <a:t>In linear regression, the assumption of normally distributed residuals is crucial for valid hypothesis testing, confidence intervals, and model inference. In our case , we calculated the residual error  , By plotting it  , we found it to be normally distributed </a:t>
            </a:r>
          </a:p>
        </p:txBody>
      </p:sp>
    </p:spTree>
    <p:extLst>
      <p:ext uri="{BB962C8B-B14F-4D97-AF65-F5344CB8AC3E}">
        <p14:creationId xmlns:p14="http://schemas.microsoft.com/office/powerpoint/2010/main" val="216862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71C204-33CB-D259-AFFD-50986108DD0B}"/>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Assignment-based Subjective Questions</a:t>
            </a:r>
          </a:p>
        </p:txBody>
      </p:sp>
      <p:sp>
        <p:nvSpPr>
          <p:cNvPr id="5" name="TextBox 4">
            <a:extLst>
              <a:ext uri="{FF2B5EF4-FFF2-40B4-BE49-F238E27FC236}">
                <a16:creationId xmlns:a16="http://schemas.microsoft.com/office/drawing/2014/main" id="{9A5A0B2A-0889-04FA-766D-AD2AA0392569}"/>
              </a:ext>
            </a:extLst>
          </p:cNvPr>
          <p:cNvSpPr txBox="1"/>
          <p:nvPr/>
        </p:nvSpPr>
        <p:spPr>
          <a:xfrm>
            <a:off x="408992" y="903810"/>
            <a:ext cx="10834396" cy="646331"/>
          </a:xfrm>
          <a:prstGeom prst="rect">
            <a:avLst/>
          </a:prstGeom>
          <a:noFill/>
        </p:spPr>
        <p:txBody>
          <a:bodyPr wrap="square">
            <a:spAutoFit/>
          </a:bodyPr>
          <a:lstStyle/>
          <a:p>
            <a:r>
              <a:rPr lang="en-US" dirty="0"/>
              <a:t>5. Based on the final model, which are the top 3 features contributing significantly towards explaining the demand of the shared bikes? </a:t>
            </a:r>
            <a:endParaRPr lang="en-IN" dirty="0"/>
          </a:p>
        </p:txBody>
      </p:sp>
      <p:pic>
        <p:nvPicPr>
          <p:cNvPr id="7" name="Picture 6">
            <a:extLst>
              <a:ext uri="{FF2B5EF4-FFF2-40B4-BE49-F238E27FC236}">
                <a16:creationId xmlns:a16="http://schemas.microsoft.com/office/drawing/2014/main" id="{A318C039-B420-8CED-BF68-F36B2FD15069}"/>
              </a:ext>
            </a:extLst>
          </p:cNvPr>
          <p:cNvPicPr>
            <a:picLocks noChangeAspect="1"/>
          </p:cNvPicPr>
          <p:nvPr/>
        </p:nvPicPr>
        <p:blipFill>
          <a:blip r:embed="rId2"/>
          <a:stretch>
            <a:fillRect/>
          </a:stretch>
        </p:blipFill>
        <p:spPr>
          <a:xfrm>
            <a:off x="1045677" y="2491511"/>
            <a:ext cx="2972058" cy="1707028"/>
          </a:xfrm>
          <a:prstGeom prst="rect">
            <a:avLst/>
          </a:prstGeom>
        </p:spPr>
      </p:pic>
      <p:sp>
        <p:nvSpPr>
          <p:cNvPr id="8" name="TextBox 7">
            <a:extLst>
              <a:ext uri="{FF2B5EF4-FFF2-40B4-BE49-F238E27FC236}">
                <a16:creationId xmlns:a16="http://schemas.microsoft.com/office/drawing/2014/main" id="{4FDF2014-5F41-7BB7-CB14-B77816374759}"/>
              </a:ext>
            </a:extLst>
          </p:cNvPr>
          <p:cNvSpPr txBox="1"/>
          <p:nvPr/>
        </p:nvSpPr>
        <p:spPr>
          <a:xfrm>
            <a:off x="4786604" y="2289643"/>
            <a:ext cx="6102220" cy="1200329"/>
          </a:xfrm>
          <a:prstGeom prst="rect">
            <a:avLst/>
          </a:prstGeom>
          <a:noFill/>
        </p:spPr>
        <p:txBody>
          <a:bodyPr wrap="square">
            <a:spAutoFit/>
          </a:bodyPr>
          <a:lstStyle/>
          <a:p>
            <a:r>
              <a:rPr lang="en-US" dirty="0"/>
              <a:t>The top 3 Features that contribute significantly are : </a:t>
            </a:r>
          </a:p>
          <a:p>
            <a:pPr marL="342900" indent="-342900">
              <a:buAutoNum type="arabicParenR"/>
            </a:pPr>
            <a:r>
              <a:rPr lang="en-US" dirty="0"/>
              <a:t>Atemp – High Ride as Feeling Temperature rises</a:t>
            </a:r>
          </a:p>
          <a:p>
            <a:pPr marL="342900" indent="-342900">
              <a:buAutoNum type="arabicParenR"/>
            </a:pPr>
            <a:r>
              <a:rPr lang="en-US" dirty="0"/>
              <a:t>Yr_2019 – High Count of Rides As the year increase</a:t>
            </a:r>
          </a:p>
          <a:p>
            <a:pPr marL="342900" indent="-342900">
              <a:buAutoNum type="arabicParenR"/>
            </a:pPr>
            <a:r>
              <a:rPr lang="en-US" dirty="0"/>
              <a:t>Weathersit_Light Rain – Low Rides With Light Rain</a:t>
            </a:r>
            <a:endParaRPr lang="en-IN" dirty="0"/>
          </a:p>
        </p:txBody>
      </p:sp>
    </p:spTree>
    <p:extLst>
      <p:ext uri="{BB962C8B-B14F-4D97-AF65-F5344CB8AC3E}">
        <p14:creationId xmlns:p14="http://schemas.microsoft.com/office/powerpoint/2010/main" val="53586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EAF7E0-019D-2E7A-A55B-252B87C3BEAD}"/>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General Subjective Questions</a:t>
            </a:r>
          </a:p>
        </p:txBody>
      </p:sp>
      <p:sp>
        <p:nvSpPr>
          <p:cNvPr id="5" name="TextBox 4">
            <a:extLst>
              <a:ext uri="{FF2B5EF4-FFF2-40B4-BE49-F238E27FC236}">
                <a16:creationId xmlns:a16="http://schemas.microsoft.com/office/drawing/2014/main" id="{FB6AA434-130A-25B1-4D90-821DDBF5B2EB}"/>
              </a:ext>
            </a:extLst>
          </p:cNvPr>
          <p:cNvSpPr txBox="1"/>
          <p:nvPr/>
        </p:nvSpPr>
        <p:spPr>
          <a:xfrm>
            <a:off x="408992" y="903810"/>
            <a:ext cx="10834396" cy="369332"/>
          </a:xfrm>
          <a:prstGeom prst="rect">
            <a:avLst/>
          </a:prstGeom>
          <a:noFill/>
        </p:spPr>
        <p:txBody>
          <a:bodyPr wrap="square">
            <a:spAutoFit/>
          </a:bodyPr>
          <a:lstStyle/>
          <a:p>
            <a:r>
              <a:rPr lang="en-US" dirty="0"/>
              <a:t>1. Explain the linear regression algorithm in detail. </a:t>
            </a:r>
            <a:endParaRPr lang="en-IN" dirty="0"/>
          </a:p>
        </p:txBody>
      </p:sp>
      <p:sp>
        <p:nvSpPr>
          <p:cNvPr id="6" name="TextBox 5">
            <a:extLst>
              <a:ext uri="{FF2B5EF4-FFF2-40B4-BE49-F238E27FC236}">
                <a16:creationId xmlns:a16="http://schemas.microsoft.com/office/drawing/2014/main" id="{BDC5F3B4-0AA1-28EA-2C37-6445FBA193C8}"/>
              </a:ext>
            </a:extLst>
          </p:cNvPr>
          <p:cNvSpPr txBox="1"/>
          <p:nvPr/>
        </p:nvSpPr>
        <p:spPr>
          <a:xfrm>
            <a:off x="421433" y="1449163"/>
            <a:ext cx="10834396" cy="4801314"/>
          </a:xfrm>
          <a:prstGeom prst="rect">
            <a:avLst/>
          </a:prstGeom>
          <a:noFill/>
        </p:spPr>
        <p:txBody>
          <a:bodyPr wrap="square">
            <a:spAutoFit/>
          </a:bodyPr>
          <a:lstStyle/>
          <a:p>
            <a:r>
              <a:rPr lang="en-IN" dirty="0"/>
              <a:t>Linear Regression Algorithm is a supervised algorithm which is used to predict a continuous target variable based on single or multiple independent variable. If it is a single independent variable , it is known as simple linear regression and if it is more than 1 , it is referred as multiple linear regression. </a:t>
            </a:r>
          </a:p>
          <a:p>
            <a:endParaRPr lang="en-IN" dirty="0"/>
          </a:p>
          <a:p>
            <a:r>
              <a:rPr lang="en-IN" dirty="0"/>
              <a:t>Linear Regression is only possible when there is a linear relation found between different variables (also referred as features) , if there is no linear relation is visible on a plotted scatter chart of different variables , the model will not work as expected and the accuracy of model will get down drastically. </a:t>
            </a:r>
            <a:r>
              <a:rPr lang="en-US" dirty="0"/>
              <a:t>Linear regression assumes linearity, independence of errors, constant variance (homoscedasticity), normality of errors, and absence of multicollinearity between independent variables. These assumptions should be verified and validated.</a:t>
            </a:r>
            <a:endParaRPr lang="en-IN" dirty="0"/>
          </a:p>
          <a:p>
            <a:endParaRPr lang="en-IN" dirty="0"/>
          </a:p>
          <a:p>
            <a:r>
              <a:rPr lang="en-IN" dirty="0"/>
              <a:t>Linear regression equation is referred as Y  = </a:t>
            </a:r>
            <a:r>
              <a:rPr lang="el-GR" dirty="0"/>
              <a:t>β</a:t>
            </a:r>
            <a:r>
              <a:rPr lang="en-IN" dirty="0"/>
              <a:t>0 + </a:t>
            </a:r>
            <a:r>
              <a:rPr lang="el-GR" dirty="0"/>
              <a:t>β</a:t>
            </a:r>
            <a:r>
              <a:rPr lang="en-IN" dirty="0"/>
              <a:t>1X1 + </a:t>
            </a:r>
            <a:r>
              <a:rPr lang="el-GR" dirty="0"/>
              <a:t>β</a:t>
            </a:r>
            <a:r>
              <a:rPr lang="en-IN" dirty="0"/>
              <a:t>2 x X2 + </a:t>
            </a:r>
            <a:r>
              <a:rPr lang="el-GR" dirty="0"/>
              <a:t>β</a:t>
            </a:r>
            <a:r>
              <a:rPr lang="en-IN" dirty="0"/>
              <a:t>3 x X3 ... </a:t>
            </a:r>
            <a:r>
              <a:rPr lang="el-GR" dirty="0"/>
              <a:t>β</a:t>
            </a:r>
            <a:r>
              <a:rPr lang="en-IN" dirty="0"/>
              <a:t>n x </a:t>
            </a:r>
            <a:r>
              <a:rPr lang="el-GR" dirty="0"/>
              <a:t>β</a:t>
            </a:r>
            <a:r>
              <a:rPr lang="en-IN" dirty="0"/>
              <a:t>n where n is the number of independent variable.  This equation is basically the best fit line equation that has the least distance between actual and predicted values of the target variable. While establishing , this equation and during the process of Feature selection , it is very important to make sure that the selected features for the model creation should not have multicollinearity issue between them because if they have multicollinearity , the weightage of similar feature will be taken into account making our model accuracy not as expected. </a:t>
            </a:r>
          </a:p>
          <a:p>
            <a:endParaRPr lang="en-IN" dirty="0"/>
          </a:p>
        </p:txBody>
      </p:sp>
    </p:spTree>
    <p:extLst>
      <p:ext uri="{BB962C8B-B14F-4D97-AF65-F5344CB8AC3E}">
        <p14:creationId xmlns:p14="http://schemas.microsoft.com/office/powerpoint/2010/main" val="328351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42C4EA-B4B2-0F3B-52E5-19E5A1A4131A}"/>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General Subjective Questions</a:t>
            </a:r>
          </a:p>
        </p:txBody>
      </p:sp>
      <p:sp>
        <p:nvSpPr>
          <p:cNvPr id="5" name="TextBox 4">
            <a:extLst>
              <a:ext uri="{FF2B5EF4-FFF2-40B4-BE49-F238E27FC236}">
                <a16:creationId xmlns:a16="http://schemas.microsoft.com/office/drawing/2014/main" id="{877F6EEF-92ED-9B6F-C1B7-7BE117CED3A0}"/>
              </a:ext>
            </a:extLst>
          </p:cNvPr>
          <p:cNvSpPr txBox="1"/>
          <p:nvPr/>
        </p:nvSpPr>
        <p:spPr>
          <a:xfrm>
            <a:off x="408992" y="903810"/>
            <a:ext cx="10834396" cy="369332"/>
          </a:xfrm>
          <a:prstGeom prst="rect">
            <a:avLst/>
          </a:prstGeom>
          <a:noFill/>
        </p:spPr>
        <p:txBody>
          <a:bodyPr wrap="square">
            <a:spAutoFit/>
          </a:bodyPr>
          <a:lstStyle/>
          <a:p>
            <a:r>
              <a:rPr lang="en-US" dirty="0"/>
              <a:t>1. Explain the Anscombe’s quartet in detail.</a:t>
            </a:r>
            <a:endParaRPr lang="en-IN" dirty="0"/>
          </a:p>
        </p:txBody>
      </p:sp>
    </p:spTree>
    <p:extLst>
      <p:ext uri="{BB962C8B-B14F-4D97-AF65-F5344CB8AC3E}">
        <p14:creationId xmlns:p14="http://schemas.microsoft.com/office/powerpoint/2010/main" val="107271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744</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Boom Bikes</vt:lpstr>
      <vt:lpstr>Assignment-based Subjective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Bikes</dc:title>
  <dc:creator>Gurpreet Singh</dc:creator>
  <cp:lastModifiedBy>Gurpreet Singh</cp:lastModifiedBy>
  <cp:revision>16</cp:revision>
  <dcterms:created xsi:type="dcterms:W3CDTF">2023-06-13T15:33:12Z</dcterms:created>
  <dcterms:modified xsi:type="dcterms:W3CDTF">2023-06-13T16:43:39Z</dcterms:modified>
</cp:coreProperties>
</file>