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1"/>
  </p:notesMasterIdLst>
  <p:handoutMasterIdLst>
    <p:handoutMasterId r:id="rId22"/>
  </p:handoutMasterIdLst>
  <p:sldIdLst>
    <p:sldId id="256" r:id="rId2"/>
    <p:sldId id="294" r:id="rId3"/>
    <p:sldId id="328" r:id="rId4"/>
    <p:sldId id="386" r:id="rId5"/>
    <p:sldId id="441" r:id="rId6"/>
    <p:sldId id="387" r:id="rId7"/>
    <p:sldId id="433" r:id="rId8"/>
    <p:sldId id="434" r:id="rId9"/>
    <p:sldId id="435" r:id="rId10"/>
    <p:sldId id="436" r:id="rId11"/>
    <p:sldId id="437" r:id="rId12"/>
    <p:sldId id="438" r:id="rId13"/>
    <p:sldId id="439" r:id="rId14"/>
    <p:sldId id="440" r:id="rId15"/>
    <p:sldId id="330" r:id="rId16"/>
    <p:sldId id="360" r:id="rId17"/>
    <p:sldId id="338" r:id="rId18"/>
    <p:sldId id="331" r:id="rId19"/>
    <p:sldId id="29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33F"/>
    <a:srgbClr val="F6303E"/>
    <a:srgbClr val="E72D3F"/>
    <a:srgbClr val="E72D40"/>
    <a:srgbClr val="F5333F"/>
    <a:srgbClr val="CE2D40"/>
    <a:srgbClr val="A8A8A8"/>
    <a:srgbClr val="898989"/>
    <a:srgbClr val="98989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96271"/>
  </p:normalViewPr>
  <p:slideViewPr>
    <p:cSldViewPr snapToGrid="0" showGuides="1">
      <p:cViewPr varScale="1">
        <p:scale>
          <a:sx n="84" d="100"/>
          <a:sy n="84" d="100"/>
        </p:scale>
        <p:origin x="592" y="5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8512"/>
        <c:axId val="1321412864"/>
      </c:barChart>
      <c:catAx>
        <c:axId val="1321408512"/>
        <c:scaling>
          <c:orientation val="minMax"/>
        </c:scaling>
        <c:delete val="1"/>
        <c:axPos val="l"/>
        <c:numFmt formatCode="General" sourceLinked="1"/>
        <c:majorTickMark val="out"/>
        <c:minorTickMark val="none"/>
        <c:tickLblPos val="nextTo"/>
        <c:crossAx val="1321412864"/>
        <c:crosses val="autoZero"/>
        <c:auto val="1"/>
        <c:lblAlgn val="ctr"/>
        <c:lblOffset val="100"/>
        <c:noMultiLvlLbl val="0"/>
      </c:catAx>
      <c:valAx>
        <c:axId val="1321412864"/>
        <c:scaling>
          <c:orientation val="minMax"/>
        </c:scaling>
        <c:delete val="1"/>
        <c:axPos val="b"/>
        <c:numFmt formatCode="0%" sourceLinked="1"/>
        <c:majorTickMark val="out"/>
        <c:minorTickMark val="none"/>
        <c:tickLblPos val="nextTo"/>
        <c:crossAx val="1321408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4160"/>
        <c:axId val="1321403072"/>
      </c:barChart>
      <c:catAx>
        <c:axId val="1321404160"/>
        <c:scaling>
          <c:orientation val="minMax"/>
        </c:scaling>
        <c:delete val="1"/>
        <c:axPos val="l"/>
        <c:numFmt formatCode="General" sourceLinked="1"/>
        <c:majorTickMark val="out"/>
        <c:minorTickMark val="none"/>
        <c:tickLblPos val="nextTo"/>
        <c:crossAx val="1321403072"/>
        <c:crosses val="autoZero"/>
        <c:auto val="1"/>
        <c:lblAlgn val="ctr"/>
        <c:lblOffset val="100"/>
        <c:noMultiLvlLbl val="0"/>
      </c:catAx>
      <c:valAx>
        <c:axId val="1321403072"/>
        <c:scaling>
          <c:orientation val="minMax"/>
        </c:scaling>
        <c:delete val="1"/>
        <c:axPos val="b"/>
        <c:numFmt formatCode="0%" sourceLinked="1"/>
        <c:majorTickMark val="out"/>
        <c:minorTickMark val="none"/>
        <c:tickLblPos val="nextTo"/>
        <c:crossAx val="132140416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4704"/>
        <c:axId val="1321405792"/>
      </c:barChart>
      <c:catAx>
        <c:axId val="1321404704"/>
        <c:scaling>
          <c:orientation val="minMax"/>
        </c:scaling>
        <c:delete val="1"/>
        <c:axPos val="l"/>
        <c:numFmt formatCode="General" sourceLinked="1"/>
        <c:majorTickMark val="out"/>
        <c:minorTickMark val="none"/>
        <c:tickLblPos val="nextTo"/>
        <c:crossAx val="1321405792"/>
        <c:crosses val="autoZero"/>
        <c:auto val="1"/>
        <c:lblAlgn val="ctr"/>
        <c:lblOffset val="100"/>
        <c:noMultiLvlLbl val="0"/>
      </c:catAx>
      <c:valAx>
        <c:axId val="1321405792"/>
        <c:scaling>
          <c:orientation val="minMax"/>
        </c:scaling>
        <c:delete val="1"/>
        <c:axPos val="b"/>
        <c:numFmt formatCode="0%" sourceLinked="1"/>
        <c:majorTickMark val="out"/>
        <c:minorTickMark val="none"/>
        <c:tickLblPos val="nextTo"/>
        <c:crossAx val="1321404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6880"/>
        <c:axId val="1321409056"/>
      </c:barChart>
      <c:catAx>
        <c:axId val="1321406880"/>
        <c:scaling>
          <c:orientation val="minMax"/>
        </c:scaling>
        <c:delete val="1"/>
        <c:axPos val="l"/>
        <c:numFmt formatCode="General" sourceLinked="1"/>
        <c:majorTickMark val="out"/>
        <c:minorTickMark val="none"/>
        <c:tickLblPos val="nextTo"/>
        <c:crossAx val="1321409056"/>
        <c:crosses val="autoZero"/>
        <c:auto val="1"/>
        <c:lblAlgn val="ctr"/>
        <c:lblOffset val="100"/>
        <c:noMultiLvlLbl val="0"/>
      </c:catAx>
      <c:valAx>
        <c:axId val="1321409056"/>
        <c:scaling>
          <c:orientation val="minMax"/>
        </c:scaling>
        <c:delete val="1"/>
        <c:axPos val="b"/>
        <c:numFmt formatCode="0%" sourceLinked="1"/>
        <c:majorTickMark val="out"/>
        <c:minorTickMark val="none"/>
        <c:tickLblPos val="nextTo"/>
        <c:crossAx val="132140688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19-09-2021</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9/19/2021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a:t>
            </a:fld>
            <a:endParaRPr lang="en-US"/>
          </a:p>
        </p:txBody>
      </p:sp>
    </p:spTree>
    <p:extLst>
      <p:ext uri="{BB962C8B-B14F-4D97-AF65-F5344CB8AC3E}">
        <p14:creationId xmlns:p14="http://schemas.microsoft.com/office/powerpoint/2010/main" val="335748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884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19-09-2021</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19-09-2021</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19-09-2021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19-09-2021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19-09-2021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19-09-2021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19-09-2021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19-09-2021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19-09-2021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19-09-2021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19-09-2021</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19-09-2021</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19-09-2021</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19-09-2021</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19-09-2021</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19-09-2021</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19-09-2021</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19-09-2021</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19-09-2021</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19-09-2021</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hyperlink" Target="https://aditya-bhattacharya.net/2021/09/18/daily-dose-of-data-science-day-5-attractive-data-visualizations-in-python-using-matplotlib-styles-and-plotly/" TargetMode="External"/><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30.png"/><Relationship Id="rId5" Type="http://schemas.openxmlformats.org/officeDocument/2006/relationships/hyperlink" Target="https://www.linkedin.com/in/aditya-bhattacharya-b59155b6/"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571750"/>
            <a:ext cx="6895272" cy="107178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3200" dirty="0">
                <a:latin typeface="Proxima Nova Light" panose="02000506030000020004" pitchFamily="2" charset="77"/>
              </a:rPr>
              <a:t>Lending Club Case Study: </a:t>
            </a:r>
          </a:p>
          <a:p>
            <a:pPr algn="l"/>
            <a:r>
              <a:rPr lang="en-US" sz="3200" dirty="0">
                <a:latin typeface="Proxima Nova Light" panose="02000506030000020004" pitchFamily="2" charset="77"/>
              </a:rPr>
              <a:t>Pre-Assignment Session</a:t>
            </a:r>
            <a:endParaRPr lang="en-IN" sz="32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2695698"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19-09-2021</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8CF98C22-C0DA-4316-9031-C787E7F5ECC7}"/>
              </a:ext>
            </a:extLst>
          </p:cNvPr>
          <p:cNvSpPr txBox="1"/>
          <p:nvPr/>
        </p:nvSpPr>
        <p:spPr>
          <a:xfrm>
            <a:off x="516988" y="820678"/>
            <a:ext cx="8110024" cy="3754874"/>
          </a:xfrm>
          <a:prstGeom prst="rect">
            <a:avLst/>
          </a:prstGeom>
          <a:noFill/>
        </p:spPr>
        <p:txBody>
          <a:bodyPr wrap="square">
            <a:spAutoFit/>
          </a:bodyPr>
          <a:lstStyle/>
          <a:p>
            <a:pPr algn="ctr"/>
            <a:r>
              <a:rPr lang="en-US" sz="1400" b="1" dirty="0"/>
              <a:t>Data Analysis</a:t>
            </a:r>
          </a:p>
          <a:p>
            <a:pPr algn="ctr"/>
            <a:endParaRPr lang="en-US" sz="1400" b="1" dirty="0"/>
          </a:p>
          <a:p>
            <a:pPr marL="285750" indent="-285750">
              <a:buFont typeface="Arial" panose="020B0604020202020204" pitchFamily="34" charset="0"/>
              <a:buChar char="•"/>
            </a:pPr>
            <a:r>
              <a:rPr lang="en-US" sz="1400" dirty="0"/>
              <a:t>The objective is to identify predictors of default so that at the time of loan application, we can use those variables for approval/rejection of the loan. </a:t>
            </a:r>
          </a:p>
          <a:p>
            <a:pPr marL="285750" indent="-285750">
              <a:buFont typeface="Arial" panose="020B0604020202020204" pitchFamily="34" charset="0"/>
              <a:buChar char="•"/>
            </a:pPr>
            <a:endParaRPr lang="en-US" sz="1400" dirty="0"/>
          </a:p>
          <a:p>
            <a:pPr lvl="1"/>
            <a:r>
              <a:rPr lang="en-US" sz="1400" dirty="0"/>
              <a:t>There are broadly three types of variables –</a:t>
            </a:r>
          </a:p>
          <a:p>
            <a:pPr marL="800100" lvl="1" indent="-342900">
              <a:buAutoNum type="arabicPeriod"/>
            </a:pPr>
            <a:r>
              <a:rPr lang="en-US" sz="1400" dirty="0"/>
              <a:t>those which are related to the applicant (demographic variables such as age, occupation, employment details etc.), </a:t>
            </a:r>
          </a:p>
          <a:p>
            <a:pPr marL="800100" lvl="1" indent="-342900">
              <a:buAutoNum type="arabicPeriod"/>
            </a:pPr>
            <a:r>
              <a:rPr lang="en-US" sz="1400" dirty="0"/>
              <a:t>Loan characteristics (amount of loan, interest rate, purpose of loan etc.) and </a:t>
            </a:r>
          </a:p>
          <a:p>
            <a:pPr marL="800100" lvl="1" indent="-342900">
              <a:buAutoNum type="arabicPeriod"/>
            </a:pPr>
            <a:r>
              <a:rPr lang="en-US" sz="1400" dirty="0"/>
              <a:t>Customer behavior variables (those which are generated after the loan is approved such as delinquent 2 years, revolving balance, next payment date etc.).</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Now, the customer behavior variables are not available at the time of loan application, and thus they cannot be used as predictors for credit approval.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ones marked 'current' are neither fully paid not defaulted, so get rid of the current loans. Also, tag the other two values as 0 or 1 to make your analysis simple and clean.</a:t>
            </a:r>
            <a:endParaRPr lang="en-IN" sz="1400" dirty="0"/>
          </a:p>
        </p:txBody>
      </p:sp>
    </p:spTree>
    <p:extLst>
      <p:ext uri="{BB962C8B-B14F-4D97-AF65-F5344CB8AC3E}">
        <p14:creationId xmlns:p14="http://schemas.microsoft.com/office/powerpoint/2010/main" val="42529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6" name="TextBox 5">
            <a:extLst>
              <a:ext uri="{FF2B5EF4-FFF2-40B4-BE49-F238E27FC236}">
                <a16:creationId xmlns:a16="http://schemas.microsoft.com/office/drawing/2014/main" id="{32E50AF1-AB36-463D-8C99-D5331FC2B542}"/>
              </a:ext>
            </a:extLst>
          </p:cNvPr>
          <p:cNvSpPr txBox="1"/>
          <p:nvPr/>
        </p:nvSpPr>
        <p:spPr>
          <a:xfrm>
            <a:off x="487240" y="773668"/>
            <a:ext cx="4572000" cy="369332"/>
          </a:xfrm>
          <a:prstGeom prst="rect">
            <a:avLst/>
          </a:prstGeom>
          <a:noFill/>
        </p:spPr>
        <p:txBody>
          <a:bodyPr wrap="square">
            <a:spAutoFit/>
          </a:bodyPr>
          <a:lstStyle/>
          <a:p>
            <a:r>
              <a:rPr lang="en-IN" dirty="0"/>
              <a:t>Few Important Variables</a:t>
            </a:r>
          </a:p>
        </p:txBody>
      </p:sp>
      <p:graphicFrame>
        <p:nvGraphicFramePr>
          <p:cNvPr id="8" name="Table 7"/>
          <p:cNvGraphicFramePr>
            <a:graphicFrameLocks noGrp="1"/>
          </p:cNvGraphicFramePr>
          <p:nvPr>
            <p:extLst>
              <p:ext uri="{D42A27DB-BD31-4B8C-83A1-F6EECF244321}">
                <p14:modId xmlns:p14="http://schemas.microsoft.com/office/powerpoint/2010/main" val="553499394"/>
              </p:ext>
            </p:extLst>
          </p:nvPr>
        </p:nvGraphicFramePr>
        <p:xfrm>
          <a:off x="6019757" y="776857"/>
          <a:ext cx="2050288" cy="3291302"/>
        </p:xfrm>
        <a:graphic>
          <a:graphicData uri="http://schemas.openxmlformats.org/drawingml/2006/table">
            <a:tbl>
              <a:tblPr/>
              <a:tblGrid>
                <a:gridCol w="2050288">
                  <a:extLst>
                    <a:ext uri="{9D8B030D-6E8A-4147-A177-3AD203B41FA5}">
                      <a16:colId xmlns:a16="http://schemas.microsoft.com/office/drawing/2014/main" val="3514016392"/>
                    </a:ext>
                  </a:extLst>
                </a:gridCol>
              </a:tblGrid>
              <a:tr h="173389">
                <a:tc>
                  <a:txBody>
                    <a:bodyPr/>
                    <a:lstStyle/>
                    <a:p>
                      <a:pPr algn="ctr" fontAlgn="b"/>
                      <a:r>
                        <a:rPr lang="en-IN" sz="1200" b="1" i="0" u="none" strike="noStrike" dirty="0">
                          <a:solidFill>
                            <a:schemeClr val="bg1"/>
                          </a:solidFill>
                          <a:effectLst/>
                          <a:latin typeface="Calibri" panose="020F0502020204030204" pitchFamily="34" charset="0"/>
                        </a:rPr>
                        <a:t>Customer behaviour variables</a:t>
                      </a:r>
                    </a:p>
                  </a:txBody>
                  <a:tcPr marL="6155" marR="6155" marT="6155" marB="0" anchor="b">
                    <a:lnL>
                      <a:noFill/>
                    </a:lnL>
                    <a:lnR>
                      <a:noFill/>
                    </a:lnR>
                    <a:lnT>
                      <a:noFill/>
                    </a:lnT>
                    <a:lnB>
                      <a:noFill/>
                    </a:lnB>
                    <a:solidFill>
                      <a:srgbClr val="FF0000"/>
                    </a:solidFill>
                  </a:tcPr>
                </a:tc>
                <a:extLst>
                  <a:ext uri="{0D108BD9-81ED-4DB2-BD59-A6C34878D82A}">
                    <a16:rowId xmlns:a16="http://schemas.microsoft.com/office/drawing/2014/main" val="1878085190"/>
                  </a:ext>
                </a:extLst>
              </a:tr>
              <a:tr h="147727">
                <a:tc>
                  <a:txBody>
                    <a:bodyPr/>
                    <a:lstStyle/>
                    <a:p>
                      <a:pPr algn="ctr" fontAlgn="ctr"/>
                      <a:r>
                        <a:rPr lang="en-IN" sz="900" b="0" i="0" u="none" strike="noStrike" dirty="0">
                          <a:solidFill>
                            <a:srgbClr val="000000"/>
                          </a:solidFill>
                          <a:effectLst/>
                          <a:latin typeface="Courier New" panose="02070309020205020404" pitchFamily="49" charset="0"/>
                        </a:rPr>
                        <a:t>delinq_2yrs</a:t>
                      </a:r>
                    </a:p>
                  </a:txBody>
                  <a:tcPr marL="6155" marR="6155" marT="6155" marB="0" anchor="ctr">
                    <a:lnL>
                      <a:noFill/>
                    </a:lnL>
                    <a:lnR>
                      <a:noFill/>
                    </a:lnR>
                    <a:lnT>
                      <a:noFill/>
                    </a:lnT>
                    <a:lnB>
                      <a:noFill/>
                    </a:lnB>
                  </a:tcPr>
                </a:tc>
                <a:extLst>
                  <a:ext uri="{0D108BD9-81ED-4DB2-BD59-A6C34878D82A}">
                    <a16:rowId xmlns:a16="http://schemas.microsoft.com/office/drawing/2014/main" val="802228131"/>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earliest_cr_line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4196464273"/>
                  </a:ext>
                </a:extLst>
              </a:tr>
              <a:tr h="147727">
                <a:tc>
                  <a:txBody>
                    <a:bodyPr/>
                    <a:lstStyle/>
                    <a:p>
                      <a:pPr algn="ctr" fontAlgn="ctr"/>
                      <a:r>
                        <a:rPr lang="en-IN" sz="900" b="0" i="0" u="none" strike="noStrike" dirty="0">
                          <a:solidFill>
                            <a:srgbClr val="000000"/>
                          </a:solidFill>
                          <a:effectLst/>
                          <a:latin typeface="Courier New" panose="02070309020205020404" pitchFamily="49" charset="0"/>
                        </a:rPr>
                        <a:t>inq_last_6mths</a:t>
                      </a:r>
                    </a:p>
                  </a:txBody>
                  <a:tcPr marL="6155" marR="6155" marT="6155" marB="0" anchor="ctr">
                    <a:lnL>
                      <a:noFill/>
                    </a:lnL>
                    <a:lnR>
                      <a:noFill/>
                    </a:lnR>
                    <a:lnT>
                      <a:noFill/>
                    </a:lnT>
                    <a:lnB>
                      <a:noFill/>
                    </a:lnB>
                  </a:tcPr>
                </a:tc>
                <a:extLst>
                  <a:ext uri="{0D108BD9-81ED-4DB2-BD59-A6C34878D82A}">
                    <a16:rowId xmlns:a16="http://schemas.microsoft.com/office/drawing/2014/main" val="315846005"/>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open_acc</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3691400921"/>
                  </a:ext>
                </a:extLst>
              </a:tr>
              <a:tr h="147727">
                <a:tc>
                  <a:txBody>
                    <a:bodyPr/>
                    <a:lstStyle/>
                    <a:p>
                      <a:pPr algn="ctr" fontAlgn="ctr"/>
                      <a:r>
                        <a:rPr lang="en-IN" sz="900" b="0" i="0" u="none" strike="noStrike">
                          <a:solidFill>
                            <a:srgbClr val="000000"/>
                          </a:solidFill>
                          <a:effectLst/>
                          <a:latin typeface="Courier New" panose="02070309020205020404" pitchFamily="49" charset="0"/>
                        </a:rPr>
                        <a:t>pub_rec</a:t>
                      </a:r>
                    </a:p>
                  </a:txBody>
                  <a:tcPr marL="6155" marR="6155" marT="6155" marB="0" anchor="ctr">
                    <a:lnL>
                      <a:noFill/>
                    </a:lnL>
                    <a:lnR>
                      <a:noFill/>
                    </a:lnR>
                    <a:lnT>
                      <a:noFill/>
                    </a:lnT>
                    <a:lnB>
                      <a:noFill/>
                    </a:lnB>
                  </a:tcPr>
                </a:tc>
                <a:extLst>
                  <a:ext uri="{0D108BD9-81ED-4DB2-BD59-A6C34878D82A}">
                    <a16:rowId xmlns:a16="http://schemas.microsoft.com/office/drawing/2014/main" val="3347153181"/>
                  </a:ext>
                </a:extLst>
              </a:tr>
              <a:tr h="147727">
                <a:tc>
                  <a:txBody>
                    <a:bodyPr/>
                    <a:lstStyle/>
                    <a:p>
                      <a:pPr algn="ctr" fontAlgn="ctr"/>
                      <a:r>
                        <a:rPr lang="en-IN" sz="900" b="0" i="0" u="none" strike="noStrike">
                          <a:solidFill>
                            <a:srgbClr val="000000"/>
                          </a:solidFill>
                          <a:effectLst/>
                          <a:latin typeface="Courier New" panose="02070309020205020404" pitchFamily="49" charset="0"/>
                        </a:rPr>
                        <a:t>revol_bal</a:t>
                      </a:r>
                    </a:p>
                  </a:txBody>
                  <a:tcPr marL="6155" marR="6155" marT="6155" marB="0" anchor="ctr">
                    <a:lnL>
                      <a:noFill/>
                    </a:lnL>
                    <a:lnR>
                      <a:noFill/>
                    </a:lnR>
                    <a:lnT>
                      <a:noFill/>
                    </a:lnT>
                    <a:lnB>
                      <a:noFill/>
                    </a:lnB>
                  </a:tcPr>
                </a:tc>
                <a:extLst>
                  <a:ext uri="{0D108BD9-81ED-4DB2-BD59-A6C34878D82A}">
                    <a16:rowId xmlns:a16="http://schemas.microsoft.com/office/drawing/2014/main" val="1628540935"/>
                  </a:ext>
                </a:extLst>
              </a:tr>
              <a:tr h="147727">
                <a:tc>
                  <a:txBody>
                    <a:bodyPr/>
                    <a:lstStyle/>
                    <a:p>
                      <a:pPr algn="ctr" fontAlgn="ctr"/>
                      <a:r>
                        <a:rPr lang="en-IN" sz="900" b="0" i="0" u="none" strike="noStrike">
                          <a:solidFill>
                            <a:srgbClr val="000000"/>
                          </a:solidFill>
                          <a:effectLst/>
                          <a:latin typeface="Courier New" panose="02070309020205020404" pitchFamily="49" charset="0"/>
                        </a:rPr>
                        <a:t>revol_util</a:t>
                      </a:r>
                    </a:p>
                  </a:txBody>
                  <a:tcPr marL="6155" marR="6155" marT="6155" marB="0" anchor="ctr">
                    <a:lnL>
                      <a:noFill/>
                    </a:lnL>
                    <a:lnR>
                      <a:noFill/>
                    </a:lnR>
                    <a:lnT>
                      <a:noFill/>
                    </a:lnT>
                    <a:lnB>
                      <a:noFill/>
                    </a:lnB>
                  </a:tcPr>
                </a:tc>
                <a:extLst>
                  <a:ext uri="{0D108BD9-81ED-4DB2-BD59-A6C34878D82A}">
                    <a16:rowId xmlns:a16="http://schemas.microsoft.com/office/drawing/2014/main" val="86321830"/>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total_acc</a:t>
                      </a:r>
                    </a:p>
                  </a:txBody>
                  <a:tcPr marL="6155" marR="6155" marT="6155" marB="0" anchor="ctr">
                    <a:lnL>
                      <a:noFill/>
                    </a:lnL>
                    <a:lnR>
                      <a:noFill/>
                    </a:lnR>
                    <a:lnT>
                      <a:noFill/>
                    </a:lnT>
                    <a:lnB>
                      <a:noFill/>
                    </a:lnB>
                  </a:tcPr>
                </a:tc>
                <a:extLst>
                  <a:ext uri="{0D108BD9-81ED-4DB2-BD59-A6C34878D82A}">
                    <a16:rowId xmlns:a16="http://schemas.microsoft.com/office/drawing/2014/main" val="1223420351"/>
                  </a:ext>
                </a:extLst>
              </a:tr>
              <a:tr h="147727">
                <a:tc>
                  <a:txBody>
                    <a:bodyPr/>
                    <a:lstStyle/>
                    <a:p>
                      <a:pPr algn="ctr" fontAlgn="ctr"/>
                      <a:r>
                        <a:rPr lang="en-IN" sz="900" b="0" i="0" u="none" strike="noStrike">
                          <a:solidFill>
                            <a:srgbClr val="000000"/>
                          </a:solidFill>
                          <a:effectLst/>
                          <a:latin typeface="Courier New" panose="02070309020205020404" pitchFamily="49" charset="0"/>
                        </a:rPr>
                        <a:t>out_prncp</a:t>
                      </a:r>
                    </a:p>
                  </a:txBody>
                  <a:tcPr marL="6155" marR="6155" marT="6155" marB="0" anchor="ctr">
                    <a:lnL>
                      <a:noFill/>
                    </a:lnL>
                    <a:lnR>
                      <a:noFill/>
                    </a:lnR>
                    <a:lnT>
                      <a:noFill/>
                    </a:lnT>
                    <a:lnB>
                      <a:noFill/>
                    </a:lnB>
                  </a:tcPr>
                </a:tc>
                <a:extLst>
                  <a:ext uri="{0D108BD9-81ED-4DB2-BD59-A6C34878D82A}">
                    <a16:rowId xmlns:a16="http://schemas.microsoft.com/office/drawing/2014/main" val="1514692907"/>
                  </a:ext>
                </a:extLst>
              </a:tr>
              <a:tr h="147727">
                <a:tc>
                  <a:txBody>
                    <a:bodyPr/>
                    <a:lstStyle/>
                    <a:p>
                      <a:pPr algn="ctr" fontAlgn="ctr"/>
                      <a:r>
                        <a:rPr lang="en-IN" sz="900" b="0" i="0" u="none" strike="noStrike">
                          <a:solidFill>
                            <a:srgbClr val="000000"/>
                          </a:solidFill>
                          <a:effectLst/>
                          <a:latin typeface="Courier New" panose="02070309020205020404" pitchFamily="49" charset="0"/>
                        </a:rPr>
                        <a:t>out_prncp_inv</a:t>
                      </a:r>
                    </a:p>
                  </a:txBody>
                  <a:tcPr marL="6155" marR="6155" marT="6155" marB="0" anchor="ctr">
                    <a:lnL>
                      <a:noFill/>
                    </a:lnL>
                    <a:lnR>
                      <a:noFill/>
                    </a:lnR>
                    <a:lnT>
                      <a:noFill/>
                    </a:lnT>
                    <a:lnB>
                      <a:noFill/>
                    </a:lnB>
                  </a:tcPr>
                </a:tc>
                <a:extLst>
                  <a:ext uri="{0D108BD9-81ED-4DB2-BD59-A6C34878D82A}">
                    <a16:rowId xmlns:a16="http://schemas.microsoft.com/office/drawing/2014/main" val="3320191616"/>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total_pymnt</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398030364"/>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total_pymnt_inv</a:t>
                      </a:r>
                    </a:p>
                  </a:txBody>
                  <a:tcPr marL="6155" marR="6155" marT="6155" marB="0" anchor="ctr">
                    <a:lnL>
                      <a:noFill/>
                    </a:lnL>
                    <a:lnR>
                      <a:noFill/>
                    </a:lnR>
                    <a:lnT>
                      <a:noFill/>
                    </a:lnT>
                    <a:lnB>
                      <a:noFill/>
                    </a:lnB>
                  </a:tcPr>
                </a:tc>
                <a:extLst>
                  <a:ext uri="{0D108BD9-81ED-4DB2-BD59-A6C34878D82A}">
                    <a16:rowId xmlns:a16="http://schemas.microsoft.com/office/drawing/2014/main" val="3804108058"/>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total_rec_prncp</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046748513"/>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total_rec_int</a:t>
                      </a:r>
                    </a:p>
                  </a:txBody>
                  <a:tcPr marL="6155" marR="6155" marT="6155" marB="0" anchor="ctr">
                    <a:lnL>
                      <a:noFill/>
                    </a:lnL>
                    <a:lnR>
                      <a:noFill/>
                    </a:lnR>
                    <a:lnT>
                      <a:noFill/>
                    </a:lnT>
                    <a:lnB>
                      <a:noFill/>
                    </a:lnB>
                  </a:tcPr>
                </a:tc>
                <a:extLst>
                  <a:ext uri="{0D108BD9-81ED-4DB2-BD59-A6C34878D82A}">
                    <a16:rowId xmlns:a16="http://schemas.microsoft.com/office/drawing/2014/main" val="2593441694"/>
                  </a:ext>
                </a:extLst>
              </a:tr>
              <a:tr h="147727">
                <a:tc>
                  <a:txBody>
                    <a:bodyPr/>
                    <a:lstStyle/>
                    <a:p>
                      <a:pPr algn="ctr" fontAlgn="ctr"/>
                      <a:r>
                        <a:rPr lang="en-IN" sz="900" b="0" i="0" u="none" strike="noStrike">
                          <a:solidFill>
                            <a:srgbClr val="000000"/>
                          </a:solidFill>
                          <a:effectLst/>
                          <a:latin typeface="Courier New" panose="02070309020205020404" pitchFamily="49" charset="0"/>
                        </a:rPr>
                        <a:t>total_rec_late_fee</a:t>
                      </a:r>
                    </a:p>
                  </a:txBody>
                  <a:tcPr marL="6155" marR="6155" marT="6155" marB="0" anchor="ctr">
                    <a:lnL>
                      <a:noFill/>
                    </a:lnL>
                    <a:lnR>
                      <a:noFill/>
                    </a:lnR>
                    <a:lnT>
                      <a:noFill/>
                    </a:lnT>
                    <a:lnB>
                      <a:noFill/>
                    </a:lnB>
                  </a:tcPr>
                </a:tc>
                <a:extLst>
                  <a:ext uri="{0D108BD9-81ED-4DB2-BD59-A6C34878D82A}">
                    <a16:rowId xmlns:a16="http://schemas.microsoft.com/office/drawing/2014/main" val="1754366178"/>
                  </a:ext>
                </a:extLst>
              </a:tr>
              <a:tr h="147727">
                <a:tc>
                  <a:txBody>
                    <a:bodyPr/>
                    <a:lstStyle/>
                    <a:p>
                      <a:pPr algn="ctr" fontAlgn="ctr"/>
                      <a:r>
                        <a:rPr lang="en-IN" sz="900" b="0" i="0" u="none" strike="noStrike">
                          <a:solidFill>
                            <a:srgbClr val="000000"/>
                          </a:solidFill>
                          <a:effectLst/>
                          <a:latin typeface="Courier New" panose="02070309020205020404" pitchFamily="49" charset="0"/>
                        </a:rPr>
                        <a:t>recoveries</a:t>
                      </a:r>
                    </a:p>
                  </a:txBody>
                  <a:tcPr marL="6155" marR="6155" marT="6155" marB="0" anchor="ctr">
                    <a:lnL>
                      <a:noFill/>
                    </a:lnL>
                    <a:lnR>
                      <a:noFill/>
                    </a:lnR>
                    <a:lnT>
                      <a:noFill/>
                    </a:lnT>
                    <a:lnB>
                      <a:noFill/>
                    </a:lnB>
                  </a:tcPr>
                </a:tc>
                <a:extLst>
                  <a:ext uri="{0D108BD9-81ED-4DB2-BD59-A6C34878D82A}">
                    <a16:rowId xmlns:a16="http://schemas.microsoft.com/office/drawing/2014/main" val="3668223857"/>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collection_recovery_fee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3676853818"/>
                  </a:ext>
                </a:extLst>
              </a:tr>
              <a:tr h="147727">
                <a:tc>
                  <a:txBody>
                    <a:bodyPr/>
                    <a:lstStyle/>
                    <a:p>
                      <a:pPr algn="ctr" fontAlgn="ctr"/>
                      <a:r>
                        <a:rPr lang="en-IN" sz="900" b="0" i="0" u="none" strike="noStrike">
                          <a:solidFill>
                            <a:srgbClr val="000000"/>
                          </a:solidFill>
                          <a:effectLst/>
                          <a:latin typeface="Courier New" panose="02070309020205020404" pitchFamily="49" charset="0"/>
                        </a:rPr>
                        <a:t>last_pymnt_d</a:t>
                      </a:r>
                    </a:p>
                  </a:txBody>
                  <a:tcPr marL="6155" marR="6155" marT="6155" marB="0" anchor="ctr">
                    <a:lnL>
                      <a:noFill/>
                    </a:lnL>
                    <a:lnR>
                      <a:noFill/>
                    </a:lnR>
                    <a:lnT>
                      <a:noFill/>
                    </a:lnT>
                    <a:lnB>
                      <a:noFill/>
                    </a:lnB>
                  </a:tcPr>
                </a:tc>
                <a:extLst>
                  <a:ext uri="{0D108BD9-81ED-4DB2-BD59-A6C34878D82A}">
                    <a16:rowId xmlns:a16="http://schemas.microsoft.com/office/drawing/2014/main" val="2553054347"/>
                  </a:ext>
                </a:extLst>
              </a:tr>
              <a:tr h="147727">
                <a:tc>
                  <a:txBody>
                    <a:bodyPr/>
                    <a:lstStyle/>
                    <a:p>
                      <a:pPr algn="ctr" fontAlgn="ctr"/>
                      <a:r>
                        <a:rPr lang="en-IN" sz="900" b="0" i="0" u="none" strike="noStrike">
                          <a:solidFill>
                            <a:srgbClr val="000000"/>
                          </a:solidFill>
                          <a:effectLst/>
                          <a:latin typeface="Courier New" panose="02070309020205020404" pitchFamily="49" charset="0"/>
                        </a:rPr>
                        <a:t>last_pymnt_amnt</a:t>
                      </a:r>
                    </a:p>
                  </a:txBody>
                  <a:tcPr marL="6155" marR="6155" marT="6155" marB="0" anchor="ctr">
                    <a:lnL>
                      <a:noFill/>
                    </a:lnL>
                    <a:lnR>
                      <a:noFill/>
                    </a:lnR>
                    <a:lnT>
                      <a:noFill/>
                    </a:lnT>
                    <a:lnB>
                      <a:noFill/>
                    </a:lnB>
                  </a:tcPr>
                </a:tc>
                <a:extLst>
                  <a:ext uri="{0D108BD9-81ED-4DB2-BD59-A6C34878D82A}">
                    <a16:rowId xmlns:a16="http://schemas.microsoft.com/office/drawing/2014/main" val="370540338"/>
                  </a:ext>
                </a:extLst>
              </a:tr>
              <a:tr h="147727">
                <a:tc>
                  <a:txBody>
                    <a:bodyPr/>
                    <a:lstStyle/>
                    <a:p>
                      <a:pPr algn="ctr" fontAlgn="ctr"/>
                      <a:r>
                        <a:rPr lang="en-IN" sz="900" b="0" i="0" u="none" strike="noStrike">
                          <a:solidFill>
                            <a:srgbClr val="000000"/>
                          </a:solidFill>
                          <a:effectLst/>
                          <a:latin typeface="Courier New" panose="02070309020205020404" pitchFamily="49" charset="0"/>
                        </a:rPr>
                        <a:t>last_credit_pull_d</a:t>
                      </a:r>
                    </a:p>
                  </a:txBody>
                  <a:tcPr marL="6155" marR="6155" marT="6155" marB="0" anchor="ctr">
                    <a:lnL>
                      <a:noFill/>
                    </a:lnL>
                    <a:lnR>
                      <a:noFill/>
                    </a:lnR>
                    <a:lnT>
                      <a:noFill/>
                    </a:lnT>
                    <a:lnB>
                      <a:noFill/>
                    </a:lnB>
                  </a:tcPr>
                </a:tc>
                <a:extLst>
                  <a:ext uri="{0D108BD9-81ED-4DB2-BD59-A6C34878D82A}">
                    <a16:rowId xmlns:a16="http://schemas.microsoft.com/office/drawing/2014/main" val="626085834"/>
                  </a:ext>
                </a:extLst>
              </a:tr>
              <a:tr h="147727">
                <a:tc>
                  <a:txBody>
                    <a:bodyPr/>
                    <a:lstStyle/>
                    <a:p>
                      <a:pPr algn="ctr" fontAlgn="ctr"/>
                      <a:r>
                        <a:rPr lang="en-IN" sz="900" b="0" i="0" u="none" strike="noStrike" dirty="0" err="1">
                          <a:solidFill>
                            <a:srgbClr val="000000"/>
                          </a:solidFill>
                          <a:effectLst/>
                          <a:latin typeface="Courier New" panose="02070309020205020404" pitchFamily="49" charset="0"/>
                        </a:rPr>
                        <a:t>application_type</a:t>
                      </a:r>
                      <a:endParaRPr lang="en-IN" sz="900" b="0" i="0" u="none" strike="noStrike" dirty="0">
                        <a:solidFill>
                          <a:srgbClr val="000000"/>
                        </a:solidFill>
                        <a:effectLst/>
                        <a:latin typeface="Courier New" panose="02070309020205020404" pitchFamily="49" charset="0"/>
                      </a:endParaRPr>
                    </a:p>
                  </a:txBody>
                  <a:tcPr marL="6155" marR="6155" marT="6155" marB="0" anchor="ctr">
                    <a:lnL>
                      <a:noFill/>
                    </a:lnL>
                    <a:lnR>
                      <a:noFill/>
                    </a:lnR>
                    <a:lnT>
                      <a:noFill/>
                    </a:lnT>
                    <a:lnB>
                      <a:noFill/>
                    </a:lnB>
                  </a:tcPr>
                </a:tc>
                <a:extLst>
                  <a:ext uri="{0D108BD9-81ED-4DB2-BD59-A6C34878D82A}">
                    <a16:rowId xmlns:a16="http://schemas.microsoft.com/office/drawing/2014/main" val="1471614378"/>
                  </a:ext>
                </a:extLst>
              </a:tr>
            </a:tbl>
          </a:graphicData>
        </a:graphic>
      </p:graphicFrame>
      <p:sp>
        <p:nvSpPr>
          <p:cNvPr id="10" name="Rectangle 9"/>
          <p:cNvSpPr/>
          <p:nvPr/>
        </p:nvSpPr>
        <p:spPr>
          <a:xfrm>
            <a:off x="5455014" y="4117777"/>
            <a:ext cx="3179774" cy="923330"/>
          </a:xfrm>
          <a:prstGeom prst="rect">
            <a:avLst/>
          </a:prstGeom>
        </p:spPr>
        <p:txBody>
          <a:bodyPr wrap="square">
            <a:spAutoFit/>
          </a:bodyPr>
          <a:lstStyle/>
          <a:p>
            <a:r>
              <a:rPr lang="en-US" sz="900" dirty="0"/>
              <a:t>the customer behavior variables are not available at the time of loan application, and thus they cannot be used as predictors for credit approval.</a:t>
            </a:r>
          </a:p>
          <a:p>
            <a:r>
              <a:rPr lang="en-US" sz="900" dirty="0"/>
              <a:t> </a:t>
            </a:r>
            <a:r>
              <a:rPr lang="en-US" sz="900" dirty="0">
                <a:solidFill>
                  <a:srgbClr val="FF0000"/>
                </a:solidFill>
              </a:rPr>
              <a:t>variables such as </a:t>
            </a:r>
            <a:r>
              <a:rPr lang="en-US" sz="900" dirty="0" err="1">
                <a:solidFill>
                  <a:srgbClr val="FF0000"/>
                </a:solidFill>
              </a:rPr>
              <a:t>acc_now_delinquent</a:t>
            </a:r>
            <a:r>
              <a:rPr lang="en-US" sz="900" dirty="0">
                <a:solidFill>
                  <a:srgbClr val="FF0000"/>
                </a:solidFill>
              </a:rPr>
              <a:t>, </a:t>
            </a:r>
            <a:r>
              <a:rPr lang="en-US" sz="900" dirty="0" err="1">
                <a:solidFill>
                  <a:srgbClr val="FF0000"/>
                </a:solidFill>
              </a:rPr>
              <a:t>chargeoff</a:t>
            </a:r>
            <a:r>
              <a:rPr lang="en-US" sz="900" dirty="0">
                <a:solidFill>
                  <a:srgbClr val="FF0000"/>
                </a:solidFill>
              </a:rPr>
              <a:t> within 12 months etc. (which are related to the applicant's past loans) are available from the credit bureau.</a:t>
            </a:r>
            <a:endParaRPr lang="en-IN" sz="900"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768970091"/>
              </p:ext>
            </p:extLst>
          </p:nvPr>
        </p:nvGraphicFramePr>
        <p:xfrm>
          <a:off x="1034000" y="1401112"/>
          <a:ext cx="2032000" cy="2392680"/>
        </p:xfrm>
        <a:graphic>
          <a:graphicData uri="http://schemas.openxmlformats.org/drawingml/2006/table">
            <a:tbl>
              <a:tblPr/>
              <a:tblGrid>
                <a:gridCol w="2032000">
                  <a:extLst>
                    <a:ext uri="{9D8B030D-6E8A-4147-A177-3AD203B41FA5}">
                      <a16:colId xmlns:a16="http://schemas.microsoft.com/office/drawing/2014/main" val="953631807"/>
                    </a:ext>
                  </a:extLst>
                </a:gridCol>
              </a:tblGrid>
              <a:tr h="198120">
                <a:tc>
                  <a:txBody>
                    <a:bodyPr/>
                    <a:lstStyle/>
                    <a:p>
                      <a:pPr algn="ctr" fontAlgn="b"/>
                      <a:r>
                        <a:rPr lang="en-IN" sz="1200" b="1" i="0" u="none" strike="noStrike" dirty="0">
                          <a:solidFill>
                            <a:schemeClr val="bg1"/>
                          </a:solidFill>
                          <a:effectLst/>
                          <a:latin typeface="Calibri" panose="020F0502020204030204" pitchFamily="34" charset="0"/>
                        </a:rPr>
                        <a:t>Important variables</a:t>
                      </a:r>
                    </a:p>
                  </a:txBody>
                  <a:tcPr marL="7620" marR="7620" marT="7620" marB="0" anchor="b">
                    <a:lnL>
                      <a:noFill/>
                    </a:lnL>
                    <a:lnR>
                      <a:noFill/>
                    </a:lnR>
                    <a:lnT>
                      <a:noFill/>
                    </a:lnT>
                    <a:lnB>
                      <a:noFill/>
                    </a:lnB>
                    <a:solidFill>
                      <a:srgbClr val="FF0000"/>
                    </a:solidFill>
                  </a:tcPr>
                </a:tc>
                <a:extLst>
                  <a:ext uri="{0D108BD9-81ED-4DB2-BD59-A6C34878D82A}">
                    <a16:rowId xmlns:a16="http://schemas.microsoft.com/office/drawing/2014/main" val="2246451783"/>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Loan_amt</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314380746"/>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Term</a:t>
                      </a:r>
                    </a:p>
                  </a:txBody>
                  <a:tcPr marL="7620" marR="7620" marT="7620" marB="0" anchor="ctr">
                    <a:lnL>
                      <a:noFill/>
                    </a:lnL>
                    <a:lnR>
                      <a:noFill/>
                    </a:lnR>
                    <a:lnT>
                      <a:noFill/>
                    </a:lnT>
                    <a:lnB>
                      <a:noFill/>
                    </a:lnB>
                  </a:tcPr>
                </a:tc>
                <a:extLst>
                  <a:ext uri="{0D108BD9-81ED-4DB2-BD59-A6C34878D82A}">
                    <a16:rowId xmlns:a16="http://schemas.microsoft.com/office/drawing/2014/main" val="3205839852"/>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Interest_rate</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842451676"/>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Grade</a:t>
                      </a:r>
                    </a:p>
                  </a:txBody>
                  <a:tcPr marL="7620" marR="7620" marT="7620" marB="0" anchor="ctr">
                    <a:lnL>
                      <a:noFill/>
                    </a:lnL>
                    <a:lnR>
                      <a:noFill/>
                    </a:lnR>
                    <a:lnT>
                      <a:noFill/>
                    </a:lnT>
                    <a:lnB>
                      <a:noFill/>
                    </a:lnB>
                  </a:tcPr>
                </a:tc>
                <a:extLst>
                  <a:ext uri="{0D108BD9-81ED-4DB2-BD59-A6C34878D82A}">
                    <a16:rowId xmlns:a16="http://schemas.microsoft.com/office/drawing/2014/main" val="3671952654"/>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SubGrade</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758064349"/>
                  </a:ext>
                </a:extLst>
              </a:tr>
              <a:tr h="182880">
                <a:tc>
                  <a:txBody>
                    <a:bodyPr/>
                    <a:lstStyle/>
                    <a:p>
                      <a:pPr algn="ctr" fontAlgn="ctr"/>
                      <a:r>
                        <a:rPr lang="en-IN" sz="1100" b="0" i="0" u="none" strike="noStrike" dirty="0">
                          <a:solidFill>
                            <a:srgbClr val="000000"/>
                          </a:solidFill>
                          <a:effectLst/>
                          <a:latin typeface="Courier New" panose="02070309020205020404" pitchFamily="49" charset="0"/>
                        </a:rPr>
                        <a:t>Annual Income</a:t>
                      </a:r>
                    </a:p>
                  </a:txBody>
                  <a:tcPr marL="7620" marR="7620" marT="7620" marB="0" anchor="ctr">
                    <a:lnL>
                      <a:noFill/>
                    </a:lnL>
                    <a:lnR>
                      <a:noFill/>
                    </a:lnR>
                    <a:lnT>
                      <a:noFill/>
                    </a:lnT>
                    <a:lnB>
                      <a:noFill/>
                    </a:lnB>
                  </a:tcPr>
                </a:tc>
                <a:extLst>
                  <a:ext uri="{0D108BD9-81ED-4DB2-BD59-A6C34878D82A}">
                    <a16:rowId xmlns:a16="http://schemas.microsoft.com/office/drawing/2014/main" val="4016119587"/>
                  </a:ext>
                </a:extLst>
              </a:tr>
              <a:tr h="182880">
                <a:tc>
                  <a:txBody>
                    <a:bodyPr/>
                    <a:lstStyle/>
                    <a:p>
                      <a:pPr algn="ctr" fontAlgn="ctr"/>
                      <a:r>
                        <a:rPr lang="en-IN" sz="1100" b="0" i="0" u="none" strike="noStrike">
                          <a:solidFill>
                            <a:srgbClr val="000000"/>
                          </a:solidFill>
                          <a:effectLst/>
                          <a:latin typeface="Courier New" panose="02070309020205020404" pitchFamily="49" charset="0"/>
                        </a:rPr>
                        <a:t>Purpose of loan</a:t>
                      </a:r>
                    </a:p>
                  </a:txBody>
                  <a:tcPr marL="7620" marR="7620" marT="7620" marB="0" anchor="ctr">
                    <a:lnL>
                      <a:noFill/>
                    </a:lnL>
                    <a:lnR>
                      <a:noFill/>
                    </a:lnR>
                    <a:lnT>
                      <a:noFill/>
                    </a:lnT>
                    <a:lnB>
                      <a:noFill/>
                    </a:lnB>
                  </a:tcPr>
                </a:tc>
                <a:extLst>
                  <a:ext uri="{0D108BD9-81ED-4DB2-BD59-A6C34878D82A}">
                    <a16:rowId xmlns:a16="http://schemas.microsoft.com/office/drawing/2014/main" val="2425585892"/>
                  </a:ext>
                </a:extLst>
              </a:tr>
              <a:tr h="182880">
                <a:tc>
                  <a:txBody>
                    <a:bodyPr/>
                    <a:lstStyle/>
                    <a:p>
                      <a:pPr algn="ctr" fontAlgn="ctr"/>
                      <a:r>
                        <a:rPr lang="en-IN" sz="1100" b="0" i="0" u="none" strike="noStrike">
                          <a:solidFill>
                            <a:srgbClr val="000000"/>
                          </a:solidFill>
                          <a:effectLst/>
                          <a:latin typeface="Courier New" panose="02070309020205020404" pitchFamily="49" charset="0"/>
                        </a:rPr>
                        <a:t>DTI (Debt to Income)</a:t>
                      </a:r>
                    </a:p>
                  </a:txBody>
                  <a:tcPr marL="7620" marR="7620" marT="7620" marB="0" anchor="ctr">
                    <a:lnL>
                      <a:noFill/>
                    </a:lnL>
                    <a:lnR>
                      <a:noFill/>
                    </a:lnR>
                    <a:lnT>
                      <a:noFill/>
                    </a:lnT>
                    <a:lnB>
                      <a:noFill/>
                    </a:lnB>
                  </a:tcPr>
                </a:tc>
                <a:extLst>
                  <a:ext uri="{0D108BD9-81ED-4DB2-BD59-A6C34878D82A}">
                    <a16:rowId xmlns:a16="http://schemas.microsoft.com/office/drawing/2014/main" val="2746618428"/>
                  </a:ext>
                </a:extLst>
              </a:tr>
              <a:tr h="182880">
                <a:tc>
                  <a:txBody>
                    <a:bodyPr/>
                    <a:lstStyle/>
                    <a:p>
                      <a:pPr algn="ctr" fontAlgn="ctr"/>
                      <a:r>
                        <a:rPr lang="en-IN" sz="1100" b="0" i="0" u="none" strike="noStrike">
                          <a:solidFill>
                            <a:srgbClr val="000000"/>
                          </a:solidFill>
                          <a:effectLst/>
                          <a:latin typeface="Courier New" panose="02070309020205020404" pitchFamily="49" charset="0"/>
                        </a:rPr>
                        <a:t>Emp_Lenght</a:t>
                      </a:r>
                    </a:p>
                  </a:txBody>
                  <a:tcPr marL="7620" marR="7620" marT="7620" marB="0" anchor="ctr">
                    <a:lnL>
                      <a:noFill/>
                    </a:lnL>
                    <a:lnR>
                      <a:noFill/>
                    </a:lnR>
                    <a:lnT>
                      <a:noFill/>
                    </a:lnT>
                    <a:lnB>
                      <a:noFill/>
                    </a:lnB>
                  </a:tcPr>
                </a:tc>
                <a:extLst>
                  <a:ext uri="{0D108BD9-81ED-4DB2-BD59-A6C34878D82A}">
                    <a16:rowId xmlns:a16="http://schemas.microsoft.com/office/drawing/2014/main" val="349141979"/>
                  </a:ext>
                </a:extLst>
              </a:tr>
              <a:tr h="182880">
                <a:tc>
                  <a:txBody>
                    <a:bodyPr/>
                    <a:lstStyle/>
                    <a:p>
                      <a:pPr algn="ctr" fontAlgn="ctr"/>
                      <a:r>
                        <a:rPr lang="en-IN" sz="1100" b="0" i="0" u="none" strike="noStrike">
                          <a:solidFill>
                            <a:srgbClr val="000000"/>
                          </a:solidFill>
                          <a:effectLst/>
                          <a:latin typeface="Courier New" panose="02070309020205020404" pitchFamily="49" charset="0"/>
                        </a:rPr>
                        <a:t>Loan_Date(Month)</a:t>
                      </a:r>
                    </a:p>
                  </a:txBody>
                  <a:tcPr marL="7620" marR="7620" marT="7620" marB="0" anchor="ctr">
                    <a:lnL>
                      <a:noFill/>
                    </a:lnL>
                    <a:lnR>
                      <a:noFill/>
                    </a:lnR>
                    <a:lnT>
                      <a:noFill/>
                    </a:lnT>
                    <a:lnB>
                      <a:noFill/>
                    </a:lnB>
                  </a:tcPr>
                </a:tc>
                <a:extLst>
                  <a:ext uri="{0D108BD9-81ED-4DB2-BD59-A6C34878D82A}">
                    <a16:rowId xmlns:a16="http://schemas.microsoft.com/office/drawing/2014/main" val="4277505250"/>
                  </a:ext>
                </a:extLst>
              </a:tr>
              <a:tr h="182880">
                <a:tc>
                  <a:txBody>
                    <a:bodyPr/>
                    <a:lstStyle/>
                    <a:p>
                      <a:pPr algn="ctr" fontAlgn="ctr"/>
                      <a:r>
                        <a:rPr lang="en-IN" sz="1100" b="0" i="0" u="none" strike="noStrike">
                          <a:solidFill>
                            <a:srgbClr val="000000"/>
                          </a:solidFill>
                          <a:effectLst/>
                          <a:latin typeface="Courier New" panose="02070309020205020404" pitchFamily="49" charset="0"/>
                        </a:rPr>
                        <a:t>Home_Ownership</a:t>
                      </a:r>
                    </a:p>
                  </a:txBody>
                  <a:tcPr marL="7620" marR="7620" marT="7620" marB="0" anchor="ctr">
                    <a:lnL>
                      <a:noFill/>
                    </a:lnL>
                    <a:lnR>
                      <a:noFill/>
                    </a:lnR>
                    <a:lnT>
                      <a:noFill/>
                    </a:lnT>
                    <a:lnB>
                      <a:noFill/>
                    </a:lnB>
                  </a:tcPr>
                </a:tc>
                <a:extLst>
                  <a:ext uri="{0D108BD9-81ED-4DB2-BD59-A6C34878D82A}">
                    <a16:rowId xmlns:a16="http://schemas.microsoft.com/office/drawing/2014/main" val="7963279"/>
                  </a:ext>
                </a:extLst>
              </a:tr>
              <a:tr h="182880">
                <a:tc>
                  <a:txBody>
                    <a:bodyPr/>
                    <a:lstStyle/>
                    <a:p>
                      <a:pPr algn="ctr" fontAlgn="ctr"/>
                      <a:r>
                        <a:rPr lang="en-IN" sz="1100" b="0" i="0" u="none" strike="noStrike" dirty="0" err="1">
                          <a:solidFill>
                            <a:srgbClr val="000000"/>
                          </a:solidFill>
                          <a:effectLst/>
                          <a:latin typeface="Courier New" panose="02070309020205020404" pitchFamily="49" charset="0"/>
                        </a:rPr>
                        <a:t>Verification_Status</a:t>
                      </a:r>
                      <a:endParaRPr lang="en-IN" sz="11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extLst>
                  <a:ext uri="{0D108BD9-81ED-4DB2-BD59-A6C34878D82A}">
                    <a16:rowId xmlns:a16="http://schemas.microsoft.com/office/drawing/2014/main" val="345013980"/>
                  </a:ext>
                </a:extLst>
              </a:tr>
            </a:tbl>
          </a:graphicData>
        </a:graphic>
      </p:graphicFrame>
      <p:grpSp>
        <p:nvGrpSpPr>
          <p:cNvPr id="25" name="Group 24"/>
          <p:cNvGrpSpPr/>
          <p:nvPr/>
        </p:nvGrpSpPr>
        <p:grpSpPr>
          <a:xfrm>
            <a:off x="2259321" y="1631148"/>
            <a:ext cx="1946182" cy="400110"/>
            <a:chOff x="2259321" y="1684421"/>
            <a:chExt cx="1946182" cy="400110"/>
          </a:xfrm>
        </p:grpSpPr>
        <p:grpSp>
          <p:nvGrpSpPr>
            <p:cNvPr id="23" name="Group 22"/>
            <p:cNvGrpSpPr/>
            <p:nvPr/>
          </p:nvGrpSpPr>
          <p:grpSpPr>
            <a:xfrm>
              <a:off x="2259321" y="1684421"/>
              <a:ext cx="905805" cy="370173"/>
              <a:chOff x="2288233" y="1567543"/>
              <a:chExt cx="1080609" cy="577516"/>
            </a:xfrm>
          </p:grpSpPr>
          <p:cxnSp>
            <p:nvCxnSpPr>
              <p:cNvPr id="19" name="Straight Arrow Connector 18"/>
              <p:cNvCxnSpPr/>
              <p:nvPr/>
            </p:nvCxnSpPr>
            <p:spPr>
              <a:xfrm flipV="1">
                <a:off x="2288233" y="1856302"/>
                <a:ext cx="1066859" cy="69823"/>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361967" y="1567543"/>
                <a:ext cx="6875" cy="577516"/>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153599" y="1684421"/>
              <a:ext cx="1051904"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36 Months</a:t>
              </a:r>
            </a:p>
            <a:p>
              <a:pPr marL="171450" indent="-171450">
                <a:buFont typeface="Arial" panose="020B0604020202020204" pitchFamily="34" charset="0"/>
                <a:buChar char="•"/>
              </a:pPr>
              <a:r>
                <a:rPr lang="en-US" sz="1000" dirty="0">
                  <a:solidFill>
                    <a:srgbClr val="FF0000"/>
                  </a:solidFill>
                </a:rPr>
                <a:t>60 Months</a:t>
              </a:r>
              <a:endParaRPr lang="en-IN" sz="1000" dirty="0">
                <a:solidFill>
                  <a:srgbClr val="FF0000"/>
                </a:solidFill>
              </a:endParaRPr>
            </a:p>
          </p:txBody>
        </p:sp>
      </p:grpSp>
      <p:grpSp>
        <p:nvGrpSpPr>
          <p:cNvPr id="26" name="Group 25"/>
          <p:cNvGrpSpPr/>
          <p:nvPr/>
        </p:nvGrpSpPr>
        <p:grpSpPr>
          <a:xfrm>
            <a:off x="2381354" y="2084531"/>
            <a:ext cx="1844320" cy="721864"/>
            <a:chOff x="2381354" y="1684421"/>
            <a:chExt cx="1844320" cy="721864"/>
          </a:xfrm>
        </p:grpSpPr>
        <p:grpSp>
          <p:nvGrpSpPr>
            <p:cNvPr id="27" name="Group 26"/>
            <p:cNvGrpSpPr/>
            <p:nvPr/>
          </p:nvGrpSpPr>
          <p:grpSpPr>
            <a:xfrm>
              <a:off x="2381354" y="1684421"/>
              <a:ext cx="783772" cy="675955"/>
              <a:chOff x="2433817" y="1567543"/>
              <a:chExt cx="935026" cy="1054574"/>
            </a:xfrm>
          </p:grpSpPr>
          <p:cxnSp>
            <p:nvCxnSpPr>
              <p:cNvPr id="29" name="Straight Arrow Connector 28"/>
              <p:cNvCxnSpPr/>
              <p:nvPr/>
            </p:nvCxnSpPr>
            <p:spPr>
              <a:xfrm>
                <a:off x="2433817" y="1856301"/>
                <a:ext cx="921275" cy="0"/>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365404" y="1567543"/>
                <a:ext cx="3439" cy="1054574"/>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3173770" y="1698399"/>
              <a:ext cx="1051904"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A</a:t>
              </a:r>
            </a:p>
            <a:p>
              <a:pPr marL="171450" indent="-171450">
                <a:buFont typeface="Arial" panose="020B0604020202020204" pitchFamily="34" charset="0"/>
                <a:buChar char="•"/>
              </a:pPr>
              <a:r>
                <a:rPr lang="en-US" sz="1000" dirty="0">
                  <a:solidFill>
                    <a:srgbClr val="FF0000"/>
                  </a:solidFill>
                </a:rPr>
                <a:t>B</a:t>
              </a:r>
            </a:p>
            <a:p>
              <a:pPr marL="171450" indent="-171450">
                <a:buFont typeface="Arial" panose="020B0604020202020204" pitchFamily="34" charset="0"/>
                <a:buChar char="•"/>
              </a:pPr>
              <a:r>
                <a:rPr lang="en-US" sz="1000" dirty="0">
                  <a:solidFill>
                    <a:srgbClr val="FF0000"/>
                  </a:solidFill>
                </a:rPr>
                <a:t>.</a:t>
              </a:r>
            </a:p>
            <a:p>
              <a:pPr marL="171450" indent="-171450">
                <a:buFont typeface="Arial" panose="020B0604020202020204" pitchFamily="34" charset="0"/>
                <a:buChar char="•"/>
              </a:pPr>
              <a:r>
                <a:rPr lang="en-US" sz="1000" dirty="0">
                  <a:solidFill>
                    <a:srgbClr val="FF0000"/>
                  </a:solidFill>
                </a:rPr>
                <a:t>.</a:t>
              </a:r>
              <a:endParaRPr lang="en-IN" sz="1000" dirty="0">
                <a:solidFill>
                  <a:srgbClr val="FF0000"/>
                </a:solidFill>
              </a:endParaRPr>
            </a:p>
          </p:txBody>
        </p:sp>
      </p:grpSp>
      <p:grpSp>
        <p:nvGrpSpPr>
          <p:cNvPr id="38" name="Group 37"/>
          <p:cNvGrpSpPr/>
          <p:nvPr/>
        </p:nvGrpSpPr>
        <p:grpSpPr>
          <a:xfrm>
            <a:off x="598043" y="2084531"/>
            <a:ext cx="891208" cy="739826"/>
            <a:chOff x="598043" y="2084531"/>
            <a:chExt cx="891208" cy="739826"/>
          </a:xfrm>
        </p:grpSpPr>
        <p:grpSp>
          <p:nvGrpSpPr>
            <p:cNvPr id="32" name="Group 31"/>
            <p:cNvGrpSpPr/>
            <p:nvPr/>
          </p:nvGrpSpPr>
          <p:grpSpPr>
            <a:xfrm flipH="1">
              <a:off x="1045169" y="2084531"/>
              <a:ext cx="444082" cy="715359"/>
              <a:chOff x="2433817" y="1319517"/>
              <a:chExt cx="934940" cy="1116049"/>
            </a:xfrm>
          </p:grpSpPr>
          <p:cxnSp>
            <p:nvCxnSpPr>
              <p:cNvPr id="34" name="Straight Arrow Connector 33"/>
              <p:cNvCxnSpPr/>
              <p:nvPr/>
            </p:nvCxnSpPr>
            <p:spPr>
              <a:xfrm>
                <a:off x="2433817" y="1856301"/>
                <a:ext cx="921275" cy="0"/>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367142" y="1319517"/>
                <a:ext cx="1615" cy="1116049"/>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flipH="1">
              <a:off x="598043" y="2116471"/>
              <a:ext cx="596060"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FF0000"/>
                  </a:solidFill>
                </a:rPr>
                <a:t>1</a:t>
              </a:r>
            </a:p>
            <a:p>
              <a:pPr marL="171450" indent="-171450">
                <a:buFont typeface="Arial" panose="020B0604020202020204" pitchFamily="34" charset="0"/>
                <a:buChar char="•"/>
              </a:pPr>
              <a:r>
                <a:rPr lang="en-US" sz="1000" dirty="0">
                  <a:solidFill>
                    <a:srgbClr val="FF0000"/>
                  </a:solidFill>
                </a:rPr>
                <a:t>2</a:t>
              </a:r>
            </a:p>
            <a:p>
              <a:pPr marL="171450" indent="-171450">
                <a:buFont typeface="Arial" panose="020B0604020202020204" pitchFamily="34" charset="0"/>
                <a:buChar char="•"/>
              </a:pPr>
              <a:r>
                <a:rPr lang="en-US" sz="1000" dirty="0">
                  <a:solidFill>
                    <a:srgbClr val="FF0000"/>
                  </a:solidFill>
                </a:rPr>
                <a:t>.</a:t>
              </a:r>
            </a:p>
            <a:p>
              <a:pPr marL="171450" indent="-171450">
                <a:buFont typeface="Arial" panose="020B0604020202020204" pitchFamily="34" charset="0"/>
                <a:buChar char="•"/>
              </a:pPr>
              <a:r>
                <a:rPr lang="en-US" sz="1000" dirty="0">
                  <a:solidFill>
                    <a:srgbClr val="FF0000"/>
                  </a:solidFill>
                </a:rPr>
                <a:t>.</a:t>
              </a:r>
              <a:endParaRPr lang="en-IN" sz="1000" dirty="0">
                <a:solidFill>
                  <a:srgbClr val="FF0000"/>
                </a:solidFill>
              </a:endParaRPr>
            </a:p>
          </p:txBody>
        </p:sp>
      </p:grpSp>
      <p:grpSp>
        <p:nvGrpSpPr>
          <p:cNvPr id="42" name="Group 41"/>
          <p:cNvGrpSpPr/>
          <p:nvPr/>
        </p:nvGrpSpPr>
        <p:grpSpPr>
          <a:xfrm>
            <a:off x="2949456" y="3525980"/>
            <a:ext cx="2674449" cy="675955"/>
            <a:chOff x="2713012" y="1684421"/>
            <a:chExt cx="2674449" cy="675955"/>
          </a:xfrm>
        </p:grpSpPr>
        <p:grpSp>
          <p:nvGrpSpPr>
            <p:cNvPr id="43" name="Group 42"/>
            <p:cNvGrpSpPr/>
            <p:nvPr/>
          </p:nvGrpSpPr>
          <p:grpSpPr>
            <a:xfrm>
              <a:off x="2713012" y="1684421"/>
              <a:ext cx="452114" cy="675955"/>
              <a:chOff x="2829479" y="1567543"/>
              <a:chExt cx="539364" cy="1054574"/>
            </a:xfrm>
          </p:grpSpPr>
          <p:cxnSp>
            <p:nvCxnSpPr>
              <p:cNvPr id="45" name="Straight Arrow Connector 44"/>
              <p:cNvCxnSpPr/>
              <p:nvPr/>
            </p:nvCxnSpPr>
            <p:spPr>
              <a:xfrm>
                <a:off x="2829479" y="1850217"/>
                <a:ext cx="525612" cy="6084"/>
              </a:xfrm>
              <a:prstGeom prst="straightConnector1">
                <a:avLst/>
              </a:prstGeom>
              <a:ln>
                <a:solidFill>
                  <a:srgbClr val="F1333F"/>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365404" y="1567543"/>
                <a:ext cx="3439" cy="1054574"/>
              </a:xfrm>
              <a:prstGeom prst="line">
                <a:avLst/>
              </a:prstGeom>
              <a:ln>
                <a:solidFill>
                  <a:srgbClr val="F1333F"/>
                </a:solidFill>
                <a:prstDash val="dash"/>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173771" y="1698399"/>
              <a:ext cx="2213690" cy="646331"/>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rgbClr val="FF0000"/>
                  </a:solidFill>
                </a:rPr>
                <a:t>Income Verified (Pay Slips, Tax Returns)</a:t>
              </a:r>
            </a:p>
            <a:p>
              <a:pPr marL="171450" indent="-171450">
                <a:buFont typeface="Arial" panose="020B0604020202020204" pitchFamily="34" charset="0"/>
                <a:buChar char="•"/>
              </a:pPr>
              <a:r>
                <a:rPr lang="en-US" sz="900" dirty="0">
                  <a:solidFill>
                    <a:srgbClr val="FF0000"/>
                  </a:solidFill>
                </a:rPr>
                <a:t>Income Source Verified (3</a:t>
              </a:r>
              <a:r>
                <a:rPr lang="en-US" sz="900" baseline="30000" dirty="0">
                  <a:solidFill>
                    <a:srgbClr val="FF0000"/>
                  </a:solidFill>
                </a:rPr>
                <a:t>rd</a:t>
              </a:r>
              <a:r>
                <a:rPr lang="en-US" sz="900" dirty="0">
                  <a:solidFill>
                    <a:srgbClr val="FF0000"/>
                  </a:solidFill>
                </a:rPr>
                <a:t> Party vendors has checked)</a:t>
              </a:r>
            </a:p>
            <a:p>
              <a:pPr marL="171450" indent="-171450">
                <a:buFont typeface="Arial" panose="020B0604020202020204" pitchFamily="34" charset="0"/>
                <a:buChar char="•"/>
              </a:pPr>
              <a:r>
                <a:rPr lang="en-US" sz="900" dirty="0">
                  <a:solidFill>
                    <a:srgbClr val="FF0000"/>
                  </a:solidFill>
                </a:rPr>
                <a:t>Not Verified</a:t>
              </a:r>
            </a:p>
          </p:txBody>
        </p:sp>
      </p:grpSp>
    </p:spTree>
    <p:extLst>
      <p:ext uri="{BB962C8B-B14F-4D97-AF65-F5344CB8AC3E}">
        <p14:creationId xmlns:p14="http://schemas.microsoft.com/office/powerpoint/2010/main" val="204574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12</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79F433ED-AE20-4FE8-9570-8D70FE8A8234}"/>
              </a:ext>
            </a:extLst>
          </p:cNvPr>
          <p:cNvSpPr txBox="1"/>
          <p:nvPr/>
        </p:nvSpPr>
        <p:spPr>
          <a:xfrm>
            <a:off x="323557" y="947619"/>
            <a:ext cx="8496886" cy="2800767"/>
          </a:xfrm>
          <a:prstGeom prst="rect">
            <a:avLst/>
          </a:prstGeom>
          <a:noFill/>
        </p:spPr>
        <p:txBody>
          <a:bodyPr wrap="square">
            <a:spAutoFit/>
          </a:bodyPr>
          <a:lstStyle/>
          <a:p>
            <a:pPr algn="ctr"/>
            <a:r>
              <a:rPr lang="en-US" sz="1600" b="1" dirty="0">
                <a:solidFill>
                  <a:srgbClr val="FF0000"/>
                </a:solidFill>
              </a:rPr>
              <a:t>Data Analysis: Univariate Analysis</a:t>
            </a:r>
          </a:p>
          <a:p>
            <a:pPr algn="ctr"/>
            <a:endParaRPr lang="en-US" sz="1600" b="1" dirty="0"/>
          </a:p>
          <a:p>
            <a:pPr marL="285750" indent="-285750">
              <a:buFont typeface="Arial" panose="020B0604020202020204" pitchFamily="34" charset="0"/>
              <a:buChar char="•"/>
            </a:pPr>
            <a:r>
              <a:rPr lang="en-US" sz="1600" dirty="0"/>
              <a:t>For univariate analysis, you may check the default rate across various categorical features. </a:t>
            </a:r>
          </a:p>
          <a:p>
            <a:pPr marL="285750" indent="-285750">
              <a:buFont typeface="Arial" panose="020B0604020202020204" pitchFamily="34" charset="0"/>
              <a:buChar char="•"/>
            </a:pPr>
            <a:r>
              <a:rPr lang="en-US" sz="1600" dirty="0"/>
              <a:t>For continuous features, you may perform binning and then you may perform univariate analysis.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algn="ctr"/>
            <a:r>
              <a:rPr lang="en-US" sz="1600" b="1" dirty="0">
                <a:solidFill>
                  <a:srgbClr val="FF0000"/>
                </a:solidFill>
              </a:rPr>
              <a:t>Data Analysis: Bivariate Analysis</a:t>
            </a:r>
          </a:p>
          <a:p>
            <a:pPr algn="ctr"/>
            <a:endParaRPr lang="en-US" sz="1600" b="1" dirty="0"/>
          </a:p>
          <a:p>
            <a:pPr marL="285750" indent="-285750">
              <a:buFont typeface="Arial" panose="020B0604020202020204" pitchFamily="34" charset="0"/>
              <a:buChar char="•"/>
            </a:pPr>
            <a:r>
              <a:rPr lang="en-US" sz="1600" dirty="0"/>
              <a:t>Here you may choose two or more features to understand the Default variable</a:t>
            </a:r>
            <a:endParaRPr lang="en-IN" sz="1600" dirty="0"/>
          </a:p>
        </p:txBody>
      </p:sp>
    </p:spTree>
    <p:extLst>
      <p:ext uri="{BB962C8B-B14F-4D97-AF65-F5344CB8AC3E}">
        <p14:creationId xmlns:p14="http://schemas.microsoft.com/office/powerpoint/2010/main" val="244644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13</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6244F07A-6374-4D79-866B-1DA1636FA420}"/>
              </a:ext>
            </a:extLst>
          </p:cNvPr>
          <p:cNvSpPr txBox="1"/>
          <p:nvPr/>
        </p:nvSpPr>
        <p:spPr>
          <a:xfrm>
            <a:off x="724485" y="1278210"/>
            <a:ext cx="7941213" cy="2031325"/>
          </a:xfrm>
          <a:prstGeom prst="rect">
            <a:avLst/>
          </a:prstGeom>
          <a:noFill/>
        </p:spPr>
        <p:txBody>
          <a:bodyPr wrap="square">
            <a:spAutoFit/>
          </a:bodyPr>
          <a:lstStyle/>
          <a:p>
            <a:r>
              <a:rPr lang="en-US" b="1" dirty="0"/>
              <a:t>Recommendations</a:t>
            </a:r>
          </a:p>
          <a:p>
            <a:endParaRPr lang="en-US" dirty="0"/>
          </a:p>
          <a:p>
            <a:pPr marL="285750" indent="-285750">
              <a:buFont typeface="Arial" panose="020B0604020202020204" pitchFamily="34" charset="0"/>
              <a:buChar char="•"/>
            </a:pPr>
            <a:r>
              <a:rPr lang="en-US" dirty="0"/>
              <a:t>Remember this is an important part of the case study. After performing your analysis, you need to recommend some points to the investors. You need to emphasize on how they can reduce the chances of funding a likely defaulter.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need to be done for both PPT and the </a:t>
            </a:r>
            <a:r>
              <a:rPr lang="en-US" dirty="0" err="1"/>
              <a:t>Jupyter</a:t>
            </a:r>
            <a:r>
              <a:rPr lang="en-US" dirty="0"/>
              <a:t> Notebook</a:t>
            </a:r>
            <a:endParaRPr lang="en-IN" dirty="0"/>
          </a:p>
        </p:txBody>
      </p:sp>
    </p:spTree>
    <p:extLst>
      <p:ext uri="{BB962C8B-B14F-4D97-AF65-F5344CB8AC3E}">
        <p14:creationId xmlns:p14="http://schemas.microsoft.com/office/powerpoint/2010/main" val="227709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14</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8" name="TextBox 7">
            <a:extLst>
              <a:ext uri="{FF2B5EF4-FFF2-40B4-BE49-F238E27FC236}">
                <a16:creationId xmlns:a16="http://schemas.microsoft.com/office/drawing/2014/main" id="{C606B8FC-9E17-4D0D-8D02-79072B744307}"/>
              </a:ext>
            </a:extLst>
          </p:cNvPr>
          <p:cNvSpPr txBox="1"/>
          <p:nvPr/>
        </p:nvSpPr>
        <p:spPr>
          <a:xfrm>
            <a:off x="260838" y="642856"/>
            <a:ext cx="8545967" cy="4247317"/>
          </a:xfrm>
          <a:prstGeom prst="rect">
            <a:avLst/>
          </a:prstGeom>
          <a:noFill/>
        </p:spPr>
        <p:txBody>
          <a:bodyPr wrap="square">
            <a:spAutoFit/>
          </a:bodyPr>
          <a:lstStyle/>
          <a:p>
            <a:r>
              <a:rPr lang="en-US" sz="1600" b="1" dirty="0"/>
              <a:t>Presentation and Points to remember</a:t>
            </a:r>
          </a:p>
          <a:p>
            <a:endParaRPr lang="en-US" sz="1000" dirty="0"/>
          </a:p>
          <a:p>
            <a:pPr marL="285750" indent="-285750">
              <a:buFont typeface="Arial" panose="020B0604020202020204" pitchFamily="34" charset="0"/>
              <a:buChar char="•"/>
            </a:pPr>
            <a:r>
              <a:rPr lang="en-US" sz="1600" dirty="0"/>
              <a:t>Remember in this case study we are trying to figure out the important features that contribute toward default.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Any assumption taken is fine, until it is clearly mentioned on your </a:t>
            </a:r>
            <a:r>
              <a:rPr lang="en-US" sz="1600" dirty="0" err="1"/>
              <a:t>jupyter</a:t>
            </a:r>
            <a:r>
              <a:rPr lang="en-US" sz="1600" dirty="0"/>
              <a:t> notebook.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PPT is needed to be drafted for investors, so it should not have any code. You can include plots with the explanation and recommendation to the investors. You can convert the PPT to a PDF and then submit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single ZIP file is needed to be submitted with one </a:t>
            </a:r>
            <a:r>
              <a:rPr lang="en-US" sz="1600" dirty="0" err="1"/>
              <a:t>Jupyter</a:t>
            </a:r>
            <a:r>
              <a:rPr lang="en-US" sz="1600" dirty="0"/>
              <a:t> Notebook and a PDF file.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Don’t forget to comment the code properly as it carries separate marks.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333333"/>
                </a:solidFill>
                <a:effectLst/>
                <a:latin typeface="Merriweather"/>
              </a:rPr>
              <a:t>Please make sure to rename your Python notebook "</a:t>
            </a:r>
            <a:r>
              <a:rPr lang="en-US" sz="1600" b="0" i="0" dirty="0" err="1">
                <a:solidFill>
                  <a:srgbClr val="333333"/>
                </a:solidFill>
                <a:effectLst/>
                <a:latin typeface="Merriweather"/>
              </a:rPr>
              <a:t>Group_Facilitator_Name.ipynb</a:t>
            </a:r>
            <a:r>
              <a:rPr lang="en-US" sz="1600" b="0" i="0" dirty="0">
                <a:solidFill>
                  <a:srgbClr val="333333"/>
                </a:solidFill>
                <a:effectLst/>
                <a:latin typeface="Merriweather"/>
              </a:rPr>
              <a:t>". </a:t>
            </a:r>
            <a:endParaRPr lang="en-IN" sz="1600" dirty="0"/>
          </a:p>
        </p:txBody>
      </p:sp>
    </p:spTree>
    <p:extLst>
      <p:ext uri="{BB962C8B-B14F-4D97-AF65-F5344CB8AC3E}">
        <p14:creationId xmlns:p14="http://schemas.microsoft.com/office/powerpoint/2010/main" val="51721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EF8BC-0D0F-4700-8C40-6290F6A89E51}"/>
              </a:ext>
            </a:extLst>
          </p:cNvPr>
          <p:cNvSpPr>
            <a:spLocks noGrp="1"/>
          </p:cNvSpPr>
          <p:nvPr>
            <p:ph type="dt" sz="half" idx="10"/>
          </p:nvPr>
        </p:nvSpPr>
        <p:spPr/>
        <p:txBody>
          <a:bodyPr/>
          <a:lstStyle/>
          <a:p>
            <a:fld id="{24A60580-2B70-6940-B3F0-E4F8AB7AA3B6}" type="datetime1">
              <a:rPr lang="en-IN" smtClean="0"/>
              <a:t>19-09-2021</a:t>
            </a:fld>
            <a:endParaRPr lang="en-IN"/>
          </a:p>
        </p:txBody>
      </p:sp>
      <p:sp>
        <p:nvSpPr>
          <p:cNvPr id="3" name="Slide Number Placeholder 2">
            <a:extLst>
              <a:ext uri="{FF2B5EF4-FFF2-40B4-BE49-F238E27FC236}">
                <a16:creationId xmlns:a16="http://schemas.microsoft.com/office/drawing/2014/main" id="{3A19EE8B-43F1-4AA1-9C82-E928355B9E94}"/>
              </a:ext>
            </a:extLst>
          </p:cNvPr>
          <p:cNvSpPr>
            <a:spLocks noGrp="1"/>
          </p:cNvSpPr>
          <p:nvPr>
            <p:ph type="sldNum" sz="quarter" idx="12"/>
          </p:nvPr>
        </p:nvSpPr>
        <p:spPr/>
        <p:txBody>
          <a:bodyPr/>
          <a:lstStyle/>
          <a:p>
            <a:fld id="{273EEA2F-D825-49D3-9C25-497F06EFD3F7}" type="slidenum">
              <a:rPr lang="en-IN" smtClean="0"/>
              <a:t>15</a:t>
            </a:fld>
            <a:endParaRPr lang="en-IN"/>
          </a:p>
        </p:txBody>
      </p:sp>
      <p:sp>
        <p:nvSpPr>
          <p:cNvPr id="4" name="Title 3">
            <a:extLst>
              <a:ext uri="{FF2B5EF4-FFF2-40B4-BE49-F238E27FC236}">
                <a16:creationId xmlns:a16="http://schemas.microsoft.com/office/drawing/2014/main" id="{B164FCD5-B946-463E-B252-2E35A51E5C0A}"/>
              </a:ext>
            </a:extLst>
          </p:cNvPr>
          <p:cNvSpPr>
            <a:spLocks noGrp="1"/>
          </p:cNvSpPr>
          <p:nvPr>
            <p:ph type="title"/>
          </p:nvPr>
        </p:nvSpPr>
        <p:spPr>
          <a:xfrm>
            <a:off x="316679" y="121966"/>
            <a:ext cx="7347136" cy="382564"/>
          </a:xfrm>
        </p:spPr>
        <p:txBody>
          <a:bodyPr/>
          <a:lstStyle/>
          <a:p>
            <a:r>
              <a:rPr lang="en-IN" dirty="0"/>
              <a:t>Fundamental steps of EDA process</a:t>
            </a:r>
          </a:p>
        </p:txBody>
      </p:sp>
      <p:pic>
        <p:nvPicPr>
          <p:cNvPr id="16386" name="Picture 2" descr="Image result for exploratory data analysis">
            <a:extLst>
              <a:ext uri="{FF2B5EF4-FFF2-40B4-BE49-F238E27FC236}">
                <a16:creationId xmlns:a16="http://schemas.microsoft.com/office/drawing/2014/main" id="{E3078BC5-AAF5-4012-A6D0-436CE5D38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6" y="852347"/>
            <a:ext cx="7404407" cy="3708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30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E33EC-D74C-4205-8F2B-AA60F4EFE91B}"/>
              </a:ext>
            </a:extLst>
          </p:cNvPr>
          <p:cNvSpPr>
            <a:spLocks noGrp="1"/>
          </p:cNvSpPr>
          <p:nvPr>
            <p:ph type="dt" sz="half" idx="10"/>
          </p:nvPr>
        </p:nvSpPr>
        <p:spPr/>
        <p:txBody>
          <a:bodyPr/>
          <a:lstStyle/>
          <a:p>
            <a:fld id="{24A60580-2B70-6940-B3F0-E4F8AB7AA3B6}" type="datetime1">
              <a:rPr lang="en-IN" smtClean="0"/>
              <a:t>19-09-2021</a:t>
            </a:fld>
            <a:endParaRPr lang="en-IN"/>
          </a:p>
        </p:txBody>
      </p:sp>
      <p:sp>
        <p:nvSpPr>
          <p:cNvPr id="3" name="Slide Number Placeholder 2">
            <a:extLst>
              <a:ext uri="{FF2B5EF4-FFF2-40B4-BE49-F238E27FC236}">
                <a16:creationId xmlns:a16="http://schemas.microsoft.com/office/drawing/2014/main" id="{12C7F8F4-A03D-4EEB-9280-AFF121334779}"/>
              </a:ext>
            </a:extLst>
          </p:cNvPr>
          <p:cNvSpPr>
            <a:spLocks noGrp="1"/>
          </p:cNvSpPr>
          <p:nvPr>
            <p:ph type="sldNum" sz="quarter" idx="12"/>
          </p:nvPr>
        </p:nvSpPr>
        <p:spPr/>
        <p:txBody>
          <a:bodyPr/>
          <a:lstStyle/>
          <a:p>
            <a:fld id="{273EEA2F-D825-49D3-9C25-497F06EFD3F7}" type="slidenum">
              <a:rPr lang="en-IN" smtClean="0"/>
              <a:t>16</a:t>
            </a:fld>
            <a:endParaRPr lang="en-IN"/>
          </a:p>
        </p:txBody>
      </p:sp>
      <p:sp>
        <p:nvSpPr>
          <p:cNvPr id="4" name="Title 3">
            <a:extLst>
              <a:ext uri="{FF2B5EF4-FFF2-40B4-BE49-F238E27FC236}">
                <a16:creationId xmlns:a16="http://schemas.microsoft.com/office/drawing/2014/main" id="{6F839E34-8B37-47B8-AE2E-BFD8966F13B3}"/>
              </a:ext>
            </a:extLst>
          </p:cNvPr>
          <p:cNvSpPr>
            <a:spLocks noGrp="1"/>
          </p:cNvSpPr>
          <p:nvPr>
            <p:ph type="title"/>
          </p:nvPr>
        </p:nvSpPr>
        <p:spPr/>
        <p:txBody>
          <a:bodyPr/>
          <a:lstStyle/>
          <a:p>
            <a:r>
              <a:rPr lang="en-IN" dirty="0"/>
              <a:t>Categorical &amp; continuous</a:t>
            </a:r>
          </a:p>
        </p:txBody>
      </p:sp>
      <p:sp>
        <p:nvSpPr>
          <p:cNvPr id="5" name="Rectangle 4">
            <a:extLst>
              <a:ext uri="{FF2B5EF4-FFF2-40B4-BE49-F238E27FC236}">
                <a16:creationId xmlns:a16="http://schemas.microsoft.com/office/drawing/2014/main" id="{620E5344-0315-4423-9E42-F8BB30F02569}"/>
              </a:ext>
            </a:extLst>
          </p:cNvPr>
          <p:cNvSpPr/>
          <p:nvPr/>
        </p:nvSpPr>
        <p:spPr>
          <a:xfrm>
            <a:off x="754380" y="3779561"/>
            <a:ext cx="7566660" cy="523220"/>
          </a:xfrm>
          <a:prstGeom prst="rect">
            <a:avLst/>
          </a:prstGeom>
        </p:spPr>
        <p:txBody>
          <a:bodyPr wrap="square">
            <a:spAutoFit/>
          </a:bodyPr>
          <a:lstStyle/>
          <a:p>
            <a:r>
              <a:rPr lang="en-US" sz="1400" dirty="0">
                <a:solidFill>
                  <a:srgbClr val="595858"/>
                </a:solidFill>
                <a:latin typeface="Gill Sans MT" panose="020B0502020104020203" pitchFamily="34" charset="0"/>
              </a:rPr>
              <a:t>While exploring relation between categorical and continuous variables, we can draw box plots for each level of categorical variables</a:t>
            </a:r>
            <a:endParaRPr lang="en-IN" sz="1400" dirty="0">
              <a:latin typeface="Gill Sans MT" panose="020B0502020104020203" pitchFamily="34" charset="0"/>
            </a:endParaRPr>
          </a:p>
        </p:txBody>
      </p:sp>
      <p:pic>
        <p:nvPicPr>
          <p:cNvPr id="6" name="Picture 6" descr="Image result for per category box plots">
            <a:extLst>
              <a:ext uri="{FF2B5EF4-FFF2-40B4-BE49-F238E27FC236}">
                <a16:creationId xmlns:a16="http://schemas.microsoft.com/office/drawing/2014/main" id="{7FFE1121-43FC-461E-B7D0-C3A610B4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440" y="1036626"/>
            <a:ext cx="4449118" cy="246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599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1835E-DB40-4179-B50F-817EE9AA71FB}"/>
              </a:ext>
            </a:extLst>
          </p:cNvPr>
          <p:cNvSpPr>
            <a:spLocks noGrp="1"/>
          </p:cNvSpPr>
          <p:nvPr>
            <p:ph type="dt" sz="half" idx="10"/>
          </p:nvPr>
        </p:nvSpPr>
        <p:spPr/>
        <p:txBody>
          <a:bodyPr/>
          <a:lstStyle/>
          <a:p>
            <a:fld id="{24A60580-2B70-6940-B3F0-E4F8AB7AA3B6}" type="datetime1">
              <a:rPr lang="en-IN" smtClean="0"/>
              <a:t>19-09-2021</a:t>
            </a:fld>
            <a:endParaRPr lang="en-IN"/>
          </a:p>
        </p:txBody>
      </p:sp>
      <p:sp>
        <p:nvSpPr>
          <p:cNvPr id="3" name="Slide Number Placeholder 2">
            <a:extLst>
              <a:ext uri="{FF2B5EF4-FFF2-40B4-BE49-F238E27FC236}">
                <a16:creationId xmlns:a16="http://schemas.microsoft.com/office/drawing/2014/main" id="{17CE470B-3B22-478D-AB28-BFBF1437A83D}"/>
              </a:ext>
            </a:extLst>
          </p:cNvPr>
          <p:cNvSpPr>
            <a:spLocks noGrp="1"/>
          </p:cNvSpPr>
          <p:nvPr>
            <p:ph type="sldNum" sz="quarter" idx="12"/>
          </p:nvPr>
        </p:nvSpPr>
        <p:spPr/>
        <p:txBody>
          <a:bodyPr/>
          <a:lstStyle/>
          <a:p>
            <a:fld id="{273EEA2F-D825-49D3-9C25-497F06EFD3F7}" type="slidenum">
              <a:rPr lang="en-IN" smtClean="0"/>
              <a:t>17</a:t>
            </a:fld>
            <a:endParaRPr lang="en-IN"/>
          </a:p>
        </p:txBody>
      </p:sp>
      <p:sp>
        <p:nvSpPr>
          <p:cNvPr id="4" name="Title 3">
            <a:extLst>
              <a:ext uri="{FF2B5EF4-FFF2-40B4-BE49-F238E27FC236}">
                <a16:creationId xmlns:a16="http://schemas.microsoft.com/office/drawing/2014/main" id="{A362631C-E4B8-4D74-876C-E07F49C828E6}"/>
              </a:ext>
            </a:extLst>
          </p:cNvPr>
          <p:cNvSpPr>
            <a:spLocks noGrp="1"/>
          </p:cNvSpPr>
          <p:nvPr>
            <p:ph type="title"/>
          </p:nvPr>
        </p:nvSpPr>
        <p:spPr>
          <a:xfrm>
            <a:off x="316679" y="121966"/>
            <a:ext cx="6929941" cy="382564"/>
          </a:xfrm>
        </p:spPr>
        <p:txBody>
          <a:bodyPr/>
          <a:lstStyle/>
          <a:p>
            <a:r>
              <a:rPr lang="en-IN" b="1" dirty="0"/>
              <a:t>Missing Value Treatment</a:t>
            </a:r>
            <a:endParaRPr lang="en-IN" dirty="0"/>
          </a:p>
        </p:txBody>
      </p:sp>
      <p:sp>
        <p:nvSpPr>
          <p:cNvPr id="5" name="Rectangle 4">
            <a:extLst>
              <a:ext uri="{FF2B5EF4-FFF2-40B4-BE49-F238E27FC236}">
                <a16:creationId xmlns:a16="http://schemas.microsoft.com/office/drawing/2014/main" id="{5BA746DF-DBE7-4DCC-BEDD-00C88F9A32C7}"/>
              </a:ext>
            </a:extLst>
          </p:cNvPr>
          <p:cNvSpPr/>
          <p:nvPr/>
        </p:nvSpPr>
        <p:spPr>
          <a:xfrm>
            <a:off x="502920" y="863590"/>
            <a:ext cx="8012430" cy="1600438"/>
          </a:xfrm>
          <a:prstGeom prst="rect">
            <a:avLst/>
          </a:prstGeom>
        </p:spPr>
        <p:txBody>
          <a:bodyPr wrap="square">
            <a:spAutoFit/>
          </a:bodyPr>
          <a:lstStyle/>
          <a:p>
            <a:pPr algn="just">
              <a:buFont typeface="+mj-lt"/>
              <a:buAutoNum type="arabicPeriod"/>
            </a:pPr>
            <a:r>
              <a:rPr lang="en-US" sz="1400" b="1" dirty="0">
                <a:solidFill>
                  <a:srgbClr val="FF0000"/>
                </a:solidFill>
                <a:latin typeface="Gill Sans MT" panose="020B0502020104020203" pitchFamily="34" charset="0"/>
              </a:rPr>
              <a:t>Data Extraction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It is possible that there are problems with extraction process. In such cases, we should double-check for correct data with data guardians. Some hashing procedures can also be used to make sure data extraction is correct. Errors at data extraction stage are typically easy to find and can be corrected easily as well.</a:t>
            </a:r>
          </a:p>
          <a:p>
            <a:pPr algn="just">
              <a:buFont typeface="+mj-lt"/>
              <a:buAutoNum type="arabicPeriod"/>
            </a:pPr>
            <a:endParaRPr lang="en-US" sz="1400" dirty="0">
              <a:solidFill>
                <a:srgbClr val="595858"/>
              </a:solidFill>
              <a:latin typeface="Gill Sans MT" panose="020B0502020104020203" pitchFamily="34" charset="0"/>
            </a:endParaRPr>
          </a:p>
          <a:p>
            <a:pPr algn="just">
              <a:buFont typeface="+mj-lt"/>
              <a:buAutoNum type="arabicPeriod"/>
            </a:pPr>
            <a:r>
              <a:rPr lang="en-US" sz="1400" b="1" dirty="0">
                <a:solidFill>
                  <a:srgbClr val="FF0000"/>
                </a:solidFill>
                <a:latin typeface="Gill Sans MT" panose="020B0502020104020203" pitchFamily="34" charset="0"/>
              </a:rPr>
              <a:t>Data collection</a:t>
            </a:r>
            <a:r>
              <a:rPr lang="en-US" sz="1400" dirty="0">
                <a:solidFill>
                  <a:srgbClr val="FF0000"/>
                </a:solidFill>
                <a:latin typeface="Gill Sans MT" panose="020B0502020104020203" pitchFamily="34" charset="0"/>
              </a:rPr>
              <a:t>: </a:t>
            </a:r>
            <a:r>
              <a:rPr lang="en-US" sz="1400" dirty="0">
                <a:solidFill>
                  <a:srgbClr val="595858"/>
                </a:solidFill>
                <a:latin typeface="Gill Sans MT" panose="020B0502020104020203" pitchFamily="34" charset="0"/>
              </a:rPr>
              <a:t>These errors occur at time of data collection and are harder to correct. They can be categorized in four types:</a:t>
            </a:r>
            <a:endParaRPr lang="en-US" sz="1400" b="0" i="0" dirty="0">
              <a:solidFill>
                <a:srgbClr val="595858"/>
              </a:solidFill>
              <a:effectLst/>
              <a:latin typeface="Gill Sans MT" panose="020B0502020104020203" pitchFamily="34" charset="0"/>
            </a:endParaRPr>
          </a:p>
        </p:txBody>
      </p:sp>
      <p:pic>
        <p:nvPicPr>
          <p:cNvPr id="3074" name="Picture 2">
            <a:extLst>
              <a:ext uri="{FF2B5EF4-FFF2-40B4-BE49-F238E27FC236}">
                <a16:creationId xmlns:a16="http://schemas.microsoft.com/office/drawing/2014/main" id="{AA653ADC-45A5-493E-A690-D43126BC4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79" y="2428696"/>
            <a:ext cx="8611926" cy="230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2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knn imputation">
            <a:extLst>
              <a:ext uri="{FF2B5EF4-FFF2-40B4-BE49-F238E27FC236}">
                <a16:creationId xmlns:a16="http://schemas.microsoft.com/office/drawing/2014/main" id="{4D84486C-8828-4DF1-8A68-A75109121A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7" t="26950" r="3216" b="6602"/>
          <a:stretch/>
        </p:blipFill>
        <p:spPr bwMode="auto">
          <a:xfrm>
            <a:off x="6075045" y="3236424"/>
            <a:ext cx="2823210" cy="142430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8CED210-DAB7-4C4B-BEF9-19F2DE53CFEF}"/>
              </a:ext>
            </a:extLst>
          </p:cNvPr>
          <p:cNvSpPr>
            <a:spLocks noGrp="1"/>
          </p:cNvSpPr>
          <p:nvPr>
            <p:ph type="dt" sz="half" idx="10"/>
          </p:nvPr>
        </p:nvSpPr>
        <p:spPr/>
        <p:txBody>
          <a:bodyPr/>
          <a:lstStyle/>
          <a:p>
            <a:fld id="{24A60580-2B70-6940-B3F0-E4F8AB7AA3B6}" type="datetime1">
              <a:rPr lang="en-IN" smtClean="0"/>
              <a:t>19-09-2021</a:t>
            </a:fld>
            <a:endParaRPr lang="en-IN"/>
          </a:p>
        </p:txBody>
      </p:sp>
      <p:sp>
        <p:nvSpPr>
          <p:cNvPr id="3" name="Slide Number Placeholder 2">
            <a:extLst>
              <a:ext uri="{FF2B5EF4-FFF2-40B4-BE49-F238E27FC236}">
                <a16:creationId xmlns:a16="http://schemas.microsoft.com/office/drawing/2014/main" id="{9DEBB1D4-A39B-49DA-B068-1950AD759EA6}"/>
              </a:ext>
            </a:extLst>
          </p:cNvPr>
          <p:cNvSpPr>
            <a:spLocks noGrp="1"/>
          </p:cNvSpPr>
          <p:nvPr>
            <p:ph type="sldNum" sz="quarter" idx="12"/>
          </p:nvPr>
        </p:nvSpPr>
        <p:spPr/>
        <p:txBody>
          <a:bodyPr/>
          <a:lstStyle/>
          <a:p>
            <a:fld id="{273EEA2F-D825-49D3-9C25-497F06EFD3F7}" type="slidenum">
              <a:rPr lang="en-IN" smtClean="0"/>
              <a:t>18</a:t>
            </a:fld>
            <a:endParaRPr lang="en-IN"/>
          </a:p>
        </p:txBody>
      </p:sp>
      <p:sp>
        <p:nvSpPr>
          <p:cNvPr id="4" name="Title 3">
            <a:extLst>
              <a:ext uri="{FF2B5EF4-FFF2-40B4-BE49-F238E27FC236}">
                <a16:creationId xmlns:a16="http://schemas.microsoft.com/office/drawing/2014/main" id="{AB63695B-ECBF-4FDE-9588-9D7320524D37}"/>
              </a:ext>
            </a:extLst>
          </p:cNvPr>
          <p:cNvSpPr>
            <a:spLocks noGrp="1"/>
          </p:cNvSpPr>
          <p:nvPr>
            <p:ph type="title"/>
          </p:nvPr>
        </p:nvSpPr>
        <p:spPr>
          <a:xfrm>
            <a:off x="316679" y="121966"/>
            <a:ext cx="7169971" cy="382564"/>
          </a:xfrm>
        </p:spPr>
        <p:txBody>
          <a:bodyPr/>
          <a:lstStyle/>
          <a:p>
            <a:r>
              <a:rPr lang="en-US" b="1" dirty="0"/>
              <a:t>Methods to treat missing values</a:t>
            </a:r>
            <a:endParaRPr lang="en-IN" dirty="0"/>
          </a:p>
        </p:txBody>
      </p:sp>
      <p:sp>
        <p:nvSpPr>
          <p:cNvPr id="6" name="Rectangle 5">
            <a:extLst>
              <a:ext uri="{FF2B5EF4-FFF2-40B4-BE49-F238E27FC236}">
                <a16:creationId xmlns:a16="http://schemas.microsoft.com/office/drawing/2014/main" id="{7552B5C6-6B95-41B4-8F54-747FA64DBC36}"/>
              </a:ext>
            </a:extLst>
          </p:cNvPr>
          <p:cNvSpPr/>
          <p:nvPr/>
        </p:nvSpPr>
        <p:spPr>
          <a:xfrm>
            <a:off x="1907544" y="1982871"/>
            <a:ext cx="6717024" cy="954107"/>
          </a:xfrm>
          <a:prstGeom prst="rect">
            <a:avLst/>
          </a:prstGeom>
        </p:spPr>
        <p:txBody>
          <a:bodyPr wrap="square">
            <a:spAutoFit/>
          </a:bodyPr>
          <a:lstStyle/>
          <a:p>
            <a:r>
              <a:rPr lang="en-IN" sz="1400" b="1" dirty="0">
                <a:solidFill>
                  <a:srgbClr val="333333"/>
                </a:solidFill>
                <a:latin typeface="Gill Sans MT" panose="020B0502020104020203" pitchFamily="34" charset="0"/>
              </a:rPr>
              <a:t>Mean/ Mode/ Median Imputation </a:t>
            </a:r>
            <a:r>
              <a:rPr lang="en-US" sz="1400" dirty="0">
                <a:latin typeface="Gill Sans MT" panose="020B0502020104020203" pitchFamily="34" charset="0"/>
              </a:rPr>
              <a:t>Mean / Mode / Median imputation is one of the most frequently used methods. It consists of replacing the missing data for a given attribute by the mean or median (quantitative attribute) or mode (qualitative attribute) of all known values of that variable.</a:t>
            </a:r>
            <a:endParaRPr lang="en-IN" sz="1400" dirty="0">
              <a:latin typeface="Gill Sans MT" panose="020B0502020104020203" pitchFamily="34" charset="0"/>
            </a:endParaRPr>
          </a:p>
        </p:txBody>
      </p:sp>
      <p:sp>
        <p:nvSpPr>
          <p:cNvPr id="7" name="Rectangle 6">
            <a:extLst>
              <a:ext uri="{FF2B5EF4-FFF2-40B4-BE49-F238E27FC236}">
                <a16:creationId xmlns:a16="http://schemas.microsoft.com/office/drawing/2014/main" id="{A6C5767C-94E9-45B6-BD1B-753398F2AEDF}"/>
              </a:ext>
            </a:extLst>
          </p:cNvPr>
          <p:cNvSpPr/>
          <p:nvPr/>
        </p:nvSpPr>
        <p:spPr>
          <a:xfrm>
            <a:off x="424172" y="3236424"/>
            <a:ext cx="5942337" cy="1384995"/>
          </a:xfrm>
          <a:prstGeom prst="rect">
            <a:avLst/>
          </a:prstGeom>
        </p:spPr>
        <p:txBody>
          <a:bodyPr wrap="square">
            <a:spAutoFit/>
          </a:bodyPr>
          <a:lstStyle/>
          <a:p>
            <a:r>
              <a:rPr lang="en-IN" sz="1400" b="1" dirty="0">
                <a:solidFill>
                  <a:srgbClr val="333333"/>
                </a:solidFill>
                <a:latin typeface="Gill Sans MT" panose="020B0502020104020203" pitchFamily="34" charset="0"/>
              </a:rPr>
              <a:t>Prediction Model </a:t>
            </a:r>
            <a:r>
              <a:rPr lang="en-US" sz="1400" dirty="0">
                <a:latin typeface="Gill Sans MT" panose="020B0502020104020203" pitchFamily="34" charset="0"/>
              </a:rPr>
              <a:t>we create a predictive model to estimate values that will substitute the missing data.  In this case, we divide our data set into two sets: One set with no missing values for the variable and another one with missing values. First data set become training data set of the model while second data set with missing values is test data set and variable with missing values is treated as target variable.</a:t>
            </a:r>
            <a:endParaRPr lang="en-IN" sz="1400" dirty="0">
              <a:latin typeface="Gill Sans MT" panose="020B0502020104020203" pitchFamily="34" charset="0"/>
            </a:endParaRPr>
          </a:p>
        </p:txBody>
      </p:sp>
      <p:sp>
        <p:nvSpPr>
          <p:cNvPr id="5" name="Rectangle 4">
            <a:extLst>
              <a:ext uri="{FF2B5EF4-FFF2-40B4-BE49-F238E27FC236}">
                <a16:creationId xmlns:a16="http://schemas.microsoft.com/office/drawing/2014/main" id="{9CFB5E74-4471-4F3C-817D-602CFEB49076}"/>
              </a:ext>
            </a:extLst>
          </p:cNvPr>
          <p:cNvSpPr/>
          <p:nvPr/>
        </p:nvSpPr>
        <p:spPr>
          <a:xfrm>
            <a:off x="1657350" y="973567"/>
            <a:ext cx="6967218" cy="738664"/>
          </a:xfrm>
          <a:prstGeom prst="rect">
            <a:avLst/>
          </a:prstGeom>
        </p:spPr>
        <p:txBody>
          <a:bodyPr wrap="square">
            <a:spAutoFit/>
          </a:bodyPr>
          <a:lstStyle/>
          <a:p>
            <a:r>
              <a:rPr lang="en-IN" sz="1400" b="1" dirty="0">
                <a:solidFill>
                  <a:srgbClr val="333333"/>
                </a:solidFill>
                <a:latin typeface="Gill Sans MT" panose="020B0502020104020203" pitchFamily="34" charset="0"/>
              </a:rPr>
              <a:t>Data – deletion </a:t>
            </a:r>
            <a:r>
              <a:rPr lang="en-US" sz="1400" dirty="0">
                <a:latin typeface="Gill Sans MT" panose="020B0502020104020203" pitchFamily="34" charset="0"/>
              </a:rPr>
              <a:t>Deletion methods are used when the nature of missing data is “</a:t>
            </a:r>
            <a:r>
              <a:rPr lang="en-US" sz="1400" b="1" dirty="0">
                <a:latin typeface="Gill Sans MT" panose="020B0502020104020203" pitchFamily="34" charset="0"/>
              </a:rPr>
              <a:t>Missing completely at random</a:t>
            </a:r>
            <a:r>
              <a:rPr lang="en-US" sz="1400" dirty="0">
                <a:latin typeface="Gill Sans MT" panose="020B0502020104020203" pitchFamily="34" charset="0"/>
              </a:rPr>
              <a:t>” or we have good amount of data and the data loss would be really low ,else non-random missing values can bias the model output</a:t>
            </a:r>
            <a:endParaRPr lang="en-IN" sz="1400" dirty="0">
              <a:latin typeface="Gill Sans MT" panose="020B0502020104020203" pitchFamily="34" charset="0"/>
            </a:endParaRPr>
          </a:p>
        </p:txBody>
      </p:sp>
      <p:pic>
        <p:nvPicPr>
          <p:cNvPr id="4098" name="Picture 2" descr="Image result for data deletion icon">
            <a:extLst>
              <a:ext uri="{FF2B5EF4-FFF2-40B4-BE49-F238E27FC236}">
                <a16:creationId xmlns:a16="http://schemas.microsoft.com/office/drawing/2014/main" id="{DAE0FD5F-7224-463C-8D1C-FC4282BCE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864883"/>
            <a:ext cx="777240" cy="10609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ean median mode imputation icon">
            <a:extLst>
              <a:ext uri="{FF2B5EF4-FFF2-40B4-BE49-F238E27FC236}">
                <a16:creationId xmlns:a16="http://schemas.microsoft.com/office/drawing/2014/main" id="{5FCBCEB4-8BF6-4768-9D0C-DC2E80D68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73" y="2070056"/>
            <a:ext cx="1314449" cy="98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11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77897" y="137577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19-09-2021</a:t>
            </a:fld>
            <a:endParaRPr lang="en-IN" dirty="0"/>
          </a:p>
        </p:txBody>
      </p:sp>
      <p:sp>
        <p:nvSpPr>
          <p:cNvPr id="3" name="Slide Number Placeholder 2"/>
          <p:cNvSpPr>
            <a:spLocks noGrp="1"/>
          </p:cNvSpPr>
          <p:nvPr>
            <p:ph type="sldNum" sz="quarter" idx="12"/>
          </p:nvPr>
        </p:nvSpPr>
        <p:spPr>
          <a:xfrm>
            <a:off x="6553670" y="4516965"/>
            <a:ext cx="2057400" cy="273844"/>
          </a:xfrm>
        </p:spPr>
        <p:txBody>
          <a:bodyPr/>
          <a:lstStyle/>
          <a:p>
            <a:r>
              <a:rPr lang="en-IN" dirty="0"/>
              <a:t>21</a:t>
            </a:r>
          </a:p>
        </p:txBody>
      </p:sp>
      <p:sp>
        <p:nvSpPr>
          <p:cNvPr id="8" name="TextBox 7">
            <a:extLst>
              <a:ext uri="{FF2B5EF4-FFF2-40B4-BE49-F238E27FC236}">
                <a16:creationId xmlns:a16="http://schemas.microsoft.com/office/drawing/2014/main" id="{E07934AB-1173-460F-85A9-4F6759FAAFA1}"/>
              </a:ext>
            </a:extLst>
          </p:cNvPr>
          <p:cNvSpPr txBox="1"/>
          <p:nvPr/>
        </p:nvSpPr>
        <p:spPr>
          <a:xfrm>
            <a:off x="621030" y="2667476"/>
            <a:ext cx="8202930" cy="954107"/>
          </a:xfrm>
          <a:prstGeom prst="rect">
            <a:avLst/>
          </a:prstGeom>
          <a:noFill/>
        </p:spPr>
        <p:txBody>
          <a:bodyPr wrap="square">
            <a:spAutoFit/>
          </a:bodyPr>
          <a:lstStyle/>
          <a:p>
            <a:r>
              <a:rPr lang="en-IN" sz="1400" dirty="0">
                <a:hlinkClick r:id="rId3"/>
              </a:rPr>
              <a:t>https://towardsdatascience.com/exploratory-data-analysis-8fc1cb20fd15</a:t>
            </a:r>
          </a:p>
          <a:p>
            <a:r>
              <a:rPr lang="en-IN" sz="1400" dirty="0">
                <a:hlinkClick r:id="rId3"/>
              </a:rPr>
              <a:t>https://aditya-bhattacharya.net/2021/09/18/daily-dose-of-data-science-day-5-attractive-data-visualizations-in-python-using-matplotlib-styles-and-plotly/</a:t>
            </a:r>
            <a:r>
              <a:rPr lang="en-IN" sz="1400" dirty="0"/>
              <a:t> </a:t>
            </a:r>
          </a:p>
          <a:p>
            <a:endParaRPr lang="en-IN" sz="1400"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19-09-2021</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595376" y="1040176"/>
            <a:ext cx="3367024"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Course :</a:t>
            </a:r>
            <a:r>
              <a:rPr lang="en-IN" sz="1400" b="0" i="0" u="none" strike="noStrike" cap="none" dirty="0">
                <a:solidFill>
                  <a:schemeClr val="lt1"/>
                </a:solidFill>
                <a:latin typeface="Proxima Nova"/>
                <a:ea typeface="Proxima Nova"/>
                <a:cs typeface="Proxima Nova"/>
                <a:sym typeface="Proxima Nova"/>
              </a:rPr>
              <a:t> Machine Learning</a:t>
            </a:r>
            <a:endParaRPr lang="en-IN" sz="1400" dirty="0"/>
          </a:p>
          <a:p>
            <a:pPr lvl="0">
              <a:lnSpc>
                <a:spcPct val="90000"/>
              </a:lnSpc>
              <a:spcBef>
                <a:spcPts val="1000"/>
              </a:spcBef>
              <a:buClr>
                <a:srgbClr val="000000"/>
              </a:buClr>
              <a:buSzPts val="1800"/>
            </a:pPr>
            <a:r>
              <a:rPr lang="en-IN" sz="1400" b="1" i="0" u="none" strike="noStrike" cap="none" dirty="0">
                <a:solidFill>
                  <a:srgbClr val="FFFFFF"/>
                </a:solidFill>
                <a:latin typeface="Proxima Nova"/>
                <a:ea typeface="Proxima Nova"/>
                <a:cs typeface="Proxima Nova"/>
                <a:sym typeface="Proxima Nova"/>
              </a:rPr>
              <a:t>Lecture </a:t>
            </a:r>
            <a:r>
              <a:rPr lang="en-IN" sz="1400" b="1" dirty="0">
                <a:solidFill>
                  <a:srgbClr val="FFFFFF"/>
                </a:solidFill>
                <a:latin typeface="Proxima Nova"/>
                <a:ea typeface="Proxima Nova"/>
                <a:cs typeface="Proxima Nova"/>
                <a:sym typeface="Proxima Nova"/>
              </a:rPr>
              <a:t>On</a:t>
            </a:r>
            <a:r>
              <a:rPr lang="en-IN" sz="1400" b="1" i="0" u="none" strike="noStrike" cap="none" dirty="0">
                <a:solidFill>
                  <a:srgbClr val="FFFFFF"/>
                </a:solidFill>
                <a:latin typeface="Proxima Nova"/>
                <a:ea typeface="Proxima Nova"/>
                <a:cs typeface="Proxima Nova"/>
                <a:sym typeface="Proxima Nova"/>
              </a:rPr>
              <a:t> :</a:t>
            </a:r>
            <a:r>
              <a:rPr lang="en-IN" sz="1400" b="0" i="0" u="none" strike="noStrike" cap="none" dirty="0">
                <a:solidFill>
                  <a:srgbClr val="FFFFFF"/>
                </a:solidFill>
                <a:latin typeface="Proxima Nova"/>
                <a:ea typeface="Proxima Nova"/>
                <a:cs typeface="Proxima Nova"/>
                <a:sym typeface="Proxima Nova"/>
              </a:rPr>
              <a:t> </a:t>
            </a:r>
            <a:r>
              <a:rPr lang="en-IN" sz="1400" dirty="0">
                <a:solidFill>
                  <a:schemeClr val="lt1"/>
                </a:solidFill>
                <a:latin typeface="Proxima Nova"/>
              </a:rPr>
              <a:t> Lending Club Case Study</a:t>
            </a:r>
            <a:endParaRPr lang="en-IN" sz="1400" dirty="0"/>
          </a:p>
          <a:p>
            <a:pPr marL="0" marR="0" lvl="0" indent="0" rtl="0">
              <a:lnSpc>
                <a:spcPct val="90000"/>
              </a:lnSpc>
              <a:spcBef>
                <a:spcPts val="100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Instructor :</a:t>
            </a:r>
            <a:r>
              <a:rPr lang="en-IN" sz="1400" b="0" i="0" u="none" strike="noStrike" cap="none" dirty="0">
                <a:solidFill>
                  <a:schemeClr val="lt1"/>
                </a:solidFill>
                <a:latin typeface="Proxima Nova"/>
                <a:ea typeface="Proxima Nova"/>
                <a:cs typeface="Proxima Nova"/>
                <a:sym typeface="Proxima Nova"/>
              </a:rPr>
              <a:t> </a:t>
            </a:r>
            <a:r>
              <a:rPr lang="en-IN" sz="1400" b="0" i="0" u="none" strike="noStrike" cap="none" dirty="0">
                <a:solidFill>
                  <a:schemeClr val="bg1"/>
                </a:solid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Aditya Bhattacharya</a:t>
            </a:r>
            <a:endParaRPr sz="14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6">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19-09-2021</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2" name="Footer Placeholder 1"/>
          <p:cNvSpPr>
            <a:spLocks noGrp="1"/>
          </p:cNvSpPr>
          <p:nvPr>
            <p:ph type="ftr" sz="quarter" idx="11"/>
          </p:nvPr>
        </p:nvSpPr>
        <p:spPr/>
        <p:txBody>
          <a:bodyPr/>
          <a:lstStyle/>
          <a:p>
            <a:r>
              <a:rPr lang="en-IN"/>
              <a:t>Data Science Certification Program</a:t>
            </a:r>
          </a:p>
        </p:txBody>
      </p:sp>
      <p:sp>
        <p:nvSpPr>
          <p:cNvPr id="19" name="TextBox 18">
            <a:extLst>
              <a:ext uri="{FF2B5EF4-FFF2-40B4-BE49-F238E27FC236}">
                <a16:creationId xmlns:a16="http://schemas.microsoft.com/office/drawing/2014/main" id="{EAB68D46-3664-4D61-9A06-156A05A52D49}"/>
              </a:ext>
            </a:extLst>
          </p:cNvPr>
          <p:cNvSpPr txBox="1"/>
          <p:nvPr/>
        </p:nvSpPr>
        <p:spPr>
          <a:xfrm>
            <a:off x="2550405" y="406347"/>
            <a:ext cx="4043189" cy="369332"/>
          </a:xfrm>
          <a:prstGeom prst="rect">
            <a:avLst/>
          </a:prstGeom>
          <a:noFill/>
        </p:spPr>
        <p:txBody>
          <a:bodyPr wrap="square" rtlCol="0">
            <a:spAutoFit/>
          </a:bodyPr>
          <a:lstStyle/>
          <a:p>
            <a:pPr algn="ctr"/>
            <a:r>
              <a:rPr lang="en-US" b="1" dirty="0">
                <a:solidFill>
                  <a:schemeClr val="bg1"/>
                </a:solidFill>
              </a:rPr>
              <a:t>Agenda</a:t>
            </a:r>
          </a:p>
        </p:txBody>
      </p:sp>
      <p:sp>
        <p:nvSpPr>
          <p:cNvPr id="4" name="Rectangle 3">
            <a:extLst>
              <a:ext uri="{FF2B5EF4-FFF2-40B4-BE49-F238E27FC236}">
                <a16:creationId xmlns:a16="http://schemas.microsoft.com/office/drawing/2014/main" id="{FB9DBBBF-0F36-469A-A525-A06FBFB25C40}"/>
              </a:ext>
            </a:extLst>
          </p:cNvPr>
          <p:cNvSpPr/>
          <p:nvPr/>
        </p:nvSpPr>
        <p:spPr>
          <a:xfrm>
            <a:off x="638175" y="1523783"/>
            <a:ext cx="6548814" cy="1631216"/>
          </a:xfrm>
          <a:prstGeom prst="rect">
            <a:avLst/>
          </a:prstGeom>
        </p:spPr>
        <p:txBody>
          <a:bodyPr wrap="square">
            <a:spAutoFit/>
          </a:bodyPr>
          <a:lstStyle/>
          <a:p>
            <a:pPr marL="0" lvl="1" indent="-285750">
              <a:buFont typeface="Arial" panose="020B0604020202020204" pitchFamily="34" charset="0"/>
              <a:buChar char="•"/>
            </a:pPr>
            <a:r>
              <a:rPr lang="en-US" sz="2000" dirty="0">
                <a:solidFill>
                  <a:schemeClr val="bg1"/>
                </a:solidFill>
              </a:rPr>
              <a:t>Problem Statement</a:t>
            </a:r>
          </a:p>
          <a:p>
            <a:pPr marL="0" lvl="1"/>
            <a:endParaRPr lang="en-US" sz="2000" dirty="0">
              <a:solidFill>
                <a:schemeClr val="bg1"/>
              </a:solidFill>
            </a:endParaRPr>
          </a:p>
          <a:p>
            <a:pPr marL="0" lvl="1" indent="-285750">
              <a:buFont typeface="Arial" panose="020B0604020202020204" pitchFamily="34" charset="0"/>
              <a:buChar char="•"/>
            </a:pPr>
            <a:r>
              <a:rPr lang="en-US" sz="2000" dirty="0">
                <a:solidFill>
                  <a:schemeClr val="bg1"/>
                </a:solidFill>
              </a:rPr>
              <a:t>Discussion over solution approach</a:t>
            </a:r>
          </a:p>
          <a:p>
            <a:pPr marL="0" lvl="1" indent="-285750">
              <a:buFont typeface="Arial" panose="020B0604020202020204" pitchFamily="34" charset="0"/>
              <a:buChar char="•"/>
            </a:pPr>
            <a:endParaRPr lang="en-US" sz="2000" dirty="0">
              <a:solidFill>
                <a:schemeClr val="bg1"/>
              </a:solidFill>
            </a:endParaRPr>
          </a:p>
          <a:p>
            <a:pPr marL="0" lvl="1" indent="-285750">
              <a:buFont typeface="Arial" panose="020B0604020202020204" pitchFamily="34" charset="0"/>
              <a:buChar char="•"/>
            </a:pPr>
            <a:r>
              <a:rPr lang="en-US" sz="2000" dirty="0">
                <a:solidFill>
                  <a:schemeClr val="bg1"/>
                </a:solidFill>
              </a:rPr>
              <a:t>Q &amp; A</a:t>
            </a:r>
          </a:p>
        </p:txBody>
      </p:sp>
    </p:spTree>
    <p:extLst>
      <p:ext uri="{BB962C8B-B14F-4D97-AF65-F5344CB8AC3E}">
        <p14:creationId xmlns:p14="http://schemas.microsoft.com/office/powerpoint/2010/main" val="305063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4</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9" name="Rectangle 8">
            <a:extLst>
              <a:ext uri="{FF2B5EF4-FFF2-40B4-BE49-F238E27FC236}">
                <a16:creationId xmlns:a16="http://schemas.microsoft.com/office/drawing/2014/main" id="{F1A02516-8F5F-4420-BBCB-F92EF256A76C}"/>
              </a:ext>
            </a:extLst>
          </p:cNvPr>
          <p:cNvSpPr/>
          <p:nvPr/>
        </p:nvSpPr>
        <p:spPr>
          <a:xfrm>
            <a:off x="502040" y="879480"/>
            <a:ext cx="3626828" cy="1569660"/>
          </a:xfrm>
          <a:prstGeom prst="rect">
            <a:avLst/>
          </a:prstGeom>
        </p:spPr>
        <p:txBody>
          <a:bodyPr wrap="square">
            <a:spAutoFit/>
          </a:bodyPr>
          <a:lstStyle/>
          <a:p>
            <a:pPr lvl="0"/>
            <a:r>
              <a:rPr lang="en-US" sz="1600" dirty="0">
                <a:solidFill>
                  <a:srgbClr val="FF0000"/>
                </a:solidFill>
              </a:rPr>
              <a:t>What is Lending Club?</a:t>
            </a:r>
          </a:p>
          <a:p>
            <a:pPr lvl="0"/>
            <a:r>
              <a:rPr lang="en-US" sz="1600" dirty="0"/>
              <a:t>Lending Club is a marketplace for personal loans that matches borrowers who are seeking a loan with investors looking to lend money and make a return. </a:t>
            </a:r>
            <a:endParaRPr lang="en-US" sz="1600" dirty="0">
              <a:solidFill>
                <a:srgbClr val="333333"/>
              </a:solidFill>
              <a:latin typeface="Merriweather"/>
            </a:endParaRPr>
          </a:p>
        </p:txBody>
      </p:sp>
      <p:pic>
        <p:nvPicPr>
          <p:cNvPr id="4" name="Picture 2" descr="Lending Club: Platform Success but P2P failure? - Digital Innovation and  Transformation">
            <a:extLst>
              <a:ext uri="{FF2B5EF4-FFF2-40B4-BE49-F238E27FC236}">
                <a16:creationId xmlns:a16="http://schemas.microsoft.com/office/drawing/2014/main" id="{00BB1518-7C46-4466-B0A6-EB306DDFB7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999" y="800482"/>
            <a:ext cx="4356961" cy="17276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1C8B3CC-BE73-42EE-8A1B-E954DD865C1A}"/>
              </a:ext>
            </a:extLst>
          </p:cNvPr>
          <p:cNvSpPr txBox="1"/>
          <p:nvPr/>
        </p:nvSpPr>
        <p:spPr>
          <a:xfrm>
            <a:off x="582050" y="2824090"/>
            <a:ext cx="7979899" cy="1692771"/>
          </a:xfrm>
          <a:prstGeom prst="rect">
            <a:avLst/>
          </a:prstGeom>
          <a:noFill/>
        </p:spPr>
        <p:txBody>
          <a:bodyPr wrap="square">
            <a:spAutoFit/>
          </a:bodyPr>
          <a:lstStyle/>
          <a:p>
            <a:r>
              <a:rPr lang="en-US" sz="1300" dirty="0"/>
              <a:t>When the company receives a loan application, the company has to make a decision for loan approval based on the applicant’s profile. Two types of risks are associated with the bank’s decision:</a:t>
            </a:r>
          </a:p>
          <a:p>
            <a:endParaRPr lang="en-US" sz="1300" dirty="0"/>
          </a:p>
          <a:p>
            <a:pPr marL="171450" indent="-171450">
              <a:buFont typeface="Arial" panose="020B0604020202020204" pitchFamily="34" charset="0"/>
              <a:buChar char="•"/>
            </a:pPr>
            <a:r>
              <a:rPr lang="en-US" sz="1300" dirty="0"/>
              <a:t>If the applicant is likely to repay the loan, then not approving the loan results in a loss of business to the company</a:t>
            </a:r>
          </a:p>
          <a:p>
            <a:pPr marL="171450" indent="-171450">
              <a:buFont typeface="Arial" panose="020B0604020202020204" pitchFamily="34" charset="0"/>
              <a:buChar char="•"/>
            </a:pPr>
            <a:endParaRPr lang="en-US" sz="1300" dirty="0"/>
          </a:p>
          <a:p>
            <a:pPr marL="171450" indent="-171450">
              <a:buFont typeface="Arial" panose="020B0604020202020204" pitchFamily="34" charset="0"/>
              <a:buChar char="•"/>
            </a:pPr>
            <a:r>
              <a:rPr lang="en-US" sz="1300" dirty="0"/>
              <a:t>If the applicant is not likely to repay the loan, i.e. he/she is likely to default, then approving the loan may lead to a financial loss for the company</a:t>
            </a:r>
            <a:endParaRPr lang="en-IN" sz="1300" dirty="0"/>
          </a:p>
        </p:txBody>
      </p:sp>
    </p:spTree>
    <p:extLst>
      <p:ext uri="{BB962C8B-B14F-4D97-AF65-F5344CB8AC3E}">
        <p14:creationId xmlns:p14="http://schemas.microsoft.com/office/powerpoint/2010/main" val="216874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8,017 Risk Management Icon Illustrations &amp;amp; Clip Art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31" y="1956664"/>
            <a:ext cx="2591886" cy="259188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3" name="TextBox 12">
            <a:extLst>
              <a:ext uri="{FF2B5EF4-FFF2-40B4-BE49-F238E27FC236}">
                <a16:creationId xmlns:a16="http://schemas.microsoft.com/office/drawing/2014/main" id="{BCB683C4-785F-44A1-A98F-DBF2DC6E2783}"/>
              </a:ext>
            </a:extLst>
          </p:cNvPr>
          <p:cNvSpPr txBox="1"/>
          <p:nvPr/>
        </p:nvSpPr>
        <p:spPr>
          <a:xfrm>
            <a:off x="628650" y="977431"/>
            <a:ext cx="7833067" cy="1200329"/>
          </a:xfrm>
          <a:prstGeom prst="rect">
            <a:avLst/>
          </a:prstGeom>
          <a:noFill/>
        </p:spPr>
        <p:txBody>
          <a:bodyPr wrap="square">
            <a:spAutoFit/>
          </a:bodyPr>
          <a:lstStyle/>
          <a:p>
            <a:pPr algn="l" rtl="0"/>
            <a:r>
              <a:rPr lang="en-US" b="0" i="0" dirty="0">
                <a:solidFill>
                  <a:srgbClr val="333333"/>
                </a:solidFill>
                <a:effectLst/>
                <a:latin typeface="Merriweather"/>
              </a:rPr>
              <a:t>If one is able to identify these risky loan applicants, then such loans can be reduced thereby cutting down the amount of credit loss. Identification of such applicants using EDA is the aim of this case study.</a:t>
            </a:r>
          </a:p>
          <a:p>
            <a:pPr algn="l" rtl="0"/>
            <a:r>
              <a:rPr lang="en-US" b="0" i="0" dirty="0">
                <a:solidFill>
                  <a:srgbClr val="333333"/>
                </a:solidFill>
                <a:effectLst/>
                <a:latin typeface="Merriweather"/>
              </a:rPr>
              <a:t> </a:t>
            </a:r>
          </a:p>
        </p:txBody>
      </p:sp>
      <p:sp>
        <p:nvSpPr>
          <p:cNvPr id="4" name="Rectangle 3"/>
          <p:cNvSpPr/>
          <p:nvPr/>
        </p:nvSpPr>
        <p:spPr>
          <a:xfrm>
            <a:off x="628650" y="2566740"/>
            <a:ext cx="5345792" cy="1477328"/>
          </a:xfrm>
          <a:prstGeom prst="rect">
            <a:avLst/>
          </a:prstGeom>
        </p:spPr>
        <p:txBody>
          <a:bodyPr wrap="square">
            <a:spAutoFit/>
          </a:bodyPr>
          <a:lstStyle/>
          <a:p>
            <a:r>
              <a:rPr lang="en-US" dirty="0">
                <a:solidFill>
                  <a:srgbClr val="333333"/>
                </a:solidFill>
                <a:latin typeface="Merriweather"/>
              </a:rPr>
              <a:t>In other words, </a:t>
            </a:r>
            <a:r>
              <a:rPr lang="en-US" dirty="0">
                <a:solidFill>
                  <a:srgbClr val="FF0000"/>
                </a:solidFill>
                <a:latin typeface="Merriweather"/>
              </a:rPr>
              <a:t>the company wants to understand the </a:t>
            </a:r>
            <a:r>
              <a:rPr lang="en-US" b="1" dirty="0">
                <a:solidFill>
                  <a:srgbClr val="FF0000"/>
                </a:solidFill>
                <a:latin typeface="Merriweather"/>
              </a:rPr>
              <a:t>driving factors (or driver variables) </a:t>
            </a:r>
            <a:r>
              <a:rPr lang="en-US" dirty="0">
                <a:solidFill>
                  <a:srgbClr val="FF0000"/>
                </a:solidFill>
                <a:latin typeface="Merriweather"/>
              </a:rPr>
              <a:t>behind loan default, i.e. the variables which are strong indicators of default.  The company can utilize this knowledge for its portfolio and risk assessment. </a:t>
            </a:r>
          </a:p>
        </p:txBody>
      </p:sp>
    </p:spTree>
    <p:extLst>
      <p:ext uri="{BB962C8B-B14F-4D97-AF65-F5344CB8AC3E}">
        <p14:creationId xmlns:p14="http://schemas.microsoft.com/office/powerpoint/2010/main" val="400333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pic>
        <p:nvPicPr>
          <p:cNvPr id="1026" name="Picture 2">
            <a:extLst>
              <a:ext uri="{FF2B5EF4-FFF2-40B4-BE49-F238E27FC236}">
                <a16:creationId xmlns:a16="http://schemas.microsoft.com/office/drawing/2014/main" id="{503A02F5-C0BC-430F-A523-CCB7EEE417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28" r="5158"/>
          <a:stretch/>
        </p:blipFill>
        <p:spPr bwMode="auto">
          <a:xfrm>
            <a:off x="344660" y="1351377"/>
            <a:ext cx="4112574" cy="244074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E4C4731-66FB-4C68-A0E2-77B441EEA9D7}"/>
              </a:ext>
            </a:extLst>
          </p:cNvPr>
          <p:cNvSpPr txBox="1"/>
          <p:nvPr/>
        </p:nvSpPr>
        <p:spPr>
          <a:xfrm>
            <a:off x="4571999" y="1430275"/>
            <a:ext cx="4445391" cy="2462213"/>
          </a:xfrm>
          <a:prstGeom prst="rect">
            <a:avLst/>
          </a:prstGeom>
          <a:noFill/>
        </p:spPr>
        <p:txBody>
          <a:bodyPr wrap="square">
            <a:spAutoFit/>
          </a:bodyPr>
          <a:lstStyle/>
          <a:p>
            <a:r>
              <a:rPr lang="en-US" sz="1400" b="1" dirty="0">
                <a:solidFill>
                  <a:srgbClr val="FF0000"/>
                </a:solidFill>
              </a:rPr>
              <a:t>Fully paid: </a:t>
            </a:r>
            <a:r>
              <a:rPr lang="en-US" sz="1400" dirty="0"/>
              <a:t>Applicant has fully paid the loan (the principal and the interest rate)</a:t>
            </a:r>
          </a:p>
          <a:p>
            <a:endParaRPr lang="en-US" sz="1400" dirty="0"/>
          </a:p>
          <a:p>
            <a:r>
              <a:rPr lang="en-US" sz="1400" b="1" dirty="0">
                <a:solidFill>
                  <a:srgbClr val="FF0000"/>
                </a:solidFill>
              </a:rPr>
              <a:t>Current: </a:t>
            </a:r>
            <a:r>
              <a:rPr lang="en-US" sz="1400" dirty="0"/>
              <a:t>Applicant is in the process of paying the instalments, i.e. the tenure of the loan is not yet completed. These candidates are not labelled as 'defaulted'.</a:t>
            </a:r>
          </a:p>
          <a:p>
            <a:endParaRPr lang="en-US" sz="1400" dirty="0"/>
          </a:p>
          <a:p>
            <a:r>
              <a:rPr lang="en-US" sz="1400" b="1" dirty="0">
                <a:solidFill>
                  <a:srgbClr val="FF0000"/>
                </a:solidFill>
              </a:rPr>
              <a:t>Charged-off: </a:t>
            </a:r>
            <a:r>
              <a:rPr lang="en-US" sz="1400" dirty="0"/>
              <a:t>Applicant has not paid the instalments in due time for a long period of time, i.e. he/she has defaulted on the loan </a:t>
            </a:r>
            <a:endParaRPr lang="en-IN" sz="1400" dirty="0"/>
          </a:p>
        </p:txBody>
      </p:sp>
    </p:spTree>
    <p:extLst>
      <p:ext uri="{BB962C8B-B14F-4D97-AF65-F5344CB8AC3E}">
        <p14:creationId xmlns:p14="http://schemas.microsoft.com/office/powerpoint/2010/main" val="381481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7</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20" name="TextBox 19">
            <a:extLst>
              <a:ext uri="{FF2B5EF4-FFF2-40B4-BE49-F238E27FC236}">
                <a16:creationId xmlns:a16="http://schemas.microsoft.com/office/drawing/2014/main" id="{308B976A-E95D-47F8-A766-D4FF841AA396}"/>
              </a:ext>
            </a:extLst>
          </p:cNvPr>
          <p:cNvSpPr txBox="1"/>
          <p:nvPr/>
        </p:nvSpPr>
        <p:spPr>
          <a:xfrm>
            <a:off x="695594" y="1648420"/>
            <a:ext cx="7819756" cy="923330"/>
          </a:xfrm>
          <a:prstGeom prst="rect">
            <a:avLst/>
          </a:prstGeom>
          <a:noFill/>
        </p:spPr>
        <p:txBody>
          <a:bodyPr wrap="square">
            <a:spAutoFit/>
          </a:bodyPr>
          <a:lstStyle/>
          <a:p>
            <a:r>
              <a:rPr lang="en-US" dirty="0"/>
              <a:t>The </a:t>
            </a:r>
            <a:r>
              <a:rPr lang="en-US" dirty="0" err="1"/>
              <a:t>loan_amnt</a:t>
            </a:r>
            <a:r>
              <a:rPr lang="en-US" dirty="0"/>
              <a:t> is the amount applied by potential borrowers, </a:t>
            </a:r>
            <a:r>
              <a:rPr lang="en-US" dirty="0" err="1"/>
              <a:t>funded_amnt</a:t>
            </a:r>
            <a:r>
              <a:rPr lang="en-US" dirty="0"/>
              <a:t> is the amount recommended/approved by Lending Club, and the </a:t>
            </a:r>
            <a:r>
              <a:rPr lang="en-US" dirty="0" err="1"/>
              <a:t>funded_amnt_inv</a:t>
            </a:r>
            <a:r>
              <a:rPr lang="en-US" dirty="0"/>
              <a:t> is the amount funded by investors. </a:t>
            </a:r>
            <a:endParaRPr lang="en-IN" dirty="0"/>
          </a:p>
        </p:txBody>
      </p:sp>
      <p:sp>
        <p:nvSpPr>
          <p:cNvPr id="21" name="TextBox 20">
            <a:extLst>
              <a:ext uri="{FF2B5EF4-FFF2-40B4-BE49-F238E27FC236}">
                <a16:creationId xmlns:a16="http://schemas.microsoft.com/office/drawing/2014/main" id="{60590B55-EB8A-49F0-BAA0-ADFB49CAE0C2}"/>
              </a:ext>
            </a:extLst>
          </p:cNvPr>
          <p:cNvSpPr txBox="1"/>
          <p:nvPr/>
        </p:nvSpPr>
        <p:spPr>
          <a:xfrm>
            <a:off x="779999" y="1073054"/>
            <a:ext cx="6415625" cy="369332"/>
          </a:xfrm>
          <a:prstGeom prst="rect">
            <a:avLst/>
          </a:prstGeom>
          <a:noFill/>
        </p:spPr>
        <p:txBody>
          <a:bodyPr wrap="square">
            <a:spAutoFit/>
          </a:bodyPr>
          <a:lstStyle/>
          <a:p>
            <a:r>
              <a:rPr lang="en-US" b="1" dirty="0"/>
              <a:t>What is </a:t>
            </a:r>
            <a:r>
              <a:rPr lang="en-US" b="1" dirty="0" err="1"/>
              <a:t>loan_amnt</a:t>
            </a:r>
            <a:r>
              <a:rPr lang="en-US" b="1" dirty="0"/>
              <a:t>, </a:t>
            </a:r>
            <a:r>
              <a:rPr lang="en-US" b="1" dirty="0" err="1"/>
              <a:t>funded_amnt</a:t>
            </a:r>
            <a:r>
              <a:rPr lang="en-US" b="1" dirty="0"/>
              <a:t>, </a:t>
            </a:r>
            <a:r>
              <a:rPr lang="en-US" b="1" dirty="0" err="1"/>
              <a:t>funded_amnt_inv</a:t>
            </a:r>
            <a:r>
              <a:rPr lang="en-US" b="1" dirty="0"/>
              <a:t> ?</a:t>
            </a:r>
            <a:endParaRPr lang="en-IN" b="1" dirty="0"/>
          </a:p>
        </p:txBody>
      </p:sp>
    </p:spTree>
    <p:extLst>
      <p:ext uri="{BB962C8B-B14F-4D97-AF65-F5344CB8AC3E}">
        <p14:creationId xmlns:p14="http://schemas.microsoft.com/office/powerpoint/2010/main" val="66842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8</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12" name="TextBox 11">
            <a:extLst>
              <a:ext uri="{FF2B5EF4-FFF2-40B4-BE49-F238E27FC236}">
                <a16:creationId xmlns:a16="http://schemas.microsoft.com/office/drawing/2014/main" id="{5122EE72-9467-4AD0-AE0C-68648B054C17}"/>
              </a:ext>
            </a:extLst>
          </p:cNvPr>
          <p:cNvSpPr txBox="1"/>
          <p:nvPr/>
        </p:nvSpPr>
        <p:spPr>
          <a:xfrm>
            <a:off x="837028" y="1386397"/>
            <a:ext cx="7603587" cy="2031325"/>
          </a:xfrm>
          <a:prstGeom prst="rect">
            <a:avLst/>
          </a:prstGeom>
          <a:noFill/>
        </p:spPr>
        <p:txBody>
          <a:bodyPr wrap="square">
            <a:spAutoFit/>
          </a:bodyPr>
          <a:lstStyle/>
          <a:p>
            <a:r>
              <a:rPr lang="en-US" dirty="0"/>
              <a:t>There are four major parts that are needed to be done for this case study:</a:t>
            </a:r>
          </a:p>
          <a:p>
            <a:endParaRPr lang="en-US" dirty="0"/>
          </a:p>
          <a:p>
            <a:endParaRPr lang="en-US" dirty="0"/>
          </a:p>
          <a:p>
            <a:r>
              <a:rPr lang="en-US" dirty="0"/>
              <a:t>1. Data understanding</a:t>
            </a:r>
          </a:p>
          <a:p>
            <a:r>
              <a:rPr lang="en-US" dirty="0"/>
              <a:t>2. Data cleaning (cleaning missing values, removing redundant columns etc.)</a:t>
            </a:r>
          </a:p>
          <a:p>
            <a:r>
              <a:rPr lang="en-US" dirty="0"/>
              <a:t>3. Data Analysis</a:t>
            </a:r>
          </a:p>
          <a:p>
            <a:r>
              <a:rPr lang="en-US" dirty="0"/>
              <a:t>4. Recommendations</a:t>
            </a:r>
          </a:p>
        </p:txBody>
      </p:sp>
    </p:spTree>
    <p:extLst>
      <p:ext uri="{BB962C8B-B14F-4D97-AF65-F5344CB8AC3E}">
        <p14:creationId xmlns:p14="http://schemas.microsoft.com/office/powerpoint/2010/main" val="359023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C38E1-1FCD-4611-8448-6421668A47B7}"/>
              </a:ext>
            </a:extLst>
          </p:cNvPr>
          <p:cNvSpPr>
            <a:spLocks noGrp="1"/>
          </p:cNvSpPr>
          <p:nvPr>
            <p:ph type="dt" sz="half" idx="10"/>
          </p:nvPr>
        </p:nvSpPr>
        <p:spPr/>
        <p:txBody>
          <a:bodyPr/>
          <a:lstStyle/>
          <a:p>
            <a:fld id="{9E6D2E29-3933-614D-82C7-D215195ADAE0}" type="datetime1">
              <a:rPr lang="en-IN" smtClean="0"/>
              <a:t>19-09-2021</a:t>
            </a:fld>
            <a:endParaRPr lang="en-IN"/>
          </a:p>
        </p:txBody>
      </p:sp>
      <p:sp>
        <p:nvSpPr>
          <p:cNvPr id="3" name="Slide Number Placeholder 2">
            <a:extLst>
              <a:ext uri="{FF2B5EF4-FFF2-40B4-BE49-F238E27FC236}">
                <a16:creationId xmlns:a16="http://schemas.microsoft.com/office/drawing/2014/main" id="{674B47D6-1DD8-4518-ADF8-5704CEA6A7B7}"/>
              </a:ext>
            </a:extLst>
          </p:cNvPr>
          <p:cNvSpPr>
            <a:spLocks noGrp="1"/>
          </p:cNvSpPr>
          <p:nvPr>
            <p:ph type="sldNum" sz="quarter" idx="12"/>
          </p:nvPr>
        </p:nvSpPr>
        <p:spPr/>
        <p:txBody>
          <a:bodyPr/>
          <a:lstStyle/>
          <a:p>
            <a:fld id="{273EEA2F-D825-49D3-9C25-497F06EFD3F7}" type="slidenum">
              <a:rPr lang="en-IN" smtClean="0"/>
              <a:t>9</a:t>
            </a:fld>
            <a:endParaRPr lang="en-IN"/>
          </a:p>
        </p:txBody>
      </p:sp>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16679" y="121966"/>
            <a:ext cx="5498642" cy="382564"/>
          </a:xfrm>
        </p:spPr>
        <p:txBody>
          <a:bodyPr/>
          <a:lstStyle/>
          <a:p>
            <a:r>
              <a:rPr lang="en-US" dirty="0"/>
              <a:t>Lending Club: EDA Case Study</a:t>
            </a:r>
            <a:endParaRPr lang="en-IN" dirty="0"/>
          </a:p>
        </p:txBody>
      </p:sp>
      <p:sp>
        <p:nvSpPr>
          <p:cNvPr id="9" name="TextBox 8">
            <a:extLst>
              <a:ext uri="{FF2B5EF4-FFF2-40B4-BE49-F238E27FC236}">
                <a16:creationId xmlns:a16="http://schemas.microsoft.com/office/drawing/2014/main" id="{A57E71DB-C1C9-4876-856B-13DE8BC9B27C}"/>
              </a:ext>
            </a:extLst>
          </p:cNvPr>
          <p:cNvSpPr txBox="1"/>
          <p:nvPr/>
        </p:nvSpPr>
        <p:spPr>
          <a:xfrm>
            <a:off x="628649" y="1001211"/>
            <a:ext cx="8030016" cy="2308324"/>
          </a:xfrm>
          <a:prstGeom prst="rect">
            <a:avLst/>
          </a:prstGeom>
          <a:noFill/>
        </p:spPr>
        <p:txBody>
          <a:bodyPr wrap="square">
            <a:spAutoFit/>
          </a:bodyPr>
          <a:lstStyle/>
          <a:p>
            <a:r>
              <a:rPr lang="en-US" b="1" dirty="0"/>
              <a:t>Data Cleaning</a:t>
            </a:r>
          </a:p>
          <a:p>
            <a:endParaRPr lang="en-US" dirty="0"/>
          </a:p>
          <a:p>
            <a:r>
              <a:rPr lang="en-US" dirty="0"/>
              <a:t>1. Check the percentage of missing values</a:t>
            </a:r>
          </a:p>
          <a:p>
            <a:r>
              <a:rPr lang="en-US" dirty="0"/>
              <a:t>2. Remove all those with very high missing percentage</a:t>
            </a:r>
          </a:p>
          <a:p>
            <a:r>
              <a:rPr lang="en-US" dirty="0"/>
              <a:t>3. For columns with less missing percentage: perform Imputations</a:t>
            </a:r>
          </a:p>
          <a:p>
            <a:pPr marL="742950" lvl="1" indent="-285750">
              <a:buFont typeface="Arial" panose="020B0604020202020204" pitchFamily="34" charset="0"/>
              <a:buChar char="•"/>
            </a:pPr>
            <a:r>
              <a:rPr lang="en-US" dirty="0"/>
              <a:t>You don’t need to impute the data, you can just identify the correct metric to impute the column.</a:t>
            </a:r>
          </a:p>
          <a:p>
            <a:r>
              <a:rPr lang="en-US" dirty="0"/>
              <a:t>4. You can drop rows where the missing percentage is quite high</a:t>
            </a:r>
            <a:endParaRPr lang="en-IN" dirty="0"/>
          </a:p>
        </p:txBody>
      </p:sp>
    </p:spTree>
    <p:extLst>
      <p:ext uri="{BB962C8B-B14F-4D97-AF65-F5344CB8AC3E}">
        <p14:creationId xmlns:p14="http://schemas.microsoft.com/office/powerpoint/2010/main" val="1677624538"/>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21693</TotalTime>
  <Words>1557</Words>
  <Application>Microsoft Office PowerPoint</Application>
  <PresentationFormat>On-screen Show (16:9)</PresentationFormat>
  <Paragraphs>203</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Courier New</vt:lpstr>
      <vt:lpstr>Gill Sans MT</vt:lpstr>
      <vt:lpstr>Merriweather</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Fundamental steps of EDA process</vt:lpstr>
      <vt:lpstr>Categorical &amp; continuous</vt:lpstr>
      <vt:lpstr>Missing Value Treatment</vt:lpstr>
      <vt:lpstr>Methods to treat missing values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Aditya Bhattacharya</cp:lastModifiedBy>
  <cp:revision>335</cp:revision>
  <dcterms:created xsi:type="dcterms:W3CDTF">2019-01-02T10:18:22Z</dcterms:created>
  <dcterms:modified xsi:type="dcterms:W3CDTF">2021-09-19T02:25:26Z</dcterms:modified>
</cp:coreProperties>
</file>