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0.png" ContentType="image/png"/>
  <Override PartName="/ppt/media/image9.png" ContentType="image/png"/>
  <Override PartName="/ppt/media/image7.png" ContentType="image/png"/>
  <Override PartName="/ppt/media/image2.jpeg" ContentType="image/jpeg"/>
  <Override PartName="/ppt/media/image8.png" ContentType="image/png"/>
  <Override PartName="/ppt/media/image1.jpeg" ContentType="image/jpeg"/>
  <Override PartName="/ppt/media/image6.png" ContentType="image/png"/>
  <Override PartName="/ppt/media/image11.png" ContentType="image/png"/>
  <Override PartName="/ppt/media/image3.jpeg" ContentType="image/jpeg"/>
  <Override PartName="/ppt/media/image14.png" ContentType="image/png"/>
  <Override PartName="/ppt/media/image4.jpeg" ContentType="image/jpe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2160" y="333360"/>
            <a:ext cx="12191400" cy="1009080"/>
          </a:xfrm>
          <a:prstGeom prst="rect">
            <a:avLst/>
          </a:prstGeom>
          <a:gradFill rotWithShape="0">
            <a:gsLst>
              <a:gs pos="0">
                <a:schemeClr val="bg2">
                  <a:gamma val="-1"/>
                  <a:tint val="0"/>
                  <a:invGamma val="-1"/>
                </a:schemeClr>
              </a:gs>
              <a:gs pos="100000">
                <a:schemeClr val="bg2">
                  <a:alpha val="53999"/>
                </a:schemeClr>
              </a:gs>
            </a:gsLst>
            <a:lin ang="0"/>
          </a:gradFill>
          <a:ln>
            <a:noFill/>
          </a:ln>
        </p:spPr>
        <p:style>
          <a:lnRef idx="0"/>
          <a:fillRef idx="0"/>
          <a:effectRef idx="0"/>
          <a:fontRef idx="minor"/>
        </p:style>
      </p:sp>
      <p:pic>
        <p:nvPicPr>
          <p:cNvPr id="1" name="Picture 3" descr=""/>
          <p:cNvPicPr/>
          <p:nvPr/>
        </p:nvPicPr>
        <p:blipFill>
          <a:blip r:embed="rId2"/>
          <a:srcRect l="0" t="1093" r="8122" b="13317"/>
          <a:stretch/>
        </p:blipFill>
        <p:spPr>
          <a:xfrm>
            <a:off x="7729920" y="4438800"/>
            <a:ext cx="4452840" cy="2332800"/>
          </a:xfrm>
          <a:prstGeom prst="rect">
            <a:avLst/>
          </a:prstGeom>
          <a:ln w="9360">
            <a:noFill/>
          </a:ln>
        </p:spPr>
      </p:pic>
      <p:pic>
        <p:nvPicPr>
          <p:cNvPr id="2" name="Picture 2" descr=""/>
          <p:cNvPicPr/>
          <p:nvPr/>
        </p:nvPicPr>
        <p:blipFill>
          <a:blip r:embed="rId3"/>
          <a:srcRect l="0" t="0" r="2527" b="10911"/>
          <a:stretch/>
        </p:blipFill>
        <p:spPr>
          <a:xfrm>
            <a:off x="239040" y="692280"/>
            <a:ext cx="11884320" cy="6109560"/>
          </a:xfrm>
          <a:prstGeom prst="rect">
            <a:avLst/>
          </a:prstGeom>
          <a:ln w="9360">
            <a:noFill/>
          </a:ln>
        </p:spPr>
      </p:pic>
      <p:sp>
        <p:nvSpPr>
          <p:cNvPr id="3" name="CustomShape 2"/>
          <p:cNvSpPr/>
          <p:nvPr/>
        </p:nvSpPr>
        <p:spPr>
          <a:xfrm>
            <a:off x="2160" y="549360"/>
            <a:ext cx="12191400" cy="1510560"/>
          </a:xfrm>
          <a:prstGeom prst="rect">
            <a:avLst/>
          </a:prstGeom>
          <a:gradFill rotWithShape="0">
            <a:gsLst>
              <a:gs pos="0">
                <a:schemeClr val="bg2">
                  <a:gamma val="-1"/>
                  <a:tint val="0"/>
                  <a:invGamma val="-1"/>
                </a:schemeClr>
              </a:gs>
              <a:gs pos="100000">
                <a:schemeClr val="bg2">
                  <a:alpha val="53999"/>
                </a:schemeClr>
              </a:gs>
            </a:gsLst>
            <a:lin ang="0"/>
          </a:gradFill>
          <a:ln>
            <a:noFill/>
          </a:ln>
        </p:spPr>
        <p:style>
          <a:lnRef idx="0"/>
          <a:fillRef idx="0"/>
          <a:effectRef idx="0"/>
          <a:fontRef idx="minor"/>
        </p:style>
      </p:sp>
      <p:sp>
        <p:nvSpPr>
          <p:cNvPr id="4" name="PlaceHolder 3"/>
          <p:cNvSpPr>
            <a:spLocks noGrp="1"/>
          </p:cNvSpPr>
          <p:nvPr>
            <p:ph type="title"/>
          </p:nvPr>
        </p:nvSpPr>
        <p:spPr>
          <a:xfrm>
            <a:off x="609480" y="273240"/>
            <a:ext cx="10972080" cy="1145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2160" y="333360"/>
            <a:ext cx="12191400" cy="1009080"/>
          </a:xfrm>
          <a:prstGeom prst="rect">
            <a:avLst/>
          </a:prstGeom>
          <a:gradFill rotWithShape="0">
            <a:gsLst>
              <a:gs pos="0">
                <a:schemeClr val="bg2">
                  <a:gamma val="-1"/>
                  <a:tint val="0"/>
                  <a:invGamma val="-1"/>
                </a:schemeClr>
              </a:gs>
              <a:gs pos="100000">
                <a:schemeClr val="bg2">
                  <a:alpha val="53999"/>
                </a:schemeClr>
              </a:gs>
            </a:gsLst>
            <a:lin ang="0"/>
          </a:gradFill>
          <a:ln>
            <a:noFill/>
          </a:ln>
        </p:spPr>
        <p:style>
          <a:lnRef idx="0"/>
          <a:fillRef idx="0"/>
          <a:effectRef idx="0"/>
          <a:fontRef idx="minor"/>
        </p:style>
      </p:sp>
      <p:pic>
        <p:nvPicPr>
          <p:cNvPr id="43" name="Picture 3" descr=""/>
          <p:cNvPicPr/>
          <p:nvPr/>
        </p:nvPicPr>
        <p:blipFill>
          <a:blip r:embed="rId2"/>
          <a:srcRect l="0" t="1093" r="8122" b="13317"/>
          <a:stretch/>
        </p:blipFill>
        <p:spPr>
          <a:xfrm>
            <a:off x="7729920" y="4438800"/>
            <a:ext cx="4452840" cy="2332800"/>
          </a:xfrm>
          <a:prstGeom prst="rect">
            <a:avLst/>
          </a:prstGeom>
          <a:ln w="9360">
            <a:noFill/>
          </a:ln>
        </p:spPr>
      </p:pic>
      <p:sp>
        <p:nvSpPr>
          <p:cNvPr id="44" name="PlaceHolder 2"/>
          <p:cNvSpPr>
            <a:spLocks noGrp="1"/>
          </p:cNvSpPr>
          <p:nvPr>
            <p:ph type="title"/>
          </p:nvPr>
        </p:nvSpPr>
        <p:spPr>
          <a:xfrm>
            <a:off x="609480" y="273240"/>
            <a:ext cx="10972080" cy="11451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45" name="PlaceHolder 3"/>
          <p:cNvSpPr>
            <a:spLocks noGrp="1"/>
          </p:cNvSpPr>
          <p:nvPr>
            <p:ph type="body"/>
          </p:nvPr>
        </p:nvSpPr>
        <p:spPr>
          <a:xfrm>
            <a:off x="609480" y="1600200"/>
            <a:ext cx="5353920" cy="4525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4"/>
          <p:cNvSpPr>
            <a:spLocks noGrp="1"/>
          </p:cNvSpPr>
          <p:nvPr>
            <p:ph type="body"/>
          </p:nvPr>
        </p:nvSpPr>
        <p:spPr>
          <a:xfrm>
            <a:off x="6231960" y="1600200"/>
            <a:ext cx="5353920" cy="4525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CustomShape 1"/>
          <p:cNvSpPr/>
          <p:nvPr/>
        </p:nvSpPr>
        <p:spPr>
          <a:xfrm>
            <a:off x="2160" y="333360"/>
            <a:ext cx="12191400" cy="1009080"/>
          </a:xfrm>
          <a:prstGeom prst="rect">
            <a:avLst/>
          </a:prstGeom>
          <a:gradFill rotWithShape="0">
            <a:gsLst>
              <a:gs pos="0">
                <a:schemeClr val="bg2">
                  <a:gamma val="-1"/>
                  <a:tint val="0"/>
                  <a:invGamma val="-1"/>
                </a:schemeClr>
              </a:gs>
              <a:gs pos="100000">
                <a:schemeClr val="bg2">
                  <a:alpha val="53999"/>
                </a:schemeClr>
              </a:gs>
            </a:gsLst>
            <a:lin ang="0"/>
          </a:gradFill>
          <a:ln>
            <a:noFill/>
          </a:ln>
        </p:spPr>
        <p:style>
          <a:lnRef idx="0"/>
          <a:fillRef idx="0"/>
          <a:effectRef idx="0"/>
          <a:fontRef idx="minor"/>
        </p:style>
      </p:sp>
      <p:pic>
        <p:nvPicPr>
          <p:cNvPr id="84" name="Picture 3" descr=""/>
          <p:cNvPicPr/>
          <p:nvPr/>
        </p:nvPicPr>
        <p:blipFill>
          <a:blip r:embed="rId2"/>
          <a:srcRect l="0" t="1093" r="8122" b="13317"/>
          <a:stretch/>
        </p:blipFill>
        <p:spPr>
          <a:xfrm>
            <a:off x="7729920" y="4438800"/>
            <a:ext cx="4452840" cy="2332800"/>
          </a:xfrm>
          <a:prstGeom prst="rect">
            <a:avLst/>
          </a:prstGeom>
          <a:ln w="9360">
            <a:noFill/>
          </a:ln>
        </p:spPr>
      </p:pic>
      <p:sp>
        <p:nvSpPr>
          <p:cNvPr id="85"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6"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76000" y="216000"/>
            <a:ext cx="11231640" cy="2525400"/>
          </a:xfrm>
          <a:prstGeom prst="rect">
            <a:avLst/>
          </a:prstGeom>
          <a:gradFill rotWithShape="0">
            <a:gsLst>
              <a:gs pos="0">
                <a:srgbClr val="a1a1cb"/>
              </a:gs>
              <a:gs pos="100000">
                <a:srgbClr val="9494c1"/>
              </a:gs>
            </a:gsLst>
            <a:lin ang="5400000"/>
          </a:gradFill>
          <a:ln w="6480">
            <a:solidFill>
              <a:srgbClr val="3c8c93"/>
            </a:solidFill>
            <a:miter/>
          </a:ln>
        </p:spPr>
        <p:style>
          <a:lnRef idx="0"/>
          <a:fillRef idx="0"/>
          <a:effectRef idx="0"/>
          <a:fontRef idx="minor"/>
        </p:style>
        <p:txBody>
          <a:bodyPr lIns="90000" rIns="90000" tIns="45000" bIns="45000" anchor="ctr">
            <a:noAutofit/>
          </a:bodyPr>
          <a:p>
            <a:pPr algn="ctr">
              <a:lnSpc>
                <a:spcPct val="100000"/>
              </a:lnSpc>
            </a:pPr>
            <a:r>
              <a:rPr b="0" lang="en-IN" sz="8000" spc="-1" strike="noStrike">
                <a:solidFill>
                  <a:srgbClr val="000000"/>
                </a:solidFill>
                <a:latin typeface="Arial"/>
                <a:ea typeface="SimSun"/>
              </a:rPr>
              <a:t>Presentation on Flume</a:t>
            </a:r>
            <a:endParaRPr b="0" lang="en-IN" sz="8000" spc="-1" strike="noStrike">
              <a:latin typeface="Arial"/>
            </a:endParaRPr>
          </a:p>
        </p:txBody>
      </p:sp>
      <p:sp>
        <p:nvSpPr>
          <p:cNvPr id="124" name="CustomShape 2"/>
          <p:cNvSpPr/>
          <p:nvPr/>
        </p:nvSpPr>
        <p:spPr>
          <a:xfrm>
            <a:off x="-63360" y="5100840"/>
            <a:ext cx="6903000" cy="12214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spcBef>
                <a:spcPts val="641"/>
              </a:spcBef>
            </a:pPr>
            <a:r>
              <a:rPr b="0" lang="en-IN" sz="3200" spc="-1" strike="noStrike">
                <a:solidFill>
                  <a:srgbClr val="000000"/>
                </a:solidFill>
                <a:latin typeface="Arial"/>
                <a:ea typeface="SimSun"/>
              </a:rPr>
              <a:t>Efforts by :- Gurpreet Singh Sahni</a:t>
            </a:r>
            <a:endParaRPr b="0" lang="en-IN" sz="3200" spc="-1" strike="noStrike">
              <a:latin typeface="Arial"/>
            </a:endParaRPr>
          </a:p>
        </p:txBody>
      </p:sp>
    </p:spTree>
  </p:cSld>
  <p:transition>
    <p:newsflash/>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718920" y="713520"/>
            <a:ext cx="1097208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ea typeface="SimSun"/>
              </a:rPr>
              <a:t>Step 4: </a:t>
            </a:r>
            <a:r>
              <a:rPr b="0" lang="en-IN" sz="4400" spc="-1" strike="noStrike">
                <a:solidFill>
                  <a:srgbClr val="a3a3e0"/>
                </a:solidFill>
                <a:latin typeface="Segoe Script"/>
                <a:ea typeface="SimSun"/>
              </a:rPr>
              <a:t>Again open terminal and run commands as given in snapshot </a:t>
            </a:r>
            <a:endParaRPr b="0" lang="en-IN" sz="4400" spc="-1" strike="noStrike">
              <a:latin typeface="Arial"/>
            </a:endParaRPr>
          </a:p>
        </p:txBody>
      </p:sp>
      <p:pic>
        <p:nvPicPr>
          <p:cNvPr id="149" name="Content Placeholder 3" descr=""/>
          <p:cNvPicPr/>
          <p:nvPr/>
        </p:nvPicPr>
        <p:blipFill>
          <a:blip r:embed="rId1"/>
          <a:stretch/>
        </p:blipFill>
        <p:spPr>
          <a:xfrm>
            <a:off x="864000" y="2232000"/>
            <a:ext cx="9431640" cy="4525560"/>
          </a:xfrm>
          <a:prstGeom prst="rect">
            <a:avLst/>
          </a:prstGeom>
          <a:ln w="9360">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72000" y="114840"/>
            <a:ext cx="10972080" cy="154080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0" lang="en-IN" sz="3600" spc="-1" strike="noStrike">
                <a:solidFill>
                  <a:srgbClr val="000000"/>
                </a:solidFill>
                <a:latin typeface="Arial"/>
                <a:ea typeface="SimSun"/>
              </a:rPr>
              <a:t>Step 5: </a:t>
            </a:r>
            <a:r>
              <a:rPr b="0" lang="en-IN" sz="3600" spc="-1" strike="noStrike">
                <a:solidFill>
                  <a:srgbClr val="a3a3e0"/>
                </a:solidFill>
                <a:latin typeface="Segoe Script"/>
                <a:ea typeface="SimSun"/>
              </a:rPr>
              <a:t>After completion, Open browser....type localhost then go to location given in snapshot</a:t>
            </a:r>
            <a:endParaRPr b="0" lang="en-IN" sz="3600" spc="-1" strike="noStrike">
              <a:latin typeface="Arial"/>
            </a:endParaRPr>
          </a:p>
        </p:txBody>
      </p:sp>
      <p:pic>
        <p:nvPicPr>
          <p:cNvPr id="151" name="" descr=""/>
          <p:cNvPicPr/>
          <p:nvPr/>
        </p:nvPicPr>
        <p:blipFill>
          <a:blip r:embed="rId1"/>
          <a:stretch/>
        </p:blipFill>
        <p:spPr>
          <a:xfrm>
            <a:off x="864000" y="2592000"/>
            <a:ext cx="9152640" cy="115164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4" presetSubtype="16">
                                  <p:stCondLst>
                                    <p:cond delay="0"/>
                                  </p:stCondLst>
                                  <p:childTnLst>
                                    <p:set>
                                      <p:cBhvr>
                                        <p:cTn id="36" dur="1" fill="hold">
                                          <p:stCondLst>
                                            <p:cond delay="0"/>
                                          </p:stCondLst>
                                        </p:cTn>
                                        <p:tgtEl>
                                          <p:spTgt spid="151"/>
                                        </p:tgtEl>
                                        <p:attrNameLst>
                                          <p:attrName>style.visibility</p:attrName>
                                        </p:attrNameLst>
                                      </p:cBhvr>
                                      <p:to>
                                        <p:strVal val="visible"/>
                                      </p:to>
                                    </p:set>
                                    <p:animEffect filter="box(in)" transition="in">
                                      <p:cBhvr additive="repl">
                                        <p:cTn id="37" dur="500"/>
                                        <p:tgtEl>
                                          <p:spTgt spid="15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09480" y="456840"/>
            <a:ext cx="10972080" cy="11422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ea typeface="SimSun"/>
              </a:rPr>
              <a:t>Step 6: </a:t>
            </a:r>
            <a:r>
              <a:rPr b="0" lang="en-IN" sz="4400" spc="-1" strike="noStrike">
                <a:solidFill>
                  <a:srgbClr val="a3a3e0"/>
                </a:solidFill>
                <a:latin typeface="Segoe Script"/>
                <a:ea typeface="SimSun"/>
              </a:rPr>
              <a:t>Look for the recently created file and open it.</a:t>
            </a:r>
            <a:endParaRPr b="0" lang="en-IN" sz="4400" spc="-1" strike="noStrike">
              <a:latin typeface="Arial"/>
            </a:endParaRPr>
          </a:p>
        </p:txBody>
      </p:sp>
      <p:pic>
        <p:nvPicPr>
          <p:cNvPr id="153" name="" descr=""/>
          <p:cNvPicPr/>
          <p:nvPr/>
        </p:nvPicPr>
        <p:blipFill>
          <a:blip r:embed="rId1"/>
          <a:srcRect l="0" t="26973" r="0" b="0"/>
          <a:stretch/>
        </p:blipFill>
        <p:spPr>
          <a:xfrm>
            <a:off x="216000" y="2160000"/>
            <a:ext cx="9564120" cy="4031640"/>
          </a:xfrm>
          <a:prstGeom prst="rect">
            <a:avLst/>
          </a:prstGeom>
          <a:ln>
            <a:noFill/>
          </a:ln>
        </p:spPr>
      </p:pic>
      <p:sp>
        <p:nvSpPr>
          <p:cNvPr id="154" name="CustomShape 2"/>
          <p:cNvSpPr/>
          <p:nvPr/>
        </p:nvSpPr>
        <p:spPr>
          <a:xfrm>
            <a:off x="8424000" y="2232000"/>
            <a:ext cx="2792520" cy="1367640"/>
          </a:xfrm>
          <a:prstGeom prst="wedgeEllipseCallout">
            <a:avLst>
              <a:gd name="adj1" fmla="val -20833"/>
              <a:gd name="adj2" fmla="val 62500"/>
            </a:avLst>
          </a:prstGeom>
          <a:gradFill rotWithShape="0">
            <a:gsLst>
              <a:gs pos="0">
                <a:schemeClr val="accent1"/>
              </a:gs>
              <a:gs pos="100000">
                <a:schemeClr val="accent2"/>
              </a:gs>
            </a:gsLst>
            <a:lin ang="5400000"/>
          </a:gradFill>
          <a:ln w="9360">
            <a:solidFill>
              <a:schemeClr val="accent1"/>
            </a:solidFill>
            <a:round/>
          </a:ln>
        </p:spPr>
        <p:style>
          <a:lnRef idx="0"/>
          <a:fillRef idx="0"/>
          <a:effectRef idx="0"/>
          <a:fontRef idx="minor"/>
        </p:style>
        <p:txBody>
          <a:bodyPr wrap="none" lIns="90000" rIns="90000" tIns="45000" bIns="45000" anchor="ctr">
            <a:noAutofit/>
          </a:bodyPr>
          <a:p>
            <a:pPr>
              <a:lnSpc>
                <a:spcPct val="100000"/>
              </a:lnSpc>
            </a:pPr>
            <a:r>
              <a:rPr b="0" i="1" lang="en-IN" sz="1600" spc="-1" strike="noStrike">
                <a:solidFill>
                  <a:srgbClr val="cccccc"/>
                </a:solidFill>
                <a:latin typeface="Georgia"/>
                <a:ea typeface="SimSun"/>
              </a:rPr>
              <a:t>The tweets with the </a:t>
            </a:r>
            <a:endParaRPr b="0" lang="en-IN" sz="1600" spc="-1" strike="noStrike">
              <a:latin typeface="Arial"/>
            </a:endParaRPr>
          </a:p>
          <a:p>
            <a:pPr>
              <a:lnSpc>
                <a:spcPct val="100000"/>
              </a:lnSpc>
            </a:pPr>
            <a:r>
              <a:rPr b="0" i="1" lang="en-IN" sz="1600" spc="-1" strike="noStrike">
                <a:solidFill>
                  <a:srgbClr val="cccccc"/>
                </a:solidFill>
                <a:latin typeface="Georgia"/>
                <a:ea typeface="SimSun"/>
              </a:rPr>
              <a:t>matching key</a:t>
            </a:r>
            <a:endParaRPr b="0" lang="en-IN" sz="1600" spc="-1" strike="noStrike">
              <a:latin typeface="Arial"/>
            </a:endParaRPr>
          </a:p>
          <a:p>
            <a:pPr>
              <a:lnSpc>
                <a:spcPct val="100000"/>
              </a:lnSpc>
            </a:pPr>
            <a:r>
              <a:rPr b="0" i="1" lang="en-IN" sz="1600" spc="-1" strike="noStrike">
                <a:solidFill>
                  <a:srgbClr val="cccccc"/>
                </a:solidFill>
                <a:latin typeface="Georgia"/>
                <a:ea typeface="SimSun"/>
              </a:rPr>
              <a:t>words </a:t>
            </a:r>
            <a:endParaRPr b="0" lang="en-IN" sz="1600" spc="-1" strike="noStrike">
              <a:latin typeface="Arial"/>
            </a:endParaRPr>
          </a:p>
          <a:p>
            <a:pPr>
              <a:lnSpc>
                <a:spcPct val="100000"/>
              </a:lnSpc>
            </a:pPr>
            <a:r>
              <a:rPr b="0" i="1" lang="en-IN" sz="1600" spc="-1" strike="noStrike">
                <a:solidFill>
                  <a:srgbClr val="cccccc"/>
                </a:solidFill>
                <a:latin typeface="Georgia"/>
                <a:ea typeface="SimSun"/>
              </a:rPr>
              <a:t>are shown here</a:t>
            </a:r>
            <a:endParaRPr b="0" lang="en-IN" sz="1600" spc="-1" strike="noStrike">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Content Placeholder 3" descr=""/>
          <p:cNvPicPr/>
          <p:nvPr/>
        </p:nvPicPr>
        <p:blipFill>
          <a:blip r:embed="rId1"/>
          <a:stretch/>
        </p:blipFill>
        <p:spPr>
          <a:xfrm>
            <a:off x="15840" y="-16560"/>
            <a:ext cx="12210840" cy="6879600"/>
          </a:xfrm>
          <a:prstGeom prst="rect">
            <a:avLst/>
          </a:prstGeom>
          <a:ln w="9360">
            <a:noFill/>
          </a:ln>
        </p:spPr>
      </p:pic>
    </p:spTree>
  </p:cSld>
  <mc:AlternateContent>
    <mc:Choice Requires="p14">
      <p:transition spd="slow" p14:dur="2000"/>
    </mc:Choice>
    <mc:Fallback>
      <p:transition spd="slow"/>
    </mc:Fallback>
  </mc:AlternateContent>
  <p:timing>
    <p:tnLst>
      <p:par>
        <p:cTn id="40" dur="indefinite" restart="never" nodeType="tmRoot">
          <p:childTnLst>
            <p:seq>
              <p:cTn id="41"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09480" y="274680"/>
            <a:ext cx="10972080" cy="1142280"/>
          </a:xfrm>
          <a:prstGeom prst="rect">
            <a:avLst/>
          </a:prstGeom>
          <a:gradFill rotWithShape="0">
            <a:gsLst>
              <a:gs pos="0">
                <a:srgbClr val="a1a1cb"/>
              </a:gs>
              <a:gs pos="100000">
                <a:srgbClr val="9494c1"/>
              </a:gs>
            </a:gsLst>
            <a:lin ang="5400000"/>
          </a:gradFill>
          <a:ln w="6480">
            <a:solidFill>
              <a:srgbClr val="333399"/>
            </a:solidFill>
            <a:miter/>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cccccc"/>
                </a:solidFill>
                <a:latin typeface="Arial"/>
                <a:ea typeface="SimSun"/>
              </a:rPr>
              <a:t>About Flume :-</a:t>
            </a:r>
            <a:endParaRPr b="0" lang="en-IN" sz="4400" spc="-1" strike="noStrike">
              <a:latin typeface="Arial"/>
            </a:endParaRPr>
          </a:p>
        </p:txBody>
      </p:sp>
      <p:sp>
        <p:nvSpPr>
          <p:cNvPr id="126" name="CustomShape 2"/>
          <p:cNvSpPr/>
          <p:nvPr/>
        </p:nvSpPr>
        <p:spPr>
          <a:xfrm>
            <a:off x="17280" y="1600200"/>
            <a:ext cx="5976360" cy="5295960"/>
          </a:xfrm>
          <a:prstGeom prst="rect">
            <a:avLst/>
          </a:prstGeom>
          <a:noFill/>
          <a:ln w="9360">
            <a:noFill/>
          </a:ln>
        </p:spPr>
        <p:style>
          <a:lnRef idx="0"/>
          <a:fillRef idx="0"/>
          <a:effectRef idx="0"/>
          <a:fontRef idx="minor"/>
        </p:style>
        <p:txBody>
          <a:bodyPr lIns="90000" rIns="90000" tIns="45000" bIns="45000">
            <a:noAutofit/>
          </a:bodyPr>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Apache Flume is a tool/service/data ingestion mechanism for collecting aggregating and transporting large amounts of streaming data such as log files, events (etc...) from various sources to a centralized data store.</a:t>
            </a:r>
            <a:endParaRPr b="0" lang="en-IN" sz="2400" spc="-1" strike="noStrike">
              <a:latin typeface="Arial"/>
            </a:endParaRPr>
          </a:p>
          <a:p>
            <a:pPr>
              <a:lnSpc>
                <a:spcPct val="100000"/>
              </a:lnSpc>
              <a:spcBef>
                <a:spcPts val="479"/>
              </a:spcBef>
            </a:pPr>
            <a:endParaRPr b="0" lang="en-IN" sz="2400" spc="-1" strike="noStrike">
              <a:latin typeface="Arial"/>
            </a:endParaRPr>
          </a:p>
          <a:p>
            <a:pPr marL="343080" indent="-342360">
              <a:lnSpc>
                <a:spcPct val="100000"/>
              </a:lnSpc>
              <a:spcBef>
                <a:spcPts val="479"/>
              </a:spcBef>
              <a:buClr>
                <a:srgbClr val="000000"/>
              </a:buClr>
              <a:buFont typeface="Symbol"/>
              <a:buChar char=""/>
            </a:pPr>
            <a:r>
              <a:rPr b="0" lang="en-IN" sz="2400" spc="-1" strike="noStrike">
                <a:solidFill>
                  <a:srgbClr val="000000"/>
                </a:solidFill>
                <a:latin typeface="Arial"/>
                <a:ea typeface="SimSun"/>
              </a:rPr>
              <a:t>Flume is a highly reliable, distributed, and configurable tool. It is principally designed to copy streaming data (log data) from various web servers to HDFS.</a:t>
            </a:r>
            <a:endParaRPr b="0" lang="en-IN" sz="2400" spc="-1" strike="noStrike">
              <a:latin typeface="Arial"/>
            </a:endParaRPr>
          </a:p>
          <a:p>
            <a:pPr>
              <a:lnSpc>
                <a:spcPct val="100000"/>
              </a:lnSpc>
              <a:spcBef>
                <a:spcPts val="479"/>
              </a:spcBef>
            </a:pPr>
            <a:endParaRPr b="0" lang="en-IN" sz="2400" spc="-1" strike="noStrike">
              <a:latin typeface="Arial"/>
            </a:endParaRPr>
          </a:p>
        </p:txBody>
      </p:sp>
      <p:pic>
        <p:nvPicPr>
          <p:cNvPr id="127" name="Content Placeholder 3" descr=""/>
          <p:cNvPicPr/>
          <p:nvPr/>
        </p:nvPicPr>
        <p:blipFill>
          <a:blip r:embed="rId1"/>
          <a:stretch/>
        </p:blipFill>
        <p:spPr>
          <a:xfrm>
            <a:off x="6012360" y="1906200"/>
            <a:ext cx="5569560" cy="3943440"/>
          </a:xfrm>
          <a:prstGeom prst="rect">
            <a:avLst/>
          </a:prstGeom>
          <a:ln w="9360">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8" name="Group 1"/>
          <p:cNvGrpSpPr/>
          <p:nvPr/>
        </p:nvGrpSpPr>
        <p:grpSpPr>
          <a:xfrm>
            <a:off x="0" y="0"/>
            <a:ext cx="12147480" cy="6868800"/>
            <a:chOff x="0" y="0"/>
            <a:chExt cx="12147480" cy="6868800"/>
          </a:xfrm>
        </p:grpSpPr>
        <p:sp>
          <p:nvSpPr>
            <p:cNvPr id="129" name="CustomShape 2"/>
            <p:cNvSpPr/>
            <p:nvPr/>
          </p:nvSpPr>
          <p:spPr>
            <a:xfrm>
              <a:off x="4859280" y="0"/>
              <a:ext cx="7288200" cy="3270600"/>
            </a:xfrm>
            <a:prstGeom prst="rightArrow">
              <a:avLst>
                <a:gd name="adj1" fmla="val 75000"/>
                <a:gd name="adj2" fmla="val 50000"/>
              </a:avLst>
            </a:prstGeom>
            <a:ln>
              <a:solidFill>
                <a:srgbClr val="f9f9f9"/>
              </a:solidFill>
              <a:round/>
            </a:ln>
            <a:effectLst>
              <a:outerShdw blurRad="40000" dir="5400000" dist="23040" rotWithShape="0">
                <a:srgbClr val="000000">
                  <a:alpha val="35000"/>
                </a:srgbClr>
              </a:outerShdw>
            </a:effectLst>
          </p:spPr>
          <p:style>
            <a:lnRef idx="1">
              <a:schemeClr val="lt1"/>
            </a:lnRef>
            <a:fillRef idx="1">
              <a:schemeClr val="accent2">
                <a:alpha val="90000"/>
                <a:tint val="40000"/>
              </a:schemeClr>
            </a:fillRef>
            <a:effectRef idx="2"/>
            <a:fontRef idx="minor"/>
          </p:style>
          <p:txBody>
            <a:bodyPr lIns="13320" rIns="13320" tIns="13320" bIns="13320">
              <a:noAutofit/>
            </a:bodyPr>
            <a:p>
              <a:pPr lvl="1" marL="228600" indent="-227880">
                <a:lnSpc>
                  <a:spcPct val="100000"/>
                </a:lnSpc>
                <a:spcAft>
                  <a:spcPts val="315"/>
                </a:spcAft>
                <a:buClr>
                  <a:srgbClr val="000000"/>
                </a:buClr>
                <a:buFont typeface="Symbol"/>
                <a:buChar char=""/>
              </a:pPr>
              <a:r>
                <a:rPr b="0" lang="en-IN" sz="2100" spc="-1" strike="noStrike">
                  <a:solidFill>
                    <a:srgbClr val="000000"/>
                  </a:solidFill>
                  <a:latin typeface="Arial"/>
                  <a:ea typeface="SimSun"/>
                </a:rPr>
                <a:t>Flume ingests log data from multiple web servers into a centralized store (HDFS, HBase) efficiently.</a:t>
              </a:r>
              <a:endParaRPr b="0" lang="en-IN" sz="2100" spc="-1" strike="noStrike">
                <a:latin typeface="Arial"/>
              </a:endParaRPr>
            </a:p>
            <a:p>
              <a:pPr lvl="1" marL="228600" indent="-227880">
                <a:lnSpc>
                  <a:spcPct val="100000"/>
                </a:lnSpc>
                <a:spcAft>
                  <a:spcPts val="315"/>
                </a:spcAft>
                <a:buClr>
                  <a:srgbClr val="000000"/>
                </a:buClr>
                <a:buFont typeface="Symbol"/>
                <a:buChar char=""/>
              </a:pPr>
              <a:r>
                <a:rPr b="0" lang="en-IN" sz="2100" spc="-1" strike="noStrike">
                  <a:solidFill>
                    <a:srgbClr val="000000"/>
                  </a:solidFill>
                  <a:latin typeface="Arial"/>
                  <a:ea typeface="SimSun"/>
                </a:rPr>
                <a:t>Using Flume, we can get the data from multiple servers immediately into Hadoop.</a:t>
              </a:r>
              <a:endParaRPr b="0" lang="en-IN" sz="2100" spc="-1" strike="noStrike">
                <a:latin typeface="Arial"/>
              </a:endParaRPr>
            </a:p>
            <a:p>
              <a:pPr lvl="1" marL="228600" indent="-227880">
                <a:lnSpc>
                  <a:spcPct val="100000"/>
                </a:lnSpc>
                <a:spcAft>
                  <a:spcPts val="315"/>
                </a:spcAft>
                <a:buClr>
                  <a:srgbClr val="000000"/>
                </a:buClr>
                <a:buFont typeface="Symbol"/>
                <a:buChar char=""/>
              </a:pPr>
              <a:r>
                <a:rPr b="0" lang="en-IN" sz="2100" spc="-1" strike="noStrike">
                  <a:solidFill>
                    <a:srgbClr val="000000"/>
                  </a:solidFill>
                  <a:latin typeface="Arial"/>
                  <a:ea typeface="SimSun"/>
                </a:rPr>
                <a:t>Flume supports a large set of sources and destinations types.</a:t>
              </a:r>
              <a:endParaRPr b="0" lang="en-IN" sz="2100" spc="-1" strike="noStrike">
                <a:latin typeface="Arial"/>
              </a:endParaRPr>
            </a:p>
          </p:txBody>
        </p:sp>
        <p:sp>
          <p:nvSpPr>
            <p:cNvPr id="130" name="CustomShape 3"/>
            <p:cNvSpPr/>
            <p:nvPr/>
          </p:nvSpPr>
          <p:spPr>
            <a:xfrm>
              <a:off x="0" y="0"/>
              <a:ext cx="4858560" cy="3270600"/>
            </a:xfrm>
            <a:prstGeom prst="roundRect">
              <a:avLst>
                <a:gd name="adj" fmla="val 16667"/>
              </a:avLst>
            </a:prstGeom>
            <a:ln>
              <a:noFill/>
            </a:ln>
            <a:effectLst>
              <a:outerShdw algn="ctr" blurRad="57150" dir="5400000" dist="19080" rotWithShape="0">
                <a:srgbClr val="000000">
                  <a:alpha val="63000"/>
                </a:srgbClr>
              </a:outerShdw>
            </a:effectLst>
          </p:spPr>
          <p:style>
            <a:lnRef idx="0">
              <a:schemeClr val="lt1"/>
            </a:lnRef>
            <a:fillRef idx="3">
              <a:schemeClr val="accent2">
                <a:alpha val="90000"/>
                <a:hueOff val="0"/>
                <a:satOff val="0"/>
                <a:lumOff val="0"/>
                <a:alpha val="90196"/>
              </a:schemeClr>
            </a:fillRef>
            <a:effectRef idx="3"/>
            <a:fontRef idx="minor"/>
          </p:style>
          <p:txBody>
            <a:bodyPr lIns="228600" rIns="228600" tIns="114480" bIns="114480" anchor="ctr">
              <a:noAutofit/>
            </a:bodyPr>
            <a:p>
              <a:pPr algn="ctr">
                <a:lnSpc>
                  <a:spcPct val="100000"/>
                </a:lnSpc>
                <a:spcAft>
                  <a:spcPts val="2100"/>
                </a:spcAft>
              </a:pPr>
              <a:r>
                <a:rPr b="0" lang="en-IN" sz="6000" spc="-1" strike="noStrike">
                  <a:solidFill>
                    <a:srgbClr val="ffffff"/>
                  </a:solidFill>
                  <a:latin typeface="Arial"/>
                  <a:ea typeface="SimSun"/>
                </a:rPr>
                <a:t>Features</a:t>
              </a:r>
              <a:endParaRPr b="0" lang="en-IN" sz="6000" spc="-1" strike="noStrike">
                <a:latin typeface="Arial"/>
              </a:endParaRPr>
            </a:p>
          </p:txBody>
        </p:sp>
        <p:sp>
          <p:nvSpPr>
            <p:cNvPr id="131" name="CustomShape 4"/>
            <p:cNvSpPr/>
            <p:nvPr/>
          </p:nvSpPr>
          <p:spPr>
            <a:xfrm>
              <a:off x="4859280" y="3598200"/>
              <a:ext cx="7288200" cy="3270600"/>
            </a:xfrm>
            <a:prstGeom prst="rightArrow">
              <a:avLst>
                <a:gd name="adj1" fmla="val 75000"/>
                <a:gd name="adj2" fmla="val 50000"/>
              </a:avLst>
            </a:prstGeom>
            <a:ln>
              <a:solidFill>
                <a:srgbClr val="f9f9f9"/>
              </a:solidFill>
              <a:round/>
            </a:ln>
            <a:effectLst>
              <a:outerShdw blurRad="40000" dir="5400000" dist="23040" rotWithShape="0">
                <a:srgbClr val="000000">
                  <a:alpha val="35000"/>
                </a:srgbClr>
              </a:outerShdw>
            </a:effectLst>
          </p:spPr>
          <p:style>
            <a:lnRef idx="1">
              <a:schemeClr val="lt1"/>
            </a:lnRef>
            <a:fillRef idx="1">
              <a:schemeClr val="accent2">
                <a:alpha val="90000"/>
                <a:tint val="40000"/>
              </a:schemeClr>
            </a:fillRef>
            <a:effectRef idx="2"/>
            <a:fontRef idx="minor"/>
          </p:style>
          <p:txBody>
            <a:bodyPr lIns="14040" rIns="14040" tIns="14040" bIns="14040">
              <a:noAutofit/>
            </a:bodyPr>
            <a:p>
              <a:pPr lvl="1" marL="228600" indent="-227880">
                <a:lnSpc>
                  <a:spcPct val="100000"/>
                </a:lnSpc>
                <a:spcAft>
                  <a:spcPts val="329"/>
                </a:spcAft>
                <a:buClr>
                  <a:srgbClr val="000000"/>
                </a:buClr>
                <a:buFont typeface="Symbol"/>
                <a:buChar char=""/>
              </a:pPr>
              <a:r>
                <a:rPr b="0" lang="en-IN" sz="2200" spc="-1" strike="noStrike">
                  <a:solidFill>
                    <a:srgbClr val="000000"/>
                  </a:solidFill>
                  <a:latin typeface="Arial"/>
                  <a:ea typeface="SimSun"/>
                </a:rPr>
                <a:t>Using Apache Flume we can store the data in to any of the centralized stores (HBase, HDFS).</a:t>
              </a:r>
              <a:endParaRPr b="0" lang="en-IN" sz="2200" spc="-1" strike="noStrike">
                <a:latin typeface="Arial"/>
              </a:endParaRPr>
            </a:p>
            <a:p>
              <a:pPr lvl="1" marL="228600" indent="-227880">
                <a:lnSpc>
                  <a:spcPct val="100000"/>
                </a:lnSpc>
                <a:spcAft>
                  <a:spcPts val="329"/>
                </a:spcAft>
                <a:buClr>
                  <a:srgbClr val="000000"/>
                </a:buClr>
                <a:buFont typeface="Symbol"/>
                <a:buChar char=""/>
              </a:pPr>
              <a:r>
                <a:rPr b="0" lang="en-IN" sz="2200" spc="-1" strike="noStrike">
                  <a:solidFill>
                    <a:srgbClr val="000000"/>
                  </a:solidFill>
                  <a:latin typeface="Arial"/>
                  <a:ea typeface="SimSun"/>
                </a:rPr>
                <a:t>Flume provides the feature of contextual routing.</a:t>
              </a:r>
              <a:endParaRPr b="0" lang="en-IN" sz="2200" spc="-1" strike="noStrike">
                <a:latin typeface="Arial"/>
              </a:endParaRPr>
            </a:p>
            <a:p>
              <a:pPr lvl="1" marL="228600" indent="-227880">
                <a:lnSpc>
                  <a:spcPct val="100000"/>
                </a:lnSpc>
                <a:spcAft>
                  <a:spcPts val="329"/>
                </a:spcAft>
                <a:buClr>
                  <a:srgbClr val="000000"/>
                </a:buClr>
                <a:buFont typeface="Symbol"/>
                <a:buChar char=""/>
              </a:pPr>
              <a:r>
                <a:rPr b="0" lang="en-IN" sz="2200" spc="-1" strike="noStrike">
                  <a:solidFill>
                    <a:srgbClr val="000000"/>
                  </a:solidFill>
                  <a:latin typeface="Arial"/>
                  <a:ea typeface="SimSun"/>
                </a:rPr>
                <a:t>Flume is reliable, fault tolerant, scalable, manageable, and customizable.</a:t>
              </a:r>
              <a:endParaRPr b="0" lang="en-IN" sz="2200" spc="-1" strike="noStrike">
                <a:latin typeface="Arial"/>
              </a:endParaRPr>
            </a:p>
            <a:p>
              <a:pPr>
                <a:lnSpc>
                  <a:spcPct val="100000"/>
                </a:lnSpc>
                <a:spcAft>
                  <a:spcPts val="329"/>
                </a:spcAft>
              </a:pPr>
              <a:endParaRPr b="0" lang="en-IN" sz="2200" spc="-1" strike="noStrike">
                <a:latin typeface="Arial"/>
              </a:endParaRPr>
            </a:p>
            <a:p>
              <a:pPr>
                <a:lnSpc>
                  <a:spcPct val="100000"/>
                </a:lnSpc>
                <a:spcAft>
                  <a:spcPts val="329"/>
                </a:spcAft>
              </a:pPr>
              <a:endParaRPr b="0" lang="en-IN" sz="2200" spc="-1" strike="noStrike">
                <a:latin typeface="Arial"/>
              </a:endParaRPr>
            </a:p>
          </p:txBody>
        </p:sp>
        <p:sp>
          <p:nvSpPr>
            <p:cNvPr id="132" name="CustomShape 5"/>
            <p:cNvSpPr/>
            <p:nvPr/>
          </p:nvSpPr>
          <p:spPr>
            <a:xfrm>
              <a:off x="0" y="3598200"/>
              <a:ext cx="4858560" cy="3270600"/>
            </a:xfrm>
            <a:prstGeom prst="roundRect">
              <a:avLst>
                <a:gd name="adj" fmla="val 16667"/>
              </a:avLst>
            </a:prstGeom>
            <a:ln>
              <a:noFill/>
            </a:ln>
            <a:effectLst>
              <a:outerShdw algn="ctr" blurRad="57150" dir="5400000" dist="19080" rotWithShape="0">
                <a:srgbClr val="000000">
                  <a:alpha val="63000"/>
                </a:srgbClr>
              </a:outerShdw>
            </a:effectLst>
          </p:spPr>
          <p:style>
            <a:lnRef idx="0">
              <a:schemeClr val="lt1"/>
            </a:lnRef>
            <a:fillRef idx="3">
              <a:schemeClr val="accent2">
                <a:alpha val="90000"/>
                <a:hueOff val="0"/>
                <a:satOff val="0"/>
                <a:lumOff val="0"/>
                <a:alpha val="50196"/>
              </a:schemeClr>
            </a:fillRef>
            <a:effectRef idx="3"/>
            <a:fontRef idx="minor"/>
          </p:style>
          <p:txBody>
            <a:bodyPr lIns="228600" rIns="228600" tIns="114480" bIns="114480" anchor="ctr">
              <a:noAutofit/>
            </a:bodyPr>
            <a:p>
              <a:pPr algn="ctr">
                <a:lnSpc>
                  <a:spcPct val="100000"/>
                </a:lnSpc>
                <a:spcAft>
                  <a:spcPts val="2100"/>
                </a:spcAft>
              </a:pPr>
              <a:r>
                <a:rPr b="0" lang="en-IN" sz="6000" spc="-1" strike="noStrike">
                  <a:solidFill>
                    <a:srgbClr val="ffffff"/>
                  </a:solidFill>
                  <a:latin typeface="Arial"/>
                  <a:ea typeface="SimSun"/>
                </a:rPr>
                <a:t>Advantages</a:t>
              </a:r>
              <a:endParaRPr b="0" lang="en-IN" sz="6000" spc="-1" strike="noStrike">
                <a:latin typeface="Arial"/>
              </a:endParaRPr>
            </a:p>
          </p:txBody>
        </p:sp>
      </p:grpSp>
      <p:grpSp>
        <p:nvGrpSpPr>
          <p:cNvPr id="133" name="Group 6"/>
          <p:cNvGrpSpPr/>
          <p:nvPr/>
        </p:nvGrpSpPr>
        <p:grpSpPr>
          <a:xfrm>
            <a:off x="0" y="0"/>
            <a:ext cx="36000" cy="36000"/>
            <a:chOff x="0" y="0"/>
            <a:chExt cx="36000" cy="36000"/>
          </a:xfrm>
        </p:grpSpPr>
      </p:gr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424160" y="839520"/>
            <a:ext cx="9651240" cy="5037480"/>
          </a:xfrm>
          <a:prstGeom prst="cloudCallout">
            <a:avLst>
              <a:gd name="adj1" fmla="val -20833"/>
              <a:gd name="adj2" fmla="val 62500"/>
            </a:avLst>
          </a:prstGeom>
          <a:solidFill>
            <a:schemeClr val="accent1">
              <a:lumMod val="50000"/>
            </a:schemeClr>
          </a:solidFill>
          <a:ln>
            <a:solidFill>
              <a:schemeClr val="accent5">
                <a:lumMod val="25000"/>
              </a:schemeClr>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wrap="none" lIns="90000" rIns="90000" tIns="45000" bIns="45000" anchor="ctr">
            <a:noAutofit/>
          </a:bodyPr>
          <a:p>
            <a:pPr>
              <a:lnSpc>
                <a:spcPct val="100000"/>
              </a:lnSpc>
            </a:pPr>
            <a:r>
              <a:rPr b="1" i="1" lang="en-IN" sz="5400" spc="-1" strike="noStrike">
                <a:solidFill>
                  <a:srgbClr val="daedef"/>
                </a:solidFill>
                <a:latin typeface="Segoe Script"/>
                <a:ea typeface="SimSun"/>
              </a:rPr>
              <a:t>Fetching twitter data</a:t>
            </a:r>
            <a:endParaRPr b="0" lang="en-IN" sz="5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5" name="Group 1"/>
          <p:cNvGrpSpPr/>
          <p:nvPr/>
        </p:nvGrpSpPr>
        <p:grpSpPr>
          <a:xfrm>
            <a:off x="216000" y="1584000"/>
            <a:ext cx="8127360" cy="4876200"/>
            <a:chOff x="216000" y="1584000"/>
            <a:chExt cx="8127360" cy="4876200"/>
          </a:xfrm>
        </p:grpSpPr>
        <p:sp>
          <p:nvSpPr>
            <p:cNvPr id="136" name="CustomShape 2"/>
            <p:cNvSpPr/>
            <p:nvPr/>
          </p:nvSpPr>
          <p:spPr>
            <a:xfrm>
              <a:off x="216000" y="1584000"/>
              <a:ext cx="8127360" cy="4876200"/>
            </a:xfrm>
            <a:prstGeom prst="rect">
              <a:avLst/>
            </a:prstGeom>
            <a:ln>
              <a:noFill/>
            </a:ln>
            <a:effectLst>
              <a:outerShdw algn="ctr" blurRad="57150" dir="5400000" dist="19080" rotWithShape="0">
                <a:srgbClr val="000000">
                  <a:alpha val="63000"/>
                </a:srgbClr>
              </a:outerShdw>
            </a:effectLst>
          </p:spPr>
          <p:style>
            <a:lnRef idx="0">
              <a:schemeClr val="lt1"/>
            </a:lnRef>
            <a:fillRef idx="3">
              <a:schemeClr val="accent2">
                <a:shade val="80000"/>
              </a:schemeClr>
            </a:fillRef>
            <a:effectRef idx="3"/>
            <a:fontRef idx="minor"/>
          </p:style>
          <p:txBody>
            <a:bodyPr lIns="106560" rIns="106560" tIns="106560" bIns="106560" anchor="ctr">
              <a:noAutofit/>
            </a:bodyPr>
            <a:p>
              <a:pPr>
                <a:lnSpc>
                  <a:spcPct val="100000"/>
                </a:lnSpc>
                <a:spcAft>
                  <a:spcPts val="981"/>
                </a:spcAft>
              </a:pPr>
              <a:r>
                <a:rPr b="0" lang="en-IN" sz="2800" spc="-1" strike="noStrike">
                  <a:solidFill>
                    <a:srgbClr val="ffffff"/>
                  </a:solidFill>
                  <a:latin typeface="Arial"/>
                  <a:ea typeface="SimSun"/>
                </a:rPr>
                <a:t>In this project, I will explain how to fetch data from Twitter service and store it in HDFS using Apache Flume.</a:t>
              </a:r>
              <a:endParaRPr b="0" lang="en-IN" sz="2800" spc="-1" strike="noStrike">
                <a:latin typeface="Arial"/>
              </a:endParaRPr>
            </a:p>
            <a:p>
              <a:pPr>
                <a:lnSpc>
                  <a:spcPct val="100000"/>
                </a:lnSpc>
                <a:spcAft>
                  <a:spcPts val="981"/>
                </a:spcAft>
              </a:pPr>
              <a:r>
                <a:rPr b="0" lang="en-IN" sz="2800" spc="-1" strike="noStrike">
                  <a:solidFill>
                    <a:srgbClr val="ffffff"/>
                  </a:solidFill>
                  <a:latin typeface="Arial"/>
                  <a:ea typeface="SimSun"/>
                </a:rPr>
                <a:t>I will create an application and get the tweets from it using the experimental twitter source provided by Apache Flume. We will use the memory channel to buffer these tweets and HDFS sink to push these tweets into the HDFS.</a:t>
              </a:r>
              <a:endParaRPr b="0" lang="en-IN" sz="2800" spc="-1" strike="noStrike">
                <a:latin typeface="Arial"/>
              </a:endParaRPr>
            </a:p>
          </p:txBody>
        </p:sp>
      </p:grpSp>
      <p:grpSp>
        <p:nvGrpSpPr>
          <p:cNvPr id="137" name="Group 3"/>
          <p:cNvGrpSpPr/>
          <p:nvPr/>
        </p:nvGrpSpPr>
        <p:grpSpPr>
          <a:xfrm>
            <a:off x="0" y="0"/>
            <a:ext cx="36000" cy="36000"/>
            <a:chOff x="0" y="0"/>
            <a:chExt cx="36000" cy="36000"/>
          </a:xfrm>
        </p:grpSpPr>
      </p:grpSp>
      <p:sp>
        <p:nvSpPr>
          <p:cNvPr id="138" name="CustomShape 4"/>
          <p:cNvSpPr/>
          <p:nvPr/>
        </p:nvSpPr>
        <p:spPr>
          <a:xfrm>
            <a:off x="287280" y="212040"/>
            <a:ext cx="8619480" cy="11872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IN" sz="7200" spc="-1" strike="noStrike">
                <a:solidFill>
                  <a:srgbClr val="1c1c1c"/>
                </a:solidFill>
                <a:latin typeface="Arial"/>
                <a:ea typeface="SimSun"/>
              </a:rPr>
              <a:t>About the project :-</a:t>
            </a:r>
            <a:endParaRPr b="0" lang="en-IN" sz="7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09480" y="274680"/>
            <a:ext cx="10972080" cy="114228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ea typeface="SimSun"/>
              </a:rPr>
              <a:t>Step 1: </a:t>
            </a:r>
            <a:r>
              <a:rPr b="0" lang="en-IN" sz="4400" spc="-1" strike="noStrike">
                <a:solidFill>
                  <a:srgbClr val="a3a3e0"/>
                </a:solidFill>
                <a:latin typeface="Segoe Script"/>
                <a:ea typeface="SimSun"/>
              </a:rPr>
              <a:t>Start the terminal</a:t>
            </a:r>
            <a:endParaRPr b="0" lang="en-IN" sz="4400" spc="-1" strike="noStrike">
              <a:latin typeface="Arial"/>
            </a:endParaRPr>
          </a:p>
        </p:txBody>
      </p:sp>
      <p:pic>
        <p:nvPicPr>
          <p:cNvPr id="140" name="Content Placeholder 4" descr=""/>
          <p:cNvPicPr/>
          <p:nvPr/>
        </p:nvPicPr>
        <p:blipFill>
          <a:blip r:embed="rId1"/>
          <a:stretch/>
        </p:blipFill>
        <p:spPr>
          <a:xfrm>
            <a:off x="360000" y="1418040"/>
            <a:ext cx="10367640" cy="5463000"/>
          </a:xfrm>
          <a:prstGeom prst="rect">
            <a:avLst/>
          </a:prstGeom>
          <a:ln w="9360">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20560" y="227520"/>
            <a:ext cx="10972080" cy="208764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0" lang="en-IN" sz="4400" spc="-1" strike="noStrike">
                <a:solidFill>
                  <a:srgbClr val="000000"/>
                </a:solidFill>
                <a:latin typeface="Arial"/>
                <a:ea typeface="SimSun"/>
              </a:rPr>
              <a:t>Step 2 : </a:t>
            </a:r>
            <a:r>
              <a:rPr b="0" lang="en-IN" sz="4000" spc="-1" strike="noStrike">
                <a:solidFill>
                  <a:srgbClr val="a3a3e0"/>
                </a:solidFill>
                <a:latin typeface="Segoe Script"/>
                <a:ea typeface="SimSun"/>
              </a:rPr>
              <a:t>Go to Directory &gt; /usr/lib/flume-ng/apache-flume-1.4.0-bin/conf and open flume.conf in a  text editor</a:t>
            </a:r>
            <a:endParaRPr b="0" lang="en-IN" sz="4000" spc="-1" strike="noStrike">
              <a:latin typeface="Arial"/>
            </a:endParaRPr>
          </a:p>
        </p:txBody>
      </p:sp>
      <p:pic>
        <p:nvPicPr>
          <p:cNvPr id="142" name="Content Placeholder 3" descr=""/>
          <p:cNvPicPr/>
          <p:nvPr/>
        </p:nvPicPr>
        <p:blipFill>
          <a:blip r:embed="rId1"/>
          <a:stretch/>
        </p:blipFill>
        <p:spPr>
          <a:xfrm>
            <a:off x="1798200" y="2520000"/>
            <a:ext cx="7855560" cy="3908520"/>
          </a:xfrm>
          <a:prstGeom prst="rect">
            <a:avLst/>
          </a:prstGeom>
          <a:ln w="9360">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49160" y="773640"/>
            <a:ext cx="10972080" cy="1142280"/>
          </a:xfrm>
          <a:prstGeom prst="rect">
            <a:avLst/>
          </a:prstGeom>
          <a:noFill/>
          <a:ln w="9360">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Arial"/>
                <a:ea typeface="SimSun"/>
              </a:rPr>
              <a:t>Step 3: </a:t>
            </a:r>
            <a:r>
              <a:rPr b="1" lang="en-IN" sz="4400" spc="-1" strike="noStrike">
                <a:solidFill>
                  <a:srgbClr val="a3a3e0"/>
                </a:solidFill>
                <a:latin typeface="Segoe Script"/>
                <a:ea typeface="SimSun"/>
              </a:rPr>
              <a:t>Replace the keys and add some new keywords given in the file</a:t>
            </a:r>
            <a:r>
              <a:rPr b="0" lang="en-IN" sz="4400" spc="-1" strike="noStrike">
                <a:solidFill>
                  <a:srgbClr val="000000"/>
                </a:solidFill>
                <a:latin typeface="Arial"/>
                <a:ea typeface="SimSun"/>
              </a:rPr>
              <a:t> </a:t>
            </a:r>
            <a:endParaRPr b="0" lang="en-IN" sz="4400" spc="-1" strike="noStrike">
              <a:latin typeface="Arial"/>
            </a:endParaRPr>
          </a:p>
        </p:txBody>
      </p:sp>
      <p:pic>
        <p:nvPicPr>
          <p:cNvPr id="144" name="Content Placeholder 6" descr=""/>
          <p:cNvPicPr/>
          <p:nvPr/>
        </p:nvPicPr>
        <p:blipFill>
          <a:blip r:embed="rId1"/>
          <a:stretch/>
        </p:blipFill>
        <p:spPr>
          <a:xfrm>
            <a:off x="959400" y="3094560"/>
            <a:ext cx="4823640" cy="2707560"/>
          </a:xfrm>
          <a:prstGeom prst="rect">
            <a:avLst/>
          </a:prstGeom>
          <a:ln w="12600">
            <a:solidFill>
              <a:schemeClr val="tx1"/>
            </a:solidFill>
            <a:round/>
          </a:ln>
        </p:spPr>
      </p:pic>
      <p:pic>
        <p:nvPicPr>
          <p:cNvPr id="145" name="Content Placeholder 8" descr=""/>
          <p:cNvPicPr/>
          <p:nvPr/>
        </p:nvPicPr>
        <p:blipFill>
          <a:blip r:embed="rId2"/>
          <a:stretch/>
        </p:blipFill>
        <p:spPr>
          <a:xfrm>
            <a:off x="6502320" y="3352680"/>
            <a:ext cx="5204160" cy="2101680"/>
          </a:xfrm>
          <a:prstGeom prst="rect">
            <a:avLst/>
          </a:prstGeom>
          <a:ln w="12600">
            <a:solidFill>
              <a:schemeClr val="tx1"/>
            </a:solidFill>
            <a:round/>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6" presetSubtype="21">
                                  <p:stCondLst>
                                    <p:cond delay="0"/>
                                  </p:stCondLst>
                                  <p:childTnLst>
                                    <p:set>
                                      <p:cBhvr>
                                        <p:cTn id="20" dur="1" fill="hold">
                                          <p:stCondLst>
                                            <p:cond delay="0"/>
                                          </p:stCondLst>
                                        </p:cTn>
                                        <p:tgtEl>
                                          <p:spTgt spid="144"/>
                                        </p:tgtEl>
                                        <p:attrNameLst>
                                          <p:attrName>style.visibility</p:attrName>
                                        </p:attrNameLst>
                                      </p:cBhvr>
                                      <p:to>
                                        <p:strVal val="visible"/>
                                      </p:to>
                                    </p:set>
                                    <p:animEffect filter="barn(inVertical)" transition="in">
                                      <p:cBhvr additive="repl">
                                        <p:cTn id="21" dur="500"/>
                                        <p:tgtEl>
                                          <p:spTgt spid="144"/>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6" presetSubtype="21">
                                  <p:stCondLst>
                                    <p:cond delay="0"/>
                                  </p:stCondLst>
                                  <p:childTnLst>
                                    <p:set>
                                      <p:cBhvr>
                                        <p:cTn id="25" dur="1" fill="hold">
                                          <p:stCondLst>
                                            <p:cond delay="0"/>
                                          </p:stCondLst>
                                        </p:cTn>
                                        <p:tgtEl>
                                          <p:spTgt spid="145"/>
                                        </p:tgtEl>
                                        <p:attrNameLst>
                                          <p:attrName>style.visibility</p:attrName>
                                        </p:attrNameLst>
                                      </p:cBhvr>
                                      <p:to>
                                        <p:strVal val="visible"/>
                                      </p:to>
                                    </p:set>
                                    <p:animEffect filter="barn(inVertical)" transition="in">
                                      <p:cBhvr additive="repl">
                                        <p:cTn id="26" dur="500"/>
                                        <p:tgtEl>
                                          <p:spTgt spid="14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75560" y="393480"/>
            <a:ext cx="10972080" cy="147816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0" lang="en-IN" sz="3600" spc="-1" strike="noStrike">
                <a:solidFill>
                  <a:srgbClr val="000000"/>
                </a:solidFill>
                <a:latin typeface="Arial"/>
                <a:ea typeface="SimSun"/>
              </a:rPr>
              <a:t>Step 4: </a:t>
            </a:r>
            <a:r>
              <a:rPr b="0" lang="en-IN" sz="3600" spc="-1" strike="noStrike">
                <a:solidFill>
                  <a:srgbClr val="a3a3e0"/>
                </a:solidFill>
                <a:latin typeface="Segoe Script"/>
                <a:ea typeface="SimSun"/>
              </a:rPr>
              <a:t>Now move to/usr/lib/flume-ng/apache-flume-1.4.0-bin/bin/ and replace the jar file to configure flume </a:t>
            </a:r>
            <a:endParaRPr b="0" lang="en-IN" sz="3600" spc="-1" strike="noStrike">
              <a:latin typeface="Arial"/>
            </a:endParaRPr>
          </a:p>
        </p:txBody>
      </p:sp>
      <p:pic>
        <p:nvPicPr>
          <p:cNvPr id="147" name="Content Placeholder 4" descr=""/>
          <p:cNvPicPr/>
          <p:nvPr/>
        </p:nvPicPr>
        <p:blipFill>
          <a:blip r:embed="rId1"/>
          <a:stretch/>
        </p:blipFill>
        <p:spPr>
          <a:xfrm>
            <a:off x="2801520" y="2238840"/>
            <a:ext cx="5667840" cy="4525560"/>
          </a:xfrm>
          <a:prstGeom prst="rect">
            <a:avLst/>
          </a:prstGeom>
          <a:ln w="9360">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LibreOffice/6.1.6.3$Linux_X86_64 LibreOffice_project/10$Build-3</Application>
  <Words>1059</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2019-07-09T09:51:00Z</dcterms:created>
  <dc:creator/>
  <dc:description/>
  <dc:language>en-IN</dc:language>
  <cp:lastModifiedBy/>
  <dcterms:modified xsi:type="dcterms:W3CDTF">2019-08-07T12:35:40Z</dcterms:modified>
  <cp:revision>9</cp:revision>
  <dc:subject/>
  <dc:title>Presentation on Flume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1033-11.2.0.8668</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