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4" r:id="rId4"/>
    <p:sldId id="275" r:id="rId5"/>
    <p:sldId id="259"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7AF2"/>
    <a:srgbClr val="62C751"/>
    <a:srgbClr val="48C6C5"/>
    <a:srgbClr val="F04651"/>
    <a:srgbClr val="0AB0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8A08-18B4-4758-8438-25056201D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F958A1-4AAB-4CC0-8BC4-22910D5BE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EBD192-46E0-4A25-BAE7-8ADDD0755660}"/>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5" name="Footer Placeholder 4">
            <a:extLst>
              <a:ext uri="{FF2B5EF4-FFF2-40B4-BE49-F238E27FC236}">
                <a16:creationId xmlns:a16="http://schemas.microsoft.com/office/drawing/2014/main" id="{4C16C56F-1B2D-4E1A-A172-0BDFA69AC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FBF68-F18A-4192-A51D-9C83947105C2}"/>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2482877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6F00-BA52-489D-A9C6-A88F14D1E5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B3FD37-780A-491A-9534-89EF4AFF1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6833A1-65D9-4146-8F9A-4D84AAEF960E}"/>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5" name="Footer Placeholder 4">
            <a:extLst>
              <a:ext uri="{FF2B5EF4-FFF2-40B4-BE49-F238E27FC236}">
                <a16:creationId xmlns:a16="http://schemas.microsoft.com/office/drawing/2014/main" id="{BD1A746B-B0FC-4951-93B1-65B99DFF4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F85AC-8910-483A-926B-928C120277AC}"/>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301663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4C042-6185-4DE1-A0CE-6A6700CEF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3EDEC-B4E6-4DB5-8FDF-ED2DFE0723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ADE42-E8CC-41A6-A533-F03E661C0DAF}"/>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5" name="Footer Placeholder 4">
            <a:extLst>
              <a:ext uri="{FF2B5EF4-FFF2-40B4-BE49-F238E27FC236}">
                <a16:creationId xmlns:a16="http://schemas.microsoft.com/office/drawing/2014/main" id="{01465433-467B-4BB6-B94D-726A0974CD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2C9AF-7E5F-4FE5-BF7D-C0EFF197B9DD}"/>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260470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2217-2C60-497B-86D6-F790F91A06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ECAEC6-914C-4515-AD1C-4B790080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15730-FEBB-472C-96A7-AA8F3FDCFD04}"/>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5" name="Footer Placeholder 4">
            <a:extLst>
              <a:ext uri="{FF2B5EF4-FFF2-40B4-BE49-F238E27FC236}">
                <a16:creationId xmlns:a16="http://schemas.microsoft.com/office/drawing/2014/main" id="{8DB5657A-FB29-45BA-B355-00BF487EC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23CFA-4542-4EA3-8B9A-D6DA9F03A479}"/>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160274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A012-4719-45C4-A8A8-E16BFB923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DD1B21-B85C-411B-957A-136CA14D4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6EEAA2-4827-4B18-A970-FEE0A337AE7D}"/>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5" name="Footer Placeholder 4">
            <a:extLst>
              <a:ext uri="{FF2B5EF4-FFF2-40B4-BE49-F238E27FC236}">
                <a16:creationId xmlns:a16="http://schemas.microsoft.com/office/drawing/2014/main" id="{E57BAA26-AD4B-4351-8F90-BE773E824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78880-1BF7-4A58-BE5D-C39860EEE26E}"/>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372547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486F-BB47-4331-8070-0CC4E4640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3DAFB1-5BD3-4E29-8EC7-9ACD1575A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1C8F0E-E5B5-4768-9F23-7005299A56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2AD103-036C-48A0-8F2F-F8A02951D36D}"/>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6" name="Footer Placeholder 5">
            <a:extLst>
              <a:ext uri="{FF2B5EF4-FFF2-40B4-BE49-F238E27FC236}">
                <a16:creationId xmlns:a16="http://schemas.microsoft.com/office/drawing/2014/main" id="{B91D86B6-1FDB-4FB6-88E8-C8827A5F3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375F67-C8CF-42DB-A4EB-B062EA2202B4}"/>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40091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3401-8400-48F3-A36A-5F07970E1A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4B0FF2-48A0-4067-A5E7-11FE96E23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8909B-D2D8-4C74-9612-2127ABD25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7923F8-E66C-4A9C-9B9E-2FEFF34FC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61989-D43E-4A31-A2E7-29A3CC717A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093B4D-9742-4527-BD35-79C0306488A9}"/>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8" name="Footer Placeholder 7">
            <a:extLst>
              <a:ext uri="{FF2B5EF4-FFF2-40B4-BE49-F238E27FC236}">
                <a16:creationId xmlns:a16="http://schemas.microsoft.com/office/drawing/2014/main" id="{449BC694-9186-450D-9BDE-5B58E37B36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4D054E-6FCA-4FDE-AB00-840B38F88A6E}"/>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367662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13ED-15EA-40DD-9D29-C5EAF9A05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07E57C-19B6-430A-ABA0-82D6139C96DA}"/>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4" name="Footer Placeholder 3">
            <a:extLst>
              <a:ext uri="{FF2B5EF4-FFF2-40B4-BE49-F238E27FC236}">
                <a16:creationId xmlns:a16="http://schemas.microsoft.com/office/drawing/2014/main" id="{4777C67E-6790-400C-BF31-1B41A96108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724EFC-8319-4348-949E-86DBADAA8311}"/>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128623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BC064-8F91-48A3-A018-60CD0B3293E0}"/>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3" name="Footer Placeholder 2">
            <a:extLst>
              <a:ext uri="{FF2B5EF4-FFF2-40B4-BE49-F238E27FC236}">
                <a16:creationId xmlns:a16="http://schemas.microsoft.com/office/drawing/2014/main" id="{7E35BCE7-F2EA-41D0-80D7-E3A8F3D1C7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820AEE-CB26-4573-8918-B0F1AB45A170}"/>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339696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DD85-AE0F-4942-BCA8-7D3D10B1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0B4504-92FE-4745-AE84-75186B1F6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680952-BE0E-479F-A785-6FC755150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BF81D-091C-47C1-9722-8FDB25F9D8C8}"/>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6" name="Footer Placeholder 5">
            <a:extLst>
              <a:ext uri="{FF2B5EF4-FFF2-40B4-BE49-F238E27FC236}">
                <a16:creationId xmlns:a16="http://schemas.microsoft.com/office/drawing/2014/main" id="{C139EF39-63FD-43F8-8DF0-8E9C5BA03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27E2FA-01DA-4833-89FF-690439DDBC33}"/>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123278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5A36-5F66-46AA-A52E-C540B75B4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76306E-2702-4CAE-BB31-2E87D69FB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5B5CA6-7A2C-4C36-A5B9-1682BEB6B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31873-896D-4A0E-8592-6A05C49D11E1}"/>
              </a:ext>
            </a:extLst>
          </p:cNvPr>
          <p:cNvSpPr>
            <a:spLocks noGrp="1"/>
          </p:cNvSpPr>
          <p:nvPr>
            <p:ph type="dt" sz="half" idx="10"/>
          </p:nvPr>
        </p:nvSpPr>
        <p:spPr/>
        <p:txBody>
          <a:bodyPr/>
          <a:lstStyle/>
          <a:p>
            <a:fld id="{739C8F88-9930-4B65-886A-7318602F0913}" type="datetimeFigureOut">
              <a:rPr lang="en-IN" smtClean="0"/>
              <a:t>17-01-2023</a:t>
            </a:fld>
            <a:endParaRPr lang="en-IN"/>
          </a:p>
        </p:txBody>
      </p:sp>
      <p:sp>
        <p:nvSpPr>
          <p:cNvPr id="6" name="Footer Placeholder 5">
            <a:extLst>
              <a:ext uri="{FF2B5EF4-FFF2-40B4-BE49-F238E27FC236}">
                <a16:creationId xmlns:a16="http://schemas.microsoft.com/office/drawing/2014/main" id="{ED549E70-BA2A-4729-BC8A-180E11F48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B8031C-E660-4DF0-A44C-4B38A5A637D7}"/>
              </a:ext>
            </a:extLst>
          </p:cNvPr>
          <p:cNvSpPr>
            <a:spLocks noGrp="1"/>
          </p:cNvSpPr>
          <p:nvPr>
            <p:ph type="sldNum" sz="quarter" idx="12"/>
          </p:nvPr>
        </p:nvSpPr>
        <p:spPr/>
        <p:txBody>
          <a:bodyPr/>
          <a:lstStyle/>
          <a:p>
            <a:fld id="{6AF9669E-03F4-41E9-8439-4762B91DED53}" type="slidenum">
              <a:rPr lang="en-IN" smtClean="0"/>
              <a:t>‹#›</a:t>
            </a:fld>
            <a:endParaRPr lang="en-IN"/>
          </a:p>
        </p:txBody>
      </p:sp>
    </p:spTree>
    <p:extLst>
      <p:ext uri="{BB962C8B-B14F-4D97-AF65-F5344CB8AC3E}">
        <p14:creationId xmlns:p14="http://schemas.microsoft.com/office/powerpoint/2010/main" val="177563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3A3F4-539C-4AB8-B900-E1C24899B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E617D0-E249-4C9A-BE9C-B19C71328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C9A3D6-8A6D-4B4A-87BB-A11B73825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C8F88-9930-4B65-886A-7318602F0913}" type="datetimeFigureOut">
              <a:rPr lang="en-IN" smtClean="0"/>
              <a:t>17-01-2023</a:t>
            </a:fld>
            <a:endParaRPr lang="en-IN"/>
          </a:p>
        </p:txBody>
      </p:sp>
      <p:sp>
        <p:nvSpPr>
          <p:cNvPr id="5" name="Footer Placeholder 4">
            <a:extLst>
              <a:ext uri="{FF2B5EF4-FFF2-40B4-BE49-F238E27FC236}">
                <a16:creationId xmlns:a16="http://schemas.microsoft.com/office/drawing/2014/main" id="{1C0346E8-1A19-428B-84D4-D8F6EC6B54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21EAB9-E63B-49E0-B403-1262A90B2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9669E-03F4-41E9-8439-4762B91DED53}" type="slidenum">
              <a:rPr lang="en-IN" smtClean="0"/>
              <a:t>‹#›</a:t>
            </a:fld>
            <a:endParaRPr lang="en-IN"/>
          </a:p>
        </p:txBody>
      </p:sp>
    </p:spTree>
    <p:extLst>
      <p:ext uri="{BB962C8B-B14F-4D97-AF65-F5344CB8AC3E}">
        <p14:creationId xmlns:p14="http://schemas.microsoft.com/office/powerpoint/2010/main" val="152761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3527B34A-B1E8-48C7-8DFD-7D3BB2F69B2F}"/>
              </a:ext>
            </a:extLst>
          </p:cNvPr>
          <p:cNvPicPr>
            <a:picLocks noChangeAspect="1"/>
          </p:cNvPicPr>
          <p:nvPr/>
        </p:nvPicPr>
        <p:blipFill rotWithShape="1">
          <a:blip r:embed="rId2">
            <a:extLst>
              <a:ext uri="{28A0092B-C50C-407E-A947-70E740481C1C}">
                <a14:useLocalDpi xmlns:a14="http://schemas.microsoft.com/office/drawing/2010/main" val="0"/>
              </a:ext>
            </a:extLst>
          </a:blip>
          <a:srcRect l="8213" t="7537" r="5411" b="7440"/>
          <a:stretch/>
        </p:blipFill>
        <p:spPr>
          <a:xfrm>
            <a:off x="6268278" y="1027044"/>
            <a:ext cx="5923722" cy="5830956"/>
          </a:xfrm>
          <a:prstGeom prst="rect">
            <a:avLst/>
          </a:prstGeom>
        </p:spPr>
      </p:pic>
      <p:sp>
        <p:nvSpPr>
          <p:cNvPr id="10" name="Rectangle 9">
            <a:extLst>
              <a:ext uri="{FF2B5EF4-FFF2-40B4-BE49-F238E27FC236}">
                <a16:creationId xmlns:a16="http://schemas.microsoft.com/office/drawing/2014/main" id="{E2E5CF29-B0E6-4421-87CC-9C89FD5E09C0}"/>
              </a:ext>
            </a:extLst>
          </p:cNvPr>
          <p:cNvSpPr/>
          <p:nvPr/>
        </p:nvSpPr>
        <p:spPr>
          <a:xfrm>
            <a:off x="209644" y="470056"/>
            <a:ext cx="5886356" cy="1246495"/>
          </a:xfrm>
          <a:prstGeom prst="rect">
            <a:avLst/>
          </a:prstGeom>
          <a:solidFill>
            <a:srgbClr val="F04651"/>
          </a:solidFill>
          <a:ln>
            <a:noFill/>
          </a:ln>
        </p:spPr>
        <p:txBody>
          <a:bodyPr wrap="none" lIns="91440" tIns="45720" rIns="91440" bIns="45720">
            <a:spAutoFit/>
          </a:bodyPr>
          <a:lstStyle/>
          <a:p>
            <a:pPr algn="ctr"/>
            <a:r>
              <a:rPr lang="en-US" sz="7500" b="0" cap="none" spc="0" dirty="0">
                <a:ln w="0"/>
                <a:solidFill>
                  <a:schemeClr val="bg1"/>
                </a:solidFill>
                <a:latin typeface="Impact" panose="020B0806030902050204" pitchFamily="34" charset="0"/>
              </a:rPr>
              <a:t> WHAT IS GDP? </a:t>
            </a:r>
          </a:p>
        </p:txBody>
      </p:sp>
      <p:sp>
        <p:nvSpPr>
          <p:cNvPr id="11" name="Rectangle 10">
            <a:extLst>
              <a:ext uri="{FF2B5EF4-FFF2-40B4-BE49-F238E27FC236}">
                <a16:creationId xmlns:a16="http://schemas.microsoft.com/office/drawing/2014/main" id="{BC26E908-60CD-44E9-AD36-B3E73C3E94F1}"/>
              </a:ext>
            </a:extLst>
          </p:cNvPr>
          <p:cNvSpPr/>
          <p:nvPr/>
        </p:nvSpPr>
        <p:spPr>
          <a:xfrm>
            <a:off x="315661" y="1919945"/>
            <a:ext cx="5608062" cy="4324261"/>
          </a:xfrm>
          <a:prstGeom prst="rect">
            <a:avLst/>
          </a:prstGeom>
          <a:noFill/>
        </p:spPr>
        <p:txBody>
          <a:bodyPr wrap="square" lIns="91440" tIns="45720" rIns="91440" bIns="45720">
            <a:spAutoFit/>
          </a:bodyPr>
          <a:lstStyle/>
          <a:p>
            <a:pPr algn="just"/>
            <a:r>
              <a:rPr lang="en-US" sz="2500" b="0" i="0" dirty="0">
                <a:solidFill>
                  <a:srgbClr val="F04651"/>
                </a:solidFill>
                <a:effectLst/>
                <a:latin typeface="Arial" panose="020B0604020202020204" pitchFamily="34" charset="0"/>
                <a:cs typeface="Arial" panose="020B0604020202020204" pitchFamily="34" charset="0"/>
              </a:rPr>
              <a:t>It is monetary value of all finished goods &amp; services made within a country during a specific period. It provides an economic snapshot of a country used to estimate size of an economy and its growth rate. Its impact can be measured by using the following three methods such as –</a:t>
            </a:r>
          </a:p>
          <a:p>
            <a:pPr marL="342900" indent="-342900" algn="just">
              <a:buFont typeface="Arial" panose="020B0604020202020204" pitchFamily="34" charset="0"/>
              <a:buChar char="•"/>
            </a:pPr>
            <a:r>
              <a:rPr lang="en-US" sz="2500" dirty="0">
                <a:solidFill>
                  <a:srgbClr val="F04651"/>
                </a:solidFill>
                <a:latin typeface="Arial" panose="020B0604020202020204" pitchFamily="34" charset="0"/>
                <a:cs typeface="Arial" panose="020B0604020202020204" pitchFamily="34" charset="0"/>
              </a:rPr>
              <a:t>Value Added Method</a:t>
            </a:r>
          </a:p>
          <a:p>
            <a:pPr marL="342900" indent="-342900" algn="just">
              <a:buFont typeface="Arial" panose="020B0604020202020204" pitchFamily="34" charset="0"/>
              <a:buChar char="•"/>
            </a:pPr>
            <a:r>
              <a:rPr lang="en-US" sz="2500" b="0" i="0" dirty="0">
                <a:solidFill>
                  <a:srgbClr val="F04651"/>
                </a:solidFill>
                <a:effectLst/>
                <a:latin typeface="Arial" panose="020B0604020202020204" pitchFamily="34" charset="0"/>
                <a:cs typeface="Arial" panose="020B0604020202020204" pitchFamily="34" charset="0"/>
              </a:rPr>
              <a:t>Income Method</a:t>
            </a:r>
          </a:p>
          <a:p>
            <a:pPr marL="342900" indent="-342900" algn="just">
              <a:buFont typeface="Arial" panose="020B0604020202020204" pitchFamily="34" charset="0"/>
              <a:buChar char="•"/>
            </a:pPr>
            <a:r>
              <a:rPr lang="en-US" sz="2500" dirty="0">
                <a:solidFill>
                  <a:srgbClr val="F04651"/>
                </a:solidFill>
                <a:latin typeface="Arial" panose="020B0604020202020204" pitchFamily="34" charset="0"/>
                <a:cs typeface="Arial" panose="020B0604020202020204" pitchFamily="34" charset="0"/>
              </a:rPr>
              <a:t>Expenditure Method</a:t>
            </a:r>
            <a:endParaRPr lang="en-US" sz="2500" b="0" i="0" dirty="0">
              <a:solidFill>
                <a:srgbClr val="F046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6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E5CF29-B0E6-4421-87CC-9C89FD5E09C0}"/>
              </a:ext>
            </a:extLst>
          </p:cNvPr>
          <p:cNvSpPr/>
          <p:nvPr/>
        </p:nvSpPr>
        <p:spPr>
          <a:xfrm>
            <a:off x="1730734" y="229506"/>
            <a:ext cx="8730532" cy="1246495"/>
          </a:xfrm>
          <a:prstGeom prst="rect">
            <a:avLst/>
          </a:prstGeom>
          <a:solidFill>
            <a:srgbClr val="48C6C5"/>
          </a:solidFill>
          <a:ln>
            <a:noFill/>
          </a:ln>
        </p:spPr>
        <p:txBody>
          <a:bodyPr wrap="none" lIns="91440" tIns="45720" rIns="91440" bIns="45720">
            <a:spAutoFit/>
          </a:bodyPr>
          <a:lstStyle/>
          <a:p>
            <a:pPr algn="ctr"/>
            <a:r>
              <a:rPr lang="en-US" sz="7500" b="0" cap="none" spc="0" dirty="0">
                <a:ln w="0"/>
                <a:solidFill>
                  <a:schemeClr val="bg1"/>
                </a:solidFill>
                <a:latin typeface="Impact" panose="020B0806030902050204" pitchFamily="34" charset="0"/>
              </a:rPr>
              <a:t> VALUE ADDED METHOD </a:t>
            </a:r>
          </a:p>
        </p:txBody>
      </p:sp>
      <p:sp>
        <p:nvSpPr>
          <p:cNvPr id="11" name="Rectangle 10">
            <a:extLst>
              <a:ext uri="{FF2B5EF4-FFF2-40B4-BE49-F238E27FC236}">
                <a16:creationId xmlns:a16="http://schemas.microsoft.com/office/drawing/2014/main" id="{BC26E908-60CD-44E9-AD36-B3E73C3E94F1}"/>
              </a:ext>
            </a:extLst>
          </p:cNvPr>
          <p:cNvSpPr/>
          <p:nvPr/>
        </p:nvSpPr>
        <p:spPr>
          <a:xfrm>
            <a:off x="1179161" y="1586041"/>
            <a:ext cx="9833675" cy="1677382"/>
          </a:xfrm>
          <a:prstGeom prst="rect">
            <a:avLst/>
          </a:prstGeom>
          <a:noFill/>
        </p:spPr>
        <p:txBody>
          <a:bodyPr wrap="square" lIns="91440" tIns="45720" rIns="91440" bIns="45720">
            <a:spAutoFit/>
          </a:bodyPr>
          <a:lstStyle/>
          <a:p>
            <a:pPr algn="just"/>
            <a:r>
              <a:rPr lang="en-US" sz="2500" b="0" i="0" dirty="0">
                <a:solidFill>
                  <a:srgbClr val="48C6C5"/>
                </a:solidFill>
                <a:effectLst/>
                <a:latin typeface="Arial" panose="020B0604020202020204" pitchFamily="34" charset="0"/>
                <a:cs typeface="Arial" panose="020B0604020202020204" pitchFamily="34" charset="0"/>
              </a:rPr>
              <a:t>This method is used to measure impact of GDP in various phases of production in the circular flow. Value added by each producing enterprise is known as Gross Value Added at Market Price – GVA</a:t>
            </a:r>
            <a:r>
              <a:rPr lang="en-US" dirty="0">
                <a:solidFill>
                  <a:srgbClr val="48C6C5"/>
                </a:solidFill>
              </a:rPr>
              <a:t>MP.</a:t>
            </a:r>
          </a:p>
          <a:p>
            <a:pPr algn="just"/>
            <a:r>
              <a:rPr lang="en-US" sz="2500" b="0" i="0" dirty="0">
                <a:solidFill>
                  <a:srgbClr val="48C6C5"/>
                </a:solidFill>
                <a:effectLst/>
                <a:latin typeface="Arial" panose="020B0604020202020204" pitchFamily="34" charset="0"/>
                <a:cs typeface="Arial" panose="020B0604020202020204" pitchFamily="34" charset="0"/>
              </a:rPr>
              <a:t>Sum of GVA</a:t>
            </a:r>
            <a:r>
              <a:rPr lang="en-US" dirty="0">
                <a:solidFill>
                  <a:srgbClr val="48C6C5"/>
                </a:solidFill>
              </a:rPr>
              <a:t>MP</a:t>
            </a:r>
            <a:r>
              <a:rPr lang="en-US" sz="2800" dirty="0">
                <a:solidFill>
                  <a:srgbClr val="48C6C5"/>
                </a:solidFill>
              </a:rPr>
              <a:t> of primary, secondary &amp; tertiary sectors equals GDP</a:t>
            </a:r>
            <a:endParaRPr lang="en-US" sz="2500" b="0" i="0" dirty="0">
              <a:solidFill>
                <a:srgbClr val="48C6C5"/>
              </a:solidFill>
              <a:effectLst/>
              <a:latin typeface="Arial" panose="020B0604020202020204" pitchFamily="34" charset="0"/>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CC271209-29FC-4BA5-9772-E9D1778DAD4C}"/>
              </a:ext>
            </a:extLst>
          </p:cNvPr>
          <p:cNvPicPr>
            <a:picLocks noChangeAspect="1"/>
          </p:cNvPicPr>
          <p:nvPr/>
        </p:nvPicPr>
        <p:blipFill rotWithShape="1">
          <a:blip r:embed="rId2">
            <a:extLst>
              <a:ext uri="{28A0092B-C50C-407E-A947-70E740481C1C}">
                <a14:useLocalDpi xmlns:a14="http://schemas.microsoft.com/office/drawing/2010/main" val="0"/>
              </a:ext>
            </a:extLst>
          </a:blip>
          <a:srcRect l="5110" t="12502" r="4673" b="14606"/>
          <a:stretch/>
        </p:blipFill>
        <p:spPr>
          <a:xfrm>
            <a:off x="424068" y="3263423"/>
            <a:ext cx="10999305" cy="3554820"/>
          </a:xfrm>
          <a:prstGeom prst="rect">
            <a:avLst/>
          </a:prstGeom>
        </p:spPr>
      </p:pic>
    </p:spTree>
    <p:extLst>
      <p:ext uri="{BB962C8B-B14F-4D97-AF65-F5344CB8AC3E}">
        <p14:creationId xmlns:p14="http://schemas.microsoft.com/office/powerpoint/2010/main" val="224964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26E908-60CD-44E9-AD36-B3E73C3E94F1}"/>
              </a:ext>
            </a:extLst>
          </p:cNvPr>
          <p:cNvSpPr/>
          <p:nvPr/>
        </p:nvSpPr>
        <p:spPr>
          <a:xfrm>
            <a:off x="6286962" y="2167530"/>
            <a:ext cx="5295437" cy="3939540"/>
          </a:xfrm>
          <a:prstGeom prst="rect">
            <a:avLst/>
          </a:prstGeom>
          <a:noFill/>
        </p:spPr>
        <p:txBody>
          <a:bodyPr wrap="square" lIns="91440" tIns="45720" rIns="91440" bIns="45720">
            <a:spAutoFit/>
          </a:bodyPr>
          <a:lstStyle/>
          <a:p>
            <a:pPr algn="just"/>
            <a:r>
              <a:rPr lang="en-US" sz="2500" b="0" i="0" dirty="0">
                <a:solidFill>
                  <a:srgbClr val="62C751"/>
                </a:solidFill>
                <a:effectLst/>
                <a:latin typeface="Arial" panose="020B0604020202020204" pitchFamily="34" charset="0"/>
                <a:cs typeface="Arial" panose="020B0604020202020204" pitchFamily="34" charset="0"/>
              </a:rPr>
              <a:t>This method is used to measure impact of GDP by sum of </a:t>
            </a:r>
            <a:r>
              <a:rPr lang="en-US" sz="2500" dirty="0">
                <a:solidFill>
                  <a:srgbClr val="62C751"/>
                </a:solidFill>
                <a:latin typeface="Arial" panose="020B0604020202020204" pitchFamily="34" charset="0"/>
                <a:cs typeface="Arial" panose="020B0604020202020204" pitchFamily="34" charset="0"/>
              </a:rPr>
              <a:t>a</a:t>
            </a:r>
            <a:r>
              <a:rPr lang="en-US" sz="2500" b="0" i="0" dirty="0">
                <a:solidFill>
                  <a:srgbClr val="62C751"/>
                </a:solidFill>
                <a:effectLst/>
                <a:latin typeface="Arial" panose="020B0604020202020204" pitchFamily="34" charset="0"/>
                <a:cs typeface="Arial" panose="020B0604020202020204" pitchFamily="34" charset="0"/>
              </a:rPr>
              <a:t>ll th</a:t>
            </a:r>
            <a:r>
              <a:rPr lang="en-US" sz="2500" dirty="0">
                <a:solidFill>
                  <a:srgbClr val="62C751"/>
                </a:solidFill>
                <a:latin typeface="Arial" panose="020B0604020202020204" pitchFamily="34" charset="0"/>
                <a:cs typeface="Arial" panose="020B0604020202020204" pitchFamily="34" charset="0"/>
              </a:rPr>
              <a:t>e </a:t>
            </a:r>
            <a:r>
              <a:rPr lang="en-US" sz="2500" b="0" i="0" dirty="0">
                <a:solidFill>
                  <a:srgbClr val="62C751"/>
                </a:solidFill>
                <a:effectLst/>
                <a:latin typeface="Arial" panose="020B0604020202020204" pitchFamily="34" charset="0"/>
                <a:cs typeface="Arial" panose="020B0604020202020204" pitchFamily="34" charset="0"/>
              </a:rPr>
              <a:t>incomes that accrue to the factors of production in the form of compensations given to </a:t>
            </a:r>
            <a:r>
              <a:rPr lang="en-US" sz="2500" dirty="0">
                <a:solidFill>
                  <a:srgbClr val="62C751"/>
                </a:solidFill>
                <a:latin typeface="Arial" panose="020B0604020202020204" pitchFamily="34" charset="0"/>
                <a:cs typeface="Arial" panose="020B0604020202020204" pitchFamily="34" charset="0"/>
              </a:rPr>
              <a:t>respective </a:t>
            </a:r>
            <a:r>
              <a:rPr lang="en-US" sz="2500" b="0" i="0" dirty="0">
                <a:solidFill>
                  <a:srgbClr val="62C751"/>
                </a:solidFill>
                <a:effectLst/>
                <a:latin typeface="Arial" panose="020B0604020202020204" pitchFamily="34" charset="0"/>
                <a:cs typeface="Arial" panose="020B0604020202020204" pitchFamily="34" charset="0"/>
              </a:rPr>
              <a:t>employees, wages, profits, rent, royalty, interest and salaries etc., commonly known as the factor incomes from all the sectors of production pipeline, respectively.</a:t>
            </a:r>
          </a:p>
        </p:txBody>
      </p:sp>
      <p:pic>
        <p:nvPicPr>
          <p:cNvPr id="3" name="Picture 2" descr="A picture containing logo&#10;&#10;Description automatically generated">
            <a:extLst>
              <a:ext uri="{FF2B5EF4-FFF2-40B4-BE49-F238E27FC236}">
                <a16:creationId xmlns:a16="http://schemas.microsoft.com/office/drawing/2014/main" id="{1337128D-ACCB-4BFB-9C7D-9CBC8DD6E212}"/>
              </a:ext>
            </a:extLst>
          </p:cNvPr>
          <p:cNvPicPr>
            <a:picLocks noChangeAspect="1"/>
          </p:cNvPicPr>
          <p:nvPr/>
        </p:nvPicPr>
        <p:blipFill rotWithShape="1">
          <a:blip r:embed="rId2">
            <a:extLst>
              <a:ext uri="{28A0092B-C50C-407E-A947-70E740481C1C}">
                <a14:useLocalDpi xmlns:a14="http://schemas.microsoft.com/office/drawing/2010/main" val="0"/>
              </a:ext>
            </a:extLst>
          </a:blip>
          <a:srcRect l="11159" t="1353" r="11015" b="1448"/>
          <a:stretch/>
        </p:blipFill>
        <p:spPr>
          <a:xfrm>
            <a:off x="405992" y="1558061"/>
            <a:ext cx="5499047" cy="5150877"/>
          </a:xfrm>
          <a:prstGeom prst="rect">
            <a:avLst/>
          </a:prstGeom>
        </p:spPr>
      </p:pic>
      <p:sp>
        <p:nvSpPr>
          <p:cNvPr id="7" name="Rectangle 6">
            <a:extLst>
              <a:ext uri="{FF2B5EF4-FFF2-40B4-BE49-F238E27FC236}">
                <a16:creationId xmlns:a16="http://schemas.microsoft.com/office/drawing/2014/main" id="{07A8AD91-A7BB-4B5B-A620-1DCB5EC435EC}"/>
              </a:ext>
            </a:extLst>
          </p:cNvPr>
          <p:cNvSpPr/>
          <p:nvPr/>
        </p:nvSpPr>
        <p:spPr>
          <a:xfrm>
            <a:off x="2720653" y="311566"/>
            <a:ext cx="6750694" cy="1246495"/>
          </a:xfrm>
          <a:prstGeom prst="rect">
            <a:avLst/>
          </a:prstGeom>
          <a:solidFill>
            <a:srgbClr val="62C751"/>
          </a:solidFill>
          <a:ln>
            <a:noFill/>
          </a:ln>
        </p:spPr>
        <p:txBody>
          <a:bodyPr wrap="none" lIns="91440" tIns="45720" rIns="91440" bIns="45720">
            <a:spAutoFit/>
          </a:bodyPr>
          <a:lstStyle/>
          <a:p>
            <a:pPr algn="ctr"/>
            <a:r>
              <a:rPr lang="en-US" sz="7500" b="0" cap="none" spc="0" dirty="0">
                <a:ln w="0"/>
                <a:solidFill>
                  <a:schemeClr val="bg1"/>
                </a:solidFill>
                <a:latin typeface="Impact" panose="020B0806030902050204" pitchFamily="34" charset="0"/>
              </a:rPr>
              <a:t> INCOME METHOD </a:t>
            </a:r>
          </a:p>
        </p:txBody>
      </p:sp>
    </p:spTree>
    <p:extLst>
      <p:ext uri="{BB962C8B-B14F-4D97-AF65-F5344CB8AC3E}">
        <p14:creationId xmlns:p14="http://schemas.microsoft.com/office/powerpoint/2010/main" val="60428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26E908-60CD-44E9-AD36-B3E73C3E94F1}"/>
              </a:ext>
            </a:extLst>
          </p:cNvPr>
          <p:cNvSpPr/>
          <p:nvPr/>
        </p:nvSpPr>
        <p:spPr>
          <a:xfrm>
            <a:off x="437321" y="1997871"/>
            <a:ext cx="5295437" cy="4324261"/>
          </a:xfrm>
          <a:prstGeom prst="rect">
            <a:avLst/>
          </a:prstGeom>
          <a:noFill/>
        </p:spPr>
        <p:txBody>
          <a:bodyPr wrap="square" lIns="91440" tIns="45720" rIns="91440" bIns="45720">
            <a:spAutoFit/>
          </a:bodyPr>
          <a:lstStyle/>
          <a:p>
            <a:pPr algn="just"/>
            <a:r>
              <a:rPr lang="en-US" sz="2500" b="0" i="0" dirty="0">
                <a:solidFill>
                  <a:srgbClr val="9C7AF2"/>
                </a:solidFill>
                <a:effectLst/>
                <a:latin typeface="Arial" panose="020B0604020202020204" pitchFamily="34" charset="0"/>
                <a:cs typeface="Arial" panose="020B0604020202020204" pitchFamily="34" charset="0"/>
              </a:rPr>
              <a:t>This method is used to measure impact of GDP by sum of </a:t>
            </a:r>
            <a:r>
              <a:rPr lang="en-US" sz="2500" dirty="0">
                <a:solidFill>
                  <a:srgbClr val="9C7AF2"/>
                </a:solidFill>
                <a:latin typeface="Arial" panose="020B0604020202020204" pitchFamily="34" charset="0"/>
                <a:cs typeface="Arial" panose="020B0604020202020204" pitchFamily="34" charset="0"/>
              </a:rPr>
              <a:t>total expenditures which are incurred by households, NGOs, business firms, government and foreigners. Factor income earned by factors of production is spent in the form of expenditure on purchase of goods and services produced by firms, including the amount of net exports as well, respectively.</a:t>
            </a:r>
            <a:endParaRPr lang="en-US" sz="2500" b="0" i="0" dirty="0">
              <a:solidFill>
                <a:srgbClr val="9C7AF2"/>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7A8AD91-A7BB-4B5B-A620-1DCB5EC435EC}"/>
              </a:ext>
            </a:extLst>
          </p:cNvPr>
          <p:cNvSpPr/>
          <p:nvPr/>
        </p:nvSpPr>
        <p:spPr>
          <a:xfrm>
            <a:off x="1093474" y="197743"/>
            <a:ext cx="8767272" cy="1246495"/>
          </a:xfrm>
          <a:prstGeom prst="rect">
            <a:avLst/>
          </a:prstGeom>
          <a:solidFill>
            <a:srgbClr val="9C7AF2"/>
          </a:solidFill>
          <a:ln>
            <a:noFill/>
          </a:ln>
        </p:spPr>
        <p:txBody>
          <a:bodyPr wrap="none" lIns="91440" tIns="45720" rIns="91440" bIns="45720">
            <a:spAutoFit/>
          </a:bodyPr>
          <a:lstStyle/>
          <a:p>
            <a:pPr algn="ctr"/>
            <a:r>
              <a:rPr lang="en-US" sz="7500" b="0" cap="none" spc="0" dirty="0">
                <a:ln w="0"/>
                <a:solidFill>
                  <a:schemeClr val="bg1"/>
                </a:solidFill>
                <a:latin typeface="Impact" panose="020B0806030902050204" pitchFamily="34" charset="0"/>
              </a:rPr>
              <a:t> EXPENDITURE METHOD </a:t>
            </a:r>
          </a:p>
        </p:txBody>
      </p:sp>
      <p:pic>
        <p:nvPicPr>
          <p:cNvPr id="4" name="Picture 3" descr="A picture containing text, vector graphics&#10;&#10;Description automatically generated">
            <a:extLst>
              <a:ext uri="{FF2B5EF4-FFF2-40B4-BE49-F238E27FC236}">
                <a16:creationId xmlns:a16="http://schemas.microsoft.com/office/drawing/2014/main" id="{EB181FF0-0677-4308-BEA1-93A1A3A7C7D0}"/>
              </a:ext>
            </a:extLst>
          </p:cNvPr>
          <p:cNvPicPr>
            <a:picLocks noChangeAspect="1"/>
          </p:cNvPicPr>
          <p:nvPr/>
        </p:nvPicPr>
        <p:blipFill rotWithShape="1">
          <a:blip r:embed="rId2">
            <a:extLst>
              <a:ext uri="{28A0092B-C50C-407E-A947-70E740481C1C}">
                <a14:useLocalDpi xmlns:a14="http://schemas.microsoft.com/office/drawing/2010/main" val="0"/>
              </a:ext>
            </a:extLst>
          </a:blip>
          <a:srcRect l="9226" t="11005" r="11546" b="11005"/>
          <a:stretch/>
        </p:blipFill>
        <p:spPr>
          <a:xfrm>
            <a:off x="6321283" y="1485733"/>
            <a:ext cx="5433396" cy="5348539"/>
          </a:xfrm>
          <a:prstGeom prst="rect">
            <a:avLst/>
          </a:prstGeom>
        </p:spPr>
      </p:pic>
    </p:spTree>
    <p:extLst>
      <p:ext uri="{BB962C8B-B14F-4D97-AF65-F5344CB8AC3E}">
        <p14:creationId xmlns:p14="http://schemas.microsoft.com/office/powerpoint/2010/main" val="51954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6C4EA3-13D0-49BD-9F98-7D12651071D0}"/>
              </a:ext>
            </a:extLst>
          </p:cNvPr>
          <p:cNvSpPr/>
          <p:nvPr/>
        </p:nvSpPr>
        <p:spPr>
          <a:xfrm>
            <a:off x="1948871" y="237499"/>
            <a:ext cx="8294258" cy="1246495"/>
          </a:xfrm>
          <a:prstGeom prst="rect">
            <a:avLst/>
          </a:prstGeom>
          <a:solidFill>
            <a:schemeClr val="tx1"/>
          </a:solidFill>
          <a:ln>
            <a:noFill/>
          </a:ln>
        </p:spPr>
        <p:txBody>
          <a:bodyPr wrap="none" lIns="91440" tIns="45720" rIns="91440" bIns="45720">
            <a:spAutoFit/>
          </a:bodyPr>
          <a:lstStyle/>
          <a:p>
            <a:pPr algn="ctr"/>
            <a:r>
              <a:rPr lang="en-US" sz="7500" b="0" cap="none" spc="0" dirty="0">
                <a:ln w="0"/>
                <a:solidFill>
                  <a:schemeClr val="bg1"/>
                </a:solidFill>
                <a:latin typeface="Impact" panose="020B0806030902050204" pitchFamily="34" charset="0"/>
              </a:rPr>
              <a:t> NOMINAL &amp; REAL GDP </a:t>
            </a:r>
          </a:p>
        </p:txBody>
      </p:sp>
      <p:pic>
        <p:nvPicPr>
          <p:cNvPr id="4" name="Picture 3">
            <a:extLst>
              <a:ext uri="{FF2B5EF4-FFF2-40B4-BE49-F238E27FC236}">
                <a16:creationId xmlns:a16="http://schemas.microsoft.com/office/drawing/2014/main" id="{6E1E204B-78B9-4C89-B033-161B93567590}"/>
              </a:ext>
            </a:extLst>
          </p:cNvPr>
          <p:cNvPicPr>
            <a:picLocks noChangeAspect="1"/>
          </p:cNvPicPr>
          <p:nvPr/>
        </p:nvPicPr>
        <p:blipFill rotWithShape="1">
          <a:blip r:embed="rId2">
            <a:extLst>
              <a:ext uri="{28A0092B-C50C-407E-A947-70E740481C1C}">
                <a14:useLocalDpi xmlns:a14="http://schemas.microsoft.com/office/drawing/2010/main" val="0"/>
              </a:ext>
            </a:extLst>
          </a:blip>
          <a:srcRect r="23125" b="20394"/>
          <a:stretch/>
        </p:blipFill>
        <p:spPr>
          <a:xfrm>
            <a:off x="6852213" y="1328461"/>
            <a:ext cx="5339787" cy="5529540"/>
          </a:xfrm>
          <a:prstGeom prst="rect">
            <a:avLst/>
          </a:prstGeom>
        </p:spPr>
      </p:pic>
      <p:sp>
        <p:nvSpPr>
          <p:cNvPr id="5" name="Rectangle 4">
            <a:extLst>
              <a:ext uri="{FF2B5EF4-FFF2-40B4-BE49-F238E27FC236}">
                <a16:creationId xmlns:a16="http://schemas.microsoft.com/office/drawing/2014/main" id="{4381F345-77B0-4ECE-8CF5-F4D61824DEA4}"/>
              </a:ext>
            </a:extLst>
          </p:cNvPr>
          <p:cNvSpPr/>
          <p:nvPr/>
        </p:nvSpPr>
        <p:spPr>
          <a:xfrm>
            <a:off x="504403" y="2216139"/>
            <a:ext cx="7850152" cy="3554819"/>
          </a:xfrm>
          <a:prstGeom prst="rect">
            <a:avLst/>
          </a:prstGeom>
          <a:noFill/>
        </p:spPr>
        <p:txBody>
          <a:bodyPr wrap="square" lIns="91440" tIns="45720" rIns="91440" bIns="45720">
            <a:spAutoFit/>
          </a:bodyPr>
          <a:lstStyle/>
          <a:p>
            <a:pPr algn="just"/>
            <a:r>
              <a:rPr lang="en-US" sz="2500" b="0" i="0" dirty="0">
                <a:effectLst/>
                <a:latin typeface="Arial" panose="020B0604020202020204" pitchFamily="34" charset="0"/>
                <a:cs typeface="Arial" panose="020B0604020202020204" pitchFamily="34" charset="0"/>
              </a:rPr>
              <a:t>The entire value of all products and services produced in a specific time period, generally quarterly or yearly, is referred to as nominal GDP. Real GDP is nominal GDP that has been adjusted for inflation. Real GDP is used to quantify real output growth without the distortions caused by inflation. Therefore, real GDP is a more accurate indicator of the change in output levels from one period to another, while nominal GDP is a better gauge of consumer buying power.</a:t>
            </a:r>
          </a:p>
        </p:txBody>
      </p:sp>
    </p:spTree>
    <p:extLst>
      <p:ext uri="{BB962C8B-B14F-4D97-AF65-F5344CB8AC3E}">
        <p14:creationId xmlns:p14="http://schemas.microsoft.com/office/powerpoint/2010/main" val="260568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person&#10;&#10;Description automatically generated">
            <a:extLst>
              <a:ext uri="{FF2B5EF4-FFF2-40B4-BE49-F238E27FC236}">
                <a16:creationId xmlns:a16="http://schemas.microsoft.com/office/drawing/2014/main" id="{065C9ABD-6B37-44E2-A649-C5004D19D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48" y="570212"/>
            <a:ext cx="9434041" cy="6287788"/>
          </a:xfrm>
          <a:prstGeom prst="rect">
            <a:avLst/>
          </a:prstGeom>
        </p:spPr>
      </p:pic>
      <p:sp>
        <p:nvSpPr>
          <p:cNvPr id="3" name="Rectangle: Rounded Corners 2">
            <a:extLst>
              <a:ext uri="{FF2B5EF4-FFF2-40B4-BE49-F238E27FC236}">
                <a16:creationId xmlns:a16="http://schemas.microsoft.com/office/drawing/2014/main" id="{A56C4EA3-13D0-49BD-9F98-7D12651071D0}"/>
              </a:ext>
            </a:extLst>
          </p:cNvPr>
          <p:cNvSpPr/>
          <p:nvPr/>
        </p:nvSpPr>
        <p:spPr>
          <a:xfrm>
            <a:off x="4156075" y="138353"/>
            <a:ext cx="3879850" cy="1379101"/>
          </a:xfrm>
          <a:prstGeom prst="roundRect">
            <a:avLst>
              <a:gd name="adj" fmla="val 17628"/>
            </a:avLst>
          </a:prstGeom>
          <a:solidFill>
            <a:schemeClr val="tx1"/>
          </a:solidFill>
          <a:ln>
            <a:noFill/>
          </a:ln>
        </p:spPr>
        <p:txBody>
          <a:bodyPr wrap="square" lIns="91440" tIns="45720" rIns="91440" bIns="45720">
            <a:spAutoFit/>
          </a:bodyPr>
          <a:lstStyle/>
          <a:p>
            <a:pPr algn="ctr"/>
            <a:r>
              <a:rPr lang="en-US" sz="7500" b="0" cap="none" spc="0" dirty="0">
                <a:ln w="0"/>
                <a:solidFill>
                  <a:schemeClr val="bg1"/>
                </a:solidFill>
                <a:latin typeface="Impact" panose="020B0806030902050204" pitchFamily="34" charset="0"/>
              </a:rPr>
              <a:t> THANKS! </a:t>
            </a:r>
          </a:p>
        </p:txBody>
      </p:sp>
    </p:spTree>
    <p:extLst>
      <p:ext uri="{BB962C8B-B14F-4D97-AF65-F5344CB8AC3E}">
        <p14:creationId xmlns:p14="http://schemas.microsoft.com/office/powerpoint/2010/main" val="3357775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345</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Gurpreet Singh</dc:creator>
  <cp:lastModifiedBy>Gurpreet Singh</cp:lastModifiedBy>
  <cp:revision>2</cp:revision>
  <dcterms:created xsi:type="dcterms:W3CDTF">2023-01-17T10:54:26Z</dcterms:created>
  <dcterms:modified xsi:type="dcterms:W3CDTF">2023-01-17T17:28:23Z</dcterms:modified>
</cp:coreProperties>
</file>