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7" r:id="rId19"/>
    <p:sldId id="273" r:id="rId20"/>
    <p:sldId id="274" r:id="rId21"/>
    <p:sldId id="275" r:id="rId22"/>
    <p:sldId id="276"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3/12/2019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3/12/2019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9.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3307C-9AE7-4AA0-9562-AAA83C4B15BA}"/>
              </a:ext>
            </a:extLst>
          </p:cNvPr>
          <p:cNvSpPr>
            <a:spLocks noGrp="1"/>
          </p:cNvSpPr>
          <p:nvPr>
            <p:ph type="ctrTitle"/>
          </p:nvPr>
        </p:nvSpPr>
        <p:spPr>
          <a:xfrm>
            <a:off x="2388973" y="50804"/>
            <a:ext cx="9561984" cy="2421464"/>
          </a:xfrm>
        </p:spPr>
        <p:txBody>
          <a:bodyPr/>
          <a:lstStyle/>
          <a:p>
            <a:r>
              <a:rPr lang="en-CA" b="1" dirty="0"/>
              <a:t>Assignment 3 - Data Analytics</a:t>
            </a:r>
            <a:br>
              <a:rPr lang="en-CA" b="1"/>
            </a:br>
            <a:r>
              <a:rPr lang="en-CA" b="1"/>
              <a:t>Group #A6</a:t>
            </a:r>
            <a:br>
              <a:rPr lang="en-CA" b="1" dirty="0"/>
            </a:br>
            <a:endParaRPr lang="en-CA" dirty="0"/>
          </a:p>
        </p:txBody>
      </p:sp>
      <p:sp>
        <p:nvSpPr>
          <p:cNvPr id="3" name="Subtitle 2">
            <a:extLst>
              <a:ext uri="{FF2B5EF4-FFF2-40B4-BE49-F238E27FC236}">
                <a16:creationId xmlns:a16="http://schemas.microsoft.com/office/drawing/2014/main" id="{3F8EC6B2-ED89-4964-967E-C3892FD0483F}"/>
              </a:ext>
            </a:extLst>
          </p:cNvPr>
          <p:cNvSpPr>
            <a:spLocks noGrp="1"/>
          </p:cNvSpPr>
          <p:nvPr>
            <p:ph type="subTitle" idx="1"/>
          </p:nvPr>
        </p:nvSpPr>
        <p:spPr>
          <a:xfrm>
            <a:off x="7812505" y="4108563"/>
            <a:ext cx="3783348" cy="2421464"/>
          </a:xfrm>
        </p:spPr>
        <p:txBody>
          <a:bodyPr>
            <a:normAutofit lnSpcReduction="10000"/>
          </a:bodyPr>
          <a:lstStyle/>
          <a:p>
            <a:pPr algn="ctr"/>
            <a:r>
              <a:rPr lang="en-CA" dirty="0"/>
              <a:t>Kunal Verma – C0726931</a:t>
            </a:r>
          </a:p>
          <a:p>
            <a:pPr algn="ctr"/>
            <a:r>
              <a:rPr lang="en-CA" dirty="0"/>
              <a:t>Gurpreet </a:t>
            </a:r>
            <a:r>
              <a:rPr lang="en-CA" dirty="0" err="1"/>
              <a:t>singh</a:t>
            </a:r>
            <a:r>
              <a:rPr lang="en-CA" dirty="0"/>
              <a:t>- C0727471</a:t>
            </a:r>
          </a:p>
          <a:p>
            <a:pPr algn="ctr"/>
            <a:r>
              <a:rPr lang="en-CA" dirty="0"/>
              <a:t>Danish </a:t>
            </a:r>
            <a:r>
              <a:rPr lang="en-CA" dirty="0" err="1"/>
              <a:t>sapra</a:t>
            </a:r>
            <a:r>
              <a:rPr lang="en-CA" dirty="0"/>
              <a:t>- C0726552</a:t>
            </a:r>
          </a:p>
          <a:p>
            <a:pPr algn="ctr"/>
            <a:r>
              <a:rPr lang="en-CA" dirty="0" err="1"/>
              <a:t>Ravindejit</a:t>
            </a:r>
            <a:r>
              <a:rPr lang="en-CA" dirty="0"/>
              <a:t> Kaur – C0732081</a:t>
            </a:r>
          </a:p>
          <a:p>
            <a:pPr algn="ctr"/>
            <a:r>
              <a:rPr lang="en-CA" dirty="0" err="1"/>
              <a:t>Simrandeep</a:t>
            </a:r>
            <a:r>
              <a:rPr lang="en-CA" dirty="0"/>
              <a:t> </a:t>
            </a:r>
            <a:r>
              <a:rPr lang="en-CA" dirty="0" err="1"/>
              <a:t>kaur</a:t>
            </a:r>
            <a:r>
              <a:rPr lang="en-CA" dirty="0"/>
              <a:t> – C0732174</a:t>
            </a:r>
          </a:p>
          <a:p>
            <a:pPr algn="ctr"/>
            <a:r>
              <a:rPr lang="en-CA" dirty="0"/>
              <a:t>Amandeep </a:t>
            </a:r>
            <a:r>
              <a:rPr lang="en-CA" dirty="0" err="1"/>
              <a:t>singh</a:t>
            </a:r>
            <a:r>
              <a:rPr lang="en-CA" dirty="0"/>
              <a:t>- C0732090</a:t>
            </a:r>
          </a:p>
          <a:p>
            <a:pPr algn="ctr"/>
            <a:endParaRPr lang="en-CA" dirty="0"/>
          </a:p>
        </p:txBody>
      </p:sp>
    </p:spTree>
    <p:extLst>
      <p:ext uri="{BB962C8B-B14F-4D97-AF65-F5344CB8AC3E}">
        <p14:creationId xmlns:p14="http://schemas.microsoft.com/office/powerpoint/2010/main" val="180628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0AF5F21-377F-4133-806E-0FCFA0E9C509}"/>
              </a:ext>
            </a:extLst>
          </p:cNvPr>
          <p:cNvSpPr>
            <a:spLocks noGrp="1"/>
          </p:cNvSpPr>
          <p:nvPr>
            <p:ph type="body" sz="half" idx="2"/>
          </p:nvPr>
        </p:nvSpPr>
        <p:spPr>
          <a:xfrm>
            <a:off x="114300" y="200025"/>
            <a:ext cx="6164653" cy="1828800"/>
          </a:xfrm>
        </p:spPr>
        <p:txBody>
          <a:bodyPr/>
          <a:lstStyle/>
          <a:p>
            <a:endParaRPr lang="en-CA" dirty="0"/>
          </a:p>
        </p:txBody>
      </p:sp>
      <p:pic>
        <p:nvPicPr>
          <p:cNvPr id="5" name="Picture 4">
            <a:extLst>
              <a:ext uri="{FF2B5EF4-FFF2-40B4-BE49-F238E27FC236}">
                <a16:creationId xmlns:a16="http://schemas.microsoft.com/office/drawing/2014/main" id="{E539A506-AC11-4A65-BACE-8090BDF7BBE0}"/>
              </a:ext>
            </a:extLst>
          </p:cNvPr>
          <p:cNvPicPr>
            <a:picLocks noChangeAspect="1"/>
          </p:cNvPicPr>
          <p:nvPr/>
        </p:nvPicPr>
        <p:blipFill>
          <a:blip r:embed="rId2"/>
          <a:stretch>
            <a:fillRect/>
          </a:stretch>
        </p:blipFill>
        <p:spPr>
          <a:xfrm>
            <a:off x="114300" y="95250"/>
            <a:ext cx="9686925" cy="4867275"/>
          </a:xfrm>
          <a:prstGeom prst="rect">
            <a:avLst/>
          </a:prstGeom>
        </p:spPr>
      </p:pic>
      <p:pic>
        <p:nvPicPr>
          <p:cNvPr id="6" name="Picture 5">
            <a:extLst>
              <a:ext uri="{FF2B5EF4-FFF2-40B4-BE49-F238E27FC236}">
                <a16:creationId xmlns:a16="http://schemas.microsoft.com/office/drawing/2014/main" id="{F098FB1E-6FAA-45B7-92F8-05605B1E8184}"/>
              </a:ext>
            </a:extLst>
          </p:cNvPr>
          <p:cNvPicPr>
            <a:picLocks noChangeAspect="1"/>
          </p:cNvPicPr>
          <p:nvPr/>
        </p:nvPicPr>
        <p:blipFill rotWithShape="1">
          <a:blip r:embed="rId3"/>
          <a:srcRect b="31837"/>
          <a:stretch/>
        </p:blipFill>
        <p:spPr>
          <a:xfrm>
            <a:off x="828675" y="5067300"/>
            <a:ext cx="11182350" cy="1590675"/>
          </a:xfrm>
          <a:prstGeom prst="rect">
            <a:avLst/>
          </a:prstGeom>
        </p:spPr>
      </p:pic>
      <p:sp>
        <p:nvSpPr>
          <p:cNvPr id="7" name="Rectangle 6">
            <a:extLst>
              <a:ext uri="{FF2B5EF4-FFF2-40B4-BE49-F238E27FC236}">
                <a16:creationId xmlns:a16="http://schemas.microsoft.com/office/drawing/2014/main" id="{CAB5B9A5-70DC-445A-A20E-E66E7E9B3565}"/>
              </a:ext>
            </a:extLst>
          </p:cNvPr>
          <p:cNvSpPr/>
          <p:nvPr/>
        </p:nvSpPr>
        <p:spPr>
          <a:xfrm>
            <a:off x="10001336" y="2945117"/>
            <a:ext cx="2190664" cy="967765"/>
          </a:xfrm>
          <a:prstGeom prst="rect">
            <a:avLst/>
          </a:prstGeom>
        </p:spPr>
        <p:txBody>
          <a:bodyPr wrap="none">
            <a:spAutoFit/>
          </a:bodyPr>
          <a:lstStyle/>
          <a:p>
            <a:pPr lvl="0">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Most profitable </a:t>
            </a:r>
          </a:p>
          <a:p>
            <a:pPr lvl="0">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product/ item</a:t>
            </a:r>
            <a:endParaRPr lang="en-CA"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8446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E2A01A1-3C1B-49A1-805E-68DAB1145AEC}"/>
              </a:ext>
            </a:extLst>
          </p:cNvPr>
          <p:cNvPicPr>
            <a:picLocks noChangeAspect="1"/>
          </p:cNvPicPr>
          <p:nvPr/>
        </p:nvPicPr>
        <p:blipFill>
          <a:blip r:embed="rId2"/>
          <a:stretch>
            <a:fillRect/>
          </a:stretch>
        </p:blipFill>
        <p:spPr>
          <a:xfrm>
            <a:off x="819150" y="238125"/>
            <a:ext cx="10553700" cy="6381750"/>
          </a:xfrm>
          <a:prstGeom prst="rect">
            <a:avLst/>
          </a:prstGeom>
        </p:spPr>
      </p:pic>
    </p:spTree>
    <p:extLst>
      <p:ext uri="{BB962C8B-B14F-4D97-AF65-F5344CB8AC3E}">
        <p14:creationId xmlns:p14="http://schemas.microsoft.com/office/powerpoint/2010/main" val="1494121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2FB625-412A-47D3-8B29-4357F6C85A75}"/>
              </a:ext>
            </a:extLst>
          </p:cNvPr>
          <p:cNvPicPr>
            <a:picLocks noChangeAspect="1"/>
          </p:cNvPicPr>
          <p:nvPr/>
        </p:nvPicPr>
        <p:blipFill>
          <a:blip r:embed="rId2"/>
          <a:stretch>
            <a:fillRect/>
          </a:stretch>
        </p:blipFill>
        <p:spPr>
          <a:xfrm>
            <a:off x="685800" y="2038350"/>
            <a:ext cx="2457450" cy="3067050"/>
          </a:xfrm>
          <a:prstGeom prst="rect">
            <a:avLst/>
          </a:prstGeom>
        </p:spPr>
      </p:pic>
      <p:pic>
        <p:nvPicPr>
          <p:cNvPr id="6" name="Picture 5">
            <a:extLst>
              <a:ext uri="{FF2B5EF4-FFF2-40B4-BE49-F238E27FC236}">
                <a16:creationId xmlns:a16="http://schemas.microsoft.com/office/drawing/2014/main" id="{C0F51627-62D6-47AE-A837-CF7A0C1F7B22}"/>
              </a:ext>
            </a:extLst>
          </p:cNvPr>
          <p:cNvPicPr>
            <a:picLocks noChangeAspect="1"/>
          </p:cNvPicPr>
          <p:nvPr/>
        </p:nvPicPr>
        <p:blipFill>
          <a:blip r:embed="rId3"/>
          <a:stretch>
            <a:fillRect/>
          </a:stretch>
        </p:blipFill>
        <p:spPr>
          <a:xfrm>
            <a:off x="4291013" y="1150520"/>
            <a:ext cx="7215187" cy="4556960"/>
          </a:xfrm>
          <a:prstGeom prst="rect">
            <a:avLst/>
          </a:prstGeom>
        </p:spPr>
      </p:pic>
      <p:sp>
        <p:nvSpPr>
          <p:cNvPr id="8" name="Rectangle 7">
            <a:extLst>
              <a:ext uri="{FF2B5EF4-FFF2-40B4-BE49-F238E27FC236}">
                <a16:creationId xmlns:a16="http://schemas.microsoft.com/office/drawing/2014/main" id="{4AB059AA-02D8-42B4-A698-60FAC3803CBE}"/>
              </a:ext>
            </a:extLst>
          </p:cNvPr>
          <p:cNvSpPr/>
          <p:nvPr/>
        </p:nvSpPr>
        <p:spPr>
          <a:xfrm>
            <a:off x="543797" y="491685"/>
            <a:ext cx="2741456" cy="658835"/>
          </a:xfrm>
          <a:prstGeom prst="rect">
            <a:avLst/>
          </a:prstGeom>
        </p:spPr>
        <p:txBody>
          <a:bodyPr wrap="none">
            <a:spAutoFit/>
          </a:bodyPr>
          <a:lstStyle/>
          <a:p>
            <a:pPr lvl="0">
              <a:lnSpc>
                <a:spcPct val="107000"/>
              </a:lnSpc>
              <a:spcAft>
                <a:spcPts val="800"/>
              </a:spcAft>
            </a:pPr>
            <a:r>
              <a:rPr lang="en-US" sz="3600" dirty="0">
                <a:latin typeface="Calibri" panose="020F0502020204030204" pitchFamily="34" charset="0"/>
                <a:ea typeface="Calibri" panose="020F0502020204030204" pitchFamily="34" charset="0"/>
                <a:cs typeface="Times New Roman" panose="02020603050405020304" pitchFamily="18" charset="0"/>
              </a:rPr>
              <a:t>Sales per city </a:t>
            </a:r>
            <a:endParaRPr lang="en-CA" sz="3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8A85FE41-0B91-43FF-8DAB-4E7C98C713A4}"/>
              </a:ext>
            </a:extLst>
          </p:cNvPr>
          <p:cNvSpPr txBox="1"/>
          <p:nvPr/>
        </p:nvSpPr>
        <p:spPr>
          <a:xfrm>
            <a:off x="549633" y="5528648"/>
            <a:ext cx="3238500" cy="646331"/>
          </a:xfrm>
          <a:prstGeom prst="rect">
            <a:avLst/>
          </a:prstGeom>
          <a:noFill/>
        </p:spPr>
        <p:txBody>
          <a:bodyPr wrap="square" rtlCol="0">
            <a:spAutoFit/>
          </a:bodyPr>
          <a:lstStyle/>
          <a:p>
            <a:r>
              <a:rPr lang="en-CA" dirty="0"/>
              <a:t>You can see that new York city got more sale.</a:t>
            </a:r>
          </a:p>
        </p:txBody>
      </p:sp>
    </p:spTree>
    <p:extLst>
      <p:ext uri="{BB962C8B-B14F-4D97-AF65-F5344CB8AC3E}">
        <p14:creationId xmlns:p14="http://schemas.microsoft.com/office/powerpoint/2010/main" val="400656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9EB5A6-E241-4AE1-9531-F791C1DA34F0}"/>
              </a:ext>
            </a:extLst>
          </p:cNvPr>
          <p:cNvPicPr>
            <a:picLocks noChangeAspect="1"/>
          </p:cNvPicPr>
          <p:nvPr/>
        </p:nvPicPr>
        <p:blipFill>
          <a:blip r:embed="rId2"/>
          <a:stretch>
            <a:fillRect/>
          </a:stretch>
        </p:blipFill>
        <p:spPr>
          <a:xfrm>
            <a:off x="733425" y="947737"/>
            <a:ext cx="10725150" cy="4962525"/>
          </a:xfrm>
          <a:prstGeom prst="rect">
            <a:avLst/>
          </a:prstGeom>
        </p:spPr>
      </p:pic>
    </p:spTree>
    <p:extLst>
      <p:ext uri="{BB962C8B-B14F-4D97-AF65-F5344CB8AC3E}">
        <p14:creationId xmlns:p14="http://schemas.microsoft.com/office/powerpoint/2010/main" val="1296162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B87A-75AA-42EC-9DE4-4C0FAFBA2AFD}"/>
              </a:ext>
            </a:extLst>
          </p:cNvPr>
          <p:cNvSpPr>
            <a:spLocks noGrp="1"/>
          </p:cNvSpPr>
          <p:nvPr>
            <p:ph type="title"/>
          </p:nvPr>
        </p:nvSpPr>
        <p:spPr>
          <a:xfrm>
            <a:off x="600075" y="228600"/>
            <a:ext cx="10153650" cy="1371600"/>
          </a:xfrm>
        </p:spPr>
        <p:txBody>
          <a:bodyPr>
            <a:normAutofit/>
          </a:bodyPr>
          <a:lstStyle/>
          <a:p>
            <a:pPr algn="ctr"/>
            <a:r>
              <a:rPr lang="en-US" sz="3200" dirty="0"/>
              <a:t>Most Popular category per state </a:t>
            </a:r>
            <a:br>
              <a:rPr lang="en-CA" dirty="0"/>
            </a:br>
            <a:endParaRPr lang="en-CA" dirty="0"/>
          </a:p>
        </p:txBody>
      </p:sp>
      <p:pic>
        <p:nvPicPr>
          <p:cNvPr id="5" name="Picture 4">
            <a:extLst>
              <a:ext uri="{FF2B5EF4-FFF2-40B4-BE49-F238E27FC236}">
                <a16:creationId xmlns:a16="http://schemas.microsoft.com/office/drawing/2014/main" id="{A19FB74E-2339-4C41-8260-5AF4A2CBA09F}"/>
              </a:ext>
            </a:extLst>
          </p:cNvPr>
          <p:cNvPicPr>
            <a:picLocks noChangeAspect="1"/>
          </p:cNvPicPr>
          <p:nvPr/>
        </p:nvPicPr>
        <p:blipFill>
          <a:blip r:embed="rId2"/>
          <a:stretch>
            <a:fillRect/>
          </a:stretch>
        </p:blipFill>
        <p:spPr>
          <a:xfrm>
            <a:off x="600075" y="2138362"/>
            <a:ext cx="3514725" cy="2295525"/>
          </a:xfrm>
          <a:prstGeom prst="rect">
            <a:avLst/>
          </a:prstGeom>
        </p:spPr>
      </p:pic>
      <p:pic>
        <p:nvPicPr>
          <p:cNvPr id="6" name="Picture 5">
            <a:extLst>
              <a:ext uri="{FF2B5EF4-FFF2-40B4-BE49-F238E27FC236}">
                <a16:creationId xmlns:a16="http://schemas.microsoft.com/office/drawing/2014/main" id="{738CD214-54ED-46AC-B6BE-500AAFDE3104}"/>
              </a:ext>
            </a:extLst>
          </p:cNvPr>
          <p:cNvPicPr>
            <a:picLocks noChangeAspect="1"/>
          </p:cNvPicPr>
          <p:nvPr/>
        </p:nvPicPr>
        <p:blipFill>
          <a:blip r:embed="rId3"/>
          <a:stretch>
            <a:fillRect/>
          </a:stretch>
        </p:blipFill>
        <p:spPr>
          <a:xfrm>
            <a:off x="4486275" y="2257424"/>
            <a:ext cx="3486150" cy="2057400"/>
          </a:xfrm>
          <a:prstGeom prst="rect">
            <a:avLst/>
          </a:prstGeom>
        </p:spPr>
      </p:pic>
      <p:pic>
        <p:nvPicPr>
          <p:cNvPr id="7" name="Picture 6">
            <a:extLst>
              <a:ext uri="{FF2B5EF4-FFF2-40B4-BE49-F238E27FC236}">
                <a16:creationId xmlns:a16="http://schemas.microsoft.com/office/drawing/2014/main" id="{CF9911C6-2D97-4429-8618-F194223FE70D}"/>
              </a:ext>
            </a:extLst>
          </p:cNvPr>
          <p:cNvPicPr>
            <a:picLocks noChangeAspect="1"/>
          </p:cNvPicPr>
          <p:nvPr/>
        </p:nvPicPr>
        <p:blipFill>
          <a:blip r:embed="rId4"/>
          <a:stretch>
            <a:fillRect/>
          </a:stretch>
        </p:blipFill>
        <p:spPr>
          <a:xfrm>
            <a:off x="8343900" y="2138361"/>
            <a:ext cx="3533775" cy="2295525"/>
          </a:xfrm>
          <a:prstGeom prst="rect">
            <a:avLst/>
          </a:prstGeom>
        </p:spPr>
      </p:pic>
      <p:pic>
        <p:nvPicPr>
          <p:cNvPr id="8" name="Picture 7">
            <a:extLst>
              <a:ext uri="{FF2B5EF4-FFF2-40B4-BE49-F238E27FC236}">
                <a16:creationId xmlns:a16="http://schemas.microsoft.com/office/drawing/2014/main" id="{B938AA02-E585-443F-AE9E-C8B01DBDE82E}"/>
              </a:ext>
            </a:extLst>
          </p:cNvPr>
          <p:cNvPicPr>
            <a:picLocks noChangeAspect="1"/>
          </p:cNvPicPr>
          <p:nvPr/>
        </p:nvPicPr>
        <p:blipFill>
          <a:blip r:embed="rId5"/>
          <a:stretch>
            <a:fillRect/>
          </a:stretch>
        </p:blipFill>
        <p:spPr>
          <a:xfrm>
            <a:off x="4486275" y="5286375"/>
            <a:ext cx="3400425" cy="819150"/>
          </a:xfrm>
          <a:prstGeom prst="rect">
            <a:avLst/>
          </a:prstGeom>
        </p:spPr>
      </p:pic>
      <p:sp>
        <p:nvSpPr>
          <p:cNvPr id="9" name="TextBox 8">
            <a:extLst>
              <a:ext uri="{FF2B5EF4-FFF2-40B4-BE49-F238E27FC236}">
                <a16:creationId xmlns:a16="http://schemas.microsoft.com/office/drawing/2014/main" id="{B8194483-26E1-4BA4-9906-9C4EC6A0E46C}"/>
              </a:ext>
            </a:extLst>
          </p:cNvPr>
          <p:cNvSpPr txBox="1"/>
          <p:nvPr/>
        </p:nvSpPr>
        <p:spPr>
          <a:xfrm>
            <a:off x="504827" y="5219700"/>
            <a:ext cx="3400424" cy="923330"/>
          </a:xfrm>
          <a:prstGeom prst="rect">
            <a:avLst/>
          </a:prstGeom>
          <a:noFill/>
        </p:spPr>
        <p:txBody>
          <a:bodyPr wrap="square" rtlCol="0">
            <a:spAutoFit/>
          </a:bodyPr>
          <a:lstStyle/>
          <a:p>
            <a:r>
              <a:rPr lang="en-CA" dirty="0"/>
              <a:t>You can see that California got more sale and more popular then the other state</a:t>
            </a:r>
          </a:p>
        </p:txBody>
      </p:sp>
    </p:spTree>
    <p:extLst>
      <p:ext uri="{BB962C8B-B14F-4D97-AF65-F5344CB8AC3E}">
        <p14:creationId xmlns:p14="http://schemas.microsoft.com/office/powerpoint/2010/main" val="2375706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76EAD-9A68-4517-9F3F-B35A95D3C916}"/>
              </a:ext>
            </a:extLst>
          </p:cNvPr>
          <p:cNvSpPr>
            <a:spLocks noGrp="1"/>
          </p:cNvSpPr>
          <p:nvPr>
            <p:ph type="title"/>
          </p:nvPr>
        </p:nvSpPr>
        <p:spPr>
          <a:xfrm>
            <a:off x="842962" y="428624"/>
            <a:ext cx="4700459" cy="600075"/>
          </a:xfrm>
        </p:spPr>
        <p:txBody>
          <a:bodyPr>
            <a:noAutofit/>
          </a:bodyPr>
          <a:lstStyle/>
          <a:p>
            <a:r>
              <a:rPr lang="en-CA" sz="1800" cap="none" dirty="0"/>
              <a:t>In The Office Supplies California Got More Popular </a:t>
            </a:r>
          </a:p>
        </p:txBody>
      </p:sp>
      <p:pic>
        <p:nvPicPr>
          <p:cNvPr id="6" name="Picture 5">
            <a:extLst>
              <a:ext uri="{FF2B5EF4-FFF2-40B4-BE49-F238E27FC236}">
                <a16:creationId xmlns:a16="http://schemas.microsoft.com/office/drawing/2014/main" id="{C1966A65-9D76-482B-842D-937E2F033D07}"/>
              </a:ext>
            </a:extLst>
          </p:cNvPr>
          <p:cNvPicPr>
            <a:picLocks noChangeAspect="1"/>
          </p:cNvPicPr>
          <p:nvPr/>
        </p:nvPicPr>
        <p:blipFill>
          <a:blip r:embed="rId2"/>
          <a:stretch>
            <a:fillRect/>
          </a:stretch>
        </p:blipFill>
        <p:spPr>
          <a:xfrm>
            <a:off x="1240646" y="1076324"/>
            <a:ext cx="3893200" cy="4010025"/>
          </a:xfrm>
          <a:prstGeom prst="rect">
            <a:avLst/>
          </a:prstGeom>
        </p:spPr>
      </p:pic>
      <p:pic>
        <p:nvPicPr>
          <p:cNvPr id="7" name="Picture 6">
            <a:extLst>
              <a:ext uri="{FF2B5EF4-FFF2-40B4-BE49-F238E27FC236}">
                <a16:creationId xmlns:a16="http://schemas.microsoft.com/office/drawing/2014/main" id="{8DF6C11D-4A25-4CC0-AD2B-644D7D1D2232}"/>
              </a:ext>
            </a:extLst>
          </p:cNvPr>
          <p:cNvPicPr>
            <a:picLocks noChangeAspect="1"/>
          </p:cNvPicPr>
          <p:nvPr/>
        </p:nvPicPr>
        <p:blipFill rotWithShape="1">
          <a:blip r:embed="rId3"/>
          <a:srcRect r="3600"/>
          <a:stretch/>
        </p:blipFill>
        <p:spPr>
          <a:xfrm>
            <a:off x="7562852" y="1190625"/>
            <a:ext cx="3893200" cy="4048125"/>
          </a:xfrm>
          <a:prstGeom prst="rect">
            <a:avLst/>
          </a:prstGeom>
        </p:spPr>
      </p:pic>
      <p:sp>
        <p:nvSpPr>
          <p:cNvPr id="8" name="Title 1">
            <a:extLst>
              <a:ext uri="{FF2B5EF4-FFF2-40B4-BE49-F238E27FC236}">
                <a16:creationId xmlns:a16="http://schemas.microsoft.com/office/drawing/2014/main" id="{DC74E6E3-160C-4CCE-AD26-F666C300CED3}"/>
              </a:ext>
            </a:extLst>
          </p:cNvPr>
          <p:cNvSpPr txBox="1">
            <a:spLocks/>
          </p:cNvSpPr>
          <p:nvPr/>
        </p:nvSpPr>
        <p:spPr>
          <a:xfrm>
            <a:off x="6648581" y="428623"/>
            <a:ext cx="4700459" cy="600075"/>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28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1800" cap="none" dirty="0"/>
              <a:t>In technology California Got More Popular </a:t>
            </a:r>
          </a:p>
        </p:txBody>
      </p:sp>
    </p:spTree>
    <p:extLst>
      <p:ext uri="{BB962C8B-B14F-4D97-AF65-F5344CB8AC3E}">
        <p14:creationId xmlns:p14="http://schemas.microsoft.com/office/powerpoint/2010/main" val="2958064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4AAF50-E292-42B7-AEE9-DB0004957C34}"/>
              </a:ext>
            </a:extLst>
          </p:cNvPr>
          <p:cNvPicPr>
            <a:picLocks noChangeAspect="1"/>
          </p:cNvPicPr>
          <p:nvPr/>
        </p:nvPicPr>
        <p:blipFill>
          <a:blip r:embed="rId2"/>
          <a:stretch>
            <a:fillRect/>
          </a:stretch>
        </p:blipFill>
        <p:spPr>
          <a:xfrm>
            <a:off x="109538" y="1423986"/>
            <a:ext cx="4352925" cy="4010025"/>
          </a:xfrm>
          <a:prstGeom prst="rect">
            <a:avLst/>
          </a:prstGeom>
        </p:spPr>
      </p:pic>
      <p:pic>
        <p:nvPicPr>
          <p:cNvPr id="6" name="Picture 5">
            <a:extLst>
              <a:ext uri="{FF2B5EF4-FFF2-40B4-BE49-F238E27FC236}">
                <a16:creationId xmlns:a16="http://schemas.microsoft.com/office/drawing/2014/main" id="{AFE21718-886B-428D-B0EE-8F25394F63F0}"/>
              </a:ext>
            </a:extLst>
          </p:cNvPr>
          <p:cNvPicPr>
            <a:picLocks noChangeAspect="1"/>
          </p:cNvPicPr>
          <p:nvPr/>
        </p:nvPicPr>
        <p:blipFill>
          <a:blip r:embed="rId3"/>
          <a:stretch>
            <a:fillRect/>
          </a:stretch>
        </p:blipFill>
        <p:spPr>
          <a:xfrm>
            <a:off x="4570473" y="871537"/>
            <a:ext cx="7511989" cy="5114925"/>
          </a:xfrm>
          <a:prstGeom prst="rect">
            <a:avLst/>
          </a:prstGeom>
        </p:spPr>
      </p:pic>
    </p:spTree>
    <p:extLst>
      <p:ext uri="{BB962C8B-B14F-4D97-AF65-F5344CB8AC3E}">
        <p14:creationId xmlns:p14="http://schemas.microsoft.com/office/powerpoint/2010/main" val="1554449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F45B-43E2-4C01-AA21-C4527BFA4B21}"/>
              </a:ext>
            </a:extLst>
          </p:cNvPr>
          <p:cNvSpPr>
            <a:spLocks noGrp="1"/>
          </p:cNvSpPr>
          <p:nvPr>
            <p:ph type="title"/>
          </p:nvPr>
        </p:nvSpPr>
        <p:spPr>
          <a:xfrm>
            <a:off x="361950" y="200025"/>
            <a:ext cx="6164653" cy="1371600"/>
          </a:xfrm>
        </p:spPr>
        <p:txBody>
          <a:bodyPr/>
          <a:lstStyle/>
          <a:p>
            <a:endParaRPr lang="en-CA" dirty="0"/>
          </a:p>
        </p:txBody>
      </p:sp>
      <p:pic>
        <p:nvPicPr>
          <p:cNvPr id="5" name="Picture 4">
            <a:extLst>
              <a:ext uri="{FF2B5EF4-FFF2-40B4-BE49-F238E27FC236}">
                <a16:creationId xmlns:a16="http://schemas.microsoft.com/office/drawing/2014/main" id="{0BDB0A16-26EF-4CD4-B861-FCD782AE056B}"/>
              </a:ext>
            </a:extLst>
          </p:cNvPr>
          <p:cNvPicPr>
            <a:picLocks noChangeAspect="1"/>
          </p:cNvPicPr>
          <p:nvPr/>
        </p:nvPicPr>
        <p:blipFill>
          <a:blip r:embed="rId2"/>
          <a:stretch>
            <a:fillRect/>
          </a:stretch>
        </p:blipFill>
        <p:spPr>
          <a:xfrm>
            <a:off x="361950" y="200025"/>
            <a:ext cx="9305925" cy="2743200"/>
          </a:xfrm>
          <a:prstGeom prst="rect">
            <a:avLst/>
          </a:prstGeom>
        </p:spPr>
      </p:pic>
      <p:pic>
        <p:nvPicPr>
          <p:cNvPr id="6" name="Picture 5">
            <a:extLst>
              <a:ext uri="{FF2B5EF4-FFF2-40B4-BE49-F238E27FC236}">
                <a16:creationId xmlns:a16="http://schemas.microsoft.com/office/drawing/2014/main" id="{BEDF3869-9B92-4A2F-BFC8-1D3386155F94}"/>
              </a:ext>
            </a:extLst>
          </p:cNvPr>
          <p:cNvPicPr>
            <a:picLocks noChangeAspect="1"/>
          </p:cNvPicPr>
          <p:nvPr/>
        </p:nvPicPr>
        <p:blipFill rotWithShape="1">
          <a:blip r:embed="rId3"/>
          <a:srcRect b="36044"/>
          <a:stretch/>
        </p:blipFill>
        <p:spPr>
          <a:xfrm>
            <a:off x="2495550" y="3228976"/>
            <a:ext cx="9439275" cy="3295650"/>
          </a:xfrm>
          <a:prstGeom prst="rect">
            <a:avLst/>
          </a:prstGeom>
        </p:spPr>
      </p:pic>
      <p:sp>
        <p:nvSpPr>
          <p:cNvPr id="7" name="Rectangle 6">
            <a:extLst>
              <a:ext uri="{FF2B5EF4-FFF2-40B4-BE49-F238E27FC236}">
                <a16:creationId xmlns:a16="http://schemas.microsoft.com/office/drawing/2014/main" id="{39171938-384B-4D2F-8BFE-E494DE21E88F}"/>
              </a:ext>
            </a:extLst>
          </p:cNvPr>
          <p:cNvSpPr/>
          <p:nvPr/>
        </p:nvSpPr>
        <p:spPr>
          <a:xfrm>
            <a:off x="0" y="3743325"/>
            <a:ext cx="2254110" cy="2018566"/>
          </a:xfrm>
          <a:prstGeom prst="rect">
            <a:avLst/>
          </a:prstGeom>
        </p:spPr>
        <p:txBody>
          <a:bodyPr wrap="square">
            <a:spAutoFit/>
          </a:bodyPr>
          <a:lstStyle/>
          <a:p>
            <a:pPr lvl="0">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Most profitable </a:t>
            </a:r>
          </a:p>
          <a:p>
            <a:pPr lvl="0">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category per state</a:t>
            </a:r>
            <a:endParaRPr lang="en-CA"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7165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31F5-FB08-4426-A923-8B302B0C5605}"/>
              </a:ext>
            </a:extLst>
          </p:cNvPr>
          <p:cNvSpPr>
            <a:spLocks noGrp="1"/>
          </p:cNvSpPr>
          <p:nvPr>
            <p:ph type="title"/>
          </p:nvPr>
        </p:nvSpPr>
        <p:spPr>
          <a:xfrm>
            <a:off x="2271712" y="504825"/>
            <a:ext cx="7648575" cy="1371600"/>
          </a:xfrm>
        </p:spPr>
        <p:txBody>
          <a:bodyPr/>
          <a:lstStyle/>
          <a:p>
            <a:r>
              <a:rPr lang="en-CA" dirty="0"/>
              <a:t>Now we look in the different Category</a:t>
            </a:r>
          </a:p>
        </p:txBody>
      </p:sp>
      <p:sp>
        <p:nvSpPr>
          <p:cNvPr id="5" name="TextBox 4">
            <a:extLst>
              <a:ext uri="{FF2B5EF4-FFF2-40B4-BE49-F238E27FC236}">
                <a16:creationId xmlns:a16="http://schemas.microsoft.com/office/drawing/2014/main" id="{FCF061A2-0E48-46E2-BF11-CEFD66A8CBCC}"/>
              </a:ext>
            </a:extLst>
          </p:cNvPr>
          <p:cNvSpPr txBox="1"/>
          <p:nvPr/>
        </p:nvSpPr>
        <p:spPr>
          <a:xfrm>
            <a:off x="3333750" y="2200275"/>
            <a:ext cx="4305300" cy="1938992"/>
          </a:xfrm>
          <a:prstGeom prst="rect">
            <a:avLst/>
          </a:prstGeom>
          <a:noFill/>
        </p:spPr>
        <p:txBody>
          <a:bodyPr wrap="square" rtlCol="0">
            <a:spAutoFit/>
          </a:bodyPr>
          <a:lstStyle/>
          <a:p>
            <a:pPr marL="571500" indent="-571500">
              <a:buFont typeface="Arial" panose="020B0604020202020204" pitchFamily="34" charset="0"/>
              <a:buChar char="•"/>
            </a:pPr>
            <a:r>
              <a:rPr lang="en-CA" sz="4000" dirty="0"/>
              <a:t>Furniture.</a:t>
            </a:r>
          </a:p>
          <a:p>
            <a:pPr marL="571500" indent="-571500">
              <a:buFont typeface="Arial" panose="020B0604020202020204" pitchFamily="34" charset="0"/>
              <a:buChar char="•"/>
            </a:pPr>
            <a:r>
              <a:rPr lang="en-CA" sz="4000" dirty="0"/>
              <a:t>Office Supplies.</a:t>
            </a:r>
          </a:p>
          <a:p>
            <a:pPr marL="571500" indent="-571500">
              <a:buFont typeface="Arial" panose="020B0604020202020204" pitchFamily="34" charset="0"/>
              <a:buChar char="•"/>
            </a:pPr>
            <a:r>
              <a:rPr lang="en-CA" sz="4000" dirty="0"/>
              <a:t>Technology.</a:t>
            </a:r>
          </a:p>
        </p:txBody>
      </p:sp>
    </p:spTree>
    <p:extLst>
      <p:ext uri="{BB962C8B-B14F-4D97-AF65-F5344CB8AC3E}">
        <p14:creationId xmlns:p14="http://schemas.microsoft.com/office/powerpoint/2010/main" val="2073445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158C11-0879-4D9B-9051-F5E64497CF94}"/>
              </a:ext>
            </a:extLst>
          </p:cNvPr>
          <p:cNvPicPr>
            <a:picLocks noChangeAspect="1"/>
          </p:cNvPicPr>
          <p:nvPr/>
        </p:nvPicPr>
        <p:blipFill rotWithShape="1">
          <a:blip r:embed="rId2"/>
          <a:srcRect b="43197"/>
          <a:stretch/>
        </p:blipFill>
        <p:spPr>
          <a:xfrm>
            <a:off x="71437" y="123825"/>
            <a:ext cx="3514725" cy="1590675"/>
          </a:xfrm>
          <a:prstGeom prst="rect">
            <a:avLst/>
          </a:prstGeom>
        </p:spPr>
      </p:pic>
      <p:pic>
        <p:nvPicPr>
          <p:cNvPr id="6" name="Picture 5">
            <a:extLst>
              <a:ext uri="{FF2B5EF4-FFF2-40B4-BE49-F238E27FC236}">
                <a16:creationId xmlns:a16="http://schemas.microsoft.com/office/drawing/2014/main" id="{3DE94B06-2693-404B-A375-B8D60B83D68C}"/>
              </a:ext>
            </a:extLst>
          </p:cNvPr>
          <p:cNvPicPr>
            <a:picLocks noChangeAspect="1"/>
          </p:cNvPicPr>
          <p:nvPr/>
        </p:nvPicPr>
        <p:blipFill>
          <a:blip r:embed="rId3"/>
          <a:stretch>
            <a:fillRect/>
          </a:stretch>
        </p:blipFill>
        <p:spPr>
          <a:xfrm>
            <a:off x="2357437" y="1914525"/>
            <a:ext cx="9667875" cy="4686300"/>
          </a:xfrm>
          <a:prstGeom prst="rect">
            <a:avLst/>
          </a:prstGeom>
        </p:spPr>
      </p:pic>
      <p:sp>
        <p:nvSpPr>
          <p:cNvPr id="8" name="Rectangle 7">
            <a:extLst>
              <a:ext uri="{FF2B5EF4-FFF2-40B4-BE49-F238E27FC236}">
                <a16:creationId xmlns:a16="http://schemas.microsoft.com/office/drawing/2014/main" id="{EADE5A15-3FA3-48AD-B7B9-3BDC0E5B323B}"/>
              </a:ext>
            </a:extLst>
          </p:cNvPr>
          <p:cNvSpPr/>
          <p:nvPr/>
        </p:nvSpPr>
        <p:spPr>
          <a:xfrm>
            <a:off x="7038670" y="557867"/>
            <a:ext cx="1349216" cy="461665"/>
          </a:xfrm>
          <a:prstGeom prst="rect">
            <a:avLst/>
          </a:prstGeom>
        </p:spPr>
        <p:txBody>
          <a:bodyPr wrap="none">
            <a:spAutoFit/>
          </a:bodyPr>
          <a:lstStyle/>
          <a:p>
            <a:r>
              <a:rPr lang="en-CA" sz="2400" dirty="0"/>
              <a:t>Furniture</a:t>
            </a:r>
          </a:p>
        </p:txBody>
      </p:sp>
    </p:spTree>
    <p:extLst>
      <p:ext uri="{BB962C8B-B14F-4D97-AF65-F5344CB8AC3E}">
        <p14:creationId xmlns:p14="http://schemas.microsoft.com/office/powerpoint/2010/main" val="4183925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F944EA-E662-4373-ADCF-8B615B9843B0}"/>
              </a:ext>
            </a:extLst>
          </p:cNvPr>
          <p:cNvPicPr>
            <a:picLocks noChangeAspect="1"/>
          </p:cNvPicPr>
          <p:nvPr/>
        </p:nvPicPr>
        <p:blipFill>
          <a:blip r:embed="rId2"/>
          <a:stretch>
            <a:fillRect/>
          </a:stretch>
        </p:blipFill>
        <p:spPr>
          <a:xfrm>
            <a:off x="6966535" y="579270"/>
            <a:ext cx="3552825" cy="2009775"/>
          </a:xfrm>
          <a:prstGeom prst="rect">
            <a:avLst/>
          </a:prstGeom>
        </p:spPr>
      </p:pic>
      <p:pic>
        <p:nvPicPr>
          <p:cNvPr id="9" name="Picture 8">
            <a:extLst>
              <a:ext uri="{FF2B5EF4-FFF2-40B4-BE49-F238E27FC236}">
                <a16:creationId xmlns:a16="http://schemas.microsoft.com/office/drawing/2014/main" id="{CB00A2CC-4F76-431F-BB04-24213176DB11}"/>
              </a:ext>
            </a:extLst>
          </p:cNvPr>
          <p:cNvPicPr>
            <a:picLocks noChangeAspect="1"/>
          </p:cNvPicPr>
          <p:nvPr/>
        </p:nvPicPr>
        <p:blipFill>
          <a:blip r:embed="rId3"/>
          <a:stretch>
            <a:fillRect/>
          </a:stretch>
        </p:blipFill>
        <p:spPr>
          <a:xfrm>
            <a:off x="1266825" y="2932947"/>
            <a:ext cx="4829175" cy="2981325"/>
          </a:xfrm>
          <a:prstGeom prst="rect">
            <a:avLst/>
          </a:prstGeom>
        </p:spPr>
      </p:pic>
      <p:pic>
        <p:nvPicPr>
          <p:cNvPr id="10" name="Picture 9">
            <a:extLst>
              <a:ext uri="{FF2B5EF4-FFF2-40B4-BE49-F238E27FC236}">
                <a16:creationId xmlns:a16="http://schemas.microsoft.com/office/drawing/2014/main" id="{E869DDD5-721F-4C8E-B1FE-CC5FD384502D}"/>
              </a:ext>
            </a:extLst>
          </p:cNvPr>
          <p:cNvPicPr>
            <a:picLocks noChangeAspect="1"/>
          </p:cNvPicPr>
          <p:nvPr/>
        </p:nvPicPr>
        <p:blipFill>
          <a:blip r:embed="rId4"/>
          <a:stretch>
            <a:fillRect/>
          </a:stretch>
        </p:blipFill>
        <p:spPr>
          <a:xfrm>
            <a:off x="6478754" y="2932947"/>
            <a:ext cx="4829175" cy="2942022"/>
          </a:xfrm>
          <a:prstGeom prst="rect">
            <a:avLst/>
          </a:prstGeom>
        </p:spPr>
      </p:pic>
      <p:sp>
        <p:nvSpPr>
          <p:cNvPr id="11" name="Rectangle 10">
            <a:extLst>
              <a:ext uri="{FF2B5EF4-FFF2-40B4-BE49-F238E27FC236}">
                <a16:creationId xmlns:a16="http://schemas.microsoft.com/office/drawing/2014/main" id="{228429E5-3EDB-4310-A9B5-695F84DABE87}"/>
              </a:ext>
            </a:extLst>
          </p:cNvPr>
          <p:cNvSpPr/>
          <p:nvPr/>
        </p:nvSpPr>
        <p:spPr>
          <a:xfrm>
            <a:off x="312960" y="117605"/>
            <a:ext cx="7375289"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Total Sales per Category to find out most selling category. </a:t>
            </a:r>
            <a:endParaRPr lang="en-CA" sz="2400" dirty="0"/>
          </a:p>
        </p:txBody>
      </p:sp>
      <p:sp>
        <p:nvSpPr>
          <p:cNvPr id="12" name="TextBox 11">
            <a:extLst>
              <a:ext uri="{FF2B5EF4-FFF2-40B4-BE49-F238E27FC236}">
                <a16:creationId xmlns:a16="http://schemas.microsoft.com/office/drawing/2014/main" id="{48511F60-26DC-4BF1-A06F-24FC0C6E4A49}"/>
              </a:ext>
            </a:extLst>
          </p:cNvPr>
          <p:cNvSpPr txBox="1"/>
          <p:nvPr/>
        </p:nvSpPr>
        <p:spPr>
          <a:xfrm>
            <a:off x="514350" y="676275"/>
            <a:ext cx="6257925" cy="1200329"/>
          </a:xfrm>
          <a:prstGeom prst="rect">
            <a:avLst/>
          </a:prstGeom>
          <a:noFill/>
        </p:spPr>
        <p:txBody>
          <a:bodyPr wrap="square" rtlCol="0">
            <a:spAutoFit/>
          </a:bodyPr>
          <a:lstStyle/>
          <a:p>
            <a:r>
              <a:rPr lang="en-CA" dirty="0"/>
              <a:t>In the comparison of category, who have most sales you can see the “FURNITURE” is having an upper hand than the other categories where as the Office Supplies comes at second and Technology comes at the last position.</a:t>
            </a:r>
          </a:p>
        </p:txBody>
      </p:sp>
    </p:spTree>
    <p:extLst>
      <p:ext uri="{BB962C8B-B14F-4D97-AF65-F5344CB8AC3E}">
        <p14:creationId xmlns:p14="http://schemas.microsoft.com/office/powerpoint/2010/main" val="2588569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2FD3F7-A986-4B14-A0DD-DF5C390EE206}"/>
              </a:ext>
            </a:extLst>
          </p:cNvPr>
          <p:cNvPicPr>
            <a:picLocks noChangeAspect="1"/>
          </p:cNvPicPr>
          <p:nvPr/>
        </p:nvPicPr>
        <p:blipFill>
          <a:blip r:embed="rId2"/>
          <a:stretch>
            <a:fillRect/>
          </a:stretch>
        </p:blipFill>
        <p:spPr>
          <a:xfrm>
            <a:off x="76200" y="85725"/>
            <a:ext cx="3543300" cy="1562100"/>
          </a:xfrm>
          <a:prstGeom prst="rect">
            <a:avLst/>
          </a:prstGeom>
        </p:spPr>
      </p:pic>
      <p:pic>
        <p:nvPicPr>
          <p:cNvPr id="6" name="Picture 5">
            <a:extLst>
              <a:ext uri="{FF2B5EF4-FFF2-40B4-BE49-F238E27FC236}">
                <a16:creationId xmlns:a16="http://schemas.microsoft.com/office/drawing/2014/main" id="{50A71DE8-F4CD-440B-94FF-CA68700D5C79}"/>
              </a:ext>
            </a:extLst>
          </p:cNvPr>
          <p:cNvPicPr>
            <a:picLocks noChangeAspect="1"/>
          </p:cNvPicPr>
          <p:nvPr/>
        </p:nvPicPr>
        <p:blipFill>
          <a:blip r:embed="rId3"/>
          <a:stretch>
            <a:fillRect/>
          </a:stretch>
        </p:blipFill>
        <p:spPr>
          <a:xfrm>
            <a:off x="2409825" y="2095500"/>
            <a:ext cx="9467850" cy="4514850"/>
          </a:xfrm>
          <a:prstGeom prst="rect">
            <a:avLst/>
          </a:prstGeom>
        </p:spPr>
      </p:pic>
      <p:sp>
        <p:nvSpPr>
          <p:cNvPr id="7" name="Rectangle 6">
            <a:extLst>
              <a:ext uri="{FF2B5EF4-FFF2-40B4-BE49-F238E27FC236}">
                <a16:creationId xmlns:a16="http://schemas.microsoft.com/office/drawing/2014/main" id="{8D8919FC-424F-4ECE-BC19-7515B0995C3B}"/>
              </a:ext>
            </a:extLst>
          </p:cNvPr>
          <p:cNvSpPr/>
          <p:nvPr/>
        </p:nvSpPr>
        <p:spPr>
          <a:xfrm>
            <a:off x="6123983" y="405110"/>
            <a:ext cx="2039533" cy="461665"/>
          </a:xfrm>
          <a:prstGeom prst="rect">
            <a:avLst/>
          </a:prstGeom>
        </p:spPr>
        <p:txBody>
          <a:bodyPr wrap="none">
            <a:spAutoFit/>
          </a:bodyPr>
          <a:lstStyle/>
          <a:p>
            <a:r>
              <a:rPr lang="en-CA" sz="2400" dirty="0"/>
              <a:t>Office Supplies</a:t>
            </a:r>
          </a:p>
        </p:txBody>
      </p:sp>
    </p:spTree>
    <p:extLst>
      <p:ext uri="{BB962C8B-B14F-4D97-AF65-F5344CB8AC3E}">
        <p14:creationId xmlns:p14="http://schemas.microsoft.com/office/powerpoint/2010/main" val="2796600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9D95AC-BC2F-4784-9191-9E7B4AF6C709}"/>
              </a:ext>
            </a:extLst>
          </p:cNvPr>
          <p:cNvPicPr>
            <a:picLocks noChangeAspect="1"/>
          </p:cNvPicPr>
          <p:nvPr/>
        </p:nvPicPr>
        <p:blipFill>
          <a:blip r:embed="rId2"/>
          <a:stretch>
            <a:fillRect/>
          </a:stretch>
        </p:blipFill>
        <p:spPr>
          <a:xfrm>
            <a:off x="123825" y="161925"/>
            <a:ext cx="3543300" cy="1438275"/>
          </a:xfrm>
          <a:prstGeom prst="rect">
            <a:avLst/>
          </a:prstGeom>
        </p:spPr>
      </p:pic>
      <p:pic>
        <p:nvPicPr>
          <p:cNvPr id="6" name="Picture 5">
            <a:extLst>
              <a:ext uri="{FF2B5EF4-FFF2-40B4-BE49-F238E27FC236}">
                <a16:creationId xmlns:a16="http://schemas.microsoft.com/office/drawing/2014/main" id="{031BAE48-D1DF-4267-8DAE-9B3A773E25FB}"/>
              </a:ext>
            </a:extLst>
          </p:cNvPr>
          <p:cNvPicPr>
            <a:picLocks noChangeAspect="1"/>
          </p:cNvPicPr>
          <p:nvPr/>
        </p:nvPicPr>
        <p:blipFill>
          <a:blip r:embed="rId3"/>
          <a:stretch>
            <a:fillRect/>
          </a:stretch>
        </p:blipFill>
        <p:spPr>
          <a:xfrm>
            <a:off x="2243137" y="1971675"/>
            <a:ext cx="9629775" cy="4572000"/>
          </a:xfrm>
          <a:prstGeom prst="rect">
            <a:avLst/>
          </a:prstGeom>
        </p:spPr>
      </p:pic>
      <p:sp>
        <p:nvSpPr>
          <p:cNvPr id="7" name="Rectangle 6">
            <a:extLst>
              <a:ext uri="{FF2B5EF4-FFF2-40B4-BE49-F238E27FC236}">
                <a16:creationId xmlns:a16="http://schemas.microsoft.com/office/drawing/2014/main" id="{246B494B-A305-4774-95CC-032B4FB919CD}"/>
              </a:ext>
            </a:extLst>
          </p:cNvPr>
          <p:cNvSpPr/>
          <p:nvPr/>
        </p:nvSpPr>
        <p:spPr>
          <a:xfrm>
            <a:off x="6144889" y="448746"/>
            <a:ext cx="1826269" cy="523220"/>
          </a:xfrm>
          <a:prstGeom prst="rect">
            <a:avLst/>
          </a:prstGeom>
        </p:spPr>
        <p:txBody>
          <a:bodyPr wrap="none">
            <a:spAutoFit/>
          </a:bodyPr>
          <a:lstStyle/>
          <a:p>
            <a:r>
              <a:rPr lang="en-CA" sz="2800" dirty="0"/>
              <a:t>Technology</a:t>
            </a:r>
          </a:p>
        </p:txBody>
      </p:sp>
    </p:spTree>
    <p:extLst>
      <p:ext uri="{BB962C8B-B14F-4D97-AF65-F5344CB8AC3E}">
        <p14:creationId xmlns:p14="http://schemas.microsoft.com/office/powerpoint/2010/main" val="1751556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8D90213-7077-4313-A314-244B095FD94E}"/>
              </a:ext>
            </a:extLst>
          </p:cNvPr>
          <p:cNvSpPr>
            <a:spLocks noGrp="1"/>
          </p:cNvSpPr>
          <p:nvPr>
            <p:ph type="body" sz="half" idx="2"/>
          </p:nvPr>
        </p:nvSpPr>
        <p:spPr>
          <a:xfrm>
            <a:off x="2414587" y="619124"/>
            <a:ext cx="7362825" cy="1114425"/>
          </a:xfrm>
        </p:spPr>
        <p:txBody>
          <a:bodyPr>
            <a:normAutofit/>
          </a:bodyPr>
          <a:lstStyle/>
          <a:p>
            <a:r>
              <a:rPr lang="en-CA" sz="2400" dirty="0"/>
              <a:t>Here we combine the all the category and shows profitable sales done by different state.</a:t>
            </a:r>
          </a:p>
        </p:txBody>
      </p:sp>
      <p:pic>
        <p:nvPicPr>
          <p:cNvPr id="5" name="Picture 4">
            <a:extLst>
              <a:ext uri="{FF2B5EF4-FFF2-40B4-BE49-F238E27FC236}">
                <a16:creationId xmlns:a16="http://schemas.microsoft.com/office/drawing/2014/main" id="{18F49CFD-2D4D-4A6B-A647-BB420373ED01}"/>
              </a:ext>
            </a:extLst>
          </p:cNvPr>
          <p:cNvPicPr>
            <a:picLocks noChangeAspect="1"/>
          </p:cNvPicPr>
          <p:nvPr/>
        </p:nvPicPr>
        <p:blipFill>
          <a:blip r:embed="rId2"/>
          <a:stretch>
            <a:fillRect/>
          </a:stretch>
        </p:blipFill>
        <p:spPr>
          <a:xfrm>
            <a:off x="1333500" y="2019300"/>
            <a:ext cx="9764246" cy="4486275"/>
          </a:xfrm>
          <a:prstGeom prst="rect">
            <a:avLst/>
          </a:prstGeom>
        </p:spPr>
      </p:pic>
    </p:spTree>
    <p:extLst>
      <p:ext uri="{BB962C8B-B14F-4D97-AF65-F5344CB8AC3E}">
        <p14:creationId xmlns:p14="http://schemas.microsoft.com/office/powerpoint/2010/main" val="1650109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222435B-D58A-424F-A0DC-61A84773A94F}"/>
              </a:ext>
            </a:extLst>
          </p:cNvPr>
          <p:cNvSpPr>
            <a:spLocks noGrp="1"/>
          </p:cNvSpPr>
          <p:nvPr>
            <p:ph type="body" sz="half" idx="2"/>
          </p:nvPr>
        </p:nvSpPr>
        <p:spPr>
          <a:xfrm>
            <a:off x="5372100" y="400050"/>
            <a:ext cx="6164653" cy="1828800"/>
          </a:xfrm>
        </p:spPr>
        <p:txBody>
          <a:bodyPr/>
          <a:lstStyle/>
          <a:p>
            <a:r>
              <a:rPr lang="en-CA" sz="2400" dirty="0"/>
              <a:t>Here we got sales as per done in different years.</a:t>
            </a:r>
          </a:p>
          <a:p>
            <a:endParaRPr lang="en-CA" dirty="0"/>
          </a:p>
          <a:p>
            <a:pPr algn="ctr"/>
            <a:r>
              <a:rPr lang="en-CA" dirty="0"/>
              <a:t>2017 is the year which done the highest sales.</a:t>
            </a:r>
          </a:p>
        </p:txBody>
      </p:sp>
      <p:pic>
        <p:nvPicPr>
          <p:cNvPr id="5" name="Picture 4">
            <a:extLst>
              <a:ext uri="{FF2B5EF4-FFF2-40B4-BE49-F238E27FC236}">
                <a16:creationId xmlns:a16="http://schemas.microsoft.com/office/drawing/2014/main" id="{64C172D0-026D-4EBD-912F-C8606B9F695D}"/>
              </a:ext>
            </a:extLst>
          </p:cNvPr>
          <p:cNvPicPr>
            <a:picLocks noChangeAspect="1"/>
          </p:cNvPicPr>
          <p:nvPr/>
        </p:nvPicPr>
        <p:blipFill>
          <a:blip r:embed="rId2"/>
          <a:stretch>
            <a:fillRect/>
          </a:stretch>
        </p:blipFill>
        <p:spPr>
          <a:xfrm>
            <a:off x="352425" y="314325"/>
            <a:ext cx="4819650" cy="1847850"/>
          </a:xfrm>
          <a:prstGeom prst="rect">
            <a:avLst/>
          </a:prstGeom>
        </p:spPr>
      </p:pic>
      <p:pic>
        <p:nvPicPr>
          <p:cNvPr id="6" name="Picture 5">
            <a:extLst>
              <a:ext uri="{FF2B5EF4-FFF2-40B4-BE49-F238E27FC236}">
                <a16:creationId xmlns:a16="http://schemas.microsoft.com/office/drawing/2014/main" id="{54B0831E-D18A-4F9C-8A19-36B4A9030587}"/>
              </a:ext>
            </a:extLst>
          </p:cNvPr>
          <p:cNvPicPr>
            <a:picLocks noChangeAspect="1"/>
          </p:cNvPicPr>
          <p:nvPr/>
        </p:nvPicPr>
        <p:blipFill>
          <a:blip r:embed="rId3"/>
          <a:stretch>
            <a:fillRect/>
          </a:stretch>
        </p:blipFill>
        <p:spPr>
          <a:xfrm>
            <a:off x="352425" y="2295525"/>
            <a:ext cx="5335387" cy="3181349"/>
          </a:xfrm>
          <a:prstGeom prst="rect">
            <a:avLst/>
          </a:prstGeom>
        </p:spPr>
      </p:pic>
      <p:pic>
        <p:nvPicPr>
          <p:cNvPr id="7" name="Picture 6">
            <a:extLst>
              <a:ext uri="{FF2B5EF4-FFF2-40B4-BE49-F238E27FC236}">
                <a16:creationId xmlns:a16="http://schemas.microsoft.com/office/drawing/2014/main" id="{868D52D4-BA06-440D-9914-BE06F3BDB918}"/>
              </a:ext>
            </a:extLst>
          </p:cNvPr>
          <p:cNvPicPr>
            <a:picLocks noChangeAspect="1"/>
          </p:cNvPicPr>
          <p:nvPr/>
        </p:nvPicPr>
        <p:blipFill>
          <a:blip r:embed="rId4"/>
          <a:stretch>
            <a:fillRect/>
          </a:stretch>
        </p:blipFill>
        <p:spPr>
          <a:xfrm>
            <a:off x="5819775" y="2295525"/>
            <a:ext cx="6162675" cy="3667125"/>
          </a:xfrm>
          <a:prstGeom prst="rect">
            <a:avLst/>
          </a:prstGeom>
        </p:spPr>
      </p:pic>
    </p:spTree>
    <p:extLst>
      <p:ext uri="{BB962C8B-B14F-4D97-AF65-F5344CB8AC3E}">
        <p14:creationId xmlns:p14="http://schemas.microsoft.com/office/powerpoint/2010/main" val="2020712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F7179B-1B08-42EB-A7CC-C774D700A177}"/>
              </a:ext>
            </a:extLst>
          </p:cNvPr>
          <p:cNvPicPr>
            <a:picLocks noChangeAspect="1"/>
          </p:cNvPicPr>
          <p:nvPr/>
        </p:nvPicPr>
        <p:blipFill rotWithShape="1">
          <a:blip r:embed="rId2"/>
          <a:srcRect l="-254" t="-247" r="254" b="34691"/>
          <a:stretch/>
        </p:blipFill>
        <p:spPr>
          <a:xfrm>
            <a:off x="1047750" y="138113"/>
            <a:ext cx="3752850" cy="2528888"/>
          </a:xfrm>
          <a:prstGeom prst="rect">
            <a:avLst/>
          </a:prstGeom>
        </p:spPr>
      </p:pic>
      <p:pic>
        <p:nvPicPr>
          <p:cNvPr id="6" name="Picture 5">
            <a:extLst>
              <a:ext uri="{FF2B5EF4-FFF2-40B4-BE49-F238E27FC236}">
                <a16:creationId xmlns:a16="http://schemas.microsoft.com/office/drawing/2014/main" id="{B96B8A02-6DAD-42A9-8095-1D81574EDC11}"/>
              </a:ext>
            </a:extLst>
          </p:cNvPr>
          <p:cNvPicPr>
            <a:picLocks noChangeAspect="1"/>
          </p:cNvPicPr>
          <p:nvPr/>
        </p:nvPicPr>
        <p:blipFill>
          <a:blip r:embed="rId3"/>
          <a:stretch>
            <a:fillRect/>
          </a:stretch>
        </p:blipFill>
        <p:spPr>
          <a:xfrm>
            <a:off x="752475" y="2795587"/>
            <a:ext cx="10687050" cy="3781425"/>
          </a:xfrm>
          <a:prstGeom prst="rect">
            <a:avLst/>
          </a:prstGeom>
        </p:spPr>
      </p:pic>
      <p:sp>
        <p:nvSpPr>
          <p:cNvPr id="7" name="TextBox 6">
            <a:extLst>
              <a:ext uri="{FF2B5EF4-FFF2-40B4-BE49-F238E27FC236}">
                <a16:creationId xmlns:a16="http://schemas.microsoft.com/office/drawing/2014/main" id="{F3CB1EB2-242C-4196-AC3E-1DFB79608724}"/>
              </a:ext>
            </a:extLst>
          </p:cNvPr>
          <p:cNvSpPr txBox="1"/>
          <p:nvPr/>
        </p:nvSpPr>
        <p:spPr>
          <a:xfrm>
            <a:off x="5943600" y="971550"/>
            <a:ext cx="5867440" cy="861774"/>
          </a:xfrm>
          <a:prstGeom prst="rect">
            <a:avLst/>
          </a:prstGeom>
          <a:noFill/>
        </p:spPr>
        <p:txBody>
          <a:bodyPr wrap="none" rtlCol="0">
            <a:spAutoFit/>
          </a:bodyPr>
          <a:lstStyle/>
          <a:p>
            <a:r>
              <a:rPr lang="en-CA" dirty="0"/>
              <a:t>As we have summarized 2017 has highest sales out of which </a:t>
            </a:r>
          </a:p>
          <a:p>
            <a:r>
              <a:rPr lang="en-CA" sz="3200" dirty="0"/>
              <a:t>Phone</a:t>
            </a:r>
            <a:r>
              <a:rPr lang="en-CA" dirty="0"/>
              <a:t> ranks first over the whole year.  </a:t>
            </a:r>
          </a:p>
        </p:txBody>
      </p:sp>
    </p:spTree>
    <p:extLst>
      <p:ext uri="{BB962C8B-B14F-4D97-AF65-F5344CB8AC3E}">
        <p14:creationId xmlns:p14="http://schemas.microsoft.com/office/powerpoint/2010/main" val="2527716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136C3-C099-44DB-9208-AC1E68DBD05A}"/>
              </a:ext>
            </a:extLst>
          </p:cNvPr>
          <p:cNvSpPr>
            <a:spLocks noGrp="1"/>
          </p:cNvSpPr>
          <p:nvPr>
            <p:ph type="title"/>
          </p:nvPr>
        </p:nvSpPr>
        <p:spPr>
          <a:xfrm>
            <a:off x="3013673" y="228600"/>
            <a:ext cx="6164653" cy="571500"/>
          </a:xfrm>
        </p:spPr>
        <p:txBody>
          <a:bodyPr/>
          <a:lstStyle/>
          <a:p>
            <a:pPr algn="ctr"/>
            <a:r>
              <a:rPr lang="en-CA" dirty="0"/>
              <a:t>Summary </a:t>
            </a:r>
          </a:p>
        </p:txBody>
      </p:sp>
      <p:sp>
        <p:nvSpPr>
          <p:cNvPr id="4" name="Text Placeholder 3">
            <a:extLst>
              <a:ext uri="{FF2B5EF4-FFF2-40B4-BE49-F238E27FC236}">
                <a16:creationId xmlns:a16="http://schemas.microsoft.com/office/drawing/2014/main" id="{F1011E18-7F6E-4818-B2A9-23F23926745E}"/>
              </a:ext>
            </a:extLst>
          </p:cNvPr>
          <p:cNvSpPr>
            <a:spLocks noGrp="1"/>
          </p:cNvSpPr>
          <p:nvPr>
            <p:ph type="body" sz="half" idx="2"/>
          </p:nvPr>
        </p:nvSpPr>
        <p:spPr>
          <a:xfrm>
            <a:off x="918172" y="1009650"/>
            <a:ext cx="10492778" cy="1628776"/>
          </a:xfrm>
        </p:spPr>
        <p:txBody>
          <a:bodyPr/>
          <a:lstStyle/>
          <a:p>
            <a:pPr marL="285750" indent="-285750">
              <a:buFont typeface="Arial" panose="020B0604020202020204" pitchFamily="34" charset="0"/>
              <a:buChar char="•"/>
            </a:pPr>
            <a:r>
              <a:rPr lang="en-CA" dirty="0"/>
              <a:t>In the comparison of all the years, we have figured out that </a:t>
            </a:r>
            <a:r>
              <a:rPr lang="en-CA" sz="2400" dirty="0"/>
              <a:t>2017 </a:t>
            </a:r>
            <a:r>
              <a:rPr lang="en-CA" dirty="0"/>
              <a:t>has the highest sale figures.</a:t>
            </a:r>
          </a:p>
          <a:p>
            <a:pPr marL="285750" indent="-285750">
              <a:buFont typeface="Arial" panose="020B0604020202020204" pitchFamily="34" charset="0"/>
              <a:buChar char="•"/>
            </a:pPr>
            <a:r>
              <a:rPr lang="en-CA" dirty="0"/>
              <a:t>The Accessory category which ranks top is </a:t>
            </a:r>
            <a:r>
              <a:rPr lang="en-CA" sz="2400" dirty="0"/>
              <a:t>Phone</a:t>
            </a:r>
            <a:r>
              <a:rPr lang="en-CA" dirty="0"/>
              <a:t> as compared to all other categories in the year </a:t>
            </a:r>
            <a:r>
              <a:rPr lang="en-CA" sz="2400" dirty="0"/>
              <a:t>2017</a:t>
            </a:r>
            <a:r>
              <a:rPr lang="en-CA" dirty="0"/>
              <a:t>.</a:t>
            </a:r>
          </a:p>
          <a:p>
            <a:pPr marL="285750" indent="-285750">
              <a:buFont typeface="Arial" panose="020B0604020202020204" pitchFamily="34" charset="0"/>
              <a:buChar char="•"/>
            </a:pPr>
            <a:r>
              <a:rPr lang="en-CA" sz="2800" dirty="0"/>
              <a:t>California </a:t>
            </a:r>
            <a:r>
              <a:rPr lang="en-CA" dirty="0"/>
              <a:t>State has the highest sales of the </a:t>
            </a:r>
            <a:r>
              <a:rPr lang="en-CA" sz="2400" dirty="0"/>
              <a:t>Phones</a:t>
            </a:r>
            <a:r>
              <a:rPr lang="en-CA" dirty="0"/>
              <a:t> in the most profitable year 2017.</a:t>
            </a:r>
          </a:p>
        </p:txBody>
      </p:sp>
      <p:pic>
        <p:nvPicPr>
          <p:cNvPr id="5" name="Picture 4">
            <a:extLst>
              <a:ext uri="{FF2B5EF4-FFF2-40B4-BE49-F238E27FC236}">
                <a16:creationId xmlns:a16="http://schemas.microsoft.com/office/drawing/2014/main" id="{5A26A73C-0321-496D-A680-4D8DCB06FB0D}"/>
              </a:ext>
            </a:extLst>
          </p:cNvPr>
          <p:cNvPicPr>
            <a:picLocks noChangeAspect="1"/>
          </p:cNvPicPr>
          <p:nvPr/>
        </p:nvPicPr>
        <p:blipFill>
          <a:blip r:embed="rId2"/>
          <a:stretch>
            <a:fillRect/>
          </a:stretch>
        </p:blipFill>
        <p:spPr>
          <a:xfrm>
            <a:off x="2209800" y="2638426"/>
            <a:ext cx="3590925" cy="895350"/>
          </a:xfrm>
          <a:prstGeom prst="rect">
            <a:avLst/>
          </a:prstGeom>
        </p:spPr>
      </p:pic>
      <p:sp>
        <p:nvSpPr>
          <p:cNvPr id="6" name="TextBox 5">
            <a:extLst>
              <a:ext uri="{FF2B5EF4-FFF2-40B4-BE49-F238E27FC236}">
                <a16:creationId xmlns:a16="http://schemas.microsoft.com/office/drawing/2014/main" id="{74BE717A-3EE8-4DF6-B60F-5F249A268963}"/>
              </a:ext>
            </a:extLst>
          </p:cNvPr>
          <p:cNvSpPr txBox="1"/>
          <p:nvPr/>
        </p:nvSpPr>
        <p:spPr>
          <a:xfrm>
            <a:off x="1219200" y="5010150"/>
            <a:ext cx="10115550" cy="1107996"/>
          </a:xfrm>
          <a:prstGeom prst="rect">
            <a:avLst/>
          </a:prstGeom>
          <a:noFill/>
        </p:spPr>
        <p:txBody>
          <a:bodyPr wrap="square" rtlCol="0">
            <a:spAutoFit/>
          </a:bodyPr>
          <a:lstStyle/>
          <a:p>
            <a:r>
              <a:rPr lang="en-CA" dirty="0"/>
              <a:t>According to our opinion, </a:t>
            </a:r>
            <a:r>
              <a:rPr lang="en-CA" sz="2400" dirty="0"/>
              <a:t>California</a:t>
            </a:r>
            <a:r>
              <a:rPr lang="en-CA" dirty="0"/>
              <a:t> should focus more on the sales of </a:t>
            </a:r>
            <a:r>
              <a:rPr lang="en-CA" sz="2400" dirty="0"/>
              <a:t>phones</a:t>
            </a:r>
            <a:r>
              <a:rPr lang="en-CA" dirty="0"/>
              <a:t> as the data shows it has recorded the most number of sales of phone </a:t>
            </a:r>
            <a:r>
              <a:rPr lang="en-CA" sz="2400" dirty="0"/>
              <a:t>in year 2017 </a:t>
            </a:r>
            <a:r>
              <a:rPr lang="en-CA" dirty="0"/>
              <a:t>and has a higher scope to rise in the upcoming years.</a:t>
            </a:r>
          </a:p>
        </p:txBody>
      </p:sp>
      <p:pic>
        <p:nvPicPr>
          <p:cNvPr id="8" name="Picture 7">
            <a:extLst>
              <a:ext uri="{FF2B5EF4-FFF2-40B4-BE49-F238E27FC236}">
                <a16:creationId xmlns:a16="http://schemas.microsoft.com/office/drawing/2014/main" id="{360F97AD-651D-41D7-A52A-7FADAF9924B9}"/>
              </a:ext>
            </a:extLst>
          </p:cNvPr>
          <p:cNvPicPr>
            <a:picLocks noChangeAspect="1"/>
          </p:cNvPicPr>
          <p:nvPr/>
        </p:nvPicPr>
        <p:blipFill>
          <a:blip r:embed="rId3"/>
          <a:stretch>
            <a:fillRect/>
          </a:stretch>
        </p:blipFill>
        <p:spPr>
          <a:xfrm>
            <a:off x="6391276" y="2638426"/>
            <a:ext cx="3800473" cy="2343702"/>
          </a:xfrm>
          <a:prstGeom prst="rect">
            <a:avLst/>
          </a:prstGeom>
        </p:spPr>
      </p:pic>
    </p:spTree>
    <p:extLst>
      <p:ext uri="{BB962C8B-B14F-4D97-AF65-F5344CB8AC3E}">
        <p14:creationId xmlns:p14="http://schemas.microsoft.com/office/powerpoint/2010/main" val="3820276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CA0401D-2B71-45F2-86B6-C596E999A8AE}"/>
              </a:ext>
            </a:extLst>
          </p:cNvPr>
          <p:cNvPicPr>
            <a:picLocks noChangeAspect="1"/>
          </p:cNvPicPr>
          <p:nvPr/>
        </p:nvPicPr>
        <p:blipFill>
          <a:blip r:embed="rId2"/>
          <a:stretch>
            <a:fillRect/>
          </a:stretch>
        </p:blipFill>
        <p:spPr>
          <a:xfrm>
            <a:off x="1423987" y="1743074"/>
            <a:ext cx="2333625" cy="4210050"/>
          </a:xfrm>
          <a:prstGeom prst="rect">
            <a:avLst/>
          </a:prstGeom>
        </p:spPr>
      </p:pic>
      <p:pic>
        <p:nvPicPr>
          <p:cNvPr id="10" name="Picture 9">
            <a:extLst>
              <a:ext uri="{FF2B5EF4-FFF2-40B4-BE49-F238E27FC236}">
                <a16:creationId xmlns:a16="http://schemas.microsoft.com/office/drawing/2014/main" id="{809B7515-8C89-4D39-8281-D68F159BC0DD}"/>
              </a:ext>
            </a:extLst>
          </p:cNvPr>
          <p:cNvPicPr>
            <a:picLocks noChangeAspect="1"/>
          </p:cNvPicPr>
          <p:nvPr/>
        </p:nvPicPr>
        <p:blipFill>
          <a:blip r:embed="rId3"/>
          <a:stretch>
            <a:fillRect/>
          </a:stretch>
        </p:blipFill>
        <p:spPr>
          <a:xfrm>
            <a:off x="4976812" y="1624011"/>
            <a:ext cx="6429375" cy="4448175"/>
          </a:xfrm>
          <a:prstGeom prst="rect">
            <a:avLst/>
          </a:prstGeom>
        </p:spPr>
      </p:pic>
      <p:sp>
        <p:nvSpPr>
          <p:cNvPr id="11" name="Rectangle 10">
            <a:extLst>
              <a:ext uri="{FF2B5EF4-FFF2-40B4-BE49-F238E27FC236}">
                <a16:creationId xmlns:a16="http://schemas.microsoft.com/office/drawing/2014/main" id="{A88701F7-1291-483F-95E7-7BA34284210F}"/>
              </a:ext>
            </a:extLst>
          </p:cNvPr>
          <p:cNvSpPr/>
          <p:nvPr/>
        </p:nvSpPr>
        <p:spPr>
          <a:xfrm>
            <a:off x="3094013" y="224909"/>
            <a:ext cx="5546776" cy="646331"/>
          </a:xfrm>
          <a:prstGeom prst="rect">
            <a:avLst/>
          </a:prstGeom>
        </p:spPr>
        <p:txBody>
          <a:bodyPr wrap="none">
            <a:spAutoFit/>
          </a:bodyPr>
          <a:lstStyle/>
          <a:p>
            <a:pPr algn="ctr"/>
            <a:r>
              <a:rPr lang="en-US" sz="3600" dirty="0">
                <a:latin typeface="Calibri" panose="020F0502020204030204" pitchFamily="34" charset="0"/>
                <a:ea typeface="Calibri" panose="020F0502020204030204" pitchFamily="34" charset="0"/>
                <a:cs typeface="Times New Roman" panose="02020603050405020304" pitchFamily="18" charset="0"/>
              </a:rPr>
              <a:t>Most sales in a sub category </a:t>
            </a:r>
            <a:endParaRPr lang="en-CA" sz="3600" dirty="0"/>
          </a:p>
        </p:txBody>
      </p:sp>
    </p:spTree>
    <p:extLst>
      <p:ext uri="{BB962C8B-B14F-4D97-AF65-F5344CB8AC3E}">
        <p14:creationId xmlns:p14="http://schemas.microsoft.com/office/powerpoint/2010/main" val="2676481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8C1A75-E01A-4CD0-8987-71BF7C2C5B82}"/>
              </a:ext>
            </a:extLst>
          </p:cNvPr>
          <p:cNvPicPr>
            <a:picLocks noChangeAspect="1"/>
          </p:cNvPicPr>
          <p:nvPr/>
        </p:nvPicPr>
        <p:blipFill>
          <a:blip r:embed="rId2"/>
          <a:stretch>
            <a:fillRect/>
          </a:stretch>
        </p:blipFill>
        <p:spPr>
          <a:xfrm>
            <a:off x="7223369" y="4962525"/>
            <a:ext cx="4501906" cy="1809750"/>
          </a:xfrm>
          <a:prstGeom prst="rect">
            <a:avLst/>
          </a:prstGeom>
        </p:spPr>
      </p:pic>
      <p:pic>
        <p:nvPicPr>
          <p:cNvPr id="6" name="Picture 5">
            <a:extLst>
              <a:ext uri="{FF2B5EF4-FFF2-40B4-BE49-F238E27FC236}">
                <a16:creationId xmlns:a16="http://schemas.microsoft.com/office/drawing/2014/main" id="{F3D067D0-29CA-4DE3-8A30-6DB36AC4EC63}"/>
              </a:ext>
            </a:extLst>
          </p:cNvPr>
          <p:cNvPicPr>
            <a:picLocks noChangeAspect="1"/>
          </p:cNvPicPr>
          <p:nvPr/>
        </p:nvPicPr>
        <p:blipFill>
          <a:blip r:embed="rId3"/>
          <a:stretch>
            <a:fillRect/>
          </a:stretch>
        </p:blipFill>
        <p:spPr>
          <a:xfrm>
            <a:off x="95250" y="333375"/>
            <a:ext cx="11630025" cy="4541248"/>
          </a:xfrm>
          <a:prstGeom prst="rect">
            <a:avLst/>
          </a:prstGeom>
        </p:spPr>
      </p:pic>
      <p:sp>
        <p:nvSpPr>
          <p:cNvPr id="7" name="TextBox 6">
            <a:extLst>
              <a:ext uri="{FF2B5EF4-FFF2-40B4-BE49-F238E27FC236}">
                <a16:creationId xmlns:a16="http://schemas.microsoft.com/office/drawing/2014/main" id="{ECC38DD3-7E98-491B-A15A-64821EBF07A6}"/>
              </a:ext>
            </a:extLst>
          </p:cNvPr>
          <p:cNvSpPr txBox="1"/>
          <p:nvPr/>
        </p:nvSpPr>
        <p:spPr>
          <a:xfrm>
            <a:off x="428423" y="5534025"/>
            <a:ext cx="5667577" cy="461665"/>
          </a:xfrm>
          <a:prstGeom prst="rect">
            <a:avLst/>
          </a:prstGeom>
          <a:noFill/>
        </p:spPr>
        <p:txBody>
          <a:bodyPr wrap="none" rtlCol="0">
            <a:spAutoFit/>
          </a:bodyPr>
          <a:lstStyle/>
          <a:p>
            <a:r>
              <a:rPr lang="en-CA" sz="2400" dirty="0"/>
              <a:t>Here we arrange with low to high sales total</a:t>
            </a:r>
          </a:p>
        </p:txBody>
      </p:sp>
    </p:spTree>
    <p:extLst>
      <p:ext uri="{BB962C8B-B14F-4D97-AF65-F5344CB8AC3E}">
        <p14:creationId xmlns:p14="http://schemas.microsoft.com/office/powerpoint/2010/main" val="4148417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8F8520-4CC6-4D02-91D7-3B2724A164C5}"/>
              </a:ext>
            </a:extLst>
          </p:cNvPr>
          <p:cNvPicPr>
            <a:picLocks noChangeAspect="1"/>
          </p:cNvPicPr>
          <p:nvPr/>
        </p:nvPicPr>
        <p:blipFill>
          <a:blip r:embed="rId2"/>
          <a:stretch>
            <a:fillRect/>
          </a:stretch>
        </p:blipFill>
        <p:spPr>
          <a:xfrm>
            <a:off x="971548" y="1371600"/>
            <a:ext cx="3267075" cy="1847850"/>
          </a:xfrm>
          <a:prstGeom prst="rect">
            <a:avLst/>
          </a:prstGeom>
        </p:spPr>
      </p:pic>
      <p:pic>
        <p:nvPicPr>
          <p:cNvPr id="6" name="Picture 5">
            <a:extLst>
              <a:ext uri="{FF2B5EF4-FFF2-40B4-BE49-F238E27FC236}">
                <a16:creationId xmlns:a16="http://schemas.microsoft.com/office/drawing/2014/main" id="{B677CDA0-09F2-4834-AE8E-3C9907B2C812}"/>
              </a:ext>
            </a:extLst>
          </p:cNvPr>
          <p:cNvPicPr>
            <a:picLocks noChangeAspect="1"/>
          </p:cNvPicPr>
          <p:nvPr/>
        </p:nvPicPr>
        <p:blipFill>
          <a:blip r:embed="rId3"/>
          <a:stretch>
            <a:fillRect/>
          </a:stretch>
        </p:blipFill>
        <p:spPr>
          <a:xfrm>
            <a:off x="4705352" y="1747837"/>
            <a:ext cx="6829425" cy="4048125"/>
          </a:xfrm>
          <a:prstGeom prst="rect">
            <a:avLst/>
          </a:prstGeom>
        </p:spPr>
      </p:pic>
      <p:pic>
        <p:nvPicPr>
          <p:cNvPr id="7" name="Picture 6">
            <a:extLst>
              <a:ext uri="{FF2B5EF4-FFF2-40B4-BE49-F238E27FC236}">
                <a16:creationId xmlns:a16="http://schemas.microsoft.com/office/drawing/2014/main" id="{2936E474-8DDB-4783-9FAF-9CC29D9EF177}"/>
              </a:ext>
            </a:extLst>
          </p:cNvPr>
          <p:cNvPicPr>
            <a:picLocks noChangeAspect="1"/>
          </p:cNvPicPr>
          <p:nvPr/>
        </p:nvPicPr>
        <p:blipFill>
          <a:blip r:embed="rId4"/>
          <a:stretch>
            <a:fillRect/>
          </a:stretch>
        </p:blipFill>
        <p:spPr>
          <a:xfrm>
            <a:off x="517986" y="3467100"/>
            <a:ext cx="3877801" cy="2328862"/>
          </a:xfrm>
          <a:prstGeom prst="rect">
            <a:avLst/>
          </a:prstGeom>
        </p:spPr>
      </p:pic>
      <p:sp>
        <p:nvSpPr>
          <p:cNvPr id="8" name="Rectangle 7">
            <a:extLst>
              <a:ext uri="{FF2B5EF4-FFF2-40B4-BE49-F238E27FC236}">
                <a16:creationId xmlns:a16="http://schemas.microsoft.com/office/drawing/2014/main" id="{76255ABC-5BEA-43C7-A6F5-A2F3DFC38221}"/>
              </a:ext>
            </a:extLst>
          </p:cNvPr>
          <p:cNvSpPr/>
          <p:nvPr/>
        </p:nvSpPr>
        <p:spPr>
          <a:xfrm>
            <a:off x="3495165" y="145599"/>
            <a:ext cx="4302973" cy="595932"/>
          </a:xfrm>
          <a:prstGeom prst="rect">
            <a:avLst/>
          </a:prstGeom>
        </p:spPr>
        <p:txBody>
          <a:bodyPr wrap="none">
            <a:spAutoFit/>
          </a:bodyPr>
          <a:lstStyle/>
          <a:p>
            <a:pPr lvl="0" algn="ctr">
              <a:lnSpc>
                <a:spcPct val="107000"/>
              </a:lnSpc>
              <a:spcAft>
                <a:spcPts val="800"/>
              </a:spcAft>
            </a:pPr>
            <a:r>
              <a:rPr lang="en-US" sz="3200" dirty="0">
                <a:latin typeface="Calibri" panose="020F0502020204030204" pitchFamily="34" charset="0"/>
                <a:ea typeface="Calibri" panose="020F0502020204030204" pitchFamily="34" charset="0"/>
                <a:cs typeface="Times New Roman" panose="02020603050405020304" pitchFamily="18" charset="0"/>
              </a:rPr>
              <a:t>Most profitable category</a:t>
            </a:r>
            <a:endParaRPr lang="en-CA" sz="3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3806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EAFB24-E98F-4B44-B5D5-F793AB494809}"/>
              </a:ext>
            </a:extLst>
          </p:cNvPr>
          <p:cNvPicPr>
            <a:picLocks noChangeAspect="1"/>
          </p:cNvPicPr>
          <p:nvPr/>
        </p:nvPicPr>
        <p:blipFill>
          <a:blip r:embed="rId2"/>
          <a:stretch>
            <a:fillRect/>
          </a:stretch>
        </p:blipFill>
        <p:spPr>
          <a:xfrm>
            <a:off x="600075" y="1781175"/>
            <a:ext cx="2438400" cy="4181475"/>
          </a:xfrm>
          <a:prstGeom prst="rect">
            <a:avLst/>
          </a:prstGeom>
        </p:spPr>
      </p:pic>
      <p:pic>
        <p:nvPicPr>
          <p:cNvPr id="6" name="Picture 5">
            <a:extLst>
              <a:ext uri="{FF2B5EF4-FFF2-40B4-BE49-F238E27FC236}">
                <a16:creationId xmlns:a16="http://schemas.microsoft.com/office/drawing/2014/main" id="{A37254A4-8354-423E-87BE-48EE22BA842E}"/>
              </a:ext>
            </a:extLst>
          </p:cNvPr>
          <p:cNvPicPr>
            <a:picLocks noChangeAspect="1"/>
          </p:cNvPicPr>
          <p:nvPr/>
        </p:nvPicPr>
        <p:blipFill>
          <a:blip r:embed="rId3"/>
          <a:stretch>
            <a:fillRect/>
          </a:stretch>
        </p:blipFill>
        <p:spPr>
          <a:xfrm>
            <a:off x="4243387" y="1876424"/>
            <a:ext cx="7115175" cy="3990975"/>
          </a:xfrm>
          <a:prstGeom prst="rect">
            <a:avLst/>
          </a:prstGeom>
        </p:spPr>
      </p:pic>
      <p:sp>
        <p:nvSpPr>
          <p:cNvPr id="7" name="Rectangle 6">
            <a:extLst>
              <a:ext uri="{FF2B5EF4-FFF2-40B4-BE49-F238E27FC236}">
                <a16:creationId xmlns:a16="http://schemas.microsoft.com/office/drawing/2014/main" id="{6A9E9014-55FD-452F-A11D-6F7B1650BA24}"/>
              </a:ext>
            </a:extLst>
          </p:cNvPr>
          <p:cNvSpPr/>
          <p:nvPr/>
        </p:nvSpPr>
        <p:spPr>
          <a:xfrm>
            <a:off x="3621414" y="288474"/>
            <a:ext cx="4412426" cy="532903"/>
          </a:xfrm>
          <a:prstGeom prst="rect">
            <a:avLst/>
          </a:prstGeom>
        </p:spPr>
        <p:txBody>
          <a:bodyPr wrap="none">
            <a:spAutoFit/>
          </a:bodyPr>
          <a:lstStyle/>
          <a:p>
            <a:pPr lvl="0" algn="ctr">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Most profitable sub-category</a:t>
            </a:r>
            <a:endParaRPr lang="en-CA"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6943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F07B56-A517-4B3A-AF17-2EEAFC38CEEC}"/>
              </a:ext>
            </a:extLst>
          </p:cNvPr>
          <p:cNvPicPr>
            <a:picLocks noChangeAspect="1"/>
          </p:cNvPicPr>
          <p:nvPr/>
        </p:nvPicPr>
        <p:blipFill>
          <a:blip r:embed="rId2"/>
          <a:stretch>
            <a:fillRect/>
          </a:stretch>
        </p:blipFill>
        <p:spPr>
          <a:xfrm>
            <a:off x="1457325" y="705129"/>
            <a:ext cx="9439275" cy="5448260"/>
          </a:xfrm>
          <a:prstGeom prst="rect">
            <a:avLst/>
          </a:prstGeom>
        </p:spPr>
      </p:pic>
    </p:spTree>
    <p:extLst>
      <p:ext uri="{BB962C8B-B14F-4D97-AF65-F5344CB8AC3E}">
        <p14:creationId xmlns:p14="http://schemas.microsoft.com/office/powerpoint/2010/main" val="2693231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2B47F4-913C-4B79-87E8-C999BE726FAD}"/>
              </a:ext>
            </a:extLst>
          </p:cNvPr>
          <p:cNvPicPr>
            <a:picLocks noChangeAspect="1"/>
          </p:cNvPicPr>
          <p:nvPr/>
        </p:nvPicPr>
        <p:blipFill>
          <a:blip r:embed="rId2"/>
          <a:stretch>
            <a:fillRect/>
          </a:stretch>
        </p:blipFill>
        <p:spPr>
          <a:xfrm>
            <a:off x="8810625" y="1377795"/>
            <a:ext cx="2533650" cy="4857750"/>
          </a:xfrm>
          <a:prstGeom prst="rect">
            <a:avLst/>
          </a:prstGeom>
        </p:spPr>
      </p:pic>
      <p:pic>
        <p:nvPicPr>
          <p:cNvPr id="6" name="Picture 5">
            <a:extLst>
              <a:ext uri="{FF2B5EF4-FFF2-40B4-BE49-F238E27FC236}">
                <a16:creationId xmlns:a16="http://schemas.microsoft.com/office/drawing/2014/main" id="{4E50B483-F67A-4AF3-A83D-34D431A4EEE3}"/>
              </a:ext>
            </a:extLst>
          </p:cNvPr>
          <p:cNvPicPr>
            <a:picLocks noChangeAspect="1"/>
          </p:cNvPicPr>
          <p:nvPr/>
        </p:nvPicPr>
        <p:blipFill>
          <a:blip r:embed="rId3"/>
          <a:stretch>
            <a:fillRect/>
          </a:stretch>
        </p:blipFill>
        <p:spPr>
          <a:xfrm>
            <a:off x="685800" y="1971675"/>
            <a:ext cx="6819900" cy="4263870"/>
          </a:xfrm>
          <a:prstGeom prst="rect">
            <a:avLst/>
          </a:prstGeom>
        </p:spPr>
      </p:pic>
      <p:sp>
        <p:nvSpPr>
          <p:cNvPr id="7" name="Rectangle 6">
            <a:extLst>
              <a:ext uri="{FF2B5EF4-FFF2-40B4-BE49-F238E27FC236}">
                <a16:creationId xmlns:a16="http://schemas.microsoft.com/office/drawing/2014/main" id="{1BFA8360-B3B5-48F9-BB0A-23B60C118865}"/>
              </a:ext>
            </a:extLst>
          </p:cNvPr>
          <p:cNvSpPr/>
          <p:nvPr/>
        </p:nvSpPr>
        <p:spPr>
          <a:xfrm>
            <a:off x="3233542" y="246903"/>
            <a:ext cx="3350084" cy="707886"/>
          </a:xfrm>
          <a:prstGeom prst="rect">
            <a:avLst/>
          </a:prstGeom>
        </p:spPr>
        <p:txBody>
          <a:bodyPr wrap="none">
            <a:spAutoFit/>
          </a:bodyPr>
          <a:lstStyle/>
          <a:p>
            <a:pPr lvl="0"/>
            <a:r>
              <a:rPr lang="en-US" sz="4000" dirty="0"/>
              <a:t>Sales per State </a:t>
            </a:r>
            <a:endParaRPr lang="en-CA" sz="4000" dirty="0"/>
          </a:p>
        </p:txBody>
      </p:sp>
    </p:spTree>
    <p:extLst>
      <p:ext uri="{BB962C8B-B14F-4D97-AF65-F5344CB8AC3E}">
        <p14:creationId xmlns:p14="http://schemas.microsoft.com/office/powerpoint/2010/main" val="800627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03FA57-3DF2-4032-AB2F-ED4D01AA458D}"/>
              </a:ext>
            </a:extLst>
          </p:cNvPr>
          <p:cNvPicPr>
            <a:picLocks noChangeAspect="1"/>
          </p:cNvPicPr>
          <p:nvPr/>
        </p:nvPicPr>
        <p:blipFill>
          <a:blip r:embed="rId2"/>
          <a:stretch>
            <a:fillRect/>
          </a:stretch>
        </p:blipFill>
        <p:spPr>
          <a:xfrm>
            <a:off x="96253" y="1468633"/>
            <a:ext cx="5999747" cy="4572000"/>
          </a:xfrm>
          <a:prstGeom prst="rect">
            <a:avLst/>
          </a:prstGeom>
        </p:spPr>
      </p:pic>
      <p:pic>
        <p:nvPicPr>
          <p:cNvPr id="6" name="Picture 5">
            <a:extLst>
              <a:ext uri="{FF2B5EF4-FFF2-40B4-BE49-F238E27FC236}">
                <a16:creationId xmlns:a16="http://schemas.microsoft.com/office/drawing/2014/main" id="{1CDB208B-E7EA-4A1D-8E0D-BEE5F5B9F81E}"/>
              </a:ext>
            </a:extLst>
          </p:cNvPr>
          <p:cNvPicPr>
            <a:picLocks noChangeAspect="1"/>
          </p:cNvPicPr>
          <p:nvPr/>
        </p:nvPicPr>
        <p:blipFill>
          <a:blip r:embed="rId3"/>
          <a:stretch>
            <a:fillRect/>
          </a:stretch>
        </p:blipFill>
        <p:spPr>
          <a:xfrm>
            <a:off x="5895975" y="1468633"/>
            <a:ext cx="6086475" cy="4589268"/>
          </a:xfrm>
          <a:prstGeom prst="rect">
            <a:avLst/>
          </a:prstGeom>
        </p:spPr>
      </p:pic>
      <p:sp>
        <p:nvSpPr>
          <p:cNvPr id="7" name="Rectangle 6">
            <a:extLst>
              <a:ext uri="{FF2B5EF4-FFF2-40B4-BE49-F238E27FC236}">
                <a16:creationId xmlns:a16="http://schemas.microsoft.com/office/drawing/2014/main" id="{057A8BEF-288F-4F4D-BD14-EECC1E313F3B}"/>
              </a:ext>
            </a:extLst>
          </p:cNvPr>
          <p:cNvSpPr/>
          <p:nvPr/>
        </p:nvSpPr>
        <p:spPr>
          <a:xfrm>
            <a:off x="1339564" y="330099"/>
            <a:ext cx="9821792" cy="470000"/>
          </a:xfrm>
          <a:prstGeom prst="rect">
            <a:avLst/>
          </a:prstGeom>
        </p:spPr>
        <p:txBody>
          <a:bodyPr wrap="none">
            <a:spAutoFit/>
          </a:bodyPr>
          <a:lstStyle/>
          <a:p>
            <a:pPr lvl="0" algn="ctr">
              <a:lnSpc>
                <a:spcPct val="107000"/>
              </a:lnSpc>
              <a:spcAft>
                <a:spcPts val="800"/>
              </a:spcAft>
            </a:pPr>
            <a:r>
              <a:rPr lang="en-CA" sz="2400" dirty="0">
                <a:latin typeface="Calibri" panose="020F0502020204030204" pitchFamily="34" charset="0"/>
                <a:ea typeface="Calibri" panose="020F0502020204030204" pitchFamily="34" charset="0"/>
                <a:cs typeface="Times New Roman" panose="02020603050405020304" pitchFamily="18" charset="0"/>
              </a:rPr>
              <a:t>This is data of the Sales done by the different States shown in different charts.</a:t>
            </a:r>
          </a:p>
        </p:txBody>
      </p:sp>
      <p:sp>
        <p:nvSpPr>
          <p:cNvPr id="8" name="TextBox 7">
            <a:extLst>
              <a:ext uri="{FF2B5EF4-FFF2-40B4-BE49-F238E27FC236}">
                <a16:creationId xmlns:a16="http://schemas.microsoft.com/office/drawing/2014/main" id="{727AA10D-50DB-47B8-8FF5-E5F6A224CA8F}"/>
              </a:ext>
            </a:extLst>
          </p:cNvPr>
          <p:cNvSpPr txBox="1"/>
          <p:nvPr/>
        </p:nvSpPr>
        <p:spPr>
          <a:xfrm>
            <a:off x="428625" y="6248400"/>
            <a:ext cx="5467350" cy="369332"/>
          </a:xfrm>
          <a:prstGeom prst="rect">
            <a:avLst/>
          </a:prstGeom>
          <a:noFill/>
        </p:spPr>
        <p:txBody>
          <a:bodyPr wrap="square" rtlCol="0">
            <a:spAutoFit/>
          </a:bodyPr>
          <a:lstStyle/>
          <a:p>
            <a:r>
              <a:rPr lang="en-CA" dirty="0"/>
              <a:t>The data represents the sales done by different states.</a:t>
            </a:r>
          </a:p>
        </p:txBody>
      </p:sp>
      <p:sp>
        <p:nvSpPr>
          <p:cNvPr id="9" name="TextBox 8">
            <a:extLst>
              <a:ext uri="{FF2B5EF4-FFF2-40B4-BE49-F238E27FC236}">
                <a16:creationId xmlns:a16="http://schemas.microsoft.com/office/drawing/2014/main" id="{2A752D87-5DDD-4050-BA0E-D2C5DD4ED990}"/>
              </a:ext>
            </a:extLst>
          </p:cNvPr>
          <p:cNvSpPr txBox="1"/>
          <p:nvPr/>
        </p:nvSpPr>
        <p:spPr>
          <a:xfrm>
            <a:off x="6324600" y="6238875"/>
            <a:ext cx="5591175" cy="646331"/>
          </a:xfrm>
          <a:prstGeom prst="rect">
            <a:avLst/>
          </a:prstGeom>
          <a:noFill/>
        </p:spPr>
        <p:txBody>
          <a:bodyPr wrap="square" rtlCol="0">
            <a:spAutoFit/>
          </a:bodyPr>
          <a:lstStyle/>
          <a:p>
            <a:r>
              <a:rPr lang="en-CA" dirty="0"/>
              <a:t>This data represents the most sales done by states from bottom to top.</a:t>
            </a:r>
          </a:p>
        </p:txBody>
      </p:sp>
    </p:spTree>
    <p:extLst>
      <p:ext uri="{BB962C8B-B14F-4D97-AF65-F5344CB8AC3E}">
        <p14:creationId xmlns:p14="http://schemas.microsoft.com/office/powerpoint/2010/main" val="3251139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112</TotalTime>
  <Words>374</Words>
  <Application>Microsoft Office PowerPoint</Application>
  <PresentationFormat>Widescreen</PresentationFormat>
  <Paragraphs>45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Celestial</vt:lpstr>
      <vt:lpstr>Assignment 3 - Data Analytics Group #A6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Most Popular category per state  </vt:lpstr>
      <vt:lpstr>In The Office Supplies California Got More Popular </vt:lpstr>
      <vt:lpstr>PowerPoint Presentation</vt:lpstr>
      <vt:lpstr>PowerPoint Presentation</vt:lpstr>
      <vt:lpstr>Now we look in the different Category</vt:lpstr>
      <vt:lpstr>PowerPoint Presentation</vt:lpstr>
      <vt:lpstr>PowerPoint Presentation</vt:lpstr>
      <vt:lpstr>PowerPoint Presentation</vt:lpstr>
      <vt:lpstr>PowerPoint Presentation</vt:lpstr>
      <vt:lpstr>PowerPoint Presentation</vt:lpstr>
      <vt:lpstr>PowerPoint Presentation</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3 - Data Analytics </dc:title>
  <dc:creator>Gurpreet Singh</dc:creator>
  <cp:lastModifiedBy>Gurpreet Singh</cp:lastModifiedBy>
  <cp:revision>38</cp:revision>
  <dcterms:created xsi:type="dcterms:W3CDTF">2019-03-13T01:31:04Z</dcterms:created>
  <dcterms:modified xsi:type="dcterms:W3CDTF">2019-03-13T03:24:55Z</dcterms:modified>
</cp:coreProperties>
</file>