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3537" r:id="rId5"/>
    <p:sldId id="2132736692" r:id="rId6"/>
    <p:sldId id="2132738747" r:id="rId7"/>
    <p:sldId id="2132738764" r:id="rId8"/>
    <p:sldId id="2132738755" r:id="rId9"/>
    <p:sldId id="2132738759" r:id="rId10"/>
    <p:sldId id="2132738749" r:id="rId11"/>
    <p:sldId id="2132738750" r:id="rId12"/>
    <p:sldId id="2132738756" r:id="rId13"/>
    <p:sldId id="2132738751" r:id="rId14"/>
    <p:sldId id="2132738752" r:id="rId15"/>
    <p:sldId id="2132738753" r:id="rId16"/>
    <p:sldId id="2132738760" r:id="rId17"/>
    <p:sldId id="2132738761" r:id="rId18"/>
    <p:sldId id="2132738758" r:id="rId19"/>
    <p:sldId id="2132738762" r:id="rId20"/>
    <p:sldId id="2132738763" r:id="rId21"/>
    <p:sldId id="2132738726" r:id="rId22"/>
    <p:sldId id="2132738748" r:id="rId23"/>
    <p:sldId id="21327387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7E8EE-134A-432A-B530-7E7C61000830}" v="1" dt="2025-02-25T18:19:19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CABF-DEDF-4BD9-8DA9-53B060C320E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1C78A-9206-41A1-A5D7-6302320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Charter (Sponsors, Scope, Assumptions, Out-Of-Scope, Risks)</a:t>
            </a:r>
          </a:p>
          <a:p>
            <a:r>
              <a:rPr lang="en-US"/>
              <a:t>Expectations from the group, Commitment</a:t>
            </a:r>
          </a:p>
          <a:p>
            <a:r>
              <a:rPr lang="en-US"/>
              <a:t>Timelines/Milestone</a:t>
            </a:r>
          </a:p>
          <a:p>
            <a:r>
              <a:rPr lang="en-US"/>
              <a:t>Key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497AE-6893-4659-849F-0B73C9482F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8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9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497AE-6893-4659-849F-0B73C9482F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3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4A0A-9B4C-55BB-5209-BDA9C1ED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8EF4F-CEB6-CA95-B8FA-F31D03906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5271D-6ED3-38C1-E7A4-F71F06FA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77CC1-18B3-72B0-76C9-183E5FA5B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9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CA35-C69A-6DF1-E811-3BD1B6B5B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7BAA0-6722-26C4-2D0D-49C1D6116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C1209-63CF-428A-34BF-2EE95B268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450D2-C68D-CE7F-83CF-FC3129938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6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5DBC-F718-8A35-9CFC-B2029DF19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474EE-09ED-7492-DB9D-133286C2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E14BC-E7B1-050E-E10B-E1EC47426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A8BA-CB55-F25F-37FA-25D9DADC8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4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C1FD-B526-9CE3-304E-42F0A6F2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6B077-8F32-E888-F757-4D68D37DA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785C6-E7BF-54B7-3DFA-F50898F4D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2ED7-83AE-548E-1ADF-0E044A54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5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3730-D66E-1408-5351-A345231C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50511-FE6E-D013-20B2-A9A330E1B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C06F0-6390-CBD6-8619-DC574F9E8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BA07-9CD4-5AC7-A13C-86BC32FDB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3E427-0B51-9DAC-C21C-325B191CC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305B3-0C78-4F57-EFED-86636E98E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05FED-D1EE-9A60-CF44-8C0ABA6C6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B097-CEB3-3CB7-3E5B-E90567B83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1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84B2-AF0D-83FC-ACD2-C830B7A6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568EF-45D5-2498-0606-65D02C199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A2B6C-8175-E367-9204-6E6DCF029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flow its own slide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40B3-C05A-733B-1BB4-3BE97C861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5B406-8307-49D4-A35A-CB9CE23B1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6037"/>
            <a:ext cx="10607040" cy="4856163"/>
          </a:xfrm>
        </p:spPr>
        <p:txBody>
          <a:bodyPr/>
          <a:lstStyle>
            <a:lvl1pPr>
              <a:spcBef>
                <a:spcPts val="800"/>
              </a:spcBef>
              <a:defRPr b="1"/>
            </a:lvl1pPr>
            <a:lvl2pPr>
              <a:defRPr sz="2133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8816"/>
            <a:ext cx="10607040" cy="829056"/>
          </a:xfrm>
        </p:spPr>
        <p:txBody>
          <a:bodyPr/>
          <a:lstStyle>
            <a:lvl1pPr>
              <a:lnSpc>
                <a:spcPts val="3467"/>
              </a:lnSpc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4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63084" y="2514600"/>
            <a:ext cx="10363200" cy="1362075"/>
          </a:xfrm>
        </p:spPr>
        <p:txBody>
          <a:bodyPr anchor="ctr"/>
          <a:lstStyle>
            <a:lvl1pPr algn="ctr">
              <a:lnSpc>
                <a:spcPts val="5733"/>
              </a:lnSpc>
              <a:defRPr sz="4267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4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er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79772"/>
          </a:xfrm>
          <a:prstGeom prst="rect">
            <a:avLst/>
          </a:prstGeom>
        </p:spPr>
      </p:pic>
      <p:sp>
        <p:nvSpPr>
          <p:cNvPr id="9" name="Freeform 12"/>
          <p:cNvSpPr>
            <a:spLocks/>
          </p:cNvSpPr>
          <p:nvPr userDrawn="1"/>
        </p:nvSpPr>
        <p:spPr bwMode="auto">
          <a:xfrm flipH="1" flipV="1">
            <a:off x="-60128" y="-14516"/>
            <a:ext cx="12218800" cy="6894287"/>
          </a:xfrm>
          <a:custGeom>
            <a:avLst/>
            <a:gdLst>
              <a:gd name="connsiteX0" fmla="*/ 9142328 w 9142328"/>
              <a:gd name="connsiteY0" fmla="*/ 6858001 h 6858001"/>
              <a:gd name="connsiteX1" fmla="*/ 6246728 w 9142328"/>
              <a:gd name="connsiteY1" fmla="*/ 6858001 h 6858001"/>
              <a:gd name="connsiteX2" fmla="*/ 6246728 w 9142328"/>
              <a:gd name="connsiteY2" fmla="*/ 6858000 h 6858001"/>
              <a:gd name="connsiteX3" fmla="*/ 2982925 w 9142328"/>
              <a:gd name="connsiteY3" fmla="*/ 5170715 h 6858001"/>
              <a:gd name="connsiteX4" fmla="*/ 0 w 9142328"/>
              <a:gd name="connsiteY4" fmla="*/ 0 h 6858001"/>
              <a:gd name="connsiteX5" fmla="*/ 6246728 w 9142328"/>
              <a:gd name="connsiteY5" fmla="*/ 0 h 6858001"/>
              <a:gd name="connsiteX6" fmla="*/ 6491039 w 9142328"/>
              <a:gd name="connsiteY6" fmla="*/ 0 h 6858001"/>
              <a:gd name="connsiteX7" fmla="*/ 6551527 w 9142328"/>
              <a:gd name="connsiteY7" fmla="*/ 0 h 6858001"/>
              <a:gd name="connsiteX8" fmla="*/ 9142328 w 9142328"/>
              <a:gd name="connsiteY8" fmla="*/ 0 h 6858001"/>
              <a:gd name="connsiteX9" fmla="*/ 9142328 w 9142328"/>
              <a:gd name="connsiteY9" fmla="*/ 6858001 h 6858001"/>
              <a:gd name="connsiteX0" fmla="*/ 9142328 w 9142328"/>
              <a:gd name="connsiteY0" fmla="*/ 6858001 h 6858001"/>
              <a:gd name="connsiteX1" fmla="*/ 6246728 w 9142328"/>
              <a:gd name="connsiteY1" fmla="*/ 6858001 h 6858001"/>
              <a:gd name="connsiteX2" fmla="*/ 2982925 w 9142328"/>
              <a:gd name="connsiteY2" fmla="*/ 5170715 h 6858001"/>
              <a:gd name="connsiteX3" fmla="*/ 0 w 9142328"/>
              <a:gd name="connsiteY3" fmla="*/ 0 h 6858001"/>
              <a:gd name="connsiteX4" fmla="*/ 6246728 w 9142328"/>
              <a:gd name="connsiteY4" fmla="*/ 0 h 6858001"/>
              <a:gd name="connsiteX5" fmla="*/ 6491039 w 9142328"/>
              <a:gd name="connsiteY5" fmla="*/ 0 h 6858001"/>
              <a:gd name="connsiteX6" fmla="*/ 6551527 w 9142328"/>
              <a:gd name="connsiteY6" fmla="*/ 0 h 6858001"/>
              <a:gd name="connsiteX7" fmla="*/ 9142328 w 9142328"/>
              <a:gd name="connsiteY7" fmla="*/ 0 h 6858001"/>
              <a:gd name="connsiteX8" fmla="*/ 9142328 w 9142328"/>
              <a:gd name="connsiteY8" fmla="*/ 6858001 h 6858001"/>
              <a:gd name="connsiteX0" fmla="*/ 9142328 w 9142328"/>
              <a:gd name="connsiteY0" fmla="*/ 6858001 h 6858001"/>
              <a:gd name="connsiteX1" fmla="*/ 2982925 w 9142328"/>
              <a:gd name="connsiteY1" fmla="*/ 5170715 h 6858001"/>
              <a:gd name="connsiteX2" fmla="*/ 0 w 9142328"/>
              <a:gd name="connsiteY2" fmla="*/ 0 h 6858001"/>
              <a:gd name="connsiteX3" fmla="*/ 6246728 w 9142328"/>
              <a:gd name="connsiteY3" fmla="*/ 0 h 6858001"/>
              <a:gd name="connsiteX4" fmla="*/ 6491039 w 9142328"/>
              <a:gd name="connsiteY4" fmla="*/ 0 h 6858001"/>
              <a:gd name="connsiteX5" fmla="*/ 6551527 w 9142328"/>
              <a:gd name="connsiteY5" fmla="*/ 0 h 6858001"/>
              <a:gd name="connsiteX6" fmla="*/ 9142328 w 9142328"/>
              <a:gd name="connsiteY6" fmla="*/ 0 h 6858001"/>
              <a:gd name="connsiteX7" fmla="*/ 9142328 w 9142328"/>
              <a:gd name="connsiteY7" fmla="*/ 6858001 h 6858001"/>
              <a:gd name="connsiteX0" fmla="*/ 9164100 w 9164100"/>
              <a:gd name="connsiteY0" fmla="*/ 5159830 h 5170715"/>
              <a:gd name="connsiteX1" fmla="*/ 2982925 w 9164100"/>
              <a:gd name="connsiteY1" fmla="*/ 5170715 h 5170715"/>
              <a:gd name="connsiteX2" fmla="*/ 0 w 9164100"/>
              <a:gd name="connsiteY2" fmla="*/ 0 h 5170715"/>
              <a:gd name="connsiteX3" fmla="*/ 6246728 w 9164100"/>
              <a:gd name="connsiteY3" fmla="*/ 0 h 5170715"/>
              <a:gd name="connsiteX4" fmla="*/ 6491039 w 9164100"/>
              <a:gd name="connsiteY4" fmla="*/ 0 h 5170715"/>
              <a:gd name="connsiteX5" fmla="*/ 6551527 w 9164100"/>
              <a:gd name="connsiteY5" fmla="*/ 0 h 5170715"/>
              <a:gd name="connsiteX6" fmla="*/ 9142328 w 9164100"/>
              <a:gd name="connsiteY6" fmla="*/ 0 h 5170715"/>
              <a:gd name="connsiteX7" fmla="*/ 9164100 w 9164100"/>
              <a:gd name="connsiteY7" fmla="*/ 5159830 h 517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4100" h="5170715">
                <a:moveTo>
                  <a:pt x="9164100" y="5159830"/>
                </a:moveTo>
                <a:lnTo>
                  <a:pt x="2982925" y="5170715"/>
                </a:lnTo>
                <a:lnTo>
                  <a:pt x="0" y="0"/>
                </a:lnTo>
                <a:lnTo>
                  <a:pt x="6246728" y="0"/>
                </a:lnTo>
                <a:lnTo>
                  <a:pt x="6491039" y="0"/>
                </a:lnTo>
                <a:lnTo>
                  <a:pt x="6551527" y="0"/>
                </a:lnTo>
                <a:lnTo>
                  <a:pt x="9142328" y="0"/>
                </a:lnTo>
                <a:cubicBezTo>
                  <a:pt x="9149585" y="1719943"/>
                  <a:pt x="9156843" y="3439887"/>
                  <a:pt x="9164100" y="5159830"/>
                </a:cubicBezTo>
                <a:close/>
              </a:path>
            </a:pathLst>
          </a:custGeom>
          <a:gradFill>
            <a:gsLst>
              <a:gs pos="0">
                <a:srgbClr val="FF9C00"/>
              </a:gs>
              <a:gs pos="100000">
                <a:srgbClr val="AA2626">
                  <a:alpha val="81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srgbClr val="FFFFF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914402" y="2466977"/>
            <a:ext cx="5588001" cy="1470025"/>
          </a:xfrm>
        </p:spPr>
        <p:txBody>
          <a:bodyPr anchor="b"/>
          <a:lstStyle>
            <a:lvl1pPr>
              <a:lnSpc>
                <a:spcPts val="5733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4401" y="4394200"/>
            <a:ext cx="6400800" cy="660400"/>
          </a:xfrm>
        </p:spPr>
        <p:txBody>
          <a:bodyPr/>
          <a:lstStyle>
            <a:lvl1pPr marL="0" indent="0" algn="l">
              <a:buNone/>
              <a:defRPr sz="2667" b="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914401" y="4851400"/>
            <a:ext cx="6096000" cy="508000"/>
          </a:xfrm>
        </p:spPr>
        <p:txBody>
          <a:bodyPr/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Enphase_Logo_Standard_wh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55600"/>
            <a:ext cx="2641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2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form 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C2D12F-B53C-4B87-A5CD-C9C7BB8E8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32898-9ADD-4E1C-8D80-EA9FD4E9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454" y="6457390"/>
            <a:ext cx="2142565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  <a:latin typeface="Playfair Display" panose="00000500000000000000" pitchFamily="2" charset="0"/>
              </a:defRPr>
            </a:lvl1pPr>
          </a:lstStyle>
          <a:p>
            <a:r>
              <a:rPr lang="en-US"/>
              <a:t>Proprietary and Confidential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66B5-764E-43DB-9AD6-94C64CBE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47864"/>
            <a:ext cx="2743200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Playfair Display" panose="00000500000000000000" pitchFamily="2" charset="0"/>
              </a:defRPr>
            </a:lvl1pPr>
          </a:lstStyle>
          <a:p>
            <a:fld id="{E2E60E85-29C1-4C50-B411-44E52E85BB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ECC022C8-835E-4A18-816C-7A8A3215ED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522" y="320304"/>
            <a:ext cx="1865023" cy="3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 txBox="1">
            <a:spLocks/>
          </p:cNvSpPr>
          <p:nvPr/>
        </p:nvSpPr>
        <p:spPr>
          <a:xfrm>
            <a:off x="300229" y="6221798"/>
            <a:ext cx="4015316" cy="485423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9pPr>
          </a:lstStyle>
          <a:p>
            <a:pPr marL="0" marR="0" indent="0" algn="l" defTabSz="8127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33">
                <a:solidFill>
                  <a:srgbClr val="6E7377"/>
                </a:solidFill>
                <a:latin typeface="+mn-lt"/>
              </a:rPr>
              <a:t>|  © 2023 Enphase Energy, Inc</a:t>
            </a:r>
            <a:r>
              <a:rPr lang="en-US" sz="933" kern="1200">
                <a:solidFill>
                  <a:srgbClr val="6E7377"/>
                </a:solidFill>
                <a:latin typeface="Calibri" pitchFamily="-102" charset="0"/>
                <a:ea typeface="+mn-ea"/>
                <a:cs typeface="Arial" charset="0"/>
              </a:rPr>
              <a:t>. | CONFIDENTIAL </a:t>
            </a:r>
            <a:r>
              <a:rPr lang="en-US" sz="933">
                <a:solidFill>
                  <a:srgbClr val="6E7377"/>
                </a:solidFill>
                <a:latin typeface="+mn-lt"/>
              </a:rPr>
              <a:t> </a:t>
            </a:r>
            <a:endParaRPr lang="en-US" sz="800">
              <a:solidFill>
                <a:srgbClr val="6E7377"/>
              </a:solidFill>
              <a:latin typeface="+mn-lt"/>
              <a:cs typeface="Arial"/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95400"/>
            <a:ext cx="1060704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391584"/>
            <a:ext cx="10607040" cy="82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584" y="461434"/>
            <a:ext cx="182035" cy="402167"/>
          </a:xfrm>
          <a:prstGeom prst="rect">
            <a:avLst/>
          </a:prstGeom>
          <a:solidFill>
            <a:srgbClr val="F3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-50800" y="6337300"/>
            <a:ext cx="529167" cy="364067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-102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3D3F3E85-AC51-4560-91A5-B330D0CE19F7}" type="slidenum">
              <a:rPr lang="en-US" sz="800" b="1" smtClean="0">
                <a:solidFill>
                  <a:srgbClr val="6E7377"/>
                </a:solidFill>
                <a:latin typeface="Arial" charset="0"/>
              </a:rPr>
              <a:pPr algn="r" eaLnBrk="1" hangingPunct="1">
                <a:defRPr/>
              </a:pPr>
              <a:t>‹#›</a:t>
            </a:fld>
            <a:endParaRPr lang="en-US" sz="800" b="1">
              <a:solidFill>
                <a:srgbClr val="6E7377"/>
              </a:solidFill>
              <a:latin typeface="Arial" charset="0"/>
            </a:endParaRPr>
          </a:p>
        </p:txBody>
      </p:sp>
      <p:pic>
        <p:nvPicPr>
          <p:cNvPr id="15" name="Picture 14" descr="Enphase_Logo_Standard_orange_gray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6273800"/>
            <a:ext cx="1828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 kern="1200">
          <a:solidFill>
            <a:schemeClr val="tx1"/>
          </a:solidFill>
          <a:latin typeface="+mj-lt"/>
          <a:ea typeface="Arial" pitchFamily="-102" charset="0"/>
          <a:cs typeface="Arial" pitchFamily="34" charset="0"/>
        </a:defRPr>
      </a:lvl1pPr>
      <a:lvl2pPr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2pPr>
      <a:lvl3pPr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3pPr>
      <a:lvl4pPr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4pPr>
      <a:lvl5pPr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5pPr>
      <a:lvl6pPr marL="609585"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6pPr>
      <a:lvl7pPr marL="1219170"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7pPr>
      <a:lvl8pPr marL="1828754"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8pPr>
      <a:lvl9pPr marL="2438339" algn="l" rtl="0" eaLnBrk="1" fontAlgn="base" hangingPunct="1">
        <a:lnSpc>
          <a:spcPts val="3467"/>
        </a:lnSpc>
        <a:spcBef>
          <a:spcPct val="0"/>
        </a:spcBef>
        <a:spcAft>
          <a:spcPct val="0"/>
        </a:spcAft>
        <a:defRPr sz="3467" b="1">
          <a:solidFill>
            <a:srgbClr val="737373"/>
          </a:solidFill>
          <a:latin typeface="Arial" pitchFamily="-102" charset="0"/>
          <a:ea typeface="Arial" pitchFamily="-102" charset="0"/>
          <a:cs typeface="Arial" pitchFamily="-102" charset="0"/>
        </a:defRPr>
      </a:lvl9pPr>
    </p:titleStyle>
    <p:bodyStyle>
      <a:lvl1pPr marL="226478" indent="-226478" algn="l" rtl="0" eaLnBrk="1" fontAlgn="base" hangingPunct="1">
        <a:spcBef>
          <a:spcPts val="800"/>
        </a:spcBef>
        <a:spcAft>
          <a:spcPct val="0"/>
        </a:spcAft>
        <a:buClr>
          <a:srgbClr val="F37321"/>
        </a:buClr>
        <a:buSzPct val="80000"/>
        <a:buFont typeface="Arial" charset="0"/>
        <a:buChar char="•"/>
        <a:defRPr b="1" kern="1200">
          <a:solidFill>
            <a:schemeClr val="tx1"/>
          </a:solidFill>
          <a:latin typeface="+mn-lt"/>
          <a:ea typeface="Arial" pitchFamily="-102" charset="0"/>
          <a:cs typeface="Arial" pitchFamily="34" charset="0"/>
        </a:defRPr>
      </a:lvl1pPr>
      <a:lvl2pPr marL="537620" indent="-239178" algn="l" rtl="0" eaLnBrk="1" fontAlgn="base" hangingPunct="1">
        <a:spcBef>
          <a:spcPct val="20000"/>
        </a:spcBef>
        <a:spcAft>
          <a:spcPct val="0"/>
        </a:spcAft>
        <a:buClr>
          <a:srgbClr val="F37321"/>
        </a:buClr>
        <a:buSzPct val="80000"/>
        <a:buFont typeface="Arial" charset="0"/>
        <a:buChar char="•"/>
        <a:defRPr sz="2133" kern="1200">
          <a:solidFill>
            <a:schemeClr val="tx1"/>
          </a:solidFill>
          <a:latin typeface="+mn-lt"/>
          <a:ea typeface="Arial" pitchFamily="-102" charset="0"/>
          <a:cs typeface="Arial" pitchFamily="34" charset="0"/>
        </a:defRPr>
      </a:lvl2pPr>
      <a:lvl3pPr marL="764098" indent="-228594" algn="l" rtl="0" eaLnBrk="1" fontAlgn="base" hangingPunct="1">
        <a:spcBef>
          <a:spcPct val="20000"/>
        </a:spcBef>
        <a:spcAft>
          <a:spcPct val="0"/>
        </a:spcAft>
        <a:buClr>
          <a:srgbClr val="F37321"/>
        </a:buClr>
        <a:buSzPct val="80000"/>
        <a:buFont typeface="Arial" charset="0"/>
        <a:buChar char="•"/>
        <a:defRPr sz="1867" kern="1200">
          <a:solidFill>
            <a:schemeClr val="tx1"/>
          </a:solidFill>
          <a:latin typeface="+mn-lt"/>
          <a:ea typeface="Arial" pitchFamily="-102" charset="0"/>
          <a:cs typeface="Arial" pitchFamily="34" charset="0"/>
        </a:defRPr>
      </a:lvl3pPr>
      <a:lvl4pPr marL="1064657" indent="-218012" algn="l" rtl="0" eaLnBrk="1" fontAlgn="base" hangingPunct="1">
        <a:spcBef>
          <a:spcPct val="20000"/>
        </a:spcBef>
        <a:spcAft>
          <a:spcPct val="0"/>
        </a:spcAft>
        <a:buClr>
          <a:srgbClr val="F37321"/>
        </a:buClr>
        <a:buSzPct val="80000"/>
        <a:buFont typeface="Arial" charset="0"/>
        <a:buChar char="•"/>
        <a:defRPr sz="1867" kern="1200">
          <a:solidFill>
            <a:schemeClr val="tx1"/>
          </a:solidFill>
          <a:latin typeface="+mn-lt"/>
          <a:ea typeface="Arial" pitchFamily="-102" charset="0"/>
          <a:cs typeface="Arial" pitchFamily="34" charset="0"/>
        </a:defRPr>
      </a:lvl4pPr>
      <a:lvl5pPr marL="1291134" indent="-218012" algn="l" rtl="0" eaLnBrk="1" fontAlgn="base" hangingPunct="1">
        <a:spcBef>
          <a:spcPct val="20000"/>
        </a:spcBef>
        <a:spcAft>
          <a:spcPct val="0"/>
        </a:spcAft>
        <a:buClr>
          <a:srgbClr val="F37321"/>
        </a:buClr>
        <a:buSzPct val="80000"/>
        <a:buFont typeface="Arial" charset="0"/>
        <a:buChar char="•"/>
        <a:defRPr sz="1867" kern="1200">
          <a:solidFill>
            <a:schemeClr val="tx1"/>
          </a:solidFill>
          <a:latin typeface="+mn-lt"/>
          <a:ea typeface="Arial" pitchFamily="-102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3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34" Type="http://schemas.openxmlformats.org/officeDocument/2006/relationships/image" Target="../media/image47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65.svg"/><Relationship Id="rId33" Type="http://schemas.openxmlformats.org/officeDocument/2006/relationships/image" Target="../media/image69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66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31" Type="http://schemas.openxmlformats.org/officeDocument/2006/relationships/image" Target="../media/image46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4.svg"/><Relationship Id="rId30" Type="http://schemas.openxmlformats.org/officeDocument/2006/relationships/image" Target="../media/image45.png"/><Relationship Id="rId35" Type="http://schemas.openxmlformats.org/officeDocument/2006/relationships/image" Target="../media/image48.svg"/><Relationship Id="rId8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0F0F6-A6C1-47AA-B3D3-C6EC7413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466977"/>
            <a:ext cx="7828443" cy="1470025"/>
          </a:xfrm>
        </p:spPr>
        <p:txBody>
          <a:bodyPr/>
          <a:lstStyle/>
          <a:p>
            <a:r>
              <a:rPr lang="en-US" dirty="0">
                <a:cs typeface="Arial"/>
              </a:rPr>
              <a:t>MSI/AVR Rebate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Technical Design &amp; Components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72FD43-3011-4E16-AC58-A1EA7ACF7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925143"/>
            <a:ext cx="6400800" cy="575669"/>
          </a:xfrm>
        </p:spPr>
        <p:txBody>
          <a:bodyPr/>
          <a:lstStyle/>
          <a:p>
            <a:r>
              <a:rPr lang="en-US" sz="2400" i="1" dirty="0">
                <a:cs typeface="Arial"/>
              </a:rPr>
              <a:t>Jan 22</a:t>
            </a:r>
            <a:r>
              <a:rPr lang="en-US" sz="2400" i="1" baseline="30000" dirty="0">
                <a:cs typeface="Arial"/>
              </a:rPr>
              <a:t>nd</a:t>
            </a:r>
            <a:r>
              <a:rPr lang="en-US" sz="2400" i="1" dirty="0">
                <a:cs typeface="Arial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42037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79473-FCDB-3FC6-B6E0-BBA96107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D6245C14-42E2-8EE3-572B-3B4654F3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Data Conversion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E9D2F-2BC0-4298-CD7E-41D19776D36E}"/>
              </a:ext>
            </a:extLst>
          </p:cNvPr>
          <p:cNvSpPr txBox="1"/>
          <p:nvPr/>
        </p:nvSpPr>
        <p:spPr>
          <a:xfrm>
            <a:off x="370872" y="1153490"/>
            <a:ext cx="8743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222222"/>
                </a:solidFill>
                <a:effectLst/>
              </a:rPr>
              <a:t>Key Objectives of Data Conversion:</a:t>
            </a:r>
          </a:p>
          <a:p>
            <a:pPr algn="l"/>
            <a:endParaRPr lang="en-US" b="0" i="0">
              <a:solidFill>
                <a:srgbClr val="2222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</a:rPr>
              <a:t>Ensure accurate migration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</a:rPr>
              <a:t>Oracle shipments data with Serial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</a:rPr>
              <a:t>Enlighten site, and activation data into the CHM application.</a:t>
            </a:r>
          </a:p>
          <a:p>
            <a:pPr lvl="1"/>
            <a:endParaRPr lang="en-US" b="0" i="0">
              <a:solidFill>
                <a:srgbClr val="2222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</a:rPr>
              <a:t>Support serial number (S/N) validation and rebate calculations.</a:t>
            </a:r>
          </a:p>
          <a:p>
            <a:pPr algn="l"/>
            <a:endParaRPr lang="en-US" b="0" i="0">
              <a:solidFill>
                <a:srgbClr val="2222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</a:rPr>
              <a:t>Plan for efficient data archiving to manage large data volumes.</a:t>
            </a:r>
          </a:p>
          <a:p>
            <a:br>
              <a:rPr lang="en-US"/>
            </a:b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1C3E2-EF45-BD92-EC6D-6CF76172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C4869535-BC0A-4804-E962-DE1B763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Data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28882-019D-B0D9-164D-3974E628BDC9}"/>
              </a:ext>
            </a:extLst>
          </p:cNvPr>
          <p:cNvSpPr txBox="1"/>
          <p:nvPr/>
        </p:nvSpPr>
        <p:spPr>
          <a:xfrm>
            <a:off x="153337" y="2292339"/>
            <a:ext cx="59426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Bring shipment data at the serial number (S/N) level into CHM.</a:t>
            </a:r>
          </a:p>
          <a:p>
            <a:pPr algn="l"/>
            <a:endParaRPr lang="en-US" sz="1600" b="1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Enable </a:t>
            </a:r>
            <a:r>
              <a:rPr lang="en-US"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S/N validation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functionality for Activation Data (Disti Identification and Revenue vs. RMA Order Type)</a:t>
            </a:r>
          </a:p>
          <a:p>
            <a:pPr algn="l"/>
            <a:endParaRPr lang="en-US" sz="1600" b="1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Decision: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Determine the historical data range for migration (e.g., 2 years, 5 years, or beyond).</a:t>
            </a:r>
          </a:p>
          <a:p>
            <a:pPr algn="l"/>
            <a:endParaRPr lang="en-US" sz="1600" b="1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Factors to Consider:</a:t>
            </a:r>
            <a:endParaRPr lang="en-US" sz="16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requirement for S/N validation across specific timeframes.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Volume and format of historical shipment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Performance impact of bringing extensive historical data into CHM.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F59BB-BF85-2C70-DFF4-AFE2ED856AF7}"/>
              </a:ext>
            </a:extLst>
          </p:cNvPr>
          <p:cNvSpPr txBox="1"/>
          <p:nvPr/>
        </p:nvSpPr>
        <p:spPr>
          <a:xfrm>
            <a:off x="695325" y="138622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  <a:latin typeface="+mn-lt"/>
              </a:rPr>
              <a:t>Oracle Shipments with Serial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FF2F4-0A15-ADF5-324C-EB45EADDE939}"/>
              </a:ext>
            </a:extLst>
          </p:cNvPr>
          <p:cNvSpPr txBox="1"/>
          <p:nvPr/>
        </p:nvSpPr>
        <p:spPr>
          <a:xfrm>
            <a:off x="7267575" y="1386225"/>
            <a:ext cx="45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  <a:latin typeface="+mn-lt"/>
              </a:rPr>
              <a:t>Enlighten Sites and Device Activation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939D9-D416-9103-3172-2C136455F96F}"/>
              </a:ext>
            </a:extLst>
          </p:cNvPr>
          <p:cNvSpPr txBox="1"/>
          <p:nvPr/>
        </p:nvSpPr>
        <p:spPr>
          <a:xfrm>
            <a:off x="6364932" y="2292339"/>
            <a:ext cx="57194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2pPr>
          </a:lstStyle>
          <a:p>
            <a:r>
              <a:rPr lang="en-US"/>
              <a:t>Scope: </a:t>
            </a:r>
            <a:r>
              <a:rPr lang="en-US" b="0"/>
              <a:t>Migrate Enlighten sites and activation data into CHM.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Purpose: </a:t>
            </a:r>
            <a:r>
              <a:rPr lang="en-US" b="0"/>
              <a:t>Support Rebate Calculations within the system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Key Decision: </a:t>
            </a:r>
            <a:r>
              <a:rPr lang="en-US" b="0"/>
              <a:t>Determine the historical data range for migration (e.g., past activations within 3-5 years).</a:t>
            </a:r>
          </a:p>
          <a:p>
            <a:endParaRPr lang="en-US"/>
          </a:p>
          <a:p>
            <a:r>
              <a:rPr lang="en-US"/>
              <a:t>Factors to Consider:</a:t>
            </a:r>
          </a:p>
          <a:p>
            <a:pPr lvl="1"/>
            <a:r>
              <a:rPr lang="en-US"/>
              <a:t>Business rules for rebate calculations based on historical activations.</a:t>
            </a:r>
          </a:p>
          <a:p>
            <a:pPr lvl="1"/>
            <a:r>
              <a:rPr lang="en-US"/>
              <a:t>Data format and volume challenges during migration.</a:t>
            </a:r>
          </a:p>
          <a:p>
            <a:pPr lvl="1"/>
            <a:r>
              <a:rPr lang="en-US"/>
              <a:t>Dependency on historical rebate data for compliance or audits.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C8DB08-D4A1-F76A-14BA-4A99E11FBDAC}"/>
              </a:ext>
            </a:extLst>
          </p:cNvPr>
          <p:cNvCxnSpPr>
            <a:cxnSpLocks/>
          </p:cNvCxnSpPr>
          <p:nvPr/>
        </p:nvCxnSpPr>
        <p:spPr>
          <a:xfrm>
            <a:off x="6190911" y="1386225"/>
            <a:ext cx="0" cy="51720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5180-54E2-06C1-6FEE-1846E1A6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7DE10FA6-6010-9C52-EF7D-16C66BC6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Rebate Calculation &amp; Payment - 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CB4FC-2BCC-1CBC-E4F1-25719DE3F369}"/>
              </a:ext>
            </a:extLst>
          </p:cNvPr>
          <p:cNvSpPr txBox="1"/>
          <p:nvPr/>
        </p:nvSpPr>
        <p:spPr>
          <a:xfrm>
            <a:off x="390525" y="2175212"/>
            <a:ext cx="521017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Better Control Over Payments: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Provides a consolidated view of rebates, reducing errors or discrepancies.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Allows more time to verify and validate rebate calculations.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Reduction in Volume of Payments: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Significantly lowers the number of Electronic Funds Transfers (EFT) or checks processed by Accounts Payable (AP).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Simplifies reconciliation processes for finance teams.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Optimized System Processing Needs: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Requires less frequent processing, reducing strain on system resources and processing power.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Minimizes potential downtime or performance issues during peak periods.</a:t>
            </a:r>
          </a:p>
          <a:p>
            <a:pPr lvl="1"/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Improved Resource Allocation: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and Finance teams can allocate resources more efficiently by avoiding daily workload spikes.</a:t>
            </a:r>
          </a:p>
          <a:p>
            <a:pPr lvl="1"/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Ease of Auditing: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Monthly reports are easier to manage, and audit compared to daily logs.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427C3-DA44-030B-8193-CEF0D857C525}"/>
              </a:ext>
            </a:extLst>
          </p:cNvPr>
          <p:cNvSpPr txBox="1"/>
          <p:nvPr/>
        </p:nvSpPr>
        <p:spPr>
          <a:xfrm>
            <a:off x="6784180" y="2757648"/>
            <a:ext cx="5331619" cy="282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Advantages (Includes Monthly Benefits Plus Additional):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Further Reduction in Payment Volume: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Consolidates payments further, drastically reducing EFT/check transactions and reconciliation efforts.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Lower Administrative Overhead: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Finance and IT teams need to process fewer transactions, freeing up time for other activities.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Increased Negotiation Opportunity:</a:t>
            </a:r>
            <a:endParaRPr lang="en-US" sz="12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Quarterly payments allow better financial planning and possible negotiations for early discounts or incentives.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8EF57-1846-2C1E-4767-A23D8CBFCE13}"/>
              </a:ext>
            </a:extLst>
          </p:cNvPr>
          <p:cNvCxnSpPr>
            <a:cxnSpLocks/>
          </p:cNvCxnSpPr>
          <p:nvPr/>
        </p:nvCxnSpPr>
        <p:spPr>
          <a:xfrm>
            <a:off x="6315075" y="1030887"/>
            <a:ext cx="0" cy="54839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94326655-AA03-2A5D-3644-ADCF7599AB43}"/>
              </a:ext>
            </a:extLst>
          </p:cNvPr>
          <p:cNvSpPr/>
          <p:nvPr/>
        </p:nvSpPr>
        <p:spPr>
          <a:xfrm>
            <a:off x="1017985" y="1385781"/>
            <a:ext cx="4005263" cy="64459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lang="en-US" sz="18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Rebate Calculations and Payments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3B06542-54EF-9174-5423-95772DD3DC49}"/>
              </a:ext>
            </a:extLst>
          </p:cNvPr>
          <p:cNvSpPr/>
          <p:nvPr/>
        </p:nvSpPr>
        <p:spPr>
          <a:xfrm>
            <a:off x="7324727" y="1385780"/>
            <a:ext cx="3849288" cy="64459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Quarterly</a:t>
            </a:r>
            <a:r>
              <a:rPr lang="en-US" sz="18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Rebate Calculations and Payments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D6DA9-C2E0-07E0-A5B4-89CF42117333}"/>
              </a:ext>
            </a:extLst>
          </p:cNvPr>
          <p:cNvSpPr txBox="1"/>
          <p:nvPr/>
        </p:nvSpPr>
        <p:spPr>
          <a:xfrm>
            <a:off x="2007395" y="1151667"/>
            <a:ext cx="1976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chemeClr val="tx2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IT Recommendation</a:t>
            </a:r>
            <a:endParaRPr lang="en-US" sz="1400">
              <a:solidFill>
                <a:schemeClr val="tx2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17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FDC4B-5ED4-F8C7-EBF2-0419F454B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4FF596C-712F-3DA5-0CD7-985631AB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5196587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Rebate Claims Batch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B405C-12DE-88D1-B0D6-7AE07BF5E87F}"/>
              </a:ext>
            </a:extLst>
          </p:cNvPr>
          <p:cNvGrpSpPr/>
          <p:nvPr/>
        </p:nvGrpSpPr>
        <p:grpSpPr>
          <a:xfrm>
            <a:off x="445183" y="1004665"/>
            <a:ext cx="9809480" cy="4848670"/>
            <a:chOff x="1173480" y="1161863"/>
            <a:chExt cx="9075420" cy="48486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3DBA50-EDE6-2EB4-B76E-BA56500A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480" y="1161863"/>
              <a:ext cx="9075420" cy="484867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F91274-12CC-246D-1C10-FDE1444D6B5D}"/>
                </a:ext>
              </a:extLst>
            </p:cNvPr>
            <p:cNvSpPr txBox="1"/>
            <p:nvPr/>
          </p:nvSpPr>
          <p:spPr>
            <a:xfrm>
              <a:off x="1379220" y="1478280"/>
              <a:ext cx="3898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  <a:latin typeface="+mn-lt"/>
                </a:rPr>
                <a:t>MSI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6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F64B-AFF3-0C64-E922-BE09D770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EE083AC-1F6A-779B-B658-43A4A2CE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5196587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Rebate Claims Batch Creation</a:t>
            </a: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5E1456-68BC-B3B0-54BC-A0DA5FC0AE1F}"/>
              </a:ext>
            </a:extLst>
          </p:cNvPr>
          <p:cNvGrpSpPr/>
          <p:nvPr/>
        </p:nvGrpSpPr>
        <p:grpSpPr>
          <a:xfrm>
            <a:off x="2446019" y="1100804"/>
            <a:ext cx="7505701" cy="4787627"/>
            <a:chOff x="2446019" y="1100804"/>
            <a:chExt cx="7505701" cy="4787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A8D8B0-1985-A5F7-8227-FE332CC87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019" y="1100804"/>
              <a:ext cx="7505701" cy="47876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4CB6EE-0AEC-6411-CAB2-E64B0756F3F8}"/>
                </a:ext>
              </a:extLst>
            </p:cNvPr>
            <p:cNvSpPr txBox="1"/>
            <p:nvPr/>
          </p:nvSpPr>
          <p:spPr>
            <a:xfrm>
              <a:off x="2651760" y="1287780"/>
              <a:ext cx="3898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+mn-lt"/>
                </a:rPr>
                <a:t>MSI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D297FF-4EF3-29E1-ECAB-D0FEDB8DB8E8}"/>
                </a:ext>
              </a:extLst>
            </p:cNvPr>
            <p:cNvSpPr txBox="1"/>
            <p:nvPr/>
          </p:nvSpPr>
          <p:spPr>
            <a:xfrm>
              <a:off x="6096000" y="4457700"/>
              <a:ext cx="54534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4"/>
                  </a:solidFill>
                  <a:latin typeface="+mn-lt"/>
                </a:rPr>
                <a:t>Installer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81909-1851-3F48-9619-60DD4A61DB13}"/>
                </a:ext>
              </a:extLst>
            </p:cNvPr>
            <p:cNvSpPr txBox="1"/>
            <p:nvPr/>
          </p:nvSpPr>
          <p:spPr>
            <a:xfrm>
              <a:off x="4381500" y="3429000"/>
              <a:ext cx="51816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 err="1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18B81A-62E8-ADC5-34B6-9DF9A77396EE}"/>
                </a:ext>
              </a:extLst>
            </p:cNvPr>
            <p:cNvSpPr txBox="1"/>
            <p:nvPr/>
          </p:nvSpPr>
          <p:spPr>
            <a:xfrm>
              <a:off x="4381500" y="3367445"/>
              <a:ext cx="1588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+mn-lt"/>
                </a:rPr>
                <a:t>MSI Rebate Batch Creation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268A69-2650-FEB9-92B9-4503D4A5DF8C}"/>
                </a:ext>
              </a:extLst>
            </p:cNvPr>
            <p:cNvSpPr txBox="1"/>
            <p:nvPr/>
          </p:nvSpPr>
          <p:spPr>
            <a:xfrm>
              <a:off x="4381499" y="4226868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+mn-lt"/>
                </a:rPr>
                <a:t>01-JAN-2025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8D6E0-81C5-E453-35EC-756AA7DD6369}"/>
                </a:ext>
              </a:extLst>
            </p:cNvPr>
            <p:cNvSpPr txBox="1"/>
            <p:nvPr/>
          </p:nvSpPr>
          <p:spPr>
            <a:xfrm>
              <a:off x="6096000" y="4226868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+mn-lt"/>
                </a:rPr>
                <a:t>31-JAN-2025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2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044E-5F20-F52A-E3B9-8B102474B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D8E3C8B-AAC1-B028-36E4-A8FB6EB8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5196587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Additional Attribute Derivation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81DFB-0B81-FDE8-2916-E88D4ADF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139700"/>
            <a:ext cx="6901180" cy="63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5002-B382-004D-7A0B-ABEF9719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AAAF07E-A4F3-7524-1B2A-A967BE2B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5196587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Rebate Calculation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5E4F5-CBAF-65B2-4788-CD744F57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3" y="1798320"/>
            <a:ext cx="2227325" cy="44958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0824E-6E96-E21E-137A-27B134CA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46" y="1680210"/>
            <a:ext cx="1832546" cy="473202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A18D6-5284-DB60-F1D1-7CFB593C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508" y="1798320"/>
            <a:ext cx="4226092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0E705-2554-BDD2-363C-F86E9A7B8DBE}"/>
              </a:ext>
            </a:extLst>
          </p:cNvPr>
          <p:cNvSpPr txBox="1"/>
          <p:nvPr/>
        </p:nvSpPr>
        <p:spPr>
          <a:xfrm>
            <a:off x="807720" y="108016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Unit Incentive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31C9A-B4E5-65D1-9C6E-4715B417E6FD}"/>
              </a:ext>
            </a:extLst>
          </p:cNvPr>
          <p:cNvSpPr txBox="1"/>
          <p:nvPr/>
        </p:nvSpPr>
        <p:spPr>
          <a:xfrm>
            <a:off x="3923546" y="1074232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System Attachment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3F7D6-EC47-7345-C924-734CAF2CF862}"/>
              </a:ext>
            </a:extLst>
          </p:cNvPr>
          <p:cNvSpPr txBox="1"/>
          <p:nvPr/>
        </p:nvSpPr>
        <p:spPr>
          <a:xfrm>
            <a:off x="7916426" y="10742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System Size</a:t>
            </a:r>
          </a:p>
        </p:txBody>
      </p:sp>
    </p:spTree>
    <p:extLst>
      <p:ext uri="{BB962C8B-B14F-4D97-AF65-F5344CB8AC3E}">
        <p14:creationId xmlns:p14="http://schemas.microsoft.com/office/powerpoint/2010/main" val="2286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B978-08E1-1EF4-D0B2-093C8C9D5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710CFAE-F1FE-4742-CDA7-C459ABE0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5196587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ERD - Tables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F19D3-DD3A-04E1-CCCC-1F8A760F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28" y="1309557"/>
            <a:ext cx="449406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EB9F1CCD-78B8-5176-8B07-F51A4FF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Users, Roles &amp; Permissions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8A9BCE-C087-C272-7FB1-069AAF1B6AFD}"/>
              </a:ext>
            </a:extLst>
          </p:cNvPr>
          <p:cNvSpPr txBox="1"/>
          <p:nvPr/>
        </p:nvSpPr>
        <p:spPr>
          <a:xfrm>
            <a:off x="1336090" y="269472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39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</p:txBody>
      </p:sp>
      <p:pic>
        <p:nvPicPr>
          <p:cNvPr id="3" name="Graphic 2" descr="User Crown Male outline">
            <a:extLst>
              <a:ext uri="{FF2B5EF4-FFF2-40B4-BE49-F238E27FC236}">
                <a16:creationId xmlns:a16="http://schemas.microsoft.com/office/drawing/2014/main" id="{216BE207-5948-8FC2-76E1-268FB5156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252" y="3263452"/>
            <a:ext cx="1219200" cy="1219200"/>
          </a:xfrm>
          <a:prstGeom prst="rect">
            <a:avLst/>
          </a:prstGeom>
        </p:spPr>
      </p:pic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C9847C00-B15C-FB1A-1154-D686E0646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5811" y="3414798"/>
            <a:ext cx="900831" cy="900831"/>
          </a:xfrm>
          <a:prstGeom prst="rect">
            <a:avLst/>
          </a:prstGeom>
        </p:spPr>
      </p:pic>
      <p:pic>
        <p:nvPicPr>
          <p:cNvPr id="17" name="Graphic 16" descr="User outline">
            <a:extLst>
              <a:ext uri="{FF2B5EF4-FFF2-40B4-BE49-F238E27FC236}">
                <a16:creationId xmlns:a16="http://schemas.microsoft.com/office/drawing/2014/main" id="{A89E4231-1564-B5F0-5020-ADA66E744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8262" y="1828466"/>
            <a:ext cx="900831" cy="900831"/>
          </a:xfrm>
          <a:prstGeom prst="rect">
            <a:avLst/>
          </a:prstGeom>
        </p:spPr>
      </p:pic>
      <p:pic>
        <p:nvPicPr>
          <p:cNvPr id="19" name="Graphic 18" descr="User outline">
            <a:extLst>
              <a:ext uri="{FF2B5EF4-FFF2-40B4-BE49-F238E27FC236}">
                <a16:creationId xmlns:a16="http://schemas.microsoft.com/office/drawing/2014/main" id="{443B22DE-8634-FA7E-6C9C-515D93CF3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1658" y="4950114"/>
            <a:ext cx="900831" cy="900831"/>
          </a:xfrm>
          <a:prstGeom prst="rect">
            <a:avLst/>
          </a:prstGeom>
        </p:spPr>
      </p:pic>
      <p:pic>
        <p:nvPicPr>
          <p:cNvPr id="21" name="Graphic 20" descr="Drama outline">
            <a:extLst>
              <a:ext uri="{FF2B5EF4-FFF2-40B4-BE49-F238E27FC236}">
                <a16:creationId xmlns:a16="http://schemas.microsoft.com/office/drawing/2014/main" id="{BEC2E929-AEC4-2639-0962-78B9BCB2D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9253" y="1812485"/>
            <a:ext cx="900831" cy="900831"/>
          </a:xfrm>
          <a:prstGeom prst="rect">
            <a:avLst/>
          </a:prstGeom>
        </p:spPr>
      </p:pic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48A7651B-3039-D88B-06EF-BD7868AC7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1658" y="3414798"/>
            <a:ext cx="900831" cy="900831"/>
          </a:xfrm>
          <a:prstGeom prst="rect">
            <a:avLst/>
          </a:prstGeom>
        </p:spPr>
      </p:pic>
      <p:pic>
        <p:nvPicPr>
          <p:cNvPr id="26" name="Graphic 25" descr="Drama outline">
            <a:extLst>
              <a:ext uri="{FF2B5EF4-FFF2-40B4-BE49-F238E27FC236}">
                <a16:creationId xmlns:a16="http://schemas.microsoft.com/office/drawing/2014/main" id="{E4EB5C0B-C1F5-9988-0B71-258D7C248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2937" y="4948703"/>
            <a:ext cx="900831" cy="90083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0D9435C-7055-CEA5-C5A1-CB9CC399804F}"/>
              </a:ext>
            </a:extLst>
          </p:cNvPr>
          <p:cNvGrpSpPr/>
          <p:nvPr/>
        </p:nvGrpSpPr>
        <p:grpSpPr>
          <a:xfrm>
            <a:off x="9261356" y="1874225"/>
            <a:ext cx="792077" cy="781020"/>
            <a:chOff x="6620719" y="1555551"/>
            <a:chExt cx="594058" cy="585765"/>
          </a:xfrm>
        </p:grpSpPr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731BA93A-E0E3-1C63-E4A3-A4AAF1F05CBA}"/>
                </a:ext>
              </a:extLst>
            </p:cNvPr>
            <p:cNvSpPr/>
            <p:nvPr/>
          </p:nvSpPr>
          <p:spPr>
            <a:xfrm>
              <a:off x="6620719" y="1555551"/>
              <a:ext cx="594058" cy="58576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9" name="Graphic 28" descr="Lock outline">
              <a:extLst>
                <a:ext uri="{FF2B5EF4-FFF2-40B4-BE49-F238E27FC236}">
                  <a16:creationId xmlns:a16="http://schemas.microsoft.com/office/drawing/2014/main" id="{6B7E4782-184E-1AF4-21FD-EC6EA0AD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16421" y="1724105"/>
              <a:ext cx="364199" cy="3641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7FF9D2-62E9-DB05-BF2D-F6D151EDC2C9}"/>
              </a:ext>
            </a:extLst>
          </p:cNvPr>
          <p:cNvGrpSpPr/>
          <p:nvPr/>
        </p:nvGrpSpPr>
        <p:grpSpPr>
          <a:xfrm>
            <a:off x="9262452" y="3472875"/>
            <a:ext cx="792077" cy="781020"/>
            <a:chOff x="6620719" y="1555551"/>
            <a:chExt cx="594058" cy="585765"/>
          </a:xfrm>
        </p:grpSpPr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63B5B6ED-FB05-15EF-D6FB-1F1239268100}"/>
                </a:ext>
              </a:extLst>
            </p:cNvPr>
            <p:cNvSpPr/>
            <p:nvPr/>
          </p:nvSpPr>
          <p:spPr>
            <a:xfrm>
              <a:off x="6620719" y="1555551"/>
              <a:ext cx="594058" cy="58576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0" name="Graphic 39" descr="Lock outline">
              <a:extLst>
                <a:ext uri="{FF2B5EF4-FFF2-40B4-BE49-F238E27FC236}">
                  <a16:creationId xmlns:a16="http://schemas.microsoft.com/office/drawing/2014/main" id="{CC660F68-E3A7-BF86-0910-0BD4AE416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16421" y="1724105"/>
              <a:ext cx="364199" cy="36419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99DC85-4D39-5E32-ED1E-E140753F7BE2}"/>
              </a:ext>
            </a:extLst>
          </p:cNvPr>
          <p:cNvGrpSpPr/>
          <p:nvPr/>
        </p:nvGrpSpPr>
        <p:grpSpPr>
          <a:xfrm>
            <a:off x="9245923" y="5010623"/>
            <a:ext cx="792077" cy="781020"/>
            <a:chOff x="6620719" y="1555551"/>
            <a:chExt cx="594058" cy="585765"/>
          </a:xfrm>
        </p:grpSpPr>
        <p:sp>
          <p:nvSpPr>
            <p:cNvPr id="42" name="Can 41">
              <a:extLst>
                <a:ext uri="{FF2B5EF4-FFF2-40B4-BE49-F238E27FC236}">
                  <a16:creationId xmlns:a16="http://schemas.microsoft.com/office/drawing/2014/main" id="{44ED5138-4E58-56B2-A4DE-E0E3859CEB6B}"/>
                </a:ext>
              </a:extLst>
            </p:cNvPr>
            <p:cNvSpPr/>
            <p:nvPr/>
          </p:nvSpPr>
          <p:spPr>
            <a:xfrm>
              <a:off x="6620719" y="1555551"/>
              <a:ext cx="594058" cy="58576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3" name="Graphic 42" descr="Lock outline">
              <a:extLst>
                <a:ext uri="{FF2B5EF4-FFF2-40B4-BE49-F238E27FC236}">
                  <a16:creationId xmlns:a16="http://schemas.microsoft.com/office/drawing/2014/main" id="{D57CC4CB-D0D6-2E22-0491-86DCDD5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16421" y="1724105"/>
              <a:ext cx="364199" cy="364199"/>
            </a:xfrm>
            <a:prstGeom prst="rect">
              <a:avLst/>
            </a:prstGeom>
          </p:spPr>
        </p:pic>
      </p:grp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2577522-D38D-AEA3-53F5-CE2653F34C5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363453" y="2278881"/>
            <a:ext cx="1334809" cy="15941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9CF1BAC-FD4E-A2C3-AAFE-63C33571C3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363452" y="3873052"/>
            <a:ext cx="1278205" cy="15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EC4BAB-1373-1CCE-4DA3-68A4F4E18CE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363453" y="3865214"/>
            <a:ext cx="1312359" cy="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E3017AD-F409-54FA-AE06-17813ACAEA0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576641" y="2262901"/>
            <a:ext cx="1612611" cy="16023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0BB30B37-5CEB-1624-7712-86387EDF4797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576642" y="3865214"/>
            <a:ext cx="1736295" cy="1533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E0C1591-DB48-84D1-8A96-5B61E1806A0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599092" y="2262900"/>
            <a:ext cx="1590160" cy="159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552961E-D1B4-C78E-B446-543A2245F872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4599092" y="2278882"/>
            <a:ext cx="1702565" cy="15863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94163C29-114E-F16C-033F-E32F3FD906EF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542488" y="5399119"/>
            <a:ext cx="1770448" cy="141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CCD7137C-B277-8ADF-5F26-8F31867B007B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4542489" y="3865214"/>
            <a:ext cx="1759169" cy="15353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C5A93E14-A3FE-0D9D-4E39-6AFF6B73991E}"/>
              </a:ext>
            </a:extLst>
          </p:cNvPr>
          <p:cNvCxnSpPr>
            <a:cxnSpLocks/>
            <a:stCxn id="36" idx="2"/>
            <a:endCxn id="21" idx="3"/>
          </p:cNvCxnSpPr>
          <p:nvPr/>
        </p:nvCxnSpPr>
        <p:spPr>
          <a:xfrm flipH="1" flipV="1">
            <a:off x="7090084" y="2262900"/>
            <a:ext cx="2171273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A20F06B-2A77-C837-A6C9-08EF306DA6F4}"/>
              </a:ext>
            </a:extLst>
          </p:cNvPr>
          <p:cNvCxnSpPr>
            <a:cxnSpLocks/>
            <a:stCxn id="42" idx="2"/>
            <a:endCxn id="26" idx="3"/>
          </p:cNvCxnSpPr>
          <p:nvPr/>
        </p:nvCxnSpPr>
        <p:spPr>
          <a:xfrm flipH="1" flipV="1">
            <a:off x="7213767" y="5399119"/>
            <a:ext cx="2032156" cy="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4853E813-CED9-77F6-DFAA-9B64F44FCF84}"/>
              </a:ext>
            </a:extLst>
          </p:cNvPr>
          <p:cNvCxnSpPr>
            <a:stCxn id="39" idx="2"/>
            <a:endCxn id="23" idx="3"/>
          </p:cNvCxnSpPr>
          <p:nvPr/>
        </p:nvCxnSpPr>
        <p:spPr>
          <a:xfrm flipH="1">
            <a:off x="7202489" y="3863386"/>
            <a:ext cx="2059964" cy="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CFE45FC3-B51F-9C94-1C0F-A70A2118F4D1}"/>
              </a:ext>
            </a:extLst>
          </p:cNvPr>
          <p:cNvSpPr txBox="1"/>
          <p:nvPr/>
        </p:nvSpPr>
        <p:spPr>
          <a:xfrm>
            <a:off x="3713513" y="1386535"/>
            <a:ext cx="72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39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8F27856-749E-21F4-4506-D25B133744F6}"/>
              </a:ext>
            </a:extLst>
          </p:cNvPr>
          <p:cNvSpPr txBox="1"/>
          <p:nvPr/>
        </p:nvSpPr>
        <p:spPr>
          <a:xfrm>
            <a:off x="6307178" y="1386535"/>
            <a:ext cx="71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39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35257D8-5A88-9DD9-A94C-1AC777B687E6}"/>
              </a:ext>
            </a:extLst>
          </p:cNvPr>
          <p:cNvSpPr txBox="1"/>
          <p:nvPr/>
        </p:nvSpPr>
        <p:spPr>
          <a:xfrm>
            <a:off x="8904376" y="1345794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39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PERMISSIONS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142F2701-813B-067B-A7E4-AE952BAC0CFD}"/>
              </a:ext>
            </a:extLst>
          </p:cNvPr>
          <p:cNvCxnSpPr>
            <a:cxnSpLocks/>
          </p:cNvCxnSpPr>
          <p:nvPr/>
        </p:nvCxnSpPr>
        <p:spPr>
          <a:xfrm>
            <a:off x="420533" y="6159312"/>
            <a:ext cx="70828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7C0AA354-8777-4D9E-0F3A-F5E3A9AEBE78}"/>
              </a:ext>
            </a:extLst>
          </p:cNvPr>
          <p:cNvSpPr txBox="1"/>
          <p:nvPr/>
        </p:nvSpPr>
        <p:spPr>
          <a:xfrm>
            <a:off x="153336" y="5851537"/>
            <a:ext cx="128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606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0699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38791-AB0C-BA67-7384-00275EC0E17F}"/>
              </a:ext>
            </a:extLst>
          </p:cNvPr>
          <p:cNvSpPr txBox="1"/>
          <p:nvPr/>
        </p:nvSpPr>
        <p:spPr>
          <a:xfrm>
            <a:off x="4191000" y="2321004"/>
            <a:ext cx="447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APPENDIX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38DC1-41FD-E0E7-10BA-59319C16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72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5">
            <a:extLst>
              <a:ext uri="{FF2B5EF4-FFF2-40B4-BE49-F238E27FC236}">
                <a16:creationId xmlns:a16="http://schemas.microsoft.com/office/drawing/2014/main" id="{F1950C7D-B1AA-118A-1DCB-4047D6AE0CED}"/>
              </a:ext>
            </a:extLst>
          </p:cNvPr>
          <p:cNvSpPr/>
          <p:nvPr/>
        </p:nvSpPr>
        <p:spPr>
          <a:xfrm>
            <a:off x="1081889" y="1989613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rIns="121920" bIns="121920" rtlCol="0" anchor="ctr"/>
          <a:lstStyle/>
          <a:p>
            <a:pPr marL="243834" lvl="2">
              <a:lnSpc>
                <a:spcPct val="150000"/>
              </a:lnSpc>
            </a:pPr>
            <a:r>
              <a:rPr lang="en-US" sz="1867" b="1">
                <a:solidFill>
                  <a:schemeClr val="tx1"/>
                </a:solidFill>
                <a:cs typeface="Arial"/>
              </a:rPr>
              <a:t>Technical Components</a:t>
            </a:r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CC6AE6-0B4C-529A-2E6F-A6DFE909E11C}"/>
              </a:ext>
            </a:extLst>
          </p:cNvPr>
          <p:cNvSpPr/>
          <p:nvPr/>
        </p:nvSpPr>
        <p:spPr>
          <a:xfrm>
            <a:off x="734790" y="1978172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6" name="Pentagon 6">
            <a:extLst>
              <a:ext uri="{FF2B5EF4-FFF2-40B4-BE49-F238E27FC236}">
                <a16:creationId xmlns:a16="http://schemas.microsoft.com/office/drawing/2014/main" id="{5BC6D27E-5CC6-DE03-FBEC-D2DD4B4D9530}"/>
              </a:ext>
            </a:extLst>
          </p:cNvPr>
          <p:cNvSpPr/>
          <p:nvPr/>
        </p:nvSpPr>
        <p:spPr>
          <a:xfrm>
            <a:off x="1081889" y="2742257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rIns="121920" bIns="121920" rtlCol="0" anchor="ctr"/>
          <a:lstStyle/>
          <a:p>
            <a:pPr marL="243834" lvl="2">
              <a:lnSpc>
                <a:spcPct val="150000"/>
              </a:lnSpc>
            </a:pPr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E833B7-29F6-58C5-1FDE-22ED834F2ED2}"/>
              </a:ext>
            </a:extLst>
          </p:cNvPr>
          <p:cNvSpPr/>
          <p:nvPr/>
        </p:nvSpPr>
        <p:spPr>
          <a:xfrm>
            <a:off x="734790" y="2730816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E59AC389-FBE2-DE3A-4450-E5FD75EB139E}"/>
              </a:ext>
            </a:extLst>
          </p:cNvPr>
          <p:cNvSpPr/>
          <p:nvPr/>
        </p:nvSpPr>
        <p:spPr>
          <a:xfrm>
            <a:off x="1081889" y="3489869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rIns="121920" bIns="121920" rtlCol="0" anchor="ctr"/>
          <a:lstStyle/>
          <a:p>
            <a:pPr marL="243834">
              <a:lnSpc>
                <a:spcPct val="150000"/>
              </a:lnSpc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A0AB4-829C-8889-FE33-83FE61C1AAB0}"/>
              </a:ext>
            </a:extLst>
          </p:cNvPr>
          <p:cNvSpPr/>
          <p:nvPr/>
        </p:nvSpPr>
        <p:spPr>
          <a:xfrm>
            <a:off x="734790" y="3483460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8" name="Pentagon 8">
            <a:extLst>
              <a:ext uri="{FF2B5EF4-FFF2-40B4-BE49-F238E27FC236}">
                <a16:creationId xmlns:a16="http://schemas.microsoft.com/office/drawing/2014/main" id="{994A2D11-06FD-7776-E344-161937778C88}"/>
              </a:ext>
            </a:extLst>
          </p:cNvPr>
          <p:cNvSpPr/>
          <p:nvPr/>
        </p:nvSpPr>
        <p:spPr>
          <a:xfrm>
            <a:off x="1081889" y="4244503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60960" rIns="121920" bIns="60960" rtlCol="0" anchor="ctr"/>
          <a:lstStyle/>
          <a:p>
            <a:pPr marL="243834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DDF619-DF42-7E74-FB41-F393EBCF0D21}"/>
              </a:ext>
            </a:extLst>
          </p:cNvPr>
          <p:cNvSpPr/>
          <p:nvPr/>
        </p:nvSpPr>
        <p:spPr>
          <a:xfrm>
            <a:off x="734790" y="4233062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13" name="Pentagon 23">
            <a:extLst>
              <a:ext uri="{FF2B5EF4-FFF2-40B4-BE49-F238E27FC236}">
                <a16:creationId xmlns:a16="http://schemas.microsoft.com/office/drawing/2014/main" id="{B69D0957-28B4-2C4A-BCC5-FFD3BF3F579D}"/>
              </a:ext>
            </a:extLst>
          </p:cNvPr>
          <p:cNvSpPr/>
          <p:nvPr/>
        </p:nvSpPr>
        <p:spPr>
          <a:xfrm>
            <a:off x="1072542" y="1234453"/>
            <a:ext cx="8024081" cy="613315"/>
          </a:xfrm>
          <a:custGeom>
            <a:avLst/>
            <a:gdLst>
              <a:gd name="connsiteX0" fmla="*/ 0 w 7161807"/>
              <a:gd name="connsiteY0" fmla="*/ 0 h 468011"/>
              <a:gd name="connsiteX1" fmla="*/ 7161807 w 7161807"/>
              <a:gd name="connsiteY1" fmla="*/ 0 h 468011"/>
              <a:gd name="connsiteX2" fmla="*/ 7161807 w 7161807"/>
              <a:gd name="connsiteY2" fmla="*/ 468011 h 468011"/>
              <a:gd name="connsiteX3" fmla="*/ 0 w 7161807"/>
              <a:gd name="connsiteY3" fmla="*/ 468011 h 468011"/>
              <a:gd name="connsiteX4" fmla="*/ 0 w 7161807"/>
              <a:gd name="connsiteY4" fmla="*/ 0 h 468011"/>
              <a:gd name="connsiteX0" fmla="*/ 0 w 7161807"/>
              <a:gd name="connsiteY0" fmla="*/ 0 h 468011"/>
              <a:gd name="connsiteX1" fmla="*/ 7161807 w 7161807"/>
              <a:gd name="connsiteY1" fmla="*/ 0 h 468011"/>
              <a:gd name="connsiteX2" fmla="*/ 7161807 w 7161807"/>
              <a:gd name="connsiteY2" fmla="*/ 468011 h 468011"/>
              <a:gd name="connsiteX3" fmla="*/ 0 w 7161807"/>
              <a:gd name="connsiteY3" fmla="*/ 468011 h 468011"/>
              <a:gd name="connsiteX4" fmla="*/ 0 w 7161807"/>
              <a:gd name="connsiteY4" fmla="*/ 0 h 46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807" h="468011">
                <a:moveTo>
                  <a:pt x="0" y="0"/>
                </a:moveTo>
                <a:lnTo>
                  <a:pt x="7161807" y="0"/>
                </a:lnTo>
                <a:lnTo>
                  <a:pt x="7161807" y="468011"/>
                </a:lnTo>
                <a:lnTo>
                  <a:pt x="0" y="468011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rIns="121920" bIns="121920" rtlCol="0" anchor="ctr"/>
          <a:lstStyle/>
          <a:p>
            <a:pPr marL="243834" lvl="2">
              <a:lnSpc>
                <a:spcPct val="150000"/>
              </a:lnSpc>
            </a:pPr>
            <a:r>
              <a:rPr lang="en-US" sz="1867" b="1">
                <a:solidFill>
                  <a:schemeClr val="tx1"/>
                </a:solidFill>
                <a:cs typeface="Arial"/>
              </a:rPr>
              <a:t>To Be Architecture</a:t>
            </a:r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5D6EDB-4CF9-1C3C-1597-99662CBF3C85}"/>
              </a:ext>
            </a:extLst>
          </p:cNvPr>
          <p:cNvSpPr/>
          <p:nvPr/>
        </p:nvSpPr>
        <p:spPr>
          <a:xfrm>
            <a:off x="734788" y="1225528"/>
            <a:ext cx="647531" cy="635805"/>
          </a:xfrm>
          <a:prstGeom prst="ellipse">
            <a:avLst/>
          </a:prstGeom>
          <a:solidFill>
            <a:srgbClr val="F3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78E0A1F-933A-1F31-6108-AD580916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660879" cy="519243"/>
          </a:xfrm>
        </p:spPr>
        <p:txBody>
          <a:bodyPr/>
          <a:lstStyle/>
          <a:p>
            <a:r>
              <a:rPr lang="en-US" sz="2400"/>
              <a:t>Agenda</a:t>
            </a:r>
            <a:endParaRPr lang="en-IN" sz="2400"/>
          </a:p>
        </p:txBody>
      </p:sp>
      <p:sp>
        <p:nvSpPr>
          <p:cNvPr id="16" name="Pentagon 7">
            <a:extLst>
              <a:ext uri="{FF2B5EF4-FFF2-40B4-BE49-F238E27FC236}">
                <a16:creationId xmlns:a16="http://schemas.microsoft.com/office/drawing/2014/main" id="{02735B99-EF52-4F92-D983-68B30286BD76}"/>
              </a:ext>
            </a:extLst>
          </p:cNvPr>
          <p:cNvSpPr/>
          <p:nvPr/>
        </p:nvSpPr>
        <p:spPr>
          <a:xfrm>
            <a:off x="1098279" y="4995157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rIns="121920" bIns="121920" rtlCol="0" anchor="ctr"/>
          <a:lstStyle/>
          <a:p>
            <a:endParaRPr lang="en-US" sz="1867">
              <a:solidFill>
                <a:schemeClr val="tx1"/>
              </a:solidFill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8D556E-485C-3178-5CFD-87921600CCFD}"/>
              </a:ext>
            </a:extLst>
          </p:cNvPr>
          <p:cNvSpPr/>
          <p:nvPr/>
        </p:nvSpPr>
        <p:spPr>
          <a:xfrm>
            <a:off x="751181" y="4988748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17" name="Pentagon 8">
            <a:extLst>
              <a:ext uri="{FF2B5EF4-FFF2-40B4-BE49-F238E27FC236}">
                <a16:creationId xmlns:a16="http://schemas.microsoft.com/office/drawing/2014/main" id="{DE9A78CF-5845-05CE-C4E7-B687E0A990E3}"/>
              </a:ext>
            </a:extLst>
          </p:cNvPr>
          <p:cNvSpPr/>
          <p:nvPr/>
        </p:nvSpPr>
        <p:spPr>
          <a:xfrm>
            <a:off x="1098279" y="5745284"/>
            <a:ext cx="8016228" cy="6133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60960" rIns="121920" bIns="60960" rtlCol="0" anchor="ctr"/>
          <a:lstStyle/>
          <a:p>
            <a:pPr marL="243834"/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08FEF9-9558-DCD3-6922-0D602D84E08F}"/>
              </a:ext>
            </a:extLst>
          </p:cNvPr>
          <p:cNvSpPr/>
          <p:nvPr/>
        </p:nvSpPr>
        <p:spPr>
          <a:xfrm>
            <a:off x="751181" y="5741391"/>
            <a:ext cx="646897" cy="635805"/>
          </a:xfrm>
          <a:prstGeom prst="ellipse">
            <a:avLst/>
          </a:prstGeom>
          <a:solidFill>
            <a:srgbClr val="F3732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cs typeface="Arial" panose="020B0604020202020204" pitchFamily="34" charset="0"/>
            </a:endParaRP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F439F739-0C1B-CA0D-7506-14FAACFB8F29}"/>
              </a:ext>
            </a:extLst>
          </p:cNvPr>
          <p:cNvSpPr/>
          <p:nvPr/>
        </p:nvSpPr>
        <p:spPr>
          <a:xfrm>
            <a:off x="8852307" y="1234453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27" name="Flowchart: Delay 26">
            <a:extLst>
              <a:ext uri="{FF2B5EF4-FFF2-40B4-BE49-F238E27FC236}">
                <a16:creationId xmlns:a16="http://schemas.microsoft.com/office/drawing/2014/main" id="{9ACB3CBE-042F-1DC0-71DD-A16D61DE0765}"/>
              </a:ext>
            </a:extLst>
          </p:cNvPr>
          <p:cNvSpPr/>
          <p:nvPr/>
        </p:nvSpPr>
        <p:spPr>
          <a:xfrm>
            <a:off x="8852307" y="1989612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D66BA285-6937-416B-222E-1E2CE6BC1B45}"/>
              </a:ext>
            </a:extLst>
          </p:cNvPr>
          <p:cNvSpPr/>
          <p:nvPr/>
        </p:nvSpPr>
        <p:spPr>
          <a:xfrm>
            <a:off x="8852307" y="2742257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29" name="Flowchart: Delay 28">
            <a:extLst>
              <a:ext uri="{FF2B5EF4-FFF2-40B4-BE49-F238E27FC236}">
                <a16:creationId xmlns:a16="http://schemas.microsoft.com/office/drawing/2014/main" id="{B87A51D4-E8BB-29DD-10FD-F5883BA7F32E}"/>
              </a:ext>
            </a:extLst>
          </p:cNvPr>
          <p:cNvSpPr/>
          <p:nvPr/>
        </p:nvSpPr>
        <p:spPr>
          <a:xfrm>
            <a:off x="8852307" y="3490672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5264518D-B8C4-57EC-443F-4F4C5DD091F9}"/>
              </a:ext>
            </a:extLst>
          </p:cNvPr>
          <p:cNvSpPr/>
          <p:nvPr/>
        </p:nvSpPr>
        <p:spPr>
          <a:xfrm>
            <a:off x="8852307" y="4244503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68978691-5185-09C8-3781-9451F1B19BE6}"/>
              </a:ext>
            </a:extLst>
          </p:cNvPr>
          <p:cNvSpPr/>
          <p:nvPr/>
        </p:nvSpPr>
        <p:spPr>
          <a:xfrm>
            <a:off x="8852307" y="4998285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B81B9A4C-F806-5386-F1BC-7D7CA676E586}"/>
              </a:ext>
            </a:extLst>
          </p:cNvPr>
          <p:cNvSpPr/>
          <p:nvPr/>
        </p:nvSpPr>
        <p:spPr>
          <a:xfrm>
            <a:off x="8852307" y="5744185"/>
            <a:ext cx="589936" cy="613315"/>
          </a:xfrm>
          <a:prstGeom prst="flowChartDelay">
            <a:avLst/>
          </a:prstGeom>
          <a:solidFill>
            <a:schemeClr val="tx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120" tIns="0" bIns="121920" rtlCol="0" anchor="ctr"/>
          <a:lstStyle/>
          <a:p>
            <a:endParaRPr lang="en-US" sz="1867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3E468-DE1F-43B6-2F25-9BF1DA6EDD17}"/>
              </a:ext>
            </a:extLst>
          </p:cNvPr>
          <p:cNvSpPr txBox="1"/>
          <p:nvPr/>
        </p:nvSpPr>
        <p:spPr>
          <a:xfrm>
            <a:off x="1398078" y="2759569"/>
            <a:ext cx="61198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834" lvl="2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  <a:cs typeface="Arial"/>
              </a:rPr>
              <a:t>Data Conversion</a:t>
            </a:r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41440-E768-1332-AEED-68ED4941201C}"/>
              </a:ext>
            </a:extLst>
          </p:cNvPr>
          <p:cNvSpPr txBox="1"/>
          <p:nvPr/>
        </p:nvSpPr>
        <p:spPr>
          <a:xfrm>
            <a:off x="1381687" y="3541212"/>
            <a:ext cx="61198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834" lvl="2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  <a:cs typeface="Arial"/>
              </a:rPr>
              <a:t>Rebate Calculation &amp; Payment Options</a:t>
            </a: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E74E7-671C-8214-B01B-1F49E3A2A926}"/>
              </a:ext>
            </a:extLst>
          </p:cNvPr>
          <p:cNvSpPr txBox="1"/>
          <p:nvPr/>
        </p:nvSpPr>
        <p:spPr>
          <a:xfrm>
            <a:off x="1398078" y="4275513"/>
            <a:ext cx="61198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834" lvl="2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  <a:cs typeface="Arial"/>
              </a:rPr>
              <a:t>Roles &amp; Permissions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54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43B0-8446-3D81-89F3-EBB162279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0AC4A34-E54A-FD41-71F8-06834E1A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7184687" cy="519243"/>
          </a:xfrm>
        </p:spPr>
        <p:txBody>
          <a:bodyPr/>
          <a:lstStyle/>
          <a:p>
            <a:r>
              <a:rPr lang="en-US" sz="2400">
                <a:cs typeface="Arial"/>
              </a:rPr>
              <a:t>Rebate Calculation &amp; Payment Processing</a:t>
            </a:r>
            <a:endParaRPr lang="en-US" sz="2400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3A78CE8C-80A0-5000-CDB0-68D2EB93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985" y="2162295"/>
            <a:ext cx="793165" cy="793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14FCC5-936D-48DB-701E-2028CD5C1380}"/>
              </a:ext>
            </a:extLst>
          </p:cNvPr>
          <p:cNvSpPr txBox="1"/>
          <p:nvPr/>
        </p:nvSpPr>
        <p:spPr>
          <a:xfrm>
            <a:off x="197335" y="1759157"/>
            <a:ext cx="652743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Receive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FFFCC-47B6-279D-83E6-AB27153D431A}"/>
              </a:ext>
            </a:extLst>
          </p:cNvPr>
          <p:cNvSpPr txBox="1"/>
          <p:nvPr/>
        </p:nvSpPr>
        <p:spPr>
          <a:xfrm>
            <a:off x="1747724" y="1782070"/>
            <a:ext cx="822661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Consolidate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pic>
        <p:nvPicPr>
          <p:cNvPr id="22" name="Graphic 21" descr="Folder Search outline">
            <a:extLst>
              <a:ext uri="{FF2B5EF4-FFF2-40B4-BE49-F238E27FC236}">
                <a16:creationId xmlns:a16="http://schemas.microsoft.com/office/drawing/2014/main" id="{01BF9B92-B72F-4445-535F-C601DABC2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5661" y="2162295"/>
            <a:ext cx="793165" cy="7931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D8FC4A-944E-A715-3CE4-B9440264C752}"/>
              </a:ext>
            </a:extLst>
          </p:cNvPr>
          <p:cNvSpPr txBox="1"/>
          <p:nvPr/>
        </p:nvSpPr>
        <p:spPr>
          <a:xfrm>
            <a:off x="4151522" y="1784729"/>
            <a:ext cx="8146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S/N Lookup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DE3BB-BD2F-9324-480C-A38690F35EB6}"/>
              </a:ext>
            </a:extLst>
          </p:cNvPr>
          <p:cNvSpPr txBox="1"/>
          <p:nvPr/>
        </p:nvSpPr>
        <p:spPr>
          <a:xfrm>
            <a:off x="5014732" y="1672706"/>
            <a:ext cx="1722274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Distributor, Revenue/RMA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Identification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&amp; Tagging</a:t>
            </a:r>
          </a:p>
        </p:txBody>
      </p:sp>
      <p:pic>
        <p:nvPicPr>
          <p:cNvPr id="40" name="Graphic 39" descr="Table outline">
            <a:extLst>
              <a:ext uri="{FF2B5EF4-FFF2-40B4-BE49-F238E27FC236}">
                <a16:creationId xmlns:a16="http://schemas.microsoft.com/office/drawing/2014/main" id="{6B251854-16AE-F8CC-9236-0F7492178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8478" y="2066947"/>
            <a:ext cx="793165" cy="79316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F255AD-0734-9D22-7137-F348060C4B22}"/>
              </a:ext>
            </a:extLst>
          </p:cNvPr>
          <p:cNvSpPr txBox="1"/>
          <p:nvPr/>
        </p:nvSpPr>
        <p:spPr>
          <a:xfrm>
            <a:off x="9648465" y="1535569"/>
            <a:ext cx="1140721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SPA identification</a:t>
            </a:r>
            <a:b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</a:b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&amp; Rebate Eligibility Tagging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44246E-D7EB-6FC5-59E2-1FB98CF2C5BC}"/>
              </a:ext>
            </a:extLst>
          </p:cNvPr>
          <p:cNvSpPr txBox="1"/>
          <p:nvPr/>
        </p:nvSpPr>
        <p:spPr>
          <a:xfrm>
            <a:off x="8797461" y="4491838"/>
            <a:ext cx="998991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 Eligible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Activation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A45E3-BB6A-E321-D542-5C8135F435C9}"/>
              </a:ext>
            </a:extLst>
          </p:cNvPr>
          <p:cNvSpPr txBox="1"/>
          <p:nvPr/>
        </p:nvSpPr>
        <p:spPr>
          <a:xfrm>
            <a:off x="647273" y="1081152"/>
            <a:ext cx="186883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 dirty="0">
                <a:solidFill>
                  <a:srgbClr val="606060"/>
                </a:solidFill>
                <a:latin typeface="Arial"/>
                <a:cs typeface="Arial" charset="0"/>
              </a:rPr>
              <a:t>Site &amp; Activation Data Collection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17AFA-F435-014B-1E1B-7D393DE12461}"/>
              </a:ext>
            </a:extLst>
          </p:cNvPr>
          <p:cNvSpPr txBox="1"/>
          <p:nvPr/>
        </p:nvSpPr>
        <p:spPr>
          <a:xfrm>
            <a:off x="7566941" y="3321406"/>
            <a:ext cx="145562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Rebate Calculation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5DFA7A-5458-1FFE-25C3-CC2850572698}"/>
              </a:ext>
            </a:extLst>
          </p:cNvPr>
          <p:cNvSpPr txBox="1"/>
          <p:nvPr/>
        </p:nvSpPr>
        <p:spPr>
          <a:xfrm>
            <a:off x="4441109" y="1163258"/>
            <a:ext cx="213439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 dirty="0">
                <a:solidFill>
                  <a:srgbClr val="606060"/>
                </a:solidFill>
                <a:latin typeface="Arial"/>
                <a:cs typeface="Arial" charset="0"/>
              </a:rPr>
              <a:t>Activation Data Enrichment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DE698DA-9AD1-58B6-21CC-EED9A4C4E97E}"/>
              </a:ext>
            </a:extLst>
          </p:cNvPr>
          <p:cNvSpPr/>
          <p:nvPr/>
        </p:nvSpPr>
        <p:spPr>
          <a:xfrm>
            <a:off x="290892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1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9B03DE5-E6C3-4F81-241B-114AE7B2D07E}"/>
              </a:ext>
            </a:extLst>
          </p:cNvPr>
          <p:cNvSpPr/>
          <p:nvPr/>
        </p:nvSpPr>
        <p:spPr>
          <a:xfrm>
            <a:off x="4104379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2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30A868B-E039-10F5-1F6C-A2B0972DE473}"/>
              </a:ext>
            </a:extLst>
          </p:cNvPr>
          <p:cNvSpPr/>
          <p:nvPr/>
        </p:nvSpPr>
        <p:spPr>
          <a:xfrm>
            <a:off x="7104454" y="3291622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4</a:t>
            </a:r>
          </a:p>
        </p:txBody>
      </p:sp>
      <p:pic>
        <p:nvPicPr>
          <p:cNvPr id="65" name="Graphic 64" descr="Shield Tick outline">
            <a:extLst>
              <a:ext uri="{FF2B5EF4-FFF2-40B4-BE49-F238E27FC236}">
                <a16:creationId xmlns:a16="http://schemas.microsoft.com/office/drawing/2014/main" id="{2D471826-F417-F78E-592B-83F50DEA1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387" y="2298112"/>
            <a:ext cx="525573" cy="52557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93E7F2B-C6E3-2A5E-462C-A9903B8A5D0C}"/>
              </a:ext>
            </a:extLst>
          </p:cNvPr>
          <p:cNvSpPr txBox="1"/>
          <p:nvPr/>
        </p:nvSpPr>
        <p:spPr>
          <a:xfrm>
            <a:off x="998169" y="1765714"/>
            <a:ext cx="62228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Validate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pic>
        <p:nvPicPr>
          <p:cNvPr id="76" name="Graphic 75" descr="List outline">
            <a:extLst>
              <a:ext uri="{FF2B5EF4-FFF2-40B4-BE49-F238E27FC236}">
                <a16:creationId xmlns:a16="http://schemas.microsoft.com/office/drawing/2014/main" id="{98249630-C677-1477-20E1-16CDF8B329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089" y="2308452"/>
            <a:ext cx="515233" cy="515233"/>
          </a:xfrm>
          <a:prstGeom prst="rect">
            <a:avLst/>
          </a:prstGeom>
        </p:spPr>
      </p:pic>
      <p:pic>
        <p:nvPicPr>
          <p:cNvPr id="84" name="Graphic 83" descr="Chevron arrows outline">
            <a:extLst>
              <a:ext uri="{FF2B5EF4-FFF2-40B4-BE49-F238E27FC236}">
                <a16:creationId xmlns:a16="http://schemas.microsoft.com/office/drawing/2014/main" id="{FF79B34E-1B8B-BABB-B193-3AB54A072A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0419" y="2333919"/>
            <a:ext cx="440833" cy="440833"/>
          </a:xfrm>
          <a:prstGeom prst="rect">
            <a:avLst/>
          </a:prstGeom>
        </p:spPr>
      </p:pic>
      <p:pic>
        <p:nvPicPr>
          <p:cNvPr id="87" name="Graphic 86" descr="Shuffle outline">
            <a:extLst>
              <a:ext uri="{FF2B5EF4-FFF2-40B4-BE49-F238E27FC236}">
                <a16:creationId xmlns:a16="http://schemas.microsoft.com/office/drawing/2014/main" id="{CB3024EA-8124-0D3C-3A96-7191D733865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2196" y="2196464"/>
            <a:ext cx="498013" cy="498013"/>
          </a:xfrm>
          <a:prstGeom prst="rect">
            <a:avLst/>
          </a:prstGeom>
        </p:spPr>
      </p:pic>
      <p:pic>
        <p:nvPicPr>
          <p:cNvPr id="89" name="Graphic 88" descr="Table with solid fill">
            <a:extLst>
              <a:ext uri="{FF2B5EF4-FFF2-40B4-BE49-F238E27FC236}">
                <a16:creationId xmlns:a16="http://schemas.microsoft.com/office/drawing/2014/main" id="{0F1D7F2B-25BA-6500-96DE-ED3A0381BD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4044351"/>
            <a:ext cx="770391" cy="77039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9C5DBD5-9FD2-857B-DCE5-B34CC5D7036B}"/>
              </a:ext>
            </a:extLst>
          </p:cNvPr>
          <p:cNvSpPr txBox="1"/>
          <p:nvPr/>
        </p:nvSpPr>
        <p:spPr>
          <a:xfrm>
            <a:off x="7238017" y="4212418"/>
            <a:ext cx="131782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Unit Activation Rebate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3CDCFA-90FD-B974-CF4D-BBDA6B345201}"/>
              </a:ext>
            </a:extLst>
          </p:cNvPr>
          <p:cNvSpPr txBox="1"/>
          <p:nvPr/>
        </p:nvSpPr>
        <p:spPr>
          <a:xfrm rot="16200000">
            <a:off x="5476981" y="4805200"/>
            <a:ext cx="171437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Calculated Rebate </a:t>
            </a:r>
            <a:b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</a:b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Payment Batches</a:t>
            </a:r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070C17D8-9BF9-F56F-A083-3802EB71796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8924" y="2341633"/>
            <a:ext cx="468259" cy="468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A39A18-2E48-8675-308B-9B49F1E40E59}"/>
              </a:ext>
            </a:extLst>
          </p:cNvPr>
          <p:cNvSpPr txBox="1"/>
          <p:nvPr/>
        </p:nvSpPr>
        <p:spPr>
          <a:xfrm>
            <a:off x="8696969" y="1163258"/>
            <a:ext cx="166887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 Rebate Qualification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112233B-1CCD-E4E1-FEF0-FBD5C333F513}"/>
              </a:ext>
            </a:extLst>
          </p:cNvPr>
          <p:cNvSpPr/>
          <p:nvPr/>
        </p:nvSpPr>
        <p:spPr>
          <a:xfrm>
            <a:off x="8441080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3</a:t>
            </a:r>
          </a:p>
        </p:txBody>
      </p:sp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0C7757CF-0F00-9F53-1D70-C2C71C49D6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51263" y="2082020"/>
            <a:ext cx="793165" cy="793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35CC6-7206-C3DB-EB24-A1F467DAE8E3}"/>
              </a:ext>
            </a:extLst>
          </p:cNvPr>
          <p:cNvSpPr txBox="1"/>
          <p:nvPr/>
        </p:nvSpPr>
        <p:spPr>
          <a:xfrm>
            <a:off x="8273179" y="1611769"/>
            <a:ext cx="96372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SPA Eligibility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Lookup</a:t>
            </a:r>
          </a:p>
        </p:txBody>
      </p:sp>
      <p:pic>
        <p:nvPicPr>
          <p:cNvPr id="15" name="Graphic 14" descr="Table with solid fill">
            <a:extLst>
              <a:ext uri="{FF2B5EF4-FFF2-40B4-BE49-F238E27FC236}">
                <a16:creationId xmlns:a16="http://schemas.microsoft.com/office/drawing/2014/main" id="{DF56C991-F9A2-9408-4EA9-54A79C65AD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4732949"/>
            <a:ext cx="770391" cy="7703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5ECB4B-9A25-E5E6-AB47-87034DD3EBA1}"/>
              </a:ext>
            </a:extLst>
          </p:cNvPr>
          <p:cNvSpPr txBox="1"/>
          <p:nvPr/>
        </p:nvSpPr>
        <p:spPr>
          <a:xfrm>
            <a:off x="7347076" y="4896292"/>
            <a:ext cx="1226619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System Attachment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</a:t>
            </a:r>
          </a:p>
        </p:txBody>
      </p:sp>
      <p:pic>
        <p:nvPicPr>
          <p:cNvPr id="30" name="Graphic 29" descr="Table with solid fill">
            <a:extLst>
              <a:ext uri="{FF2B5EF4-FFF2-40B4-BE49-F238E27FC236}">
                <a16:creationId xmlns:a16="http://schemas.microsoft.com/office/drawing/2014/main" id="{CDC916ED-4668-7180-7632-9FEB80A430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5450544"/>
            <a:ext cx="770391" cy="77039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E3A63EA-712D-765C-872D-1F39F49913D9}"/>
              </a:ext>
            </a:extLst>
          </p:cNvPr>
          <p:cNvSpPr txBox="1"/>
          <p:nvPr/>
        </p:nvSpPr>
        <p:spPr>
          <a:xfrm>
            <a:off x="7512247" y="5645098"/>
            <a:ext cx="851516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System Size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B30174-34E3-0F66-8B33-9255EAD0AE2E}"/>
              </a:ext>
            </a:extLst>
          </p:cNvPr>
          <p:cNvSpPr txBox="1"/>
          <p:nvPr/>
        </p:nvSpPr>
        <p:spPr>
          <a:xfrm>
            <a:off x="1641251" y="3351189"/>
            <a:ext cx="241452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Rebate Payments &amp; Settlements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1ACD2AE-7923-6A52-92FC-936CE7ED57B7}"/>
              </a:ext>
            </a:extLst>
          </p:cNvPr>
          <p:cNvSpPr/>
          <p:nvPr/>
        </p:nvSpPr>
        <p:spPr>
          <a:xfrm>
            <a:off x="1375837" y="3321405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5</a:t>
            </a:r>
          </a:p>
        </p:txBody>
      </p:sp>
      <p:pic>
        <p:nvPicPr>
          <p:cNvPr id="77" name="Graphic 76" descr="Bank check outline">
            <a:extLst>
              <a:ext uri="{FF2B5EF4-FFF2-40B4-BE49-F238E27FC236}">
                <a16:creationId xmlns:a16="http://schemas.microsoft.com/office/drawing/2014/main" id="{AB31C917-2EFC-E997-13C4-232F2098B9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5072" y="5388297"/>
            <a:ext cx="665892" cy="665892"/>
          </a:xfrm>
          <a:prstGeom prst="rect">
            <a:avLst/>
          </a:prstGeom>
        </p:spPr>
      </p:pic>
      <p:pic>
        <p:nvPicPr>
          <p:cNvPr id="82" name="Graphic 81" descr="Warehouse outline">
            <a:extLst>
              <a:ext uri="{FF2B5EF4-FFF2-40B4-BE49-F238E27FC236}">
                <a16:creationId xmlns:a16="http://schemas.microsoft.com/office/drawing/2014/main" id="{3D7B6F5A-93B1-F793-DD04-8D009E06C5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86997" y="4282717"/>
            <a:ext cx="457200" cy="457200"/>
          </a:xfrm>
          <a:prstGeom prst="rect">
            <a:avLst/>
          </a:prstGeom>
        </p:spPr>
      </p:pic>
      <p:pic>
        <p:nvPicPr>
          <p:cNvPr id="86" name="Graphic 85" descr="Construction worker male outline">
            <a:extLst>
              <a:ext uri="{FF2B5EF4-FFF2-40B4-BE49-F238E27FC236}">
                <a16:creationId xmlns:a16="http://schemas.microsoft.com/office/drawing/2014/main" id="{72948BC3-5563-C1DA-971B-A0A114E430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22922" y="5513241"/>
            <a:ext cx="457199" cy="457199"/>
          </a:xfrm>
          <a:prstGeom prst="rect">
            <a:avLst/>
          </a:prstGeom>
        </p:spPr>
      </p:pic>
      <p:pic>
        <p:nvPicPr>
          <p:cNvPr id="95" name="Graphic 94" descr="Payroll outline">
            <a:extLst>
              <a:ext uri="{FF2B5EF4-FFF2-40B4-BE49-F238E27FC236}">
                <a16:creationId xmlns:a16="http://schemas.microsoft.com/office/drawing/2014/main" id="{005AFEB6-04A8-AFBB-4748-561FC4EE5C8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58702" y="4221836"/>
            <a:ext cx="577260" cy="5772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8713904-53A5-2C2F-766B-7BFC3591AB20}"/>
              </a:ext>
            </a:extLst>
          </p:cNvPr>
          <p:cNvSpPr txBox="1"/>
          <p:nvPr/>
        </p:nvSpPr>
        <p:spPr>
          <a:xfrm>
            <a:off x="3616101" y="3901845"/>
            <a:ext cx="9989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Distributor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A985B3-BCF0-1D02-2C7D-FAED51E6BA62}"/>
              </a:ext>
            </a:extLst>
          </p:cNvPr>
          <p:cNvSpPr txBox="1"/>
          <p:nvPr/>
        </p:nvSpPr>
        <p:spPr>
          <a:xfrm>
            <a:off x="3616898" y="5157181"/>
            <a:ext cx="9989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Installer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BF897B-F81F-FC1B-6FBB-F447D63B2821}"/>
              </a:ext>
            </a:extLst>
          </p:cNvPr>
          <p:cNvSpPr txBox="1"/>
          <p:nvPr/>
        </p:nvSpPr>
        <p:spPr>
          <a:xfrm>
            <a:off x="1926854" y="3874969"/>
            <a:ext cx="11597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AR Credit Memo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AF2744-71DE-6C39-48BA-8388EB8A4324}"/>
              </a:ext>
            </a:extLst>
          </p:cNvPr>
          <p:cNvSpPr txBox="1"/>
          <p:nvPr/>
        </p:nvSpPr>
        <p:spPr>
          <a:xfrm>
            <a:off x="398596" y="5048325"/>
            <a:ext cx="998991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EFT/Check Payment</a:t>
            </a:r>
          </a:p>
        </p:txBody>
      </p:sp>
      <p:pic>
        <p:nvPicPr>
          <p:cNvPr id="103" name="Graphic 102" descr="Internet Banking outline">
            <a:extLst>
              <a:ext uri="{FF2B5EF4-FFF2-40B4-BE49-F238E27FC236}">
                <a16:creationId xmlns:a16="http://schemas.microsoft.com/office/drawing/2014/main" id="{220E4E05-FE74-70F5-4DF6-3C625B00E6A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5850" y="5477899"/>
            <a:ext cx="504288" cy="504288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B2DB711-4924-1BEB-DE85-6D391E5624E8}"/>
              </a:ext>
            </a:extLst>
          </p:cNvPr>
          <p:cNvCxnSpPr>
            <a:cxnSpLocks/>
          </p:cNvCxnSpPr>
          <p:nvPr/>
        </p:nvCxnSpPr>
        <p:spPr>
          <a:xfrm flipH="1">
            <a:off x="3018581" y="5747799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64C2A13-24D1-0E35-6308-B30D2BE19DD1}"/>
              </a:ext>
            </a:extLst>
          </p:cNvPr>
          <p:cNvSpPr/>
          <p:nvPr/>
        </p:nvSpPr>
        <p:spPr>
          <a:xfrm>
            <a:off x="164182" y="1644351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B2F0CA-1BBB-5DBF-E465-34DC29A58745}"/>
              </a:ext>
            </a:extLst>
          </p:cNvPr>
          <p:cNvSpPr/>
          <p:nvPr/>
        </p:nvSpPr>
        <p:spPr>
          <a:xfrm>
            <a:off x="4055771" y="1600806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A7CB32-CC06-D532-6913-765D288040B3}"/>
              </a:ext>
            </a:extLst>
          </p:cNvPr>
          <p:cNvSpPr/>
          <p:nvPr/>
        </p:nvSpPr>
        <p:spPr>
          <a:xfrm>
            <a:off x="8220165" y="1539877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B448E4B-2F21-F543-B459-02BA251C6CEB}"/>
              </a:ext>
            </a:extLst>
          </p:cNvPr>
          <p:cNvSpPr/>
          <p:nvPr/>
        </p:nvSpPr>
        <p:spPr>
          <a:xfrm>
            <a:off x="6093880" y="3767980"/>
            <a:ext cx="3925237" cy="2393360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C5CD4B5-DD20-3ACF-115E-DBAA04531F6E}"/>
              </a:ext>
            </a:extLst>
          </p:cNvPr>
          <p:cNvSpPr/>
          <p:nvPr/>
        </p:nvSpPr>
        <p:spPr>
          <a:xfrm>
            <a:off x="290892" y="3804268"/>
            <a:ext cx="4662695" cy="2357072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226297-68FE-10B4-6567-39B38B04A4A5}"/>
              </a:ext>
            </a:extLst>
          </p:cNvPr>
          <p:cNvCxnSpPr/>
          <p:nvPr/>
        </p:nvCxnSpPr>
        <p:spPr>
          <a:xfrm>
            <a:off x="2885256" y="2410932"/>
            <a:ext cx="93809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E577F0-522A-0E7D-10BF-F575CCDA109F}"/>
              </a:ext>
            </a:extLst>
          </p:cNvPr>
          <p:cNvCxnSpPr/>
          <p:nvPr/>
        </p:nvCxnSpPr>
        <p:spPr>
          <a:xfrm>
            <a:off x="6947950" y="2308259"/>
            <a:ext cx="93809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E8AA539-31F4-2CBC-4124-2C738FE2BA77}"/>
              </a:ext>
            </a:extLst>
          </p:cNvPr>
          <p:cNvCxnSpPr>
            <a:cxnSpLocks/>
            <a:stCxn id="109" idx="3"/>
            <a:endCxn id="110" idx="3"/>
          </p:cNvCxnSpPr>
          <p:nvPr/>
        </p:nvCxnSpPr>
        <p:spPr>
          <a:xfrm flipH="1">
            <a:off x="10019117" y="2271776"/>
            <a:ext cx="751185" cy="2692884"/>
          </a:xfrm>
          <a:prstGeom prst="bentConnector3">
            <a:avLst>
              <a:gd name="adj1" fmla="val -30432"/>
            </a:avLst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1890217-D927-EE7A-C111-97E9E3794A33}"/>
              </a:ext>
            </a:extLst>
          </p:cNvPr>
          <p:cNvCxnSpPr/>
          <p:nvPr/>
        </p:nvCxnSpPr>
        <p:spPr>
          <a:xfrm flipH="1">
            <a:off x="5025697" y="4491838"/>
            <a:ext cx="100558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05F515-C4A7-717E-70D9-93AE199614B3}"/>
              </a:ext>
            </a:extLst>
          </p:cNvPr>
          <p:cNvCxnSpPr>
            <a:cxnSpLocks/>
          </p:cNvCxnSpPr>
          <p:nvPr/>
        </p:nvCxnSpPr>
        <p:spPr>
          <a:xfrm flipH="1">
            <a:off x="2961734" y="4511317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EE2B475-A5D7-DAD8-AB6A-294B9B517294}"/>
              </a:ext>
            </a:extLst>
          </p:cNvPr>
          <p:cNvCxnSpPr/>
          <p:nvPr/>
        </p:nvCxnSpPr>
        <p:spPr>
          <a:xfrm rot="10800000">
            <a:off x="7433273" y="4396871"/>
            <a:ext cx="1442422" cy="684390"/>
          </a:xfrm>
          <a:prstGeom prst="bentConnector3">
            <a:avLst>
              <a:gd name="adj1" fmla="val 24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F9EEA5-872B-6436-3577-C3084DDDB204}"/>
              </a:ext>
            </a:extLst>
          </p:cNvPr>
          <p:cNvCxnSpPr>
            <a:cxnSpLocks/>
          </p:cNvCxnSpPr>
          <p:nvPr/>
        </p:nvCxnSpPr>
        <p:spPr>
          <a:xfrm flipH="1">
            <a:off x="7433273" y="5091458"/>
            <a:ext cx="144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F5E32D-C9F4-2278-D95A-F0423011A6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3273" y="5090785"/>
            <a:ext cx="1407258" cy="744954"/>
          </a:xfrm>
          <a:prstGeom prst="bentConnector3">
            <a:avLst>
              <a:gd name="adj1" fmla="val 22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Table outline">
            <a:extLst>
              <a:ext uri="{FF2B5EF4-FFF2-40B4-BE49-F238E27FC236}">
                <a16:creationId xmlns:a16="http://schemas.microsoft.com/office/drawing/2014/main" id="{7519B34D-C795-28A2-220B-5D5700132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765" y="4692503"/>
            <a:ext cx="793165" cy="793165"/>
          </a:xfrm>
          <a:prstGeom prst="rect">
            <a:avLst/>
          </a:prstGeom>
        </p:spPr>
      </p:pic>
      <p:pic>
        <p:nvPicPr>
          <p:cNvPr id="46" name="Graphic 45" descr="Receipt outline">
            <a:extLst>
              <a:ext uri="{FF2B5EF4-FFF2-40B4-BE49-F238E27FC236}">
                <a16:creationId xmlns:a16="http://schemas.microsoft.com/office/drawing/2014/main" id="{6BB9DB47-837F-0F67-DB71-AF379AB6A3E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7008" y="4211601"/>
            <a:ext cx="597730" cy="5977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1E98E8B-88BC-817C-BE7A-846941A1C949}"/>
              </a:ext>
            </a:extLst>
          </p:cNvPr>
          <p:cNvSpPr txBox="1"/>
          <p:nvPr/>
        </p:nvSpPr>
        <p:spPr>
          <a:xfrm>
            <a:off x="2047836" y="5115729"/>
            <a:ext cx="9989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AP Invoice</a:t>
            </a:r>
          </a:p>
        </p:txBody>
      </p:sp>
      <p:pic>
        <p:nvPicPr>
          <p:cNvPr id="48" name="Graphic 47" descr="List outline">
            <a:extLst>
              <a:ext uri="{FF2B5EF4-FFF2-40B4-BE49-F238E27FC236}">
                <a16:creationId xmlns:a16="http://schemas.microsoft.com/office/drawing/2014/main" id="{AF003384-1E77-EB6E-2BAB-9A5D0F8F4B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7396" y="5455207"/>
            <a:ext cx="515233" cy="51523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367F94-F983-AB6E-27BA-55098F6F5F39}"/>
              </a:ext>
            </a:extLst>
          </p:cNvPr>
          <p:cNvCxnSpPr>
            <a:cxnSpLocks/>
          </p:cNvCxnSpPr>
          <p:nvPr/>
        </p:nvCxnSpPr>
        <p:spPr>
          <a:xfrm flipH="1">
            <a:off x="1446787" y="4510466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FDED7F-68E4-E874-4A11-CB578CF07F52}"/>
              </a:ext>
            </a:extLst>
          </p:cNvPr>
          <p:cNvCxnSpPr>
            <a:cxnSpLocks/>
          </p:cNvCxnSpPr>
          <p:nvPr/>
        </p:nvCxnSpPr>
        <p:spPr>
          <a:xfrm flipH="1">
            <a:off x="1439250" y="5676770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94BF9E-04B9-7A52-FD52-01E45DB48E95}"/>
              </a:ext>
            </a:extLst>
          </p:cNvPr>
          <p:cNvSpPr txBox="1"/>
          <p:nvPr/>
        </p:nvSpPr>
        <p:spPr>
          <a:xfrm>
            <a:off x="243943" y="3853401"/>
            <a:ext cx="115977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AR Credit Memo</a:t>
            </a:r>
            <a:b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</a:b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Application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39F7AB-5A8B-295D-E381-C95B4DFD0E87}"/>
              </a:ext>
            </a:extLst>
          </p:cNvPr>
          <p:cNvSpPr txBox="1"/>
          <p:nvPr/>
        </p:nvSpPr>
        <p:spPr>
          <a:xfrm>
            <a:off x="6848369" y="4239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87DFB4-144D-74A2-8B3B-3D2B92E61BC7}"/>
              </a:ext>
            </a:extLst>
          </p:cNvPr>
          <p:cNvSpPr txBox="1"/>
          <p:nvPr/>
        </p:nvSpPr>
        <p:spPr>
          <a:xfrm>
            <a:off x="6849074" y="4917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E9D1DB-C80C-3E74-F50B-CC1E1208F402}"/>
              </a:ext>
            </a:extLst>
          </p:cNvPr>
          <p:cNvSpPr txBox="1"/>
          <p:nvPr/>
        </p:nvSpPr>
        <p:spPr>
          <a:xfrm>
            <a:off x="6849074" y="56409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02788C-287D-7916-B1CD-54A3EDD608BD}"/>
              </a:ext>
            </a:extLst>
          </p:cNvPr>
          <p:cNvSpPr txBox="1"/>
          <p:nvPr/>
        </p:nvSpPr>
        <p:spPr>
          <a:xfrm>
            <a:off x="8562491" y="2353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$</a:t>
            </a:r>
            <a:endParaRPr lang="en-US">
              <a:latin typeface="+mn-lt"/>
            </a:endParaRPr>
          </a:p>
        </p:txBody>
      </p:sp>
      <p:pic>
        <p:nvPicPr>
          <p:cNvPr id="74" name="Graphic 73" descr="Barcode outline">
            <a:extLst>
              <a:ext uri="{FF2B5EF4-FFF2-40B4-BE49-F238E27FC236}">
                <a16:creationId xmlns:a16="http://schemas.microsoft.com/office/drawing/2014/main" id="{269ACAC0-5D67-EA06-F5F3-3BBAE52EA7F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30623" y="2449051"/>
            <a:ext cx="396165" cy="13306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525544-23D5-235D-46D0-7B72647F484A}"/>
              </a:ext>
            </a:extLst>
          </p:cNvPr>
          <p:cNvCxnSpPr>
            <a:cxnSpLocks/>
          </p:cNvCxnSpPr>
          <p:nvPr/>
        </p:nvCxnSpPr>
        <p:spPr>
          <a:xfrm flipH="1">
            <a:off x="4988826" y="5647128"/>
            <a:ext cx="100558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011186-F559-CF51-DDBE-5152D0A8FEDE}"/>
              </a:ext>
            </a:extLst>
          </p:cNvPr>
          <p:cNvSpPr txBox="1"/>
          <p:nvPr/>
        </p:nvSpPr>
        <p:spPr>
          <a:xfrm>
            <a:off x="5007026" y="4188675"/>
            <a:ext cx="110959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Pay to Distributor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F5CDA-F7A8-A9AF-67B6-AABECA3E098E}"/>
              </a:ext>
            </a:extLst>
          </p:cNvPr>
          <p:cNvSpPr txBox="1"/>
          <p:nvPr/>
        </p:nvSpPr>
        <p:spPr>
          <a:xfrm>
            <a:off x="5032254" y="5351627"/>
            <a:ext cx="98296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Pay to Installer</a:t>
            </a:r>
          </a:p>
        </p:txBody>
      </p:sp>
    </p:spTree>
    <p:extLst>
      <p:ext uri="{BB962C8B-B14F-4D97-AF65-F5344CB8AC3E}">
        <p14:creationId xmlns:p14="http://schemas.microsoft.com/office/powerpoint/2010/main" val="17340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7D928-27D6-47C3-B55B-FBE489C6D84F}"/>
              </a:ext>
            </a:extLst>
          </p:cNvPr>
          <p:cNvSpPr txBox="1"/>
          <p:nvPr/>
        </p:nvSpPr>
        <p:spPr>
          <a:xfrm>
            <a:off x="239846" y="238126"/>
            <a:ext cx="837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latin typeface="Playfair Display" panose="00000500000000000000" pitchFamily="2" charset="0"/>
                <a:cs typeface="Arial" charset="0"/>
              </a:rPr>
              <a:t>To-Be / Proposed Channel Management Solution Approach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A5735892-DA8A-91D1-4D92-C075A3CA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 dirty="0"/>
              <a:t>MSI/AVR To-Be 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9EE8E-6BE2-C705-C004-D58B8514D365}"/>
              </a:ext>
            </a:extLst>
          </p:cNvPr>
          <p:cNvSpPr/>
          <p:nvPr/>
        </p:nvSpPr>
        <p:spPr>
          <a:xfrm>
            <a:off x="4479117" y="1226942"/>
            <a:ext cx="4360739" cy="471665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8D384-25C6-822C-72EB-59B3039E96C6}"/>
              </a:ext>
            </a:extLst>
          </p:cNvPr>
          <p:cNvSpPr txBox="1"/>
          <p:nvPr/>
        </p:nvSpPr>
        <p:spPr>
          <a:xfrm>
            <a:off x="4479897" y="1339782"/>
            <a:ext cx="439105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Channel Management Application 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8B90712-FEA1-8F61-7E77-8692E4A5AE3B}"/>
              </a:ext>
            </a:extLst>
          </p:cNvPr>
          <p:cNvSpPr/>
          <p:nvPr/>
        </p:nvSpPr>
        <p:spPr>
          <a:xfrm>
            <a:off x="4485339" y="5035843"/>
            <a:ext cx="4321300" cy="801627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>
                <a:solidFill>
                  <a:srgbClr val="FFFFFF"/>
                </a:solidFill>
              </a:rPr>
              <a:t>Oracle DB</a:t>
            </a:r>
            <a:endParaRPr lang="en-IN" sz="1867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836276-4C76-0F55-CA49-726668D2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9" y="1502214"/>
            <a:ext cx="1695451" cy="11906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B5C192-B9FB-0447-BB44-80F11EA0F4BD}"/>
              </a:ext>
            </a:extLst>
          </p:cNvPr>
          <p:cNvSpPr txBox="1"/>
          <p:nvPr/>
        </p:nvSpPr>
        <p:spPr>
          <a:xfrm>
            <a:off x="11461153" y="1435257"/>
            <a:ext cx="2471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 </a:t>
            </a:r>
            <a:endParaRPr lang="en-IN" sz="2400" b="1"/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E0B777DB-8200-FB30-8F89-342AECF2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04" y="4417344"/>
            <a:ext cx="590047" cy="5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User experience - Free interface icons">
            <a:extLst>
              <a:ext uri="{FF2B5EF4-FFF2-40B4-BE49-F238E27FC236}">
                <a16:creationId xmlns:a16="http://schemas.microsoft.com/office/drawing/2014/main" id="{8A6A4253-792E-C747-3F11-A6352077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03" y="3149567"/>
            <a:ext cx="510417" cy="5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799E9D-A16F-3897-FC21-24B146B915F0}"/>
              </a:ext>
            </a:extLst>
          </p:cNvPr>
          <p:cNvCxnSpPr/>
          <p:nvPr/>
        </p:nvCxnSpPr>
        <p:spPr>
          <a:xfrm>
            <a:off x="4498491" y="2460854"/>
            <a:ext cx="436073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0F4772-10F7-BED6-6B9F-F1FCA98A1484}"/>
              </a:ext>
            </a:extLst>
          </p:cNvPr>
          <p:cNvCxnSpPr/>
          <p:nvPr/>
        </p:nvCxnSpPr>
        <p:spPr>
          <a:xfrm>
            <a:off x="4498491" y="3107326"/>
            <a:ext cx="4360739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0E81B7-EED8-56A3-1C98-7421DB82AD33}"/>
              </a:ext>
            </a:extLst>
          </p:cNvPr>
          <p:cNvCxnSpPr/>
          <p:nvPr/>
        </p:nvCxnSpPr>
        <p:spPr>
          <a:xfrm>
            <a:off x="4498491" y="4399203"/>
            <a:ext cx="4360739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0A39E8-D19C-43D2-C1D8-A85972014837}"/>
              </a:ext>
            </a:extLst>
          </p:cNvPr>
          <p:cNvCxnSpPr/>
          <p:nvPr/>
        </p:nvCxnSpPr>
        <p:spPr>
          <a:xfrm>
            <a:off x="4498491" y="5017893"/>
            <a:ext cx="4360739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6E7CF4-4A79-722E-7505-0F56714123B1}"/>
              </a:ext>
            </a:extLst>
          </p:cNvPr>
          <p:cNvCxnSpPr>
            <a:cxnSpLocks/>
          </p:cNvCxnSpPr>
          <p:nvPr/>
        </p:nvCxnSpPr>
        <p:spPr>
          <a:xfrm>
            <a:off x="4502593" y="5704242"/>
            <a:ext cx="4413923" cy="129845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97B04-C2D6-A558-FDF1-2C295FEE0CBE}"/>
              </a:ext>
            </a:extLst>
          </p:cNvPr>
          <p:cNvSpPr txBox="1"/>
          <p:nvPr/>
        </p:nvSpPr>
        <p:spPr>
          <a:xfrm>
            <a:off x="5563247" y="2556846"/>
            <a:ext cx="291883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b="1">
                <a:solidFill>
                  <a:schemeClr val="bg1">
                    <a:lumMod val="50000"/>
                  </a:schemeClr>
                </a:solidFill>
              </a:rPr>
              <a:t>UI/UX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BA6C6-C299-83EF-50E9-851AAE0DA1E0}"/>
              </a:ext>
            </a:extLst>
          </p:cNvPr>
          <p:cNvSpPr txBox="1"/>
          <p:nvPr/>
        </p:nvSpPr>
        <p:spPr>
          <a:xfrm>
            <a:off x="5563246" y="3206074"/>
            <a:ext cx="28174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b="1">
                <a:solidFill>
                  <a:schemeClr val="bg1">
                    <a:lumMod val="50000"/>
                  </a:schemeClr>
                </a:solidFill>
              </a:rPr>
              <a:t>Business Rules Engine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175977-423A-F041-8621-5B07C879E4E3}"/>
              </a:ext>
            </a:extLst>
          </p:cNvPr>
          <p:cNvSpPr txBox="1"/>
          <p:nvPr/>
        </p:nvSpPr>
        <p:spPr>
          <a:xfrm>
            <a:off x="5595563" y="4486089"/>
            <a:ext cx="2823007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b="1">
                <a:solidFill>
                  <a:schemeClr val="bg1">
                    <a:lumMod val="50000"/>
                  </a:schemeClr>
                </a:solidFill>
              </a:rPr>
              <a:t>Operational Reporting</a:t>
            </a:r>
            <a:endParaRPr lang="en-IN" sz="1467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2E3F4-1700-CD4F-6CEB-E38C012AA45E}"/>
              </a:ext>
            </a:extLst>
          </p:cNvPr>
          <p:cNvCxnSpPr/>
          <p:nvPr/>
        </p:nvCxnSpPr>
        <p:spPr>
          <a:xfrm>
            <a:off x="4498491" y="3737462"/>
            <a:ext cx="4360739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5F060C6-2422-8880-6C90-27DC76F8B3BE}"/>
              </a:ext>
            </a:extLst>
          </p:cNvPr>
          <p:cNvSpPr txBox="1"/>
          <p:nvPr/>
        </p:nvSpPr>
        <p:spPr>
          <a:xfrm>
            <a:off x="5563247" y="3855303"/>
            <a:ext cx="2724647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b="1">
                <a:solidFill>
                  <a:schemeClr val="bg1">
                    <a:lumMod val="50000"/>
                  </a:schemeClr>
                </a:solidFill>
              </a:rPr>
              <a:t>Approval Workflow</a:t>
            </a:r>
          </a:p>
        </p:txBody>
      </p:sp>
      <p:pic>
        <p:nvPicPr>
          <p:cNvPr id="1028" name="Picture 10" descr="Workflow - Free business and finance icons">
            <a:extLst>
              <a:ext uri="{FF2B5EF4-FFF2-40B4-BE49-F238E27FC236}">
                <a16:creationId xmlns:a16="http://schemas.microsoft.com/office/drawing/2014/main" id="{A1AB23B6-F2BF-4618-9638-41F29764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40" y="3803764"/>
            <a:ext cx="558541" cy="5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1278A89-BFC8-80FE-F3FD-7CE793D97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80" y="3811421"/>
            <a:ext cx="1775559" cy="578087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EC08615A-8676-3F47-30B5-E3D67E83C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39662" y="3515294"/>
            <a:ext cx="1777857" cy="497159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C0131E5-E203-7B05-13A6-F8D9C815F7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435" y="1876783"/>
            <a:ext cx="351952" cy="427519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79CDFCBD-D37F-1F6D-6B4F-01BF9678B64E}"/>
              </a:ext>
            </a:extLst>
          </p:cNvPr>
          <p:cNvSpPr txBox="1"/>
          <p:nvPr/>
        </p:nvSpPr>
        <p:spPr>
          <a:xfrm>
            <a:off x="5051176" y="1719279"/>
            <a:ext cx="1361509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/>
              <a:t>Activation Data Collection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A3E1BE3-57BE-699D-66FD-E8EF46477971}"/>
              </a:ext>
            </a:extLst>
          </p:cNvPr>
          <p:cNvSpPr txBox="1"/>
          <p:nvPr/>
        </p:nvSpPr>
        <p:spPr>
          <a:xfrm>
            <a:off x="7651628" y="1803284"/>
            <a:ext cx="1174002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/>
              <a:t>Rebate </a:t>
            </a:r>
          </a:p>
          <a:p>
            <a:r>
              <a:rPr lang="en-US" sz="1467" b="1"/>
              <a:t>Processor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722D3891-2631-3E79-9CCA-19A876133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378" y="1872735"/>
            <a:ext cx="466107" cy="435615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234B307-FFCF-705D-D6F3-3AE8C9CD9FEB}"/>
              </a:ext>
            </a:extLst>
          </p:cNvPr>
          <p:cNvSpPr/>
          <p:nvPr/>
        </p:nvSpPr>
        <p:spPr>
          <a:xfrm>
            <a:off x="4489440" y="1328914"/>
            <a:ext cx="4369791" cy="450517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3" name="Arrow: Notched Right 1042">
            <a:extLst>
              <a:ext uri="{FF2B5EF4-FFF2-40B4-BE49-F238E27FC236}">
                <a16:creationId xmlns:a16="http://schemas.microsoft.com/office/drawing/2014/main" id="{FB664D51-603F-CCFB-DCAA-5087C377B963}"/>
              </a:ext>
            </a:extLst>
          </p:cNvPr>
          <p:cNvSpPr/>
          <p:nvPr/>
        </p:nvSpPr>
        <p:spPr>
          <a:xfrm>
            <a:off x="2477087" y="1949598"/>
            <a:ext cx="1074604" cy="30899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4" name="Arrow: Notched Right 1043">
            <a:extLst>
              <a:ext uri="{FF2B5EF4-FFF2-40B4-BE49-F238E27FC236}">
                <a16:creationId xmlns:a16="http://schemas.microsoft.com/office/drawing/2014/main" id="{474EFD50-3269-F03F-9BE5-458108FD81D4}"/>
              </a:ext>
            </a:extLst>
          </p:cNvPr>
          <p:cNvSpPr/>
          <p:nvPr/>
        </p:nvSpPr>
        <p:spPr>
          <a:xfrm>
            <a:off x="2290878" y="3897145"/>
            <a:ext cx="1074604" cy="406637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45" name="Picture 2" descr="Design, web design, web, ux icon - Free download">
            <a:extLst>
              <a:ext uri="{FF2B5EF4-FFF2-40B4-BE49-F238E27FC236}">
                <a16:creationId xmlns:a16="http://schemas.microsoft.com/office/drawing/2014/main" id="{8A66C14C-F620-E447-2341-F2636DBB7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"/>
          <a:stretch/>
        </p:blipFill>
        <p:spPr bwMode="auto">
          <a:xfrm>
            <a:off x="4988570" y="2560175"/>
            <a:ext cx="487680" cy="4876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1" descr="Logo&#10;&#10;Description automatically generated">
            <a:extLst>
              <a:ext uri="{FF2B5EF4-FFF2-40B4-BE49-F238E27FC236}">
                <a16:creationId xmlns:a16="http://schemas.microsoft.com/office/drawing/2014/main" id="{E19B7C7E-DFF8-686F-D337-2CA22563B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9425" y="4486089"/>
            <a:ext cx="858631" cy="847588"/>
          </a:xfrm>
          <a:prstGeom prst="rect">
            <a:avLst/>
          </a:prstGeom>
          <a:ln w="3175">
            <a:noFill/>
          </a:ln>
        </p:spPr>
      </p:pic>
      <p:pic>
        <p:nvPicPr>
          <p:cNvPr id="1047" name="Picture 6" descr="oracle-database · GitHub Topics · GitHub">
            <a:extLst>
              <a:ext uri="{FF2B5EF4-FFF2-40B4-BE49-F238E27FC236}">
                <a16:creationId xmlns:a16="http://schemas.microsoft.com/office/drawing/2014/main" id="{06F75706-13B8-E969-3816-876C9CBC1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3" b="22543"/>
          <a:stretch/>
        </p:blipFill>
        <p:spPr bwMode="auto">
          <a:xfrm>
            <a:off x="5971480" y="5122999"/>
            <a:ext cx="1376011" cy="526232"/>
          </a:xfrm>
          <a:prstGeom prst="round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 descr="Boomi, LP - Wikipedia">
            <a:extLst>
              <a:ext uri="{FF2B5EF4-FFF2-40B4-BE49-F238E27FC236}">
                <a16:creationId xmlns:a16="http://schemas.microsoft.com/office/drawing/2014/main" id="{3D2872BC-C50A-F254-68FD-1A509243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40" y="4017368"/>
            <a:ext cx="487680" cy="176505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" descr="Master Data Management Solution | Master Data Management System | Credencys">
            <a:extLst>
              <a:ext uri="{FF2B5EF4-FFF2-40B4-BE49-F238E27FC236}">
                <a16:creationId xmlns:a16="http://schemas.microsoft.com/office/drawing/2014/main" id="{DD20C8FD-A1F3-F3A4-BAE1-A6E5085D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95" y="1814751"/>
            <a:ext cx="549131" cy="5515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E9DD8959-572A-24B9-2BAD-3CCF2324AB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1218" y="2011212"/>
            <a:ext cx="315794" cy="205633"/>
          </a:xfrm>
          <a:prstGeom prst="rect">
            <a:avLst/>
          </a:prstGeom>
        </p:spPr>
      </p:pic>
      <p:sp>
        <p:nvSpPr>
          <p:cNvPr id="1056" name="Arrow: Notched Right 1055">
            <a:extLst>
              <a:ext uri="{FF2B5EF4-FFF2-40B4-BE49-F238E27FC236}">
                <a16:creationId xmlns:a16="http://schemas.microsoft.com/office/drawing/2014/main" id="{F690543C-70D4-DAEE-B3F5-C7B5A42467FC}"/>
              </a:ext>
            </a:extLst>
          </p:cNvPr>
          <p:cNvSpPr/>
          <p:nvPr/>
        </p:nvSpPr>
        <p:spPr>
          <a:xfrm rot="16200000">
            <a:off x="554024" y="2917903"/>
            <a:ext cx="990132" cy="527359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57" name="Picture 2" descr="Boomi, LP - Wikipedia">
            <a:extLst>
              <a:ext uri="{FF2B5EF4-FFF2-40B4-BE49-F238E27FC236}">
                <a16:creationId xmlns:a16="http://schemas.microsoft.com/office/drawing/2014/main" id="{B5CBD74D-D355-B3C6-2042-45B64EA4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2793" y="3154208"/>
            <a:ext cx="487680" cy="176505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CA4E0FE4-A30E-9D55-FBE0-5AEBE8983A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6749" y="1931750"/>
            <a:ext cx="1994761" cy="1310710"/>
          </a:xfrm>
          <a:prstGeom prst="rect">
            <a:avLst/>
          </a:prstGeo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2D05AE64-0F5D-6999-0D7D-DB597410F43E}"/>
              </a:ext>
            </a:extLst>
          </p:cNvPr>
          <p:cNvSpPr txBox="1"/>
          <p:nvPr/>
        </p:nvSpPr>
        <p:spPr>
          <a:xfrm>
            <a:off x="8759458" y="3101413"/>
            <a:ext cx="138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Rebate  Payment</a:t>
            </a:r>
          </a:p>
          <a:p>
            <a:pPr algn="ctr"/>
            <a:r>
              <a:rPr lang="en-US" sz="1000"/>
              <a:t>Instructions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DB1A8B3-1AD2-A50B-7E33-262C05BA2001}"/>
              </a:ext>
            </a:extLst>
          </p:cNvPr>
          <p:cNvSpPr txBox="1"/>
          <p:nvPr/>
        </p:nvSpPr>
        <p:spPr>
          <a:xfrm>
            <a:off x="8901198" y="4177606"/>
            <a:ext cx="1257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Rebate </a:t>
            </a:r>
          </a:p>
          <a:p>
            <a:pPr algn="ctr"/>
            <a:r>
              <a:rPr lang="en-US" sz="1000"/>
              <a:t>Processing &amp; </a:t>
            </a:r>
          </a:p>
          <a:p>
            <a:pPr algn="ctr"/>
            <a:r>
              <a:rPr lang="en-US" sz="1000"/>
              <a:t>Payment Details</a:t>
            </a:r>
          </a:p>
        </p:txBody>
      </p:sp>
      <p:sp>
        <p:nvSpPr>
          <p:cNvPr id="1061" name="Arrow: Notched Right 1060">
            <a:extLst>
              <a:ext uri="{FF2B5EF4-FFF2-40B4-BE49-F238E27FC236}">
                <a16:creationId xmlns:a16="http://schemas.microsoft.com/office/drawing/2014/main" id="{75A2696D-D9EF-317E-2879-9484D2355FC7}"/>
              </a:ext>
            </a:extLst>
          </p:cNvPr>
          <p:cNvSpPr/>
          <p:nvPr/>
        </p:nvSpPr>
        <p:spPr>
          <a:xfrm>
            <a:off x="9015469" y="4726848"/>
            <a:ext cx="1074604" cy="30899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2" name="Arrow: Notched Right 1061">
            <a:extLst>
              <a:ext uri="{FF2B5EF4-FFF2-40B4-BE49-F238E27FC236}">
                <a16:creationId xmlns:a16="http://schemas.microsoft.com/office/drawing/2014/main" id="{E2500F4C-D77C-E905-9846-D3CE243C411D}"/>
              </a:ext>
            </a:extLst>
          </p:cNvPr>
          <p:cNvSpPr/>
          <p:nvPr/>
        </p:nvSpPr>
        <p:spPr>
          <a:xfrm>
            <a:off x="8981534" y="2840572"/>
            <a:ext cx="1074604" cy="30899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1156588-7471-7780-30EA-194302862C7C}"/>
              </a:ext>
            </a:extLst>
          </p:cNvPr>
          <p:cNvSpPr txBox="1"/>
          <p:nvPr/>
        </p:nvSpPr>
        <p:spPr>
          <a:xfrm>
            <a:off x="1943225" y="3445817"/>
            <a:ext cx="171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Site &amp; </a:t>
            </a:r>
          </a:p>
          <a:p>
            <a:pPr algn="ctr"/>
            <a:r>
              <a:rPr lang="en-US" sz="1200" dirty="0"/>
              <a:t>Device Activation Data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BD9412E-B020-FD17-C08F-33C601810291}"/>
              </a:ext>
            </a:extLst>
          </p:cNvPr>
          <p:cNvSpPr txBox="1"/>
          <p:nvPr/>
        </p:nvSpPr>
        <p:spPr>
          <a:xfrm rot="16200000">
            <a:off x="-312979" y="2858416"/>
            <a:ext cx="128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Installer Master, </a:t>
            </a:r>
          </a:p>
          <a:p>
            <a:pPr algn="ctr"/>
            <a:r>
              <a:rPr lang="en-US" sz="1200"/>
              <a:t>Site &amp; </a:t>
            </a:r>
          </a:p>
          <a:p>
            <a:pPr algn="ctr"/>
            <a:r>
              <a:rPr lang="en-US" sz="1200"/>
              <a:t>Activation Data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D426028-C6AA-2C00-36BB-84BCD1B8B977}"/>
              </a:ext>
            </a:extLst>
          </p:cNvPr>
          <p:cNvSpPr txBox="1"/>
          <p:nvPr/>
        </p:nvSpPr>
        <p:spPr>
          <a:xfrm>
            <a:off x="2296287" y="225859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Installer Master*, </a:t>
            </a:r>
          </a:p>
          <a:p>
            <a:pPr algn="ctr"/>
            <a:r>
              <a:rPr lang="en-US" sz="1200" dirty="0"/>
              <a:t>SPA Master</a:t>
            </a:r>
          </a:p>
        </p:txBody>
      </p:sp>
      <p:sp>
        <p:nvSpPr>
          <p:cNvPr id="1066" name="Arrow: Notched Right 1065">
            <a:extLst>
              <a:ext uri="{FF2B5EF4-FFF2-40B4-BE49-F238E27FC236}">
                <a16:creationId xmlns:a16="http://schemas.microsoft.com/office/drawing/2014/main" id="{FEC27B59-CEFE-1458-9E64-31D3D6559D8D}"/>
              </a:ext>
            </a:extLst>
          </p:cNvPr>
          <p:cNvSpPr/>
          <p:nvPr/>
        </p:nvSpPr>
        <p:spPr>
          <a:xfrm rot="10800000">
            <a:off x="8993105" y="2104678"/>
            <a:ext cx="1074604" cy="30899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716D2BDE-3FA0-7688-1F32-EA11EF992ADF}"/>
              </a:ext>
            </a:extLst>
          </p:cNvPr>
          <p:cNvSpPr txBox="1"/>
          <p:nvPr/>
        </p:nvSpPr>
        <p:spPr>
          <a:xfrm>
            <a:off x="8954482" y="1860558"/>
            <a:ext cx="1176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Shipment Details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55E945C-7277-037C-97C7-72B75967BA57}"/>
              </a:ext>
            </a:extLst>
          </p:cNvPr>
          <p:cNvSpPr txBox="1"/>
          <p:nvPr/>
        </p:nvSpPr>
        <p:spPr>
          <a:xfrm>
            <a:off x="10430484" y="5421550"/>
            <a:ext cx="1196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Analytical</a:t>
            </a:r>
          </a:p>
          <a:p>
            <a:pPr algn="ctr"/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Reporting</a:t>
            </a:r>
            <a:endParaRPr lang="en-IN" sz="105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CE228-0DB7-E3C9-D919-1C27A15B63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01592" y="2142705"/>
            <a:ext cx="315794" cy="2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7D72E-830C-E7B7-B415-8A6B948C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B4B3FBFA-A9DD-9CDC-0F04-20A7184C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 dirty="0"/>
              <a:t>Key Business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9BF8E-8B31-0A37-600E-A70E4A6E3ADC}"/>
              </a:ext>
            </a:extLst>
          </p:cNvPr>
          <p:cNvSpPr txBox="1"/>
          <p:nvPr/>
        </p:nvSpPr>
        <p:spPr>
          <a:xfrm>
            <a:off x="302292" y="1082715"/>
            <a:ext cx="1172968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err="1">
                <a:solidFill>
                  <a:srgbClr val="222222"/>
                </a:solidFill>
                <a:effectLst/>
              </a:rPr>
              <a:t>Enligthen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is the source of truth for Activation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Site Stage &gt;=3 is Eligible for Rebate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All Payments will be made to INSTALLERS ONLY. Distributors will NOT be paid.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Rebates will be PAID on a MONTHLY Basis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R</a:t>
            </a:r>
            <a:r>
              <a:rPr lang="en-US" dirty="0">
                <a:solidFill>
                  <a:srgbClr val="222222"/>
                </a:solidFill>
              </a:rPr>
              <a:t>ebates will be AUTO APPROVED by the System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Existing Alternate SKU Definitions functionality will be used for MSI SKU Eligibility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Any adjustments (positive or negative) or </a:t>
            </a:r>
            <a:r>
              <a:rPr lang="en-US" dirty="0" err="1">
                <a:solidFill>
                  <a:srgbClr val="222222"/>
                </a:solidFill>
              </a:rPr>
              <a:t>clawbacks</a:t>
            </a:r>
            <a:r>
              <a:rPr lang="en-US" dirty="0">
                <a:solidFill>
                  <a:srgbClr val="222222"/>
                </a:solidFill>
              </a:rPr>
              <a:t> from Installer or Distributors will be handled outside CHM application manually.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Analytical reporting capabilities will be provided in </a:t>
            </a:r>
            <a:r>
              <a:rPr lang="en-US">
                <a:solidFill>
                  <a:srgbClr val="222222"/>
                </a:solidFill>
              </a:rPr>
              <a:t>Incorta</a:t>
            </a:r>
            <a:r>
              <a:rPr lang="en-US" dirty="0">
                <a:solidFill>
                  <a:srgbClr val="222222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8E90-D888-C31B-6461-88D17F68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59A16AC-AA2C-56EF-E4EB-AFC4C36F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7184687" cy="519243"/>
          </a:xfrm>
        </p:spPr>
        <p:txBody>
          <a:bodyPr/>
          <a:lstStyle/>
          <a:p>
            <a:r>
              <a:rPr lang="en-US" sz="2400">
                <a:cs typeface="Arial"/>
              </a:rPr>
              <a:t>Rebate Calculation &amp; Payment Processing</a:t>
            </a:r>
            <a:endParaRPr lang="en-US" sz="2400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F732C978-5201-B925-102D-A7BEEB8A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985" y="2162295"/>
            <a:ext cx="793165" cy="793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70459-7FCA-16DC-083D-53E606FBAD9F}"/>
              </a:ext>
            </a:extLst>
          </p:cNvPr>
          <p:cNvSpPr txBox="1"/>
          <p:nvPr/>
        </p:nvSpPr>
        <p:spPr>
          <a:xfrm>
            <a:off x="197335" y="1759157"/>
            <a:ext cx="652743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Receive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0564F-BD52-375D-09C5-4CBF9C6677E7}"/>
              </a:ext>
            </a:extLst>
          </p:cNvPr>
          <p:cNvSpPr txBox="1"/>
          <p:nvPr/>
        </p:nvSpPr>
        <p:spPr>
          <a:xfrm>
            <a:off x="1747724" y="1782070"/>
            <a:ext cx="822661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Consolidate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pic>
        <p:nvPicPr>
          <p:cNvPr id="22" name="Graphic 21" descr="Folder Search outline">
            <a:extLst>
              <a:ext uri="{FF2B5EF4-FFF2-40B4-BE49-F238E27FC236}">
                <a16:creationId xmlns:a16="http://schemas.microsoft.com/office/drawing/2014/main" id="{CB66814D-CF46-ABCB-AA07-FC6797A05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5661" y="2162295"/>
            <a:ext cx="793165" cy="7931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6EACEB-42A4-1344-45C6-D388D2772232}"/>
              </a:ext>
            </a:extLst>
          </p:cNvPr>
          <p:cNvSpPr txBox="1"/>
          <p:nvPr/>
        </p:nvSpPr>
        <p:spPr>
          <a:xfrm>
            <a:off x="4151522" y="1784729"/>
            <a:ext cx="81464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S/N Lookup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4145C-B768-5753-B22F-5255FF2E33BD}"/>
              </a:ext>
            </a:extLst>
          </p:cNvPr>
          <p:cNvSpPr txBox="1"/>
          <p:nvPr/>
        </p:nvSpPr>
        <p:spPr>
          <a:xfrm>
            <a:off x="5014732" y="1672706"/>
            <a:ext cx="1722274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Distributor, Revenue/RMA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Identification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&amp; Tagging</a:t>
            </a:r>
          </a:p>
        </p:txBody>
      </p:sp>
      <p:pic>
        <p:nvPicPr>
          <p:cNvPr id="40" name="Graphic 39" descr="Table outline">
            <a:extLst>
              <a:ext uri="{FF2B5EF4-FFF2-40B4-BE49-F238E27FC236}">
                <a16:creationId xmlns:a16="http://schemas.microsoft.com/office/drawing/2014/main" id="{F8ADE47D-4918-BB72-3708-3EDD06789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8478" y="2066947"/>
            <a:ext cx="793165" cy="79316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FA467CF-C04E-B105-3286-563E50DC662A}"/>
              </a:ext>
            </a:extLst>
          </p:cNvPr>
          <p:cNvSpPr txBox="1"/>
          <p:nvPr/>
        </p:nvSpPr>
        <p:spPr>
          <a:xfrm>
            <a:off x="9648465" y="1535569"/>
            <a:ext cx="1140721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SPA identification</a:t>
            </a:r>
            <a:b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</a:b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&amp; Rebate Eligibility Tagging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522E2-5199-CDB8-F097-8F646E3D86D8}"/>
              </a:ext>
            </a:extLst>
          </p:cNvPr>
          <p:cNvSpPr txBox="1"/>
          <p:nvPr/>
        </p:nvSpPr>
        <p:spPr>
          <a:xfrm>
            <a:off x="8797461" y="4491838"/>
            <a:ext cx="998991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 Eligible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Activation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D98E87-511A-7463-D113-34BD525B9789}"/>
              </a:ext>
            </a:extLst>
          </p:cNvPr>
          <p:cNvSpPr txBox="1"/>
          <p:nvPr/>
        </p:nvSpPr>
        <p:spPr>
          <a:xfrm>
            <a:off x="647273" y="1081152"/>
            <a:ext cx="186883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 dirty="0">
                <a:solidFill>
                  <a:srgbClr val="606060"/>
                </a:solidFill>
                <a:latin typeface="Arial"/>
                <a:cs typeface="Arial" charset="0"/>
              </a:rPr>
              <a:t>Site &amp; Activation Data Collection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C2FF3-5899-707E-4A8C-4DF13835AA90}"/>
              </a:ext>
            </a:extLst>
          </p:cNvPr>
          <p:cNvSpPr txBox="1"/>
          <p:nvPr/>
        </p:nvSpPr>
        <p:spPr>
          <a:xfrm>
            <a:off x="7566941" y="3321406"/>
            <a:ext cx="145562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Rebate Calculation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FF7FE-01B5-D9C4-A5DE-41D4F2F2FDE4}"/>
              </a:ext>
            </a:extLst>
          </p:cNvPr>
          <p:cNvSpPr txBox="1"/>
          <p:nvPr/>
        </p:nvSpPr>
        <p:spPr>
          <a:xfrm>
            <a:off x="4441109" y="1163258"/>
            <a:ext cx="213439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 dirty="0">
                <a:solidFill>
                  <a:srgbClr val="606060"/>
                </a:solidFill>
                <a:latin typeface="Arial"/>
                <a:cs typeface="Arial" charset="0"/>
              </a:rPr>
              <a:t>Activation Data Enrichment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B9F5912-E854-37C5-AB4F-FA88EAD47E06}"/>
              </a:ext>
            </a:extLst>
          </p:cNvPr>
          <p:cNvSpPr/>
          <p:nvPr/>
        </p:nvSpPr>
        <p:spPr>
          <a:xfrm>
            <a:off x="290892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1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036DA72-F119-0C45-7144-59336FDB1E23}"/>
              </a:ext>
            </a:extLst>
          </p:cNvPr>
          <p:cNvSpPr/>
          <p:nvPr/>
        </p:nvSpPr>
        <p:spPr>
          <a:xfrm>
            <a:off x="4104379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2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30E11BA-9F44-92E5-9947-8309556E89E0}"/>
              </a:ext>
            </a:extLst>
          </p:cNvPr>
          <p:cNvSpPr/>
          <p:nvPr/>
        </p:nvSpPr>
        <p:spPr>
          <a:xfrm>
            <a:off x="7104454" y="3291622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4</a:t>
            </a:r>
          </a:p>
        </p:txBody>
      </p:sp>
      <p:pic>
        <p:nvPicPr>
          <p:cNvPr id="65" name="Graphic 64" descr="Shield Tick outline">
            <a:extLst>
              <a:ext uri="{FF2B5EF4-FFF2-40B4-BE49-F238E27FC236}">
                <a16:creationId xmlns:a16="http://schemas.microsoft.com/office/drawing/2014/main" id="{EC1B3ACC-53F3-37B4-BF4F-9E8F6438F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387" y="2298112"/>
            <a:ext cx="525573" cy="52557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C00D14B-496C-DFC6-0B46-CD1DC6DCD875}"/>
              </a:ext>
            </a:extLst>
          </p:cNvPr>
          <p:cNvSpPr txBox="1"/>
          <p:nvPr/>
        </p:nvSpPr>
        <p:spPr>
          <a:xfrm>
            <a:off x="998169" y="1765714"/>
            <a:ext cx="62228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Validate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Data</a:t>
            </a:r>
          </a:p>
        </p:txBody>
      </p:sp>
      <p:pic>
        <p:nvPicPr>
          <p:cNvPr id="76" name="Graphic 75" descr="List outline">
            <a:extLst>
              <a:ext uri="{FF2B5EF4-FFF2-40B4-BE49-F238E27FC236}">
                <a16:creationId xmlns:a16="http://schemas.microsoft.com/office/drawing/2014/main" id="{881C69D6-8632-1A1D-9EE2-5E39D6F446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089" y="2308452"/>
            <a:ext cx="515233" cy="515233"/>
          </a:xfrm>
          <a:prstGeom prst="rect">
            <a:avLst/>
          </a:prstGeom>
        </p:spPr>
      </p:pic>
      <p:pic>
        <p:nvPicPr>
          <p:cNvPr id="84" name="Graphic 83" descr="Chevron arrows outline">
            <a:extLst>
              <a:ext uri="{FF2B5EF4-FFF2-40B4-BE49-F238E27FC236}">
                <a16:creationId xmlns:a16="http://schemas.microsoft.com/office/drawing/2014/main" id="{4E9D939D-7038-B155-D136-FBA9A7260BA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0419" y="2333919"/>
            <a:ext cx="440833" cy="440833"/>
          </a:xfrm>
          <a:prstGeom prst="rect">
            <a:avLst/>
          </a:prstGeom>
        </p:spPr>
      </p:pic>
      <p:pic>
        <p:nvPicPr>
          <p:cNvPr id="87" name="Graphic 86" descr="Shuffle outline">
            <a:extLst>
              <a:ext uri="{FF2B5EF4-FFF2-40B4-BE49-F238E27FC236}">
                <a16:creationId xmlns:a16="http://schemas.microsoft.com/office/drawing/2014/main" id="{46DF92A6-5613-52E8-601B-0C83FE7AE3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2196" y="2196464"/>
            <a:ext cx="498013" cy="498013"/>
          </a:xfrm>
          <a:prstGeom prst="rect">
            <a:avLst/>
          </a:prstGeom>
        </p:spPr>
      </p:pic>
      <p:pic>
        <p:nvPicPr>
          <p:cNvPr id="89" name="Graphic 88" descr="Table with solid fill">
            <a:extLst>
              <a:ext uri="{FF2B5EF4-FFF2-40B4-BE49-F238E27FC236}">
                <a16:creationId xmlns:a16="http://schemas.microsoft.com/office/drawing/2014/main" id="{9E852076-DB7F-0BB6-2B56-37BD49FC62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4044351"/>
            <a:ext cx="770391" cy="77039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0DB542C-1062-C900-9C1F-FF924FAEFBE5}"/>
              </a:ext>
            </a:extLst>
          </p:cNvPr>
          <p:cNvSpPr txBox="1"/>
          <p:nvPr/>
        </p:nvSpPr>
        <p:spPr>
          <a:xfrm>
            <a:off x="7238017" y="4212418"/>
            <a:ext cx="131782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Unit Activation Rebate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BF3B55-0C24-B7AE-963A-38FD3A9F7299}"/>
              </a:ext>
            </a:extLst>
          </p:cNvPr>
          <p:cNvSpPr txBox="1"/>
          <p:nvPr/>
        </p:nvSpPr>
        <p:spPr>
          <a:xfrm rot="16200000">
            <a:off x="5476981" y="4805200"/>
            <a:ext cx="171437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Calculated Rebate </a:t>
            </a:r>
            <a:b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</a:b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Payment Batches</a:t>
            </a:r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CC37B703-A541-2698-3295-E123440611F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8924" y="2341633"/>
            <a:ext cx="468259" cy="468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803498-9FBF-7BFC-6176-8614A0E94134}"/>
              </a:ext>
            </a:extLst>
          </p:cNvPr>
          <p:cNvSpPr txBox="1"/>
          <p:nvPr/>
        </p:nvSpPr>
        <p:spPr>
          <a:xfrm>
            <a:off x="8696969" y="1163258"/>
            <a:ext cx="166887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 Rebate Qualification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4D36FD-A8F1-2B11-10AC-DE1A8A131D7D}"/>
              </a:ext>
            </a:extLst>
          </p:cNvPr>
          <p:cNvSpPr/>
          <p:nvPr/>
        </p:nvSpPr>
        <p:spPr>
          <a:xfrm>
            <a:off x="8441080" y="1133474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3</a:t>
            </a:r>
          </a:p>
        </p:txBody>
      </p:sp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24C9D142-1514-9DD5-0D9B-8A256D580F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51263" y="2082020"/>
            <a:ext cx="793165" cy="793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792EA-553D-30E7-5889-37DE6442F977}"/>
              </a:ext>
            </a:extLst>
          </p:cNvPr>
          <p:cNvSpPr txBox="1"/>
          <p:nvPr/>
        </p:nvSpPr>
        <p:spPr>
          <a:xfrm>
            <a:off x="8273179" y="1611769"/>
            <a:ext cx="96372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SPA Eligibility 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Lookup</a:t>
            </a:r>
          </a:p>
        </p:txBody>
      </p:sp>
      <p:pic>
        <p:nvPicPr>
          <p:cNvPr id="15" name="Graphic 14" descr="Table with solid fill">
            <a:extLst>
              <a:ext uri="{FF2B5EF4-FFF2-40B4-BE49-F238E27FC236}">
                <a16:creationId xmlns:a16="http://schemas.microsoft.com/office/drawing/2014/main" id="{BE0EFB2A-AE23-7F57-FF1D-A8FE09AA33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4732949"/>
            <a:ext cx="770391" cy="7703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10ADA1-0F63-5524-F8B7-05FC38AEDE59}"/>
              </a:ext>
            </a:extLst>
          </p:cNvPr>
          <p:cNvSpPr txBox="1"/>
          <p:nvPr/>
        </p:nvSpPr>
        <p:spPr>
          <a:xfrm>
            <a:off x="7347076" y="4896292"/>
            <a:ext cx="1226619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System Attachment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</a:t>
            </a:r>
          </a:p>
        </p:txBody>
      </p:sp>
      <p:pic>
        <p:nvPicPr>
          <p:cNvPr id="30" name="Graphic 29" descr="Table with solid fill">
            <a:extLst>
              <a:ext uri="{FF2B5EF4-FFF2-40B4-BE49-F238E27FC236}">
                <a16:creationId xmlns:a16="http://schemas.microsoft.com/office/drawing/2014/main" id="{5614F6BC-4883-309B-E9CA-F3FE2AA257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2210" y="5450544"/>
            <a:ext cx="770391" cy="77039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6DD80BC-26C4-5C86-272F-01BF465D0F65}"/>
              </a:ext>
            </a:extLst>
          </p:cNvPr>
          <p:cNvSpPr txBox="1"/>
          <p:nvPr/>
        </p:nvSpPr>
        <p:spPr>
          <a:xfrm>
            <a:off x="7512247" y="5645098"/>
            <a:ext cx="851516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System Size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Rebate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5C715D-596E-3ABF-EA3A-60FEA9F97E0A}"/>
              </a:ext>
            </a:extLst>
          </p:cNvPr>
          <p:cNvSpPr txBox="1"/>
          <p:nvPr/>
        </p:nvSpPr>
        <p:spPr>
          <a:xfrm>
            <a:off x="1641251" y="3351189"/>
            <a:ext cx="241452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i="1">
                <a:solidFill>
                  <a:srgbClr val="606060"/>
                </a:solidFill>
                <a:latin typeface="Arial"/>
                <a:cs typeface="Arial" charset="0"/>
              </a:rPr>
              <a:t>Rebate Payments &amp; Settlements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41167C3-971F-EABD-C63D-2C4A9C1021D5}"/>
              </a:ext>
            </a:extLst>
          </p:cNvPr>
          <p:cNvSpPr/>
          <p:nvPr/>
        </p:nvSpPr>
        <p:spPr>
          <a:xfrm>
            <a:off x="1375837" y="3321405"/>
            <a:ext cx="356381" cy="31611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606060"/>
                </a:solidFill>
                <a:latin typeface="Arial"/>
              </a:rPr>
              <a:t>5</a:t>
            </a:r>
          </a:p>
        </p:txBody>
      </p:sp>
      <p:pic>
        <p:nvPicPr>
          <p:cNvPr id="77" name="Graphic 76" descr="Bank check outline">
            <a:extLst>
              <a:ext uri="{FF2B5EF4-FFF2-40B4-BE49-F238E27FC236}">
                <a16:creationId xmlns:a16="http://schemas.microsoft.com/office/drawing/2014/main" id="{7B9485DE-1BDF-0971-8FA2-B6554A649A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9174" y="4659322"/>
            <a:ext cx="665892" cy="665892"/>
          </a:xfrm>
          <a:prstGeom prst="rect">
            <a:avLst/>
          </a:prstGeom>
        </p:spPr>
      </p:pic>
      <p:pic>
        <p:nvPicPr>
          <p:cNvPr id="86" name="Graphic 85" descr="Construction worker male outline">
            <a:extLst>
              <a:ext uri="{FF2B5EF4-FFF2-40B4-BE49-F238E27FC236}">
                <a16:creationId xmlns:a16="http://schemas.microsoft.com/office/drawing/2014/main" id="{D55430CF-FEEA-3388-E330-A50656172C1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7024" y="4784266"/>
            <a:ext cx="457199" cy="45719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38A3874-847F-55EA-6B1C-2D1975F87F71}"/>
              </a:ext>
            </a:extLst>
          </p:cNvPr>
          <p:cNvSpPr txBox="1"/>
          <p:nvPr/>
        </p:nvSpPr>
        <p:spPr>
          <a:xfrm>
            <a:off x="3891000" y="4428206"/>
            <a:ext cx="9989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Installer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1967E7-BD48-F26B-555E-E3A2A578E478}"/>
              </a:ext>
            </a:extLst>
          </p:cNvPr>
          <p:cNvSpPr txBox="1"/>
          <p:nvPr/>
        </p:nvSpPr>
        <p:spPr>
          <a:xfrm>
            <a:off x="672698" y="4319350"/>
            <a:ext cx="998991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EFT/Check Payment</a:t>
            </a:r>
          </a:p>
        </p:txBody>
      </p:sp>
      <p:pic>
        <p:nvPicPr>
          <p:cNvPr id="103" name="Graphic 102" descr="Internet Banking outline">
            <a:extLst>
              <a:ext uri="{FF2B5EF4-FFF2-40B4-BE49-F238E27FC236}">
                <a16:creationId xmlns:a16="http://schemas.microsoft.com/office/drawing/2014/main" id="{EAE3C7D8-FCB9-46E9-40A5-9D5D41F8BA3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9952" y="4748924"/>
            <a:ext cx="504288" cy="504288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88450AA-40AD-76DC-14C8-2E3A2EC266F1}"/>
              </a:ext>
            </a:extLst>
          </p:cNvPr>
          <p:cNvCxnSpPr>
            <a:cxnSpLocks/>
          </p:cNvCxnSpPr>
          <p:nvPr/>
        </p:nvCxnSpPr>
        <p:spPr>
          <a:xfrm flipH="1">
            <a:off x="3292683" y="5018824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A2AE2E-A1AB-62A0-77C7-A8F5132A30A2}"/>
              </a:ext>
            </a:extLst>
          </p:cNvPr>
          <p:cNvSpPr/>
          <p:nvPr/>
        </p:nvSpPr>
        <p:spPr>
          <a:xfrm>
            <a:off x="164182" y="1644351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000D36-8524-1DC7-BF78-475E70D39A48}"/>
              </a:ext>
            </a:extLst>
          </p:cNvPr>
          <p:cNvSpPr/>
          <p:nvPr/>
        </p:nvSpPr>
        <p:spPr>
          <a:xfrm>
            <a:off x="4055771" y="1600806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FC2C9E-2CC2-4711-3A9F-9EB6BF26AD4A}"/>
              </a:ext>
            </a:extLst>
          </p:cNvPr>
          <p:cNvSpPr/>
          <p:nvPr/>
        </p:nvSpPr>
        <p:spPr>
          <a:xfrm>
            <a:off x="8220165" y="1539877"/>
            <a:ext cx="2550137" cy="146379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1C36DC-89C9-D5E3-4C2E-41BA53785105}"/>
              </a:ext>
            </a:extLst>
          </p:cNvPr>
          <p:cNvSpPr/>
          <p:nvPr/>
        </p:nvSpPr>
        <p:spPr>
          <a:xfrm>
            <a:off x="6093880" y="3767980"/>
            <a:ext cx="3925237" cy="2393360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9B7099F-1C85-6877-71DC-02960EE9D98B}"/>
              </a:ext>
            </a:extLst>
          </p:cNvPr>
          <p:cNvSpPr/>
          <p:nvPr/>
        </p:nvSpPr>
        <p:spPr>
          <a:xfrm>
            <a:off x="290892" y="4225278"/>
            <a:ext cx="4662695" cy="1374801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06060"/>
              </a:solidFill>
              <a:latin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3CD10F-3E78-2FE0-DE75-B77CC39D2440}"/>
              </a:ext>
            </a:extLst>
          </p:cNvPr>
          <p:cNvCxnSpPr/>
          <p:nvPr/>
        </p:nvCxnSpPr>
        <p:spPr>
          <a:xfrm>
            <a:off x="2885256" y="2410932"/>
            <a:ext cx="93809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74163AE-F980-36BA-68DD-EF8A36E3D198}"/>
              </a:ext>
            </a:extLst>
          </p:cNvPr>
          <p:cNvCxnSpPr/>
          <p:nvPr/>
        </p:nvCxnSpPr>
        <p:spPr>
          <a:xfrm>
            <a:off x="6947950" y="2308259"/>
            <a:ext cx="93809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33D3917-F9B1-34E1-1148-756F26F605CE}"/>
              </a:ext>
            </a:extLst>
          </p:cNvPr>
          <p:cNvCxnSpPr>
            <a:cxnSpLocks/>
            <a:stCxn id="109" idx="3"/>
            <a:endCxn id="110" idx="3"/>
          </p:cNvCxnSpPr>
          <p:nvPr/>
        </p:nvCxnSpPr>
        <p:spPr>
          <a:xfrm flipH="1">
            <a:off x="10019117" y="2271776"/>
            <a:ext cx="751185" cy="2692884"/>
          </a:xfrm>
          <a:prstGeom prst="bentConnector3">
            <a:avLst>
              <a:gd name="adj1" fmla="val -30432"/>
            </a:avLst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7F3479-F795-5E81-823C-1C4954F19CDF}"/>
              </a:ext>
            </a:extLst>
          </p:cNvPr>
          <p:cNvCxnSpPr/>
          <p:nvPr/>
        </p:nvCxnSpPr>
        <p:spPr>
          <a:xfrm rot="10800000">
            <a:off x="7433273" y="4396871"/>
            <a:ext cx="1442422" cy="684390"/>
          </a:xfrm>
          <a:prstGeom prst="bentConnector3">
            <a:avLst>
              <a:gd name="adj1" fmla="val 24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7FE127-257F-CF77-CD88-B10301189580}"/>
              </a:ext>
            </a:extLst>
          </p:cNvPr>
          <p:cNvCxnSpPr>
            <a:cxnSpLocks/>
          </p:cNvCxnSpPr>
          <p:nvPr/>
        </p:nvCxnSpPr>
        <p:spPr>
          <a:xfrm flipH="1">
            <a:off x="7433273" y="5091458"/>
            <a:ext cx="144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0AA26C2-AAD5-4E9B-AF85-AEF05D2C5B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3273" y="5090785"/>
            <a:ext cx="1407258" cy="744954"/>
          </a:xfrm>
          <a:prstGeom prst="bentConnector3">
            <a:avLst>
              <a:gd name="adj1" fmla="val 22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Table outline">
            <a:extLst>
              <a:ext uri="{FF2B5EF4-FFF2-40B4-BE49-F238E27FC236}">
                <a16:creationId xmlns:a16="http://schemas.microsoft.com/office/drawing/2014/main" id="{C9B81E0A-81E1-6131-6B4B-71D64CA7B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765" y="4692503"/>
            <a:ext cx="793165" cy="7931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C4676E-F0E9-867E-A605-2E25A2006636}"/>
              </a:ext>
            </a:extLst>
          </p:cNvPr>
          <p:cNvSpPr txBox="1"/>
          <p:nvPr/>
        </p:nvSpPr>
        <p:spPr>
          <a:xfrm>
            <a:off x="2321938" y="4386754"/>
            <a:ext cx="9989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>
                <a:solidFill>
                  <a:srgbClr val="606060"/>
                </a:solidFill>
                <a:latin typeface="Arial"/>
                <a:cs typeface="Arial" charset="0"/>
              </a:rPr>
              <a:t>AP Invoice</a:t>
            </a:r>
          </a:p>
        </p:txBody>
      </p:sp>
      <p:pic>
        <p:nvPicPr>
          <p:cNvPr id="48" name="Graphic 47" descr="List outline">
            <a:extLst>
              <a:ext uri="{FF2B5EF4-FFF2-40B4-BE49-F238E27FC236}">
                <a16:creationId xmlns:a16="http://schemas.microsoft.com/office/drawing/2014/main" id="{997BD1FC-366A-7BE8-C905-5C9D8FF4E7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1498" y="4726232"/>
            <a:ext cx="515233" cy="51523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2B21D-B2EA-6700-0935-6BB045ECBA76}"/>
              </a:ext>
            </a:extLst>
          </p:cNvPr>
          <p:cNvCxnSpPr>
            <a:cxnSpLocks/>
          </p:cNvCxnSpPr>
          <p:nvPr/>
        </p:nvCxnSpPr>
        <p:spPr>
          <a:xfrm flipH="1">
            <a:off x="1713352" y="4947795"/>
            <a:ext cx="65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8A25C1-C290-F91E-3D02-EC6FD1325FAC}"/>
              </a:ext>
            </a:extLst>
          </p:cNvPr>
          <p:cNvSpPr txBox="1"/>
          <p:nvPr/>
        </p:nvSpPr>
        <p:spPr>
          <a:xfrm>
            <a:off x="6848369" y="4239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E7B252-810A-A624-FCE3-8A6ADB94C59F}"/>
              </a:ext>
            </a:extLst>
          </p:cNvPr>
          <p:cNvSpPr txBox="1"/>
          <p:nvPr/>
        </p:nvSpPr>
        <p:spPr>
          <a:xfrm>
            <a:off x="6849074" y="4917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5DA627-DE76-947A-B57A-4AC914B0B993}"/>
              </a:ext>
            </a:extLst>
          </p:cNvPr>
          <p:cNvSpPr txBox="1"/>
          <p:nvPr/>
        </p:nvSpPr>
        <p:spPr>
          <a:xfrm>
            <a:off x="6849074" y="56409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$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423FE8-815D-0B43-FE55-2CAA8723428D}"/>
              </a:ext>
            </a:extLst>
          </p:cNvPr>
          <p:cNvSpPr txBox="1"/>
          <p:nvPr/>
        </p:nvSpPr>
        <p:spPr>
          <a:xfrm>
            <a:off x="8562491" y="2353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$</a:t>
            </a:r>
            <a:endParaRPr lang="en-US">
              <a:latin typeface="+mn-lt"/>
            </a:endParaRPr>
          </a:p>
        </p:txBody>
      </p:sp>
      <p:pic>
        <p:nvPicPr>
          <p:cNvPr id="74" name="Graphic 73" descr="Barcode outline">
            <a:extLst>
              <a:ext uri="{FF2B5EF4-FFF2-40B4-BE49-F238E27FC236}">
                <a16:creationId xmlns:a16="http://schemas.microsoft.com/office/drawing/2014/main" id="{B8CFCBFA-BD1E-6C49-CC38-38144B86A1E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30623" y="2449051"/>
            <a:ext cx="396165" cy="13306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9DC58E-C40B-D15A-3092-AF64BC4D3EFC}"/>
              </a:ext>
            </a:extLst>
          </p:cNvPr>
          <p:cNvCxnSpPr>
            <a:cxnSpLocks/>
          </p:cNvCxnSpPr>
          <p:nvPr/>
        </p:nvCxnSpPr>
        <p:spPr>
          <a:xfrm flipH="1">
            <a:off x="4979470" y="4995796"/>
            <a:ext cx="100558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903C08-16C1-E0D7-D2C4-0F36423D5D19}"/>
              </a:ext>
            </a:extLst>
          </p:cNvPr>
          <p:cNvSpPr txBox="1"/>
          <p:nvPr/>
        </p:nvSpPr>
        <p:spPr>
          <a:xfrm>
            <a:off x="5022898" y="4700295"/>
            <a:ext cx="98296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933" i="1" dirty="0">
                <a:solidFill>
                  <a:srgbClr val="606060"/>
                </a:solidFill>
                <a:latin typeface="Arial"/>
                <a:cs typeface="Arial" charset="0"/>
              </a:rPr>
              <a:t>Pay to Installer</a:t>
            </a:r>
          </a:p>
        </p:txBody>
      </p:sp>
    </p:spTree>
    <p:extLst>
      <p:ext uri="{BB962C8B-B14F-4D97-AF65-F5344CB8AC3E}">
        <p14:creationId xmlns:p14="http://schemas.microsoft.com/office/powerpoint/2010/main" val="9154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D24E-54AF-8707-436F-E0C6BAC55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E6F1B82-8ED6-0F22-8D68-55CF48C1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6" y="330200"/>
            <a:ext cx="7169484" cy="51924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CHM Rebate Calculation Details Example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0BBDEF-AB05-8210-66AD-C7DF5BDB8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2472"/>
              </p:ext>
            </p:extLst>
          </p:nvPr>
        </p:nvGraphicFramePr>
        <p:xfrm>
          <a:off x="426683" y="1257935"/>
          <a:ext cx="10324164" cy="73088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829644">
                  <a:extLst>
                    <a:ext uri="{9D8B030D-6E8A-4147-A177-3AD203B41FA5}">
                      <a16:colId xmlns:a16="http://schemas.microsoft.com/office/drawing/2014/main" val="426396822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996244034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3183170187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829588975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1748262683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1429128214"/>
                    </a:ext>
                  </a:extLst>
                </a:gridCol>
                <a:gridCol w="2598420">
                  <a:extLst>
                    <a:ext uri="{9D8B030D-6E8A-4147-A177-3AD203B41FA5}">
                      <a16:colId xmlns:a16="http://schemas.microsoft.com/office/drawing/2014/main" val="234131614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SITE_ID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SERIAL_NUM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HW_PART_NUM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SKU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CREATED_DATE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FIRST_INTERVAL_END_DATE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9866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5369641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122432014563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IQ Battery Microinverter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800-01729-r02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IQ8D-BAT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1-Jan-25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1-Jan-25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40722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5369641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87262622292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IQ Energy Router+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300-987-09h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HEMS-HP-01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1-Jan-25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1-Jan-25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967174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129DB0-C4D2-D247-58EF-CAAC6D50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85055"/>
              </p:ext>
            </p:extLst>
          </p:nvPr>
        </p:nvGraphicFramePr>
        <p:xfrm>
          <a:off x="350520" y="2801850"/>
          <a:ext cx="11414759" cy="1879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5503">
                  <a:extLst>
                    <a:ext uri="{9D8B030D-6E8A-4147-A177-3AD203B41FA5}">
                      <a16:colId xmlns:a16="http://schemas.microsoft.com/office/drawing/2014/main" val="2095820637"/>
                    </a:ext>
                  </a:extLst>
                </a:gridCol>
                <a:gridCol w="895503">
                  <a:extLst>
                    <a:ext uri="{9D8B030D-6E8A-4147-A177-3AD203B41FA5}">
                      <a16:colId xmlns:a16="http://schemas.microsoft.com/office/drawing/2014/main" val="2171513620"/>
                    </a:ext>
                  </a:extLst>
                </a:gridCol>
                <a:gridCol w="1241754">
                  <a:extLst>
                    <a:ext uri="{9D8B030D-6E8A-4147-A177-3AD203B41FA5}">
                      <a16:colId xmlns:a16="http://schemas.microsoft.com/office/drawing/2014/main" val="2588580794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3941154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8890705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56085135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14823245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838053444"/>
                    </a:ext>
                  </a:extLst>
                </a:gridCol>
                <a:gridCol w="1808479">
                  <a:extLst>
                    <a:ext uri="{9D8B030D-6E8A-4147-A177-3AD203B41FA5}">
                      <a16:colId xmlns:a16="http://schemas.microsoft.com/office/drawing/2014/main" val="3138968950"/>
                    </a:ext>
                  </a:extLst>
                </a:gridCol>
              </a:tblGrid>
              <a:tr h="440114"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SITE_ID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SKU</a:t>
                      </a:r>
                      <a:endParaRPr lang="en-US" sz="9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SERIAL_NUM</a:t>
                      </a:r>
                      <a:endParaRPr lang="en-US" sz="9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REBATE_TYPE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REBATE_TIER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REBATE_AMOUNT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REBATE_DATE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PAYEE_ENLIGHTEN_ID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PAYEE_SFDC_CUSTOMER_KEY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423256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IQ8D-BAT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UNIT_INCENTIVE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$25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1/1/2025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34232"/>
                  </a:ext>
                </a:extLst>
              </a:tr>
              <a:tr h="225096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HEMS-HP-01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87262622292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SYSTEM_ATTACHEMENT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$20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1/1/2025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12876556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45687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IQ8D-BAT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SYSTEM_SIZE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$10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1/23/2025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12876556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64902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IQ8D-BAT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noProof="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lang="en-US" sz="9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SYSTEM_SIZE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2/9/2025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56602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IQ8D-BAT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noProof="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lang="en-US" sz="9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SYSTEM_SIZE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2/10/2025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98202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IQ8D-BAT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noProof="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lang="en-US" sz="9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SYSTEM_SIZE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2/11/2025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434428"/>
                  </a:ext>
                </a:extLst>
              </a:tr>
              <a:tr h="202321"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5369641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IQ8D-BAT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noProof="0" dirty="0">
                          <a:solidFill>
                            <a:schemeClr val="dk1"/>
                          </a:solidFill>
                          <a:effectLst/>
                        </a:rPr>
                        <a:t>122432014563</a:t>
                      </a:r>
                      <a:endParaRPr lang="en-US" sz="9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</a:rPr>
                        <a:t>SYSTEM_SIZE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$1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2/12/2025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078654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088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C0394-3E35-81C6-FCF6-19838B4D0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7940"/>
              </p:ext>
            </p:extLst>
          </p:nvPr>
        </p:nvGraphicFramePr>
        <p:xfrm>
          <a:off x="350520" y="5340610"/>
          <a:ext cx="6537960" cy="89255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443644">
                  <a:extLst>
                    <a:ext uri="{9D8B030D-6E8A-4147-A177-3AD203B41FA5}">
                      <a16:colId xmlns:a16="http://schemas.microsoft.com/office/drawing/2014/main" val="4263968224"/>
                    </a:ext>
                  </a:extLst>
                </a:gridCol>
                <a:gridCol w="748946">
                  <a:extLst>
                    <a:ext uri="{9D8B030D-6E8A-4147-A177-3AD203B41FA5}">
                      <a16:colId xmlns:a16="http://schemas.microsoft.com/office/drawing/2014/main" val="1996244034"/>
                    </a:ext>
                  </a:extLst>
                </a:gridCol>
                <a:gridCol w="1314631">
                  <a:extLst>
                    <a:ext uri="{9D8B030D-6E8A-4147-A177-3AD203B41FA5}">
                      <a16:colId xmlns:a16="http://schemas.microsoft.com/office/drawing/2014/main" val="3183170187"/>
                    </a:ext>
                  </a:extLst>
                </a:gridCol>
                <a:gridCol w="1386261">
                  <a:extLst>
                    <a:ext uri="{9D8B030D-6E8A-4147-A177-3AD203B41FA5}">
                      <a16:colId xmlns:a16="http://schemas.microsoft.com/office/drawing/2014/main" val="829588975"/>
                    </a:ext>
                  </a:extLst>
                </a:gridCol>
                <a:gridCol w="1011405">
                  <a:extLst>
                    <a:ext uri="{9D8B030D-6E8A-4147-A177-3AD203B41FA5}">
                      <a16:colId xmlns:a16="http://schemas.microsoft.com/office/drawing/2014/main" val="1748262683"/>
                    </a:ext>
                  </a:extLst>
                </a:gridCol>
                <a:gridCol w="633073">
                  <a:extLst>
                    <a:ext uri="{9D8B030D-6E8A-4147-A177-3AD203B41FA5}">
                      <a16:colId xmlns:a16="http://schemas.microsoft.com/office/drawing/2014/main" val="1429128214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BATCH_ID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BATCH_FROM_DATE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BATCH_TO_DATE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PAYEE_ID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CURRENCY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9866361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01-JAN-2025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31-JAN-2025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EUR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40722075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01-FEB-2025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28-FEB-2025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12876556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EUR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174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D1333A-71E1-7334-BE5A-5B9F7A1D3508}"/>
              </a:ext>
            </a:extLst>
          </p:cNvPr>
          <p:cNvSpPr txBox="1"/>
          <p:nvPr/>
        </p:nvSpPr>
        <p:spPr>
          <a:xfrm>
            <a:off x="402037" y="906838"/>
            <a:ext cx="1889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+mn-lt"/>
              </a:rPr>
              <a:t>Enligthen Activation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A9F5-6136-303A-62C1-C9EE151541A5}"/>
              </a:ext>
            </a:extLst>
          </p:cNvPr>
          <p:cNvSpPr txBox="1"/>
          <p:nvPr/>
        </p:nvSpPr>
        <p:spPr>
          <a:xfrm>
            <a:off x="317412" y="2450753"/>
            <a:ext cx="2478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+mn-lt"/>
              </a:rPr>
              <a:t>CHM Calculated Rebate Amounts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FC86-0B3D-AF9C-6809-68FC8DE5E7E2}"/>
              </a:ext>
            </a:extLst>
          </p:cNvPr>
          <p:cNvSpPr txBox="1"/>
          <p:nvPr/>
        </p:nvSpPr>
        <p:spPr>
          <a:xfrm>
            <a:off x="350520" y="4954617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+mn-lt"/>
              </a:rPr>
              <a:t>CHM Payment Batches</a:t>
            </a:r>
          </a:p>
        </p:txBody>
      </p:sp>
    </p:spTree>
    <p:extLst>
      <p:ext uri="{BB962C8B-B14F-4D97-AF65-F5344CB8AC3E}">
        <p14:creationId xmlns:p14="http://schemas.microsoft.com/office/powerpoint/2010/main" val="34216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2837-8357-1DC0-445C-1F7A93349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13F0BD4D-3145-F421-8A2C-5F65ACFE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Technical Components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443AD7-9DD4-3E7A-8564-3BFAEADAA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44683"/>
              </p:ext>
            </p:extLst>
          </p:nvPr>
        </p:nvGraphicFramePr>
        <p:xfrm>
          <a:off x="153337" y="1277650"/>
          <a:ext cx="11784661" cy="44625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710284274"/>
                    </a:ext>
                  </a:extLst>
                </a:gridCol>
                <a:gridCol w="2896479">
                  <a:extLst>
                    <a:ext uri="{9D8B030D-6E8A-4147-A177-3AD203B41FA5}">
                      <a16:colId xmlns:a16="http://schemas.microsoft.com/office/drawing/2014/main" val="769887995"/>
                    </a:ext>
                  </a:extLst>
                </a:gridCol>
                <a:gridCol w="834928">
                  <a:extLst>
                    <a:ext uri="{9D8B030D-6E8A-4147-A177-3AD203B41FA5}">
                      <a16:colId xmlns:a16="http://schemas.microsoft.com/office/drawing/2014/main" val="2660268317"/>
                    </a:ext>
                  </a:extLst>
                </a:gridCol>
                <a:gridCol w="824620">
                  <a:extLst>
                    <a:ext uri="{9D8B030D-6E8A-4147-A177-3AD203B41FA5}">
                      <a16:colId xmlns:a16="http://schemas.microsoft.com/office/drawing/2014/main" val="1171731185"/>
                    </a:ext>
                  </a:extLst>
                </a:gridCol>
                <a:gridCol w="958621">
                  <a:extLst>
                    <a:ext uri="{9D8B030D-6E8A-4147-A177-3AD203B41FA5}">
                      <a16:colId xmlns:a16="http://schemas.microsoft.com/office/drawing/2014/main" val="3525500326"/>
                    </a:ext>
                  </a:extLst>
                </a:gridCol>
                <a:gridCol w="618465">
                  <a:extLst>
                    <a:ext uri="{9D8B030D-6E8A-4147-A177-3AD203B41FA5}">
                      <a16:colId xmlns:a16="http://schemas.microsoft.com/office/drawing/2014/main" val="522462917"/>
                    </a:ext>
                  </a:extLst>
                </a:gridCol>
                <a:gridCol w="1113238">
                  <a:extLst>
                    <a:ext uri="{9D8B030D-6E8A-4147-A177-3AD203B41FA5}">
                      <a16:colId xmlns:a16="http://schemas.microsoft.com/office/drawing/2014/main" val="1037240761"/>
                    </a:ext>
                  </a:extLst>
                </a:gridCol>
                <a:gridCol w="659696">
                  <a:extLst>
                    <a:ext uri="{9D8B030D-6E8A-4147-A177-3AD203B41FA5}">
                      <a16:colId xmlns:a16="http://schemas.microsoft.com/office/drawing/2014/main" val="1485484134"/>
                    </a:ext>
                  </a:extLst>
                </a:gridCol>
                <a:gridCol w="3305084">
                  <a:extLst>
                    <a:ext uri="{9D8B030D-6E8A-4147-A177-3AD203B41FA5}">
                      <a16:colId xmlns:a16="http://schemas.microsoft.com/office/drawing/2014/main" val="2715807735"/>
                    </a:ext>
                  </a:extLst>
                </a:gridCol>
              </a:tblGrid>
              <a:tr h="1712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S.NO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New/</a:t>
                      </a:r>
                    </a:p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Existing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Source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Destination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Tech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Load Type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98567314"/>
                  </a:ext>
                </a:extLst>
              </a:tr>
              <a:tr h="315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SFDC --&gt; CHM Installer Interface (Bank Details Flag)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SFDC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 existing interface to bring additional attributes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0637539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SFDC --&gt; CHM MSI/AVR SPA Interface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SFDC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80930524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 --&gt; CHM Sites &amp; Device Activation Data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Boomi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Multiple times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 existing Boomi interface into SFDC to also push the data into CHM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24447004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Oracle Fusion WMS --&gt; CHM Shipment Details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Oracle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56819743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 --&gt; Incorta MSI/AVR Rebate Payment Details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Incorta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Incorta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Pull from DB direct connection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30165561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 </a:t>
                      </a: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SFDC Installer Interface (Bank Details Flag)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SFDC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Boomi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2296817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 </a:t>
                      </a: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Oracle AR Credit Memo Interface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Oracle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7086968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 </a:t>
                      </a: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Oracle AP Invoice Interface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Oracle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  <a:p>
                      <a:pPr algn="ctr" fontAlgn="b"/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3368187"/>
                  </a:ext>
                </a:extLst>
              </a:tr>
              <a:tr h="171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 </a:t>
                      </a: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Oracle </a:t>
                      </a:r>
                      <a:b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Create Installer as AP Vendor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Enlighten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Oracle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Once Daily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Upsert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34862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7DE877-44F1-10AE-C355-8869A2348383}"/>
              </a:ext>
            </a:extLst>
          </p:cNvPr>
          <p:cNvSpPr txBox="1"/>
          <p:nvPr/>
        </p:nvSpPr>
        <p:spPr>
          <a:xfrm>
            <a:off x="258128" y="78506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+mn-lt"/>
              </a:rPr>
              <a:t>Integration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617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89AAD-1AD4-5038-328B-FEAF9E3D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0A0E94DF-1EB2-03E3-E025-AE15153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/>
              <a:t>Technical Components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57897-08A1-6D5E-0988-8339F0CF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22377"/>
              </p:ext>
            </p:extLst>
          </p:nvPr>
        </p:nvGraphicFramePr>
        <p:xfrm>
          <a:off x="457879" y="1034109"/>
          <a:ext cx="11276242" cy="53952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960">
                  <a:extLst>
                    <a:ext uri="{9D8B030D-6E8A-4147-A177-3AD203B41FA5}">
                      <a16:colId xmlns:a16="http://schemas.microsoft.com/office/drawing/2014/main" val="443833694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566666637"/>
                    </a:ext>
                  </a:extLst>
                </a:gridCol>
                <a:gridCol w="4254440">
                  <a:extLst>
                    <a:ext uri="{9D8B030D-6E8A-4147-A177-3AD203B41FA5}">
                      <a16:colId xmlns:a16="http://schemas.microsoft.com/office/drawing/2014/main" val="1457401473"/>
                    </a:ext>
                  </a:extLst>
                </a:gridCol>
                <a:gridCol w="1099255">
                  <a:extLst>
                    <a:ext uri="{9D8B030D-6E8A-4147-A177-3AD203B41FA5}">
                      <a16:colId xmlns:a16="http://schemas.microsoft.com/office/drawing/2014/main" val="3026666850"/>
                    </a:ext>
                  </a:extLst>
                </a:gridCol>
                <a:gridCol w="1130098">
                  <a:extLst>
                    <a:ext uri="{9D8B030D-6E8A-4147-A177-3AD203B41FA5}">
                      <a16:colId xmlns:a16="http://schemas.microsoft.com/office/drawing/2014/main" val="2386578718"/>
                    </a:ext>
                  </a:extLst>
                </a:gridCol>
                <a:gridCol w="3618318">
                  <a:extLst>
                    <a:ext uri="{9D8B030D-6E8A-4147-A177-3AD203B41FA5}">
                      <a16:colId xmlns:a16="http://schemas.microsoft.com/office/drawing/2014/main" val="1881757954"/>
                    </a:ext>
                  </a:extLst>
                </a:gridCol>
              </a:tblGrid>
              <a:tr h="4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S.No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Track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Component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New/</a:t>
                      </a:r>
                    </a:p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Existing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Comments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271544063"/>
                  </a:ext>
                </a:extLst>
              </a:tr>
              <a:tr h="327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Installer Details – Read Only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Existing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Enhance existing interface to bring additional attributes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675846260"/>
                  </a:ext>
                </a:extLst>
              </a:tr>
              <a:tr h="224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SPA Master  – Read Only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018269965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Shipment Details – Read Only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768087794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Enlighten Sites Information – Read Only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136124423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Enlighten Device Activation Data – Read Only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938002937"/>
                  </a:ext>
                </a:extLst>
              </a:tr>
              <a:tr h="12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Rebate Calculation(s)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2504760659"/>
                  </a:ext>
                </a:extLst>
              </a:tr>
              <a:tr h="12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Rebate Batch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615112261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Rebate Approval Workflow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Workflow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694273903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Rebate Approval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2725976419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Exception Handling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372949878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MSI/AVR Exception Handling Workflow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Workflow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2242205077"/>
                  </a:ext>
                </a:extLst>
              </a:tr>
              <a:tr h="12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AP/AR Settlement File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4031057501"/>
                  </a:ext>
                </a:extLst>
              </a:tr>
              <a:tr h="115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 Settlement File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09699382"/>
                  </a:ext>
                </a:extLst>
              </a:tr>
              <a:tr h="115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 Settlement File Screen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118575258"/>
                  </a:ext>
                </a:extLst>
              </a:tr>
              <a:tr h="22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Roles &amp; Permissions Assignment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Apex 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Existing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Enhance existing screen to include the new APEX features</a:t>
                      </a: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455909708"/>
                  </a:ext>
                </a:extLst>
              </a:tr>
              <a:tr h="115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Audit 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845653426"/>
                  </a:ext>
                </a:extLst>
              </a:tr>
              <a:tr h="115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Automations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3442639657"/>
                  </a:ext>
                </a:extLst>
              </a:tr>
              <a:tr h="12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Views for </a:t>
                      </a:r>
                      <a:r>
                        <a:rPr lang="en-US" sz="1200" u="none" strike="noStrike" err="1">
                          <a:effectLst/>
                        </a:rPr>
                        <a:t>Incorta</a:t>
                      </a:r>
                      <a:r>
                        <a:rPr lang="en-US" sz="1200" u="none" strike="noStrike">
                          <a:effectLst/>
                        </a:rPr>
                        <a:t> Reporting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SQL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2814255725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Receiving Settlement information from Fusion 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2637916281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Receiving Settlement information from Fusion 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5120" marB="512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59018133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Lookup Types and Values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Lookups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Use existing Lookup Screens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417156781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 Profile Values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Profile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Use existing Profile Lookup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099439163"/>
                  </a:ext>
                </a:extLst>
              </a:tr>
              <a:tr h="202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Enlighten Device and Activation Historical Data Conversion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One time 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838163953"/>
                  </a:ext>
                </a:extLst>
              </a:tr>
              <a:tr h="162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Oracle Shipments Historical Data Conversion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PLSQL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One time 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0" marR="2560" marT="2560" marB="0"/>
                </a:tc>
                <a:extLst>
                  <a:ext uri="{0D108BD9-81ED-4DB2-BD59-A6C34878D82A}">
                    <a16:rowId xmlns:a16="http://schemas.microsoft.com/office/drawing/2014/main" val="10994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213F-FC5F-FD77-6C8B-190D735D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79A26246-A4C1-7AE6-CCFB-7FF53EF3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" y="330200"/>
            <a:ext cx="8211175" cy="519243"/>
          </a:xfrm>
        </p:spPr>
        <p:txBody>
          <a:bodyPr/>
          <a:lstStyle/>
          <a:p>
            <a:r>
              <a:rPr lang="en-US" sz="2400">
                <a:cs typeface="Arial"/>
              </a:rPr>
              <a:t>Technical Components : SFDC</a:t>
            </a: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A714B1-535C-51E1-C0E6-8708C3E17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39633"/>
              </p:ext>
            </p:extLst>
          </p:nvPr>
        </p:nvGraphicFramePr>
        <p:xfrm>
          <a:off x="287930" y="875842"/>
          <a:ext cx="11119842" cy="5453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3645">
                  <a:extLst>
                    <a:ext uri="{9D8B030D-6E8A-4147-A177-3AD203B41FA5}">
                      <a16:colId xmlns:a16="http://schemas.microsoft.com/office/drawing/2014/main" val="4903983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526733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968788816"/>
                    </a:ext>
                  </a:extLst>
                </a:gridCol>
                <a:gridCol w="1881887">
                  <a:extLst>
                    <a:ext uri="{9D8B030D-6E8A-4147-A177-3AD203B41FA5}">
                      <a16:colId xmlns:a16="http://schemas.microsoft.com/office/drawing/2014/main" val="1686712124"/>
                    </a:ext>
                  </a:extLst>
                </a:gridCol>
                <a:gridCol w="1288350">
                  <a:extLst>
                    <a:ext uri="{9D8B030D-6E8A-4147-A177-3AD203B41FA5}">
                      <a16:colId xmlns:a16="http://schemas.microsoft.com/office/drawing/2014/main" val="3067800804"/>
                    </a:ext>
                  </a:extLst>
                </a:gridCol>
                <a:gridCol w="2589210">
                  <a:extLst>
                    <a:ext uri="{9D8B030D-6E8A-4147-A177-3AD203B41FA5}">
                      <a16:colId xmlns:a16="http://schemas.microsoft.com/office/drawing/2014/main" val="2861323193"/>
                    </a:ext>
                  </a:extLst>
                </a:gridCol>
              </a:tblGrid>
              <a:tr h="2227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S.No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Component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New/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54890"/>
                  </a:ext>
                </a:extLst>
              </a:tr>
              <a:tr h="232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Existing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93378"/>
                  </a:ext>
                </a:extLst>
              </a:tr>
              <a:tr h="20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Add Bank Account flag on Account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 on Account ojbect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14421"/>
                  </a:ext>
                </a:extLst>
              </a:tr>
              <a:tr h="193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Add MSI/AVR eligible flag on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 on Product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25609"/>
                  </a:ext>
                </a:extLst>
              </a:tr>
              <a:tr h="300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Add new record type on SPA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Record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To get new page layouts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91467"/>
                  </a:ext>
                </a:extLst>
              </a:tr>
              <a:tr h="193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Update Special Pricing Type field on SPA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MSA Installer/ MSI Distributor/ MSI Quaterly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81308"/>
                  </a:ext>
                </a:extLst>
              </a:tr>
              <a:tr h="329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fields on spa to hold zip/teri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8 fields for tier values and zip/country/state values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50098"/>
                  </a:ext>
                </a:extLst>
              </a:tr>
              <a:tr h="193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object for holding Unit Activation incentive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Ojbect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new object and corresponding fields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73976"/>
                  </a:ext>
                </a:extLst>
              </a:tr>
              <a:tr h="38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object for holding System attachment incentive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Ojbect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60606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new object and corresponding fields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715698"/>
                  </a:ext>
                </a:extLst>
              </a:tr>
              <a:tr h="377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object to store System Size/ Quarterly incentive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new object and corresponding fields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1391"/>
                  </a:ext>
                </a:extLst>
              </a:tr>
              <a:tr h="38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LWC to display System Size/ Quarterly incentive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LWC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To give appropriate UI for Tier based incentive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9750"/>
                  </a:ext>
                </a:extLst>
              </a:tr>
              <a:tr h="532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Validations on SPA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Bank account,  Installer Enlighten Id and Installer Country restrictions and Installer should not be branch installer.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45686"/>
                  </a:ext>
                </a:extLst>
              </a:tr>
              <a:tr h="38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Add all branch installer on newly created AVR SPA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Adding the branch installer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32008"/>
                  </a:ext>
                </a:extLst>
              </a:tr>
              <a:tr h="474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object for AVR SPA  Branch Installer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Ojbect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60606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Object to store all child installer branches of installer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29341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Validations on SPA Approval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60606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60606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No overlapping SPA For installer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09959"/>
                  </a:ext>
                </a:extLst>
              </a:tr>
              <a:tr h="193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Product page layouts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Page Layout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Existing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ptos Narrow" panose="020B0004020202020204" pitchFamily="34" charset="0"/>
                        </a:rPr>
                        <a:t>Layout change to include new fields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90156"/>
                  </a:ext>
                </a:extLst>
              </a:tr>
              <a:tr h="48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SFDC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Page layout for SPA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Page Layout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606060"/>
                          </a:solidFill>
                          <a:effectLst/>
                          <a:latin typeface="Arial" panose="020B0604020202020204" pitchFamily="34" charset="0"/>
                        </a:rPr>
                        <a:t>New page layout for new SPA Record Type needs to be created which would match with AVR SPA fields requirements.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4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Enphase_2015_Corporate_Template_Final_16x9_Mac">
  <a:themeElements>
    <a:clrScheme name="Enphase 2">
      <a:dk1>
        <a:srgbClr val="606060"/>
      </a:dk1>
      <a:lt1>
        <a:srgbClr val="FFFFFF"/>
      </a:lt1>
      <a:dk2>
        <a:srgbClr val="F37321"/>
      </a:dk2>
      <a:lt2>
        <a:srgbClr val="E4E4E4"/>
      </a:lt2>
      <a:accent1>
        <a:srgbClr val="00B6DE"/>
      </a:accent1>
      <a:accent2>
        <a:srgbClr val="9DB93B"/>
      </a:accent2>
      <a:accent3>
        <a:srgbClr val="003974"/>
      </a:accent3>
      <a:accent4>
        <a:srgbClr val="606060"/>
      </a:accent4>
      <a:accent5>
        <a:srgbClr val="FFC900"/>
      </a:accent5>
      <a:accent6>
        <a:srgbClr val="F37321"/>
      </a:accent6>
      <a:hlink>
        <a:srgbClr val="003974"/>
      </a:hlink>
      <a:folHlink>
        <a:srgbClr val="00B6D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4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B2838EC2F794DABCD9D43BF4A0E86" ma:contentTypeVersion="14" ma:contentTypeDescription="Create a new document." ma:contentTypeScope="" ma:versionID="a3e03d2273f12ed27b3456fff7d166d5">
  <xsd:schema xmlns:xsd="http://www.w3.org/2001/XMLSchema" xmlns:xs="http://www.w3.org/2001/XMLSchema" xmlns:p="http://schemas.microsoft.com/office/2006/metadata/properties" xmlns:ns2="d1a56d86-959d-4a47-bd35-4d10f648b75a" xmlns:ns3="3d65ea8a-3121-4df1-ad13-438fdfbad5a2" targetNamespace="http://schemas.microsoft.com/office/2006/metadata/properties" ma:root="true" ma:fieldsID="11f752f64381fb674f64ba5acf21af1d" ns2:_="" ns3:_="">
    <xsd:import namespace="d1a56d86-959d-4a47-bd35-4d10f648b75a"/>
    <xsd:import namespace="3d65ea8a-3121-4df1-ad13-438fdfbad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56d86-959d-4a47-bd35-4d10f648b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4c0c3e-3568-4754-816b-8243d9f928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ea8a-3121-4df1-ad13-438fdfbad5a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a347362b-b351-4b09-9479-37b01a0d2a9f}" ma:internalName="TaxCatchAll" ma:showField="CatchAllData" ma:web="3d65ea8a-3121-4df1-ad13-438fdfbad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a56d86-959d-4a47-bd35-4d10f648b75a">
      <Terms xmlns="http://schemas.microsoft.com/office/infopath/2007/PartnerControls"/>
    </lcf76f155ced4ddcb4097134ff3c332f>
    <TaxCatchAll xmlns="3d65ea8a-3121-4df1-ad13-438fdfbad5a2" xsi:nil="true"/>
  </documentManagement>
</p:properties>
</file>

<file path=customXml/itemProps1.xml><?xml version="1.0" encoding="utf-8"?>
<ds:datastoreItem xmlns:ds="http://schemas.openxmlformats.org/officeDocument/2006/customXml" ds:itemID="{E0649084-00BE-49F1-814C-8F64B4911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3D161-5925-4B74-BDBF-454CEF6E670C}">
  <ds:schemaRefs>
    <ds:schemaRef ds:uri="3d65ea8a-3121-4df1-ad13-438fdfbad5a2"/>
    <ds:schemaRef ds:uri="d1a56d86-959d-4a47-bd35-4d10f648b7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4E8214-1553-449C-8C1A-F46C262A7E3F}">
  <ds:schemaRefs>
    <ds:schemaRef ds:uri="http://schemas.microsoft.com/office/2006/documentManagement/types"/>
    <ds:schemaRef ds:uri="http://purl.org/dc/terms/"/>
    <ds:schemaRef ds:uri="d1a56d86-959d-4a47-bd35-4d10f648b75a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3d65ea8a-3121-4df1-ad13-438fdfbad5a2"/>
    <ds:schemaRef ds:uri="http://www.w3.org/XML/1998/namespace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9e1418a7-dde9-4d81-a934-a9c4fa2ff479}" enabled="1" method="Standard" siteId="{7df9352f-c5eb-4007-a723-44c078605c7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1921</Words>
  <Application>Microsoft Office PowerPoint</Application>
  <PresentationFormat>Widescreen</PresentationFormat>
  <Paragraphs>686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7_Enphase_2015_Corporate_Template_Final_16x9_Mac</vt:lpstr>
      <vt:lpstr>MSI/AVR Rebate  Technical Design &amp; Components</vt:lpstr>
      <vt:lpstr>Agenda</vt:lpstr>
      <vt:lpstr>MSI/AVR To-Be Architecture</vt:lpstr>
      <vt:lpstr>Key Business Decisions</vt:lpstr>
      <vt:lpstr>Rebate Calculation &amp; Payment Processing</vt:lpstr>
      <vt:lpstr>CHM Rebate Calculation Details Example</vt:lpstr>
      <vt:lpstr>Technical Components</vt:lpstr>
      <vt:lpstr>Technical Components</vt:lpstr>
      <vt:lpstr>Technical Components : SFDC</vt:lpstr>
      <vt:lpstr>Data Conversion</vt:lpstr>
      <vt:lpstr>Data Conversion</vt:lpstr>
      <vt:lpstr>Rebate Calculation &amp; Payment -  Options</vt:lpstr>
      <vt:lpstr>Rebate Claims Batch</vt:lpstr>
      <vt:lpstr>Rebate Claims Batch Creation</vt:lpstr>
      <vt:lpstr>Additional Attribute Derivation</vt:lpstr>
      <vt:lpstr>Rebate Calculation</vt:lpstr>
      <vt:lpstr>ERD - Tables</vt:lpstr>
      <vt:lpstr>Users, Roles &amp; Permissions</vt:lpstr>
      <vt:lpstr>APPENDIX</vt:lpstr>
      <vt:lpstr>Rebate Calculation &amp; Payment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Varahagiri</dc:creator>
  <cp:lastModifiedBy>Raj Varahagiri</cp:lastModifiedBy>
  <cp:revision>2</cp:revision>
  <dcterms:created xsi:type="dcterms:W3CDTF">2025-01-23T00:01:52Z</dcterms:created>
  <dcterms:modified xsi:type="dcterms:W3CDTF">2025-02-26T18:38:30Z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Enphase Confidential</vt:lpwstr>
  </property>
  <property fmtid="{D5CDD505-2E9C-101B-9397-08002B2CF9AE}" pid="4" name="ContentTypeId">
    <vt:lpwstr>0x0101008CCB2838EC2F794DABCD9D43BF4A0E86</vt:lpwstr>
  </property>
  <property fmtid="{D5CDD505-2E9C-101B-9397-08002B2CF9AE}" pid="5" name="MediaServiceImageTags">
    <vt:lpwstr/>
  </property>
</Properties>
</file>