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0" r:id="rId8"/>
    <p:sldId id="262" r:id="rId9"/>
    <p:sldId id="265" r:id="rId10"/>
    <p:sldId id="263" r:id="rId11"/>
    <p:sldId id="266" r:id="rId12"/>
    <p:sldId id="269" r:id="rId13"/>
    <p:sldId id="268" r:id="rId14"/>
    <p:sldId id="270" r:id="rId15"/>
    <p:sldId id="271" r:id="rId16"/>
    <p:sldId id="272" r:id="rId17"/>
    <p:sldId id="275"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6A693-DD34-47A7-8C75-B89B16D83995}" v="129" dt="2021-12-01T20:10:21.6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22E358-C0A5-4375-9736-5CBA52B95B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096942-E8F8-4DED-A6CC-DDB02323D884}">
      <dgm:prSet/>
      <dgm:spPr/>
      <dgm:t>
        <a:bodyPr/>
        <a:lstStyle/>
        <a:p>
          <a:r>
            <a:rPr lang="en-IN"/>
            <a:t>Thyroid diseases are amongst one of the most common endocrine disease.</a:t>
          </a:r>
          <a:endParaRPr lang="en-US"/>
        </a:p>
      </dgm:t>
    </dgm:pt>
    <dgm:pt modelId="{7B3EFC33-ECF4-461D-B4A4-432564D14724}" type="parTrans" cxnId="{37121581-D7B2-4F98-B961-BAD8ECBCED3F}">
      <dgm:prSet/>
      <dgm:spPr/>
      <dgm:t>
        <a:bodyPr/>
        <a:lstStyle/>
        <a:p>
          <a:endParaRPr lang="en-US"/>
        </a:p>
      </dgm:t>
    </dgm:pt>
    <dgm:pt modelId="{217DD3C0-B5BA-41E4-90F8-2F34254F6F1E}" type="sibTrans" cxnId="{37121581-D7B2-4F98-B961-BAD8ECBCED3F}">
      <dgm:prSet/>
      <dgm:spPr/>
      <dgm:t>
        <a:bodyPr/>
        <a:lstStyle/>
        <a:p>
          <a:endParaRPr lang="en-US"/>
        </a:p>
      </dgm:t>
    </dgm:pt>
    <dgm:pt modelId="{7139F6E1-5D34-4E6B-82D5-E6F1465504D9}">
      <dgm:prSet/>
      <dgm:spPr/>
      <dgm:t>
        <a:bodyPr/>
        <a:lstStyle/>
        <a:p>
          <a:r>
            <a:rPr lang="en-IN" dirty="0"/>
            <a:t>Through the hormones it produces, the thyroid gland influences almost all the metabolic </a:t>
          </a:r>
          <a:r>
            <a:rPr lang="en-IN" b="0" i="0" u="none" dirty="0"/>
            <a:t>processes </a:t>
          </a:r>
          <a:r>
            <a:rPr lang="en-IN" dirty="0"/>
            <a:t> in the body.</a:t>
          </a:r>
          <a:endParaRPr lang="en-US" dirty="0"/>
        </a:p>
      </dgm:t>
    </dgm:pt>
    <dgm:pt modelId="{4A56D628-C200-4BC6-9CFC-DAB7CB976737}" type="parTrans" cxnId="{B305C4C4-B1AA-43FD-B7DC-7C5E143146D9}">
      <dgm:prSet/>
      <dgm:spPr/>
      <dgm:t>
        <a:bodyPr/>
        <a:lstStyle/>
        <a:p>
          <a:endParaRPr lang="en-US"/>
        </a:p>
      </dgm:t>
    </dgm:pt>
    <dgm:pt modelId="{501DD3D8-52C4-4E7E-BE8B-397C37B58B71}" type="sibTrans" cxnId="{B305C4C4-B1AA-43FD-B7DC-7C5E143146D9}">
      <dgm:prSet/>
      <dgm:spPr/>
      <dgm:t>
        <a:bodyPr/>
        <a:lstStyle/>
        <a:p>
          <a:endParaRPr lang="en-US"/>
        </a:p>
      </dgm:t>
    </dgm:pt>
    <dgm:pt modelId="{3F07A903-CD52-4B70-8E78-7025B48FDCD1}">
      <dgm:prSet/>
      <dgm:spPr/>
      <dgm:t>
        <a:bodyPr/>
        <a:lstStyle/>
        <a:p>
          <a:r>
            <a:rPr lang="en-IN" dirty="0"/>
            <a:t>Thyroid disease can range from a small, harmless </a:t>
          </a:r>
          <a:r>
            <a:rPr lang="en-IN" dirty="0" err="1"/>
            <a:t>goiter</a:t>
          </a:r>
          <a:r>
            <a:rPr lang="en-IN" dirty="0"/>
            <a:t> that needs no treatment to life threatening cancer.</a:t>
          </a:r>
          <a:endParaRPr lang="en-US" dirty="0"/>
        </a:p>
      </dgm:t>
    </dgm:pt>
    <dgm:pt modelId="{0CFC45AE-94B3-4BFA-9181-30D762F5B4E4}" type="parTrans" cxnId="{2D2B3F99-F598-484A-9948-896943830105}">
      <dgm:prSet/>
      <dgm:spPr/>
      <dgm:t>
        <a:bodyPr/>
        <a:lstStyle/>
        <a:p>
          <a:endParaRPr lang="en-US"/>
        </a:p>
      </dgm:t>
    </dgm:pt>
    <dgm:pt modelId="{0B6386FF-DE60-473D-8596-4D93A46ED0D2}" type="sibTrans" cxnId="{2D2B3F99-F598-484A-9948-896943830105}">
      <dgm:prSet/>
      <dgm:spPr/>
      <dgm:t>
        <a:bodyPr/>
        <a:lstStyle/>
        <a:p>
          <a:endParaRPr lang="en-US"/>
        </a:p>
      </dgm:t>
    </dgm:pt>
    <dgm:pt modelId="{362089D2-C306-4DB7-BE26-4ECA2A58C368}">
      <dgm:prSet/>
      <dgm:spPr/>
      <dgm:t>
        <a:bodyPr/>
        <a:lstStyle/>
        <a:p>
          <a:r>
            <a:rPr lang="en-IN"/>
            <a:t>The most common thyroid problems involves abnormal production of hormones which are Hyperthyroidism and Hypothyroidism.</a:t>
          </a:r>
          <a:endParaRPr lang="en-US"/>
        </a:p>
      </dgm:t>
    </dgm:pt>
    <dgm:pt modelId="{A5AC3F6D-9251-42C0-810E-805535041EDD}" type="parTrans" cxnId="{4ED18393-D217-4672-B6A5-F2E40370030A}">
      <dgm:prSet/>
      <dgm:spPr/>
      <dgm:t>
        <a:bodyPr/>
        <a:lstStyle/>
        <a:p>
          <a:endParaRPr lang="en-US"/>
        </a:p>
      </dgm:t>
    </dgm:pt>
    <dgm:pt modelId="{CA1ED516-E3DA-4272-9577-C2ACA26A3329}" type="sibTrans" cxnId="{4ED18393-D217-4672-B6A5-F2E40370030A}">
      <dgm:prSet/>
      <dgm:spPr/>
      <dgm:t>
        <a:bodyPr/>
        <a:lstStyle/>
        <a:p>
          <a:endParaRPr lang="en-US"/>
        </a:p>
      </dgm:t>
    </dgm:pt>
    <dgm:pt modelId="{670ED044-D759-4D91-B23A-5D7402991954}">
      <dgm:prSet/>
      <dgm:spPr/>
      <dgm:t>
        <a:bodyPr/>
        <a:lstStyle/>
        <a:p>
          <a:r>
            <a:rPr lang="en-IN"/>
            <a:t>Although the effects can be unpleasant or uncomfortable, most thyroid problems can be managed well if properly diagnosed and treated.</a:t>
          </a:r>
          <a:endParaRPr lang="en-US"/>
        </a:p>
      </dgm:t>
    </dgm:pt>
    <dgm:pt modelId="{F199F72A-0B1B-4670-931E-F315254E929B}" type="parTrans" cxnId="{AD7D3097-F062-49FF-AEE6-D59363779D1C}">
      <dgm:prSet/>
      <dgm:spPr/>
      <dgm:t>
        <a:bodyPr/>
        <a:lstStyle/>
        <a:p>
          <a:endParaRPr lang="en-US"/>
        </a:p>
      </dgm:t>
    </dgm:pt>
    <dgm:pt modelId="{A0480DD8-2A1B-4F7F-8E3A-0603F19D18E7}" type="sibTrans" cxnId="{AD7D3097-F062-49FF-AEE6-D59363779D1C}">
      <dgm:prSet/>
      <dgm:spPr/>
      <dgm:t>
        <a:bodyPr/>
        <a:lstStyle/>
        <a:p>
          <a:endParaRPr lang="en-US"/>
        </a:p>
      </dgm:t>
    </dgm:pt>
    <dgm:pt modelId="{1E216CEB-AC15-49F1-8E38-81A9B7E32BDD}" type="pres">
      <dgm:prSet presAssocID="{5522E358-C0A5-4375-9736-5CBA52B95BE9}" presName="linear" presStyleCnt="0">
        <dgm:presLayoutVars>
          <dgm:animLvl val="lvl"/>
          <dgm:resizeHandles val="exact"/>
        </dgm:presLayoutVars>
      </dgm:prSet>
      <dgm:spPr/>
    </dgm:pt>
    <dgm:pt modelId="{3743AF90-BEC0-42BC-8443-120584F3FFFA}" type="pres">
      <dgm:prSet presAssocID="{2C096942-E8F8-4DED-A6CC-DDB02323D884}" presName="parentText" presStyleLbl="node1" presStyleIdx="0" presStyleCnt="5">
        <dgm:presLayoutVars>
          <dgm:chMax val="0"/>
          <dgm:bulletEnabled val="1"/>
        </dgm:presLayoutVars>
      </dgm:prSet>
      <dgm:spPr/>
    </dgm:pt>
    <dgm:pt modelId="{4D574F0E-16BB-4F26-9A29-A80392D114FE}" type="pres">
      <dgm:prSet presAssocID="{217DD3C0-B5BA-41E4-90F8-2F34254F6F1E}" presName="spacer" presStyleCnt="0"/>
      <dgm:spPr/>
    </dgm:pt>
    <dgm:pt modelId="{96BD01D4-3AAB-4717-A58A-82883F15DE92}" type="pres">
      <dgm:prSet presAssocID="{7139F6E1-5D34-4E6B-82D5-E6F1465504D9}" presName="parentText" presStyleLbl="node1" presStyleIdx="1" presStyleCnt="5">
        <dgm:presLayoutVars>
          <dgm:chMax val="0"/>
          <dgm:bulletEnabled val="1"/>
        </dgm:presLayoutVars>
      </dgm:prSet>
      <dgm:spPr/>
    </dgm:pt>
    <dgm:pt modelId="{53A1E410-6554-4F58-8A51-757CB55E5666}" type="pres">
      <dgm:prSet presAssocID="{501DD3D8-52C4-4E7E-BE8B-397C37B58B71}" presName="spacer" presStyleCnt="0"/>
      <dgm:spPr/>
    </dgm:pt>
    <dgm:pt modelId="{C059A6BE-9C7D-4D3E-98AD-6CFAF70E27A3}" type="pres">
      <dgm:prSet presAssocID="{3F07A903-CD52-4B70-8E78-7025B48FDCD1}" presName="parentText" presStyleLbl="node1" presStyleIdx="2" presStyleCnt="5">
        <dgm:presLayoutVars>
          <dgm:chMax val="0"/>
          <dgm:bulletEnabled val="1"/>
        </dgm:presLayoutVars>
      </dgm:prSet>
      <dgm:spPr/>
    </dgm:pt>
    <dgm:pt modelId="{6E08580A-DA54-49C0-A7CD-10683A8E2468}" type="pres">
      <dgm:prSet presAssocID="{0B6386FF-DE60-473D-8596-4D93A46ED0D2}" presName="spacer" presStyleCnt="0"/>
      <dgm:spPr/>
    </dgm:pt>
    <dgm:pt modelId="{CC986304-2BDA-4DF7-82A8-ECBF448F42F3}" type="pres">
      <dgm:prSet presAssocID="{362089D2-C306-4DB7-BE26-4ECA2A58C368}" presName="parentText" presStyleLbl="node1" presStyleIdx="3" presStyleCnt="5">
        <dgm:presLayoutVars>
          <dgm:chMax val="0"/>
          <dgm:bulletEnabled val="1"/>
        </dgm:presLayoutVars>
      </dgm:prSet>
      <dgm:spPr/>
    </dgm:pt>
    <dgm:pt modelId="{C8C6E033-674D-40EC-9DE7-67EB61C573C2}" type="pres">
      <dgm:prSet presAssocID="{CA1ED516-E3DA-4272-9577-C2ACA26A3329}" presName="spacer" presStyleCnt="0"/>
      <dgm:spPr/>
    </dgm:pt>
    <dgm:pt modelId="{53831D3B-3A1B-4E76-85C8-8C1751FCD367}" type="pres">
      <dgm:prSet presAssocID="{670ED044-D759-4D91-B23A-5D7402991954}" presName="parentText" presStyleLbl="node1" presStyleIdx="4" presStyleCnt="5">
        <dgm:presLayoutVars>
          <dgm:chMax val="0"/>
          <dgm:bulletEnabled val="1"/>
        </dgm:presLayoutVars>
      </dgm:prSet>
      <dgm:spPr/>
    </dgm:pt>
  </dgm:ptLst>
  <dgm:cxnLst>
    <dgm:cxn modelId="{E7431207-862A-4843-A3CE-91CAB8BC4DF3}" type="presOf" srcId="{2C096942-E8F8-4DED-A6CC-DDB02323D884}" destId="{3743AF90-BEC0-42BC-8443-120584F3FFFA}" srcOrd="0" destOrd="0" presId="urn:microsoft.com/office/officeart/2005/8/layout/vList2"/>
    <dgm:cxn modelId="{B8518411-9B0B-4DE1-A7A3-D6408A276817}" type="presOf" srcId="{362089D2-C306-4DB7-BE26-4ECA2A58C368}" destId="{CC986304-2BDA-4DF7-82A8-ECBF448F42F3}" srcOrd="0" destOrd="0" presId="urn:microsoft.com/office/officeart/2005/8/layout/vList2"/>
    <dgm:cxn modelId="{7A46112F-8FF7-4F2C-B874-6F53B3F4C0C0}" type="presOf" srcId="{670ED044-D759-4D91-B23A-5D7402991954}" destId="{53831D3B-3A1B-4E76-85C8-8C1751FCD367}" srcOrd="0" destOrd="0" presId="urn:microsoft.com/office/officeart/2005/8/layout/vList2"/>
    <dgm:cxn modelId="{37121581-D7B2-4F98-B961-BAD8ECBCED3F}" srcId="{5522E358-C0A5-4375-9736-5CBA52B95BE9}" destId="{2C096942-E8F8-4DED-A6CC-DDB02323D884}" srcOrd="0" destOrd="0" parTransId="{7B3EFC33-ECF4-461D-B4A4-432564D14724}" sibTransId="{217DD3C0-B5BA-41E4-90F8-2F34254F6F1E}"/>
    <dgm:cxn modelId="{87863A88-8E54-4E51-A30B-37B370666DC7}" type="presOf" srcId="{3F07A903-CD52-4B70-8E78-7025B48FDCD1}" destId="{C059A6BE-9C7D-4D3E-98AD-6CFAF70E27A3}" srcOrd="0" destOrd="0" presId="urn:microsoft.com/office/officeart/2005/8/layout/vList2"/>
    <dgm:cxn modelId="{4ED18393-D217-4672-B6A5-F2E40370030A}" srcId="{5522E358-C0A5-4375-9736-5CBA52B95BE9}" destId="{362089D2-C306-4DB7-BE26-4ECA2A58C368}" srcOrd="3" destOrd="0" parTransId="{A5AC3F6D-9251-42C0-810E-805535041EDD}" sibTransId="{CA1ED516-E3DA-4272-9577-C2ACA26A3329}"/>
    <dgm:cxn modelId="{AD7D3097-F062-49FF-AEE6-D59363779D1C}" srcId="{5522E358-C0A5-4375-9736-5CBA52B95BE9}" destId="{670ED044-D759-4D91-B23A-5D7402991954}" srcOrd="4" destOrd="0" parTransId="{F199F72A-0B1B-4670-931E-F315254E929B}" sibTransId="{A0480DD8-2A1B-4F7F-8E3A-0603F19D18E7}"/>
    <dgm:cxn modelId="{2D2B3F99-F598-484A-9948-896943830105}" srcId="{5522E358-C0A5-4375-9736-5CBA52B95BE9}" destId="{3F07A903-CD52-4B70-8E78-7025B48FDCD1}" srcOrd="2" destOrd="0" parTransId="{0CFC45AE-94B3-4BFA-9181-30D762F5B4E4}" sibTransId="{0B6386FF-DE60-473D-8596-4D93A46ED0D2}"/>
    <dgm:cxn modelId="{001389B1-099C-4BC1-BA6D-1586180456ED}" type="presOf" srcId="{7139F6E1-5D34-4E6B-82D5-E6F1465504D9}" destId="{96BD01D4-3AAB-4717-A58A-82883F15DE92}" srcOrd="0" destOrd="0" presId="urn:microsoft.com/office/officeart/2005/8/layout/vList2"/>
    <dgm:cxn modelId="{B305C4C4-B1AA-43FD-B7DC-7C5E143146D9}" srcId="{5522E358-C0A5-4375-9736-5CBA52B95BE9}" destId="{7139F6E1-5D34-4E6B-82D5-E6F1465504D9}" srcOrd="1" destOrd="0" parTransId="{4A56D628-C200-4BC6-9CFC-DAB7CB976737}" sibTransId="{501DD3D8-52C4-4E7E-BE8B-397C37B58B71}"/>
    <dgm:cxn modelId="{55C6CAEE-8E40-4EEF-A74F-6C2EB8DCA1F0}" type="presOf" srcId="{5522E358-C0A5-4375-9736-5CBA52B95BE9}" destId="{1E216CEB-AC15-49F1-8E38-81A9B7E32BDD}" srcOrd="0" destOrd="0" presId="urn:microsoft.com/office/officeart/2005/8/layout/vList2"/>
    <dgm:cxn modelId="{8A8B97AD-02BC-4A0F-91F2-BF9D65DD8A73}" type="presParOf" srcId="{1E216CEB-AC15-49F1-8E38-81A9B7E32BDD}" destId="{3743AF90-BEC0-42BC-8443-120584F3FFFA}" srcOrd="0" destOrd="0" presId="urn:microsoft.com/office/officeart/2005/8/layout/vList2"/>
    <dgm:cxn modelId="{C6F16B8C-AE0D-433B-8A8D-26BB49F7899C}" type="presParOf" srcId="{1E216CEB-AC15-49F1-8E38-81A9B7E32BDD}" destId="{4D574F0E-16BB-4F26-9A29-A80392D114FE}" srcOrd="1" destOrd="0" presId="urn:microsoft.com/office/officeart/2005/8/layout/vList2"/>
    <dgm:cxn modelId="{EB561C08-8F3B-4C52-A1AE-D8BC3483D259}" type="presParOf" srcId="{1E216CEB-AC15-49F1-8E38-81A9B7E32BDD}" destId="{96BD01D4-3AAB-4717-A58A-82883F15DE92}" srcOrd="2" destOrd="0" presId="urn:microsoft.com/office/officeart/2005/8/layout/vList2"/>
    <dgm:cxn modelId="{5B7005B1-5A29-4A1E-93D6-8F588D41B88C}" type="presParOf" srcId="{1E216CEB-AC15-49F1-8E38-81A9B7E32BDD}" destId="{53A1E410-6554-4F58-8A51-757CB55E5666}" srcOrd="3" destOrd="0" presId="urn:microsoft.com/office/officeart/2005/8/layout/vList2"/>
    <dgm:cxn modelId="{5EABDA37-3EAC-4D5C-A5AD-8E991FB4AC17}" type="presParOf" srcId="{1E216CEB-AC15-49F1-8E38-81A9B7E32BDD}" destId="{C059A6BE-9C7D-4D3E-98AD-6CFAF70E27A3}" srcOrd="4" destOrd="0" presId="urn:microsoft.com/office/officeart/2005/8/layout/vList2"/>
    <dgm:cxn modelId="{32FAC406-C0C2-4E06-B2EB-231B5528D93E}" type="presParOf" srcId="{1E216CEB-AC15-49F1-8E38-81A9B7E32BDD}" destId="{6E08580A-DA54-49C0-A7CD-10683A8E2468}" srcOrd="5" destOrd="0" presId="urn:microsoft.com/office/officeart/2005/8/layout/vList2"/>
    <dgm:cxn modelId="{4B627633-5026-413D-9610-8B5EF9EDB390}" type="presParOf" srcId="{1E216CEB-AC15-49F1-8E38-81A9B7E32BDD}" destId="{CC986304-2BDA-4DF7-82A8-ECBF448F42F3}" srcOrd="6" destOrd="0" presId="urn:microsoft.com/office/officeart/2005/8/layout/vList2"/>
    <dgm:cxn modelId="{A5048249-62F5-4278-8B63-C38F16E9B462}" type="presParOf" srcId="{1E216CEB-AC15-49F1-8E38-81A9B7E32BDD}" destId="{C8C6E033-674D-40EC-9DE7-67EB61C573C2}" srcOrd="7" destOrd="0" presId="urn:microsoft.com/office/officeart/2005/8/layout/vList2"/>
    <dgm:cxn modelId="{1EEA07EA-4D0D-46B5-86EC-88F56EEECF44}" type="presParOf" srcId="{1E216CEB-AC15-49F1-8E38-81A9B7E32BDD}" destId="{53831D3B-3A1B-4E76-85C8-8C1751FCD367}"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86BCC8-1A4C-409A-972B-2A1F783033D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8D50A07-2E74-49DD-98CE-35248072CC28}">
      <dgm:prSet/>
      <dgm:spPr/>
      <dgm:t>
        <a:bodyPr/>
        <a:lstStyle/>
        <a:p>
          <a:pPr>
            <a:defRPr cap="all"/>
          </a:pPr>
          <a:r>
            <a:rPr lang="en-IN" dirty="0"/>
            <a:t>Data collection</a:t>
          </a:r>
          <a:endParaRPr lang="en-US" dirty="0"/>
        </a:p>
      </dgm:t>
    </dgm:pt>
    <dgm:pt modelId="{37098AA1-EF67-4BED-8B54-F2F495ECF4CE}" type="parTrans" cxnId="{B47CD6B0-6FD3-418A-9BD5-16BAC2B276C8}">
      <dgm:prSet/>
      <dgm:spPr/>
      <dgm:t>
        <a:bodyPr/>
        <a:lstStyle/>
        <a:p>
          <a:endParaRPr lang="en-US"/>
        </a:p>
      </dgm:t>
    </dgm:pt>
    <dgm:pt modelId="{0408CAA5-CC10-4E49-B493-4FC318D246D2}" type="sibTrans" cxnId="{B47CD6B0-6FD3-418A-9BD5-16BAC2B276C8}">
      <dgm:prSet/>
      <dgm:spPr/>
      <dgm:t>
        <a:bodyPr/>
        <a:lstStyle/>
        <a:p>
          <a:endParaRPr lang="en-US"/>
        </a:p>
      </dgm:t>
    </dgm:pt>
    <dgm:pt modelId="{1E50E67C-9B27-4E9A-AFDF-1422058C6C9F}">
      <dgm:prSet/>
      <dgm:spPr/>
      <dgm:t>
        <a:bodyPr/>
        <a:lstStyle/>
        <a:p>
          <a:pPr>
            <a:defRPr cap="all"/>
          </a:pPr>
          <a:r>
            <a:rPr lang="en-IN"/>
            <a:t>Data pre-processing</a:t>
          </a:r>
          <a:endParaRPr lang="en-US"/>
        </a:p>
      </dgm:t>
    </dgm:pt>
    <dgm:pt modelId="{CD610896-F1EA-4DED-A020-EEEC6DE1DA42}" type="parTrans" cxnId="{4876E2AE-75A0-4842-8149-6A31B501E61D}">
      <dgm:prSet/>
      <dgm:spPr/>
      <dgm:t>
        <a:bodyPr/>
        <a:lstStyle/>
        <a:p>
          <a:endParaRPr lang="en-US"/>
        </a:p>
      </dgm:t>
    </dgm:pt>
    <dgm:pt modelId="{AC5BAA6A-5EC5-4C63-9D4A-5571FB915550}" type="sibTrans" cxnId="{4876E2AE-75A0-4842-8149-6A31B501E61D}">
      <dgm:prSet/>
      <dgm:spPr/>
      <dgm:t>
        <a:bodyPr/>
        <a:lstStyle/>
        <a:p>
          <a:endParaRPr lang="en-US"/>
        </a:p>
      </dgm:t>
    </dgm:pt>
    <dgm:pt modelId="{EEB83A32-BB1C-464C-AC89-4F3FD2D7E8AE}">
      <dgm:prSet/>
      <dgm:spPr/>
      <dgm:t>
        <a:bodyPr/>
        <a:lstStyle/>
        <a:p>
          <a:pPr>
            <a:defRPr cap="all"/>
          </a:pPr>
          <a:r>
            <a:rPr lang="en-IN" dirty="0"/>
            <a:t>Data machine learning algorithms</a:t>
          </a:r>
          <a:endParaRPr lang="en-US" dirty="0"/>
        </a:p>
      </dgm:t>
    </dgm:pt>
    <dgm:pt modelId="{62AD97B9-19C9-4E3A-840B-DD11B5DDD464}" type="parTrans" cxnId="{AFB780B4-6DC9-4798-B53F-C81ED8788F28}">
      <dgm:prSet/>
      <dgm:spPr/>
      <dgm:t>
        <a:bodyPr/>
        <a:lstStyle/>
        <a:p>
          <a:endParaRPr lang="en-US"/>
        </a:p>
      </dgm:t>
    </dgm:pt>
    <dgm:pt modelId="{C6939A58-8E2E-44DB-8C95-FC0633236680}" type="sibTrans" cxnId="{AFB780B4-6DC9-4798-B53F-C81ED8788F28}">
      <dgm:prSet/>
      <dgm:spPr/>
      <dgm:t>
        <a:bodyPr/>
        <a:lstStyle/>
        <a:p>
          <a:endParaRPr lang="en-US"/>
        </a:p>
      </dgm:t>
    </dgm:pt>
    <dgm:pt modelId="{7C2C4B75-9575-4F9A-AE31-99B29370D8A0}">
      <dgm:prSet/>
      <dgm:spPr/>
      <dgm:t>
        <a:bodyPr/>
        <a:lstStyle/>
        <a:p>
          <a:pPr>
            <a:defRPr cap="all"/>
          </a:pPr>
          <a:r>
            <a:rPr lang="en-IN"/>
            <a:t>Create model</a:t>
          </a:r>
          <a:endParaRPr lang="en-US"/>
        </a:p>
      </dgm:t>
    </dgm:pt>
    <dgm:pt modelId="{8944D844-BBEB-4CB1-A713-204604C092E3}" type="parTrans" cxnId="{2C0421EE-7E4B-4D07-8CBB-498596AB0C56}">
      <dgm:prSet/>
      <dgm:spPr/>
      <dgm:t>
        <a:bodyPr/>
        <a:lstStyle/>
        <a:p>
          <a:endParaRPr lang="en-US"/>
        </a:p>
      </dgm:t>
    </dgm:pt>
    <dgm:pt modelId="{4E7455DB-9E23-486E-83DF-8B941DFB9A58}" type="sibTrans" cxnId="{2C0421EE-7E4B-4D07-8CBB-498596AB0C56}">
      <dgm:prSet/>
      <dgm:spPr/>
      <dgm:t>
        <a:bodyPr/>
        <a:lstStyle/>
        <a:p>
          <a:endParaRPr lang="en-US"/>
        </a:p>
      </dgm:t>
    </dgm:pt>
    <dgm:pt modelId="{0FC6CFAE-8C7C-4AEA-9E9C-D6D092C699D5}">
      <dgm:prSet/>
      <dgm:spPr/>
      <dgm:t>
        <a:bodyPr/>
        <a:lstStyle/>
        <a:p>
          <a:pPr>
            <a:defRPr cap="all"/>
          </a:pPr>
          <a:r>
            <a:rPr lang="en-IN" dirty="0"/>
            <a:t>Training Model</a:t>
          </a:r>
          <a:endParaRPr lang="en-US" dirty="0"/>
        </a:p>
      </dgm:t>
    </dgm:pt>
    <dgm:pt modelId="{A77C21D5-4A18-48C6-8F75-E6B2A758E3CB}" type="parTrans" cxnId="{046FFF81-994A-4F88-A43E-7BB7EC120E43}">
      <dgm:prSet/>
      <dgm:spPr/>
      <dgm:t>
        <a:bodyPr/>
        <a:lstStyle/>
        <a:p>
          <a:endParaRPr lang="en-US"/>
        </a:p>
      </dgm:t>
    </dgm:pt>
    <dgm:pt modelId="{D478F2C1-0E22-4ADD-BD16-CE784295BC8A}" type="sibTrans" cxnId="{046FFF81-994A-4F88-A43E-7BB7EC120E43}">
      <dgm:prSet/>
      <dgm:spPr/>
      <dgm:t>
        <a:bodyPr/>
        <a:lstStyle/>
        <a:p>
          <a:endParaRPr lang="en-US"/>
        </a:p>
      </dgm:t>
    </dgm:pt>
    <dgm:pt modelId="{08227549-4996-4792-8632-1F016FF42E7A}">
      <dgm:prSet/>
      <dgm:spPr/>
      <dgm:t>
        <a:bodyPr/>
        <a:lstStyle/>
        <a:p>
          <a:pPr>
            <a:defRPr cap="all"/>
          </a:pPr>
          <a:r>
            <a:rPr lang="en-IN"/>
            <a:t>Test model</a:t>
          </a:r>
          <a:endParaRPr lang="en-US"/>
        </a:p>
      </dgm:t>
    </dgm:pt>
    <dgm:pt modelId="{EDE03B16-E210-41FB-8665-D1B7FC933DB6}" type="parTrans" cxnId="{1E5D2ED6-53C7-419D-AC3A-FF0B934D90EB}">
      <dgm:prSet/>
      <dgm:spPr/>
      <dgm:t>
        <a:bodyPr/>
        <a:lstStyle/>
        <a:p>
          <a:endParaRPr lang="en-US"/>
        </a:p>
      </dgm:t>
    </dgm:pt>
    <dgm:pt modelId="{57D3C19E-BF67-41D9-BFAC-89F3212940BE}" type="sibTrans" cxnId="{1E5D2ED6-53C7-419D-AC3A-FF0B934D90EB}">
      <dgm:prSet/>
      <dgm:spPr/>
      <dgm:t>
        <a:bodyPr/>
        <a:lstStyle/>
        <a:p>
          <a:endParaRPr lang="en-US"/>
        </a:p>
      </dgm:t>
    </dgm:pt>
    <dgm:pt modelId="{DFF208DC-824C-4F2F-8458-59F86DF32205}" type="pres">
      <dgm:prSet presAssocID="{6C86BCC8-1A4C-409A-972B-2A1F783033D3}" presName="root" presStyleCnt="0">
        <dgm:presLayoutVars>
          <dgm:dir/>
          <dgm:resizeHandles val="exact"/>
        </dgm:presLayoutVars>
      </dgm:prSet>
      <dgm:spPr/>
    </dgm:pt>
    <dgm:pt modelId="{D8DD5DCF-448A-4663-A892-8A42207CB99F}" type="pres">
      <dgm:prSet presAssocID="{58D50A07-2E74-49DD-98CE-35248072CC28}" presName="compNode" presStyleCnt="0"/>
      <dgm:spPr/>
    </dgm:pt>
    <dgm:pt modelId="{E5CA245F-DE5C-4ACA-AD05-52D896B16657}" type="pres">
      <dgm:prSet presAssocID="{58D50A07-2E74-49DD-98CE-35248072CC28}" presName="iconBgRect" presStyleLbl="bgShp" presStyleIdx="0" presStyleCnt="6"/>
      <dgm:spPr/>
    </dgm:pt>
    <dgm:pt modelId="{9E28C968-EB05-405F-977C-06DFA60D0F79}" type="pres">
      <dgm:prSet presAssocID="{58D50A07-2E74-49DD-98CE-35248072CC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C1DB13A-F2E3-4F23-80B4-6C568C6CB8B8}" type="pres">
      <dgm:prSet presAssocID="{58D50A07-2E74-49DD-98CE-35248072CC28}" presName="spaceRect" presStyleCnt="0"/>
      <dgm:spPr/>
    </dgm:pt>
    <dgm:pt modelId="{02DD8940-FEFB-4F99-BEAB-EB44DE8EED66}" type="pres">
      <dgm:prSet presAssocID="{58D50A07-2E74-49DD-98CE-35248072CC28}" presName="textRect" presStyleLbl="revTx" presStyleIdx="0" presStyleCnt="6">
        <dgm:presLayoutVars>
          <dgm:chMax val="1"/>
          <dgm:chPref val="1"/>
        </dgm:presLayoutVars>
      </dgm:prSet>
      <dgm:spPr/>
    </dgm:pt>
    <dgm:pt modelId="{5A717B25-381F-4708-A65B-9EB4C460F2D2}" type="pres">
      <dgm:prSet presAssocID="{0408CAA5-CC10-4E49-B493-4FC318D246D2}" presName="sibTrans" presStyleCnt="0"/>
      <dgm:spPr/>
    </dgm:pt>
    <dgm:pt modelId="{089D6E27-9E3B-4D82-8973-BA1EF4EB241C}" type="pres">
      <dgm:prSet presAssocID="{1E50E67C-9B27-4E9A-AFDF-1422058C6C9F}" presName="compNode" presStyleCnt="0"/>
      <dgm:spPr/>
    </dgm:pt>
    <dgm:pt modelId="{2AF4F05F-B043-48CA-AA5E-27BEEEBBAD56}" type="pres">
      <dgm:prSet presAssocID="{1E50E67C-9B27-4E9A-AFDF-1422058C6C9F}" presName="iconBgRect" presStyleLbl="bgShp" presStyleIdx="1" presStyleCnt="6"/>
      <dgm:spPr/>
    </dgm:pt>
    <dgm:pt modelId="{85A8F998-C2AB-4153-9C58-9A98FA3C6B6E}" type="pres">
      <dgm:prSet presAssocID="{1E50E67C-9B27-4E9A-AFDF-1422058C6C9F}"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0BB8E11B-7E90-4B4B-8222-84576FB046B5}" type="pres">
      <dgm:prSet presAssocID="{1E50E67C-9B27-4E9A-AFDF-1422058C6C9F}" presName="spaceRect" presStyleCnt="0"/>
      <dgm:spPr/>
    </dgm:pt>
    <dgm:pt modelId="{1F198BAF-93E2-447C-BB3F-C7CD5128B2B8}" type="pres">
      <dgm:prSet presAssocID="{1E50E67C-9B27-4E9A-AFDF-1422058C6C9F}" presName="textRect" presStyleLbl="revTx" presStyleIdx="1" presStyleCnt="6">
        <dgm:presLayoutVars>
          <dgm:chMax val="1"/>
          <dgm:chPref val="1"/>
        </dgm:presLayoutVars>
      </dgm:prSet>
      <dgm:spPr/>
    </dgm:pt>
    <dgm:pt modelId="{01DC137C-08F5-475E-A796-DACA694E21D8}" type="pres">
      <dgm:prSet presAssocID="{AC5BAA6A-5EC5-4C63-9D4A-5571FB915550}" presName="sibTrans" presStyleCnt="0"/>
      <dgm:spPr/>
    </dgm:pt>
    <dgm:pt modelId="{F3FC8C51-E918-4D46-945C-0CBC39ABC1A5}" type="pres">
      <dgm:prSet presAssocID="{EEB83A32-BB1C-464C-AC89-4F3FD2D7E8AE}" presName="compNode" presStyleCnt="0"/>
      <dgm:spPr/>
    </dgm:pt>
    <dgm:pt modelId="{A1CD18DF-1845-42F9-9374-23AFE7F97D82}" type="pres">
      <dgm:prSet presAssocID="{EEB83A32-BB1C-464C-AC89-4F3FD2D7E8AE}" presName="iconBgRect" presStyleLbl="bgShp" presStyleIdx="2" presStyleCnt="6"/>
      <dgm:spPr/>
    </dgm:pt>
    <dgm:pt modelId="{7DD496E1-FA8E-4198-BA9C-FA36ED23AA79}" type="pres">
      <dgm:prSet presAssocID="{EEB83A32-BB1C-464C-AC89-4F3FD2D7E8A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D01C4CEF-8CA4-42B4-8C87-8E64330BBCE4}" type="pres">
      <dgm:prSet presAssocID="{EEB83A32-BB1C-464C-AC89-4F3FD2D7E8AE}" presName="spaceRect" presStyleCnt="0"/>
      <dgm:spPr/>
    </dgm:pt>
    <dgm:pt modelId="{8D0F26B7-FA34-4960-8818-6A3911B16D6C}" type="pres">
      <dgm:prSet presAssocID="{EEB83A32-BB1C-464C-AC89-4F3FD2D7E8AE}" presName="textRect" presStyleLbl="revTx" presStyleIdx="2" presStyleCnt="6">
        <dgm:presLayoutVars>
          <dgm:chMax val="1"/>
          <dgm:chPref val="1"/>
        </dgm:presLayoutVars>
      </dgm:prSet>
      <dgm:spPr/>
    </dgm:pt>
    <dgm:pt modelId="{64C7F4D7-2749-4E35-8F64-F11752E24DF5}" type="pres">
      <dgm:prSet presAssocID="{C6939A58-8E2E-44DB-8C95-FC0633236680}" presName="sibTrans" presStyleCnt="0"/>
      <dgm:spPr/>
    </dgm:pt>
    <dgm:pt modelId="{B5607D8E-4FB4-4CCA-86E2-E67988FF7E61}" type="pres">
      <dgm:prSet presAssocID="{7C2C4B75-9575-4F9A-AE31-99B29370D8A0}" presName="compNode" presStyleCnt="0"/>
      <dgm:spPr/>
    </dgm:pt>
    <dgm:pt modelId="{8856AE85-0D56-4DD8-84E2-65F0392865A1}" type="pres">
      <dgm:prSet presAssocID="{7C2C4B75-9575-4F9A-AE31-99B29370D8A0}" presName="iconBgRect" presStyleLbl="bgShp" presStyleIdx="3" presStyleCnt="6"/>
      <dgm:spPr/>
    </dgm:pt>
    <dgm:pt modelId="{DE9A0E1D-0BC2-4FF0-8161-B47FFE2C5982}" type="pres">
      <dgm:prSet presAssocID="{7C2C4B75-9575-4F9A-AE31-99B29370D8A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5ACAAB4B-0CE6-42B7-A5B8-3EF1E358729D}" type="pres">
      <dgm:prSet presAssocID="{7C2C4B75-9575-4F9A-AE31-99B29370D8A0}" presName="spaceRect" presStyleCnt="0"/>
      <dgm:spPr/>
    </dgm:pt>
    <dgm:pt modelId="{96CE4792-149E-4CA2-BD64-874149094004}" type="pres">
      <dgm:prSet presAssocID="{7C2C4B75-9575-4F9A-AE31-99B29370D8A0}" presName="textRect" presStyleLbl="revTx" presStyleIdx="3" presStyleCnt="6">
        <dgm:presLayoutVars>
          <dgm:chMax val="1"/>
          <dgm:chPref val="1"/>
        </dgm:presLayoutVars>
      </dgm:prSet>
      <dgm:spPr/>
    </dgm:pt>
    <dgm:pt modelId="{D541A215-83D9-4FDB-94D8-636F3C531374}" type="pres">
      <dgm:prSet presAssocID="{4E7455DB-9E23-486E-83DF-8B941DFB9A58}" presName="sibTrans" presStyleCnt="0"/>
      <dgm:spPr/>
    </dgm:pt>
    <dgm:pt modelId="{0A2DC01C-AC3E-4D7E-AA9D-C8B0D99F92F1}" type="pres">
      <dgm:prSet presAssocID="{0FC6CFAE-8C7C-4AEA-9E9C-D6D092C699D5}" presName="compNode" presStyleCnt="0"/>
      <dgm:spPr/>
    </dgm:pt>
    <dgm:pt modelId="{78DB1E45-B10D-44DE-9412-B7B626017592}" type="pres">
      <dgm:prSet presAssocID="{0FC6CFAE-8C7C-4AEA-9E9C-D6D092C699D5}" presName="iconBgRect" presStyleLbl="bgShp" presStyleIdx="4" presStyleCnt="6"/>
      <dgm:spPr/>
    </dgm:pt>
    <dgm:pt modelId="{54846C4C-0C26-4702-8F67-B717E5CC17F1}" type="pres">
      <dgm:prSet presAssocID="{0FC6CFAE-8C7C-4AEA-9E9C-D6D092C699D5}" presName="iconRect" presStyleLbl="node1" presStyleIdx="4" presStyleCnt="6" custAng="1080000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7A6E4636-80F7-429B-BE7A-B53D2D342903}" type="pres">
      <dgm:prSet presAssocID="{0FC6CFAE-8C7C-4AEA-9E9C-D6D092C699D5}" presName="spaceRect" presStyleCnt="0"/>
      <dgm:spPr/>
    </dgm:pt>
    <dgm:pt modelId="{94F7A7EE-B7C6-4B66-81A8-A4B2B78EF067}" type="pres">
      <dgm:prSet presAssocID="{0FC6CFAE-8C7C-4AEA-9E9C-D6D092C699D5}" presName="textRect" presStyleLbl="revTx" presStyleIdx="4" presStyleCnt="6">
        <dgm:presLayoutVars>
          <dgm:chMax val="1"/>
          <dgm:chPref val="1"/>
        </dgm:presLayoutVars>
      </dgm:prSet>
      <dgm:spPr/>
    </dgm:pt>
    <dgm:pt modelId="{76916653-5A7F-4436-A586-E58D7AF7C05A}" type="pres">
      <dgm:prSet presAssocID="{D478F2C1-0E22-4ADD-BD16-CE784295BC8A}" presName="sibTrans" presStyleCnt="0"/>
      <dgm:spPr/>
    </dgm:pt>
    <dgm:pt modelId="{7D1F8B22-E299-4DE3-84A7-99D7989AE422}" type="pres">
      <dgm:prSet presAssocID="{08227549-4996-4792-8632-1F016FF42E7A}" presName="compNode" presStyleCnt="0"/>
      <dgm:spPr/>
    </dgm:pt>
    <dgm:pt modelId="{373059AF-26A7-472B-99A7-D28544AE6F19}" type="pres">
      <dgm:prSet presAssocID="{08227549-4996-4792-8632-1F016FF42E7A}" presName="iconBgRect" presStyleLbl="bgShp" presStyleIdx="5" presStyleCnt="6"/>
      <dgm:spPr/>
    </dgm:pt>
    <dgm:pt modelId="{6154CA49-9DD2-4B9A-B5A6-4770B8713509}" type="pres">
      <dgm:prSet presAssocID="{08227549-4996-4792-8632-1F016FF42E7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82A3E6BB-76D9-40C7-B999-FA77E1F95E06}" type="pres">
      <dgm:prSet presAssocID="{08227549-4996-4792-8632-1F016FF42E7A}" presName="spaceRect" presStyleCnt="0"/>
      <dgm:spPr/>
    </dgm:pt>
    <dgm:pt modelId="{03F92E55-316A-4E67-BFD6-64DB0CC8465D}" type="pres">
      <dgm:prSet presAssocID="{08227549-4996-4792-8632-1F016FF42E7A}" presName="textRect" presStyleLbl="revTx" presStyleIdx="5" presStyleCnt="6">
        <dgm:presLayoutVars>
          <dgm:chMax val="1"/>
          <dgm:chPref val="1"/>
        </dgm:presLayoutVars>
      </dgm:prSet>
      <dgm:spPr/>
    </dgm:pt>
  </dgm:ptLst>
  <dgm:cxnLst>
    <dgm:cxn modelId="{7F48155F-9DBA-42BB-AAE2-4900D37F58EE}" type="presOf" srcId="{08227549-4996-4792-8632-1F016FF42E7A}" destId="{03F92E55-316A-4E67-BFD6-64DB0CC8465D}" srcOrd="0" destOrd="0" presId="urn:microsoft.com/office/officeart/2018/5/layout/IconCircleLabelList"/>
    <dgm:cxn modelId="{CF5FE85F-BCF9-4BB5-9C2F-EF94ABD880AC}" type="presOf" srcId="{7C2C4B75-9575-4F9A-AE31-99B29370D8A0}" destId="{96CE4792-149E-4CA2-BD64-874149094004}" srcOrd="0" destOrd="0" presId="urn:microsoft.com/office/officeart/2018/5/layout/IconCircleLabelList"/>
    <dgm:cxn modelId="{7951F76C-98EB-4E5B-BDE7-4F2E0FC088F9}" type="presOf" srcId="{1E50E67C-9B27-4E9A-AFDF-1422058C6C9F}" destId="{1F198BAF-93E2-447C-BB3F-C7CD5128B2B8}" srcOrd="0" destOrd="0" presId="urn:microsoft.com/office/officeart/2018/5/layout/IconCircleLabelList"/>
    <dgm:cxn modelId="{FE960971-3802-468F-8B4F-1F4EFA08BDB9}" type="presOf" srcId="{58D50A07-2E74-49DD-98CE-35248072CC28}" destId="{02DD8940-FEFB-4F99-BEAB-EB44DE8EED66}" srcOrd="0" destOrd="0" presId="urn:microsoft.com/office/officeart/2018/5/layout/IconCircleLabelList"/>
    <dgm:cxn modelId="{E3F7AA7A-73B0-4B96-A388-712BCBD904DD}" type="presOf" srcId="{EEB83A32-BB1C-464C-AC89-4F3FD2D7E8AE}" destId="{8D0F26B7-FA34-4960-8818-6A3911B16D6C}" srcOrd="0" destOrd="0" presId="urn:microsoft.com/office/officeart/2018/5/layout/IconCircleLabelList"/>
    <dgm:cxn modelId="{046FFF81-994A-4F88-A43E-7BB7EC120E43}" srcId="{6C86BCC8-1A4C-409A-972B-2A1F783033D3}" destId="{0FC6CFAE-8C7C-4AEA-9E9C-D6D092C699D5}" srcOrd="4" destOrd="0" parTransId="{A77C21D5-4A18-48C6-8F75-E6B2A758E3CB}" sibTransId="{D478F2C1-0E22-4ADD-BD16-CE784295BC8A}"/>
    <dgm:cxn modelId="{F4F8DC91-860E-4857-B1C4-901CA091B7D4}" type="presOf" srcId="{0FC6CFAE-8C7C-4AEA-9E9C-D6D092C699D5}" destId="{94F7A7EE-B7C6-4B66-81A8-A4B2B78EF067}" srcOrd="0" destOrd="0" presId="urn:microsoft.com/office/officeart/2018/5/layout/IconCircleLabelList"/>
    <dgm:cxn modelId="{4876E2AE-75A0-4842-8149-6A31B501E61D}" srcId="{6C86BCC8-1A4C-409A-972B-2A1F783033D3}" destId="{1E50E67C-9B27-4E9A-AFDF-1422058C6C9F}" srcOrd="1" destOrd="0" parTransId="{CD610896-F1EA-4DED-A020-EEEC6DE1DA42}" sibTransId="{AC5BAA6A-5EC5-4C63-9D4A-5571FB915550}"/>
    <dgm:cxn modelId="{B47CD6B0-6FD3-418A-9BD5-16BAC2B276C8}" srcId="{6C86BCC8-1A4C-409A-972B-2A1F783033D3}" destId="{58D50A07-2E74-49DD-98CE-35248072CC28}" srcOrd="0" destOrd="0" parTransId="{37098AA1-EF67-4BED-8B54-F2F495ECF4CE}" sibTransId="{0408CAA5-CC10-4E49-B493-4FC318D246D2}"/>
    <dgm:cxn modelId="{AFB780B4-6DC9-4798-B53F-C81ED8788F28}" srcId="{6C86BCC8-1A4C-409A-972B-2A1F783033D3}" destId="{EEB83A32-BB1C-464C-AC89-4F3FD2D7E8AE}" srcOrd="2" destOrd="0" parTransId="{62AD97B9-19C9-4E3A-840B-DD11B5DDD464}" sibTransId="{C6939A58-8E2E-44DB-8C95-FC0633236680}"/>
    <dgm:cxn modelId="{34E75FB7-9664-42C1-B28B-CE0909D229FD}" type="presOf" srcId="{6C86BCC8-1A4C-409A-972B-2A1F783033D3}" destId="{DFF208DC-824C-4F2F-8458-59F86DF32205}" srcOrd="0" destOrd="0" presId="urn:microsoft.com/office/officeart/2018/5/layout/IconCircleLabelList"/>
    <dgm:cxn modelId="{1E5D2ED6-53C7-419D-AC3A-FF0B934D90EB}" srcId="{6C86BCC8-1A4C-409A-972B-2A1F783033D3}" destId="{08227549-4996-4792-8632-1F016FF42E7A}" srcOrd="5" destOrd="0" parTransId="{EDE03B16-E210-41FB-8665-D1B7FC933DB6}" sibTransId="{57D3C19E-BF67-41D9-BFAC-89F3212940BE}"/>
    <dgm:cxn modelId="{2C0421EE-7E4B-4D07-8CBB-498596AB0C56}" srcId="{6C86BCC8-1A4C-409A-972B-2A1F783033D3}" destId="{7C2C4B75-9575-4F9A-AE31-99B29370D8A0}" srcOrd="3" destOrd="0" parTransId="{8944D844-BBEB-4CB1-A713-204604C092E3}" sibTransId="{4E7455DB-9E23-486E-83DF-8B941DFB9A58}"/>
    <dgm:cxn modelId="{1896B480-099A-4C17-B846-773785388D55}" type="presParOf" srcId="{DFF208DC-824C-4F2F-8458-59F86DF32205}" destId="{D8DD5DCF-448A-4663-A892-8A42207CB99F}" srcOrd="0" destOrd="0" presId="urn:microsoft.com/office/officeart/2018/5/layout/IconCircleLabelList"/>
    <dgm:cxn modelId="{31787E24-B665-4FFA-A86E-4A76F862245E}" type="presParOf" srcId="{D8DD5DCF-448A-4663-A892-8A42207CB99F}" destId="{E5CA245F-DE5C-4ACA-AD05-52D896B16657}" srcOrd="0" destOrd="0" presId="urn:microsoft.com/office/officeart/2018/5/layout/IconCircleLabelList"/>
    <dgm:cxn modelId="{C0530F3E-7C86-4E99-AE5B-A10B8A38D206}" type="presParOf" srcId="{D8DD5DCF-448A-4663-A892-8A42207CB99F}" destId="{9E28C968-EB05-405F-977C-06DFA60D0F79}" srcOrd="1" destOrd="0" presId="urn:microsoft.com/office/officeart/2018/5/layout/IconCircleLabelList"/>
    <dgm:cxn modelId="{1EADDFFD-7AF3-4CAA-8B39-8AD6B93558F6}" type="presParOf" srcId="{D8DD5DCF-448A-4663-A892-8A42207CB99F}" destId="{5C1DB13A-F2E3-4F23-80B4-6C568C6CB8B8}" srcOrd="2" destOrd="0" presId="urn:microsoft.com/office/officeart/2018/5/layout/IconCircleLabelList"/>
    <dgm:cxn modelId="{C35E150B-36CB-475D-9816-7E3B681597BD}" type="presParOf" srcId="{D8DD5DCF-448A-4663-A892-8A42207CB99F}" destId="{02DD8940-FEFB-4F99-BEAB-EB44DE8EED66}" srcOrd="3" destOrd="0" presId="urn:microsoft.com/office/officeart/2018/5/layout/IconCircleLabelList"/>
    <dgm:cxn modelId="{9F250835-9A74-4E1B-A10D-BB6766AF1EC1}" type="presParOf" srcId="{DFF208DC-824C-4F2F-8458-59F86DF32205}" destId="{5A717B25-381F-4708-A65B-9EB4C460F2D2}" srcOrd="1" destOrd="0" presId="urn:microsoft.com/office/officeart/2018/5/layout/IconCircleLabelList"/>
    <dgm:cxn modelId="{EAA38918-5E6C-4C02-8831-F199FC403490}" type="presParOf" srcId="{DFF208DC-824C-4F2F-8458-59F86DF32205}" destId="{089D6E27-9E3B-4D82-8973-BA1EF4EB241C}" srcOrd="2" destOrd="0" presId="urn:microsoft.com/office/officeart/2018/5/layout/IconCircleLabelList"/>
    <dgm:cxn modelId="{16EAD65C-55E1-475B-AD96-F4C05A02B262}" type="presParOf" srcId="{089D6E27-9E3B-4D82-8973-BA1EF4EB241C}" destId="{2AF4F05F-B043-48CA-AA5E-27BEEEBBAD56}" srcOrd="0" destOrd="0" presId="urn:microsoft.com/office/officeart/2018/5/layout/IconCircleLabelList"/>
    <dgm:cxn modelId="{6D6E0899-1DC3-4C42-A0F6-AB0AACBE2CA9}" type="presParOf" srcId="{089D6E27-9E3B-4D82-8973-BA1EF4EB241C}" destId="{85A8F998-C2AB-4153-9C58-9A98FA3C6B6E}" srcOrd="1" destOrd="0" presId="urn:microsoft.com/office/officeart/2018/5/layout/IconCircleLabelList"/>
    <dgm:cxn modelId="{834EFCDC-D575-442E-80B8-380741E5A7DC}" type="presParOf" srcId="{089D6E27-9E3B-4D82-8973-BA1EF4EB241C}" destId="{0BB8E11B-7E90-4B4B-8222-84576FB046B5}" srcOrd="2" destOrd="0" presId="urn:microsoft.com/office/officeart/2018/5/layout/IconCircleLabelList"/>
    <dgm:cxn modelId="{88B66745-FD8E-41F9-8B31-0EEC730D247E}" type="presParOf" srcId="{089D6E27-9E3B-4D82-8973-BA1EF4EB241C}" destId="{1F198BAF-93E2-447C-BB3F-C7CD5128B2B8}" srcOrd="3" destOrd="0" presId="urn:microsoft.com/office/officeart/2018/5/layout/IconCircleLabelList"/>
    <dgm:cxn modelId="{1BB6181D-8745-4BAF-B41E-0E9F8377C8A0}" type="presParOf" srcId="{DFF208DC-824C-4F2F-8458-59F86DF32205}" destId="{01DC137C-08F5-475E-A796-DACA694E21D8}" srcOrd="3" destOrd="0" presId="urn:microsoft.com/office/officeart/2018/5/layout/IconCircleLabelList"/>
    <dgm:cxn modelId="{85BF8230-0425-47AD-A902-9973C0FD6476}" type="presParOf" srcId="{DFF208DC-824C-4F2F-8458-59F86DF32205}" destId="{F3FC8C51-E918-4D46-945C-0CBC39ABC1A5}" srcOrd="4" destOrd="0" presId="urn:microsoft.com/office/officeart/2018/5/layout/IconCircleLabelList"/>
    <dgm:cxn modelId="{6098807A-322D-4D27-857F-564E00225D3A}" type="presParOf" srcId="{F3FC8C51-E918-4D46-945C-0CBC39ABC1A5}" destId="{A1CD18DF-1845-42F9-9374-23AFE7F97D82}" srcOrd="0" destOrd="0" presId="urn:microsoft.com/office/officeart/2018/5/layout/IconCircleLabelList"/>
    <dgm:cxn modelId="{DE834F8E-83A2-4F41-838C-26CB30F017E9}" type="presParOf" srcId="{F3FC8C51-E918-4D46-945C-0CBC39ABC1A5}" destId="{7DD496E1-FA8E-4198-BA9C-FA36ED23AA79}" srcOrd="1" destOrd="0" presId="urn:microsoft.com/office/officeart/2018/5/layout/IconCircleLabelList"/>
    <dgm:cxn modelId="{A9956B29-192D-4322-8877-22F0C6910016}" type="presParOf" srcId="{F3FC8C51-E918-4D46-945C-0CBC39ABC1A5}" destId="{D01C4CEF-8CA4-42B4-8C87-8E64330BBCE4}" srcOrd="2" destOrd="0" presId="urn:microsoft.com/office/officeart/2018/5/layout/IconCircleLabelList"/>
    <dgm:cxn modelId="{32B257B6-08B6-414A-84E1-6A303A5EFE4C}" type="presParOf" srcId="{F3FC8C51-E918-4D46-945C-0CBC39ABC1A5}" destId="{8D0F26B7-FA34-4960-8818-6A3911B16D6C}" srcOrd="3" destOrd="0" presId="urn:microsoft.com/office/officeart/2018/5/layout/IconCircleLabelList"/>
    <dgm:cxn modelId="{5AD9E4A3-D7C1-434A-B299-339BDFF41341}" type="presParOf" srcId="{DFF208DC-824C-4F2F-8458-59F86DF32205}" destId="{64C7F4D7-2749-4E35-8F64-F11752E24DF5}" srcOrd="5" destOrd="0" presId="urn:microsoft.com/office/officeart/2018/5/layout/IconCircleLabelList"/>
    <dgm:cxn modelId="{C80C16AA-1E5B-448E-81A0-32451D7325FC}" type="presParOf" srcId="{DFF208DC-824C-4F2F-8458-59F86DF32205}" destId="{B5607D8E-4FB4-4CCA-86E2-E67988FF7E61}" srcOrd="6" destOrd="0" presId="urn:microsoft.com/office/officeart/2018/5/layout/IconCircleLabelList"/>
    <dgm:cxn modelId="{233D3867-3FEB-425F-ADF3-A60B61E86EE2}" type="presParOf" srcId="{B5607D8E-4FB4-4CCA-86E2-E67988FF7E61}" destId="{8856AE85-0D56-4DD8-84E2-65F0392865A1}" srcOrd="0" destOrd="0" presId="urn:microsoft.com/office/officeart/2018/5/layout/IconCircleLabelList"/>
    <dgm:cxn modelId="{CC2D4430-48F5-4031-B13A-35E950911930}" type="presParOf" srcId="{B5607D8E-4FB4-4CCA-86E2-E67988FF7E61}" destId="{DE9A0E1D-0BC2-4FF0-8161-B47FFE2C5982}" srcOrd="1" destOrd="0" presId="urn:microsoft.com/office/officeart/2018/5/layout/IconCircleLabelList"/>
    <dgm:cxn modelId="{866F221D-7F99-498D-B3C8-28191D54C9D9}" type="presParOf" srcId="{B5607D8E-4FB4-4CCA-86E2-E67988FF7E61}" destId="{5ACAAB4B-0CE6-42B7-A5B8-3EF1E358729D}" srcOrd="2" destOrd="0" presId="urn:microsoft.com/office/officeart/2018/5/layout/IconCircleLabelList"/>
    <dgm:cxn modelId="{8B37D417-2C8F-4946-AE33-86E71EE37871}" type="presParOf" srcId="{B5607D8E-4FB4-4CCA-86E2-E67988FF7E61}" destId="{96CE4792-149E-4CA2-BD64-874149094004}" srcOrd="3" destOrd="0" presId="urn:microsoft.com/office/officeart/2018/5/layout/IconCircleLabelList"/>
    <dgm:cxn modelId="{5C74B0F7-BC73-4170-93E8-38DDC69E8DAC}" type="presParOf" srcId="{DFF208DC-824C-4F2F-8458-59F86DF32205}" destId="{D541A215-83D9-4FDB-94D8-636F3C531374}" srcOrd="7" destOrd="0" presId="urn:microsoft.com/office/officeart/2018/5/layout/IconCircleLabelList"/>
    <dgm:cxn modelId="{E824ED4B-FDF4-4733-AB76-812806241BE8}" type="presParOf" srcId="{DFF208DC-824C-4F2F-8458-59F86DF32205}" destId="{0A2DC01C-AC3E-4D7E-AA9D-C8B0D99F92F1}" srcOrd="8" destOrd="0" presId="urn:microsoft.com/office/officeart/2018/5/layout/IconCircleLabelList"/>
    <dgm:cxn modelId="{1D3E22FF-CBD8-440C-B538-A5809D17B574}" type="presParOf" srcId="{0A2DC01C-AC3E-4D7E-AA9D-C8B0D99F92F1}" destId="{78DB1E45-B10D-44DE-9412-B7B626017592}" srcOrd="0" destOrd="0" presId="urn:microsoft.com/office/officeart/2018/5/layout/IconCircleLabelList"/>
    <dgm:cxn modelId="{7D4556EF-6743-4CED-859D-46A82AE5FBB5}" type="presParOf" srcId="{0A2DC01C-AC3E-4D7E-AA9D-C8B0D99F92F1}" destId="{54846C4C-0C26-4702-8F67-B717E5CC17F1}" srcOrd="1" destOrd="0" presId="urn:microsoft.com/office/officeart/2018/5/layout/IconCircleLabelList"/>
    <dgm:cxn modelId="{366E69B0-BD28-4520-BC9D-471B620D5A75}" type="presParOf" srcId="{0A2DC01C-AC3E-4D7E-AA9D-C8B0D99F92F1}" destId="{7A6E4636-80F7-429B-BE7A-B53D2D342903}" srcOrd="2" destOrd="0" presId="urn:microsoft.com/office/officeart/2018/5/layout/IconCircleLabelList"/>
    <dgm:cxn modelId="{CA081F70-CD59-400F-804B-B01AAC49F799}" type="presParOf" srcId="{0A2DC01C-AC3E-4D7E-AA9D-C8B0D99F92F1}" destId="{94F7A7EE-B7C6-4B66-81A8-A4B2B78EF067}" srcOrd="3" destOrd="0" presId="urn:microsoft.com/office/officeart/2018/5/layout/IconCircleLabelList"/>
    <dgm:cxn modelId="{1194CE0D-1A1C-439C-AF04-EA5C2165E1F7}" type="presParOf" srcId="{DFF208DC-824C-4F2F-8458-59F86DF32205}" destId="{76916653-5A7F-4436-A586-E58D7AF7C05A}" srcOrd="9" destOrd="0" presId="urn:microsoft.com/office/officeart/2018/5/layout/IconCircleLabelList"/>
    <dgm:cxn modelId="{1C56917E-9264-41E5-A39B-5A8EA966C582}" type="presParOf" srcId="{DFF208DC-824C-4F2F-8458-59F86DF32205}" destId="{7D1F8B22-E299-4DE3-84A7-99D7989AE422}" srcOrd="10" destOrd="0" presId="urn:microsoft.com/office/officeart/2018/5/layout/IconCircleLabelList"/>
    <dgm:cxn modelId="{683FE8CF-43D6-49D1-BBA4-D08ECF5184BC}" type="presParOf" srcId="{7D1F8B22-E299-4DE3-84A7-99D7989AE422}" destId="{373059AF-26A7-472B-99A7-D28544AE6F19}" srcOrd="0" destOrd="0" presId="urn:microsoft.com/office/officeart/2018/5/layout/IconCircleLabelList"/>
    <dgm:cxn modelId="{2498142E-ACEA-4A57-BF0B-24D61757DABB}" type="presParOf" srcId="{7D1F8B22-E299-4DE3-84A7-99D7989AE422}" destId="{6154CA49-9DD2-4B9A-B5A6-4770B8713509}" srcOrd="1" destOrd="0" presId="urn:microsoft.com/office/officeart/2018/5/layout/IconCircleLabelList"/>
    <dgm:cxn modelId="{FD60F434-1E77-4F7D-B9A4-3B7514F74337}" type="presParOf" srcId="{7D1F8B22-E299-4DE3-84A7-99D7989AE422}" destId="{82A3E6BB-76D9-40C7-B999-FA77E1F95E06}" srcOrd="2" destOrd="0" presId="urn:microsoft.com/office/officeart/2018/5/layout/IconCircleLabelList"/>
    <dgm:cxn modelId="{69E5E020-CE01-4B7E-8824-ECD93ED52B53}" type="presParOf" srcId="{7D1F8B22-E299-4DE3-84A7-99D7989AE422}" destId="{03F92E55-316A-4E67-BFD6-64DB0CC8465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43AF90-BEC0-42BC-8443-120584F3FFFA}">
      <dsp:nvSpPr>
        <dsp:cNvPr id="0" name=""/>
        <dsp:cNvSpPr/>
      </dsp:nvSpPr>
      <dsp:spPr>
        <a:xfrm>
          <a:off x="0" y="74211"/>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Thyroid diseases are amongst one of the most common endocrine disease.</a:t>
          </a:r>
          <a:endParaRPr lang="en-US" sz="2000" kern="1200"/>
        </a:p>
      </dsp:txBody>
      <dsp:txXfrm>
        <a:off x="38784" y="112995"/>
        <a:ext cx="10438032" cy="716935"/>
      </dsp:txXfrm>
    </dsp:sp>
    <dsp:sp modelId="{96BD01D4-3AAB-4717-A58A-82883F15DE92}">
      <dsp:nvSpPr>
        <dsp:cNvPr id="0" name=""/>
        <dsp:cNvSpPr/>
      </dsp:nvSpPr>
      <dsp:spPr>
        <a:xfrm>
          <a:off x="0" y="926314"/>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Through the hormones it produces, the thyroid gland influences almost all the metabolic </a:t>
          </a:r>
          <a:r>
            <a:rPr lang="en-IN" sz="2000" b="0" i="0" u="none" kern="1200" dirty="0"/>
            <a:t>processes </a:t>
          </a:r>
          <a:r>
            <a:rPr lang="en-IN" sz="2000" kern="1200" dirty="0"/>
            <a:t> in the body.</a:t>
          </a:r>
          <a:endParaRPr lang="en-US" sz="2000" kern="1200" dirty="0"/>
        </a:p>
      </dsp:txBody>
      <dsp:txXfrm>
        <a:off x="38784" y="965098"/>
        <a:ext cx="10438032" cy="716935"/>
      </dsp:txXfrm>
    </dsp:sp>
    <dsp:sp modelId="{C059A6BE-9C7D-4D3E-98AD-6CFAF70E27A3}">
      <dsp:nvSpPr>
        <dsp:cNvPr id="0" name=""/>
        <dsp:cNvSpPr/>
      </dsp:nvSpPr>
      <dsp:spPr>
        <a:xfrm>
          <a:off x="0" y="1778417"/>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t>Thyroid disease can range from a small, harmless </a:t>
          </a:r>
          <a:r>
            <a:rPr lang="en-IN" sz="2000" kern="1200" dirty="0" err="1"/>
            <a:t>goiter</a:t>
          </a:r>
          <a:r>
            <a:rPr lang="en-IN" sz="2000" kern="1200" dirty="0"/>
            <a:t> that needs no treatment to life threatening cancer.</a:t>
          </a:r>
          <a:endParaRPr lang="en-US" sz="2000" kern="1200" dirty="0"/>
        </a:p>
      </dsp:txBody>
      <dsp:txXfrm>
        <a:off x="38784" y="1817201"/>
        <a:ext cx="10438032" cy="716935"/>
      </dsp:txXfrm>
    </dsp:sp>
    <dsp:sp modelId="{CC986304-2BDA-4DF7-82A8-ECBF448F42F3}">
      <dsp:nvSpPr>
        <dsp:cNvPr id="0" name=""/>
        <dsp:cNvSpPr/>
      </dsp:nvSpPr>
      <dsp:spPr>
        <a:xfrm>
          <a:off x="0" y="2630520"/>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The most common thyroid problems involves abnormal production of hormones which are Hyperthyroidism and Hypothyroidism.</a:t>
          </a:r>
          <a:endParaRPr lang="en-US" sz="2000" kern="1200"/>
        </a:p>
      </dsp:txBody>
      <dsp:txXfrm>
        <a:off x="38784" y="2669304"/>
        <a:ext cx="10438032" cy="716935"/>
      </dsp:txXfrm>
    </dsp:sp>
    <dsp:sp modelId="{53831D3B-3A1B-4E76-85C8-8C1751FCD367}">
      <dsp:nvSpPr>
        <dsp:cNvPr id="0" name=""/>
        <dsp:cNvSpPr/>
      </dsp:nvSpPr>
      <dsp:spPr>
        <a:xfrm>
          <a:off x="0" y="3482623"/>
          <a:ext cx="10515600" cy="7945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a:t>Although the effects can be unpleasant or uncomfortable, most thyroid problems can be managed well if properly diagnosed and treated.</a:t>
          </a:r>
          <a:endParaRPr lang="en-US" sz="2000" kern="1200"/>
        </a:p>
      </dsp:txBody>
      <dsp:txXfrm>
        <a:off x="38784" y="3521407"/>
        <a:ext cx="10438032" cy="716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A245F-DE5C-4ACA-AD05-52D896B16657}">
      <dsp:nvSpPr>
        <dsp:cNvPr id="0" name=""/>
        <dsp:cNvSpPr/>
      </dsp:nvSpPr>
      <dsp:spPr>
        <a:xfrm>
          <a:off x="311379"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28C968-EB05-405F-977C-06DFA60D0F79}">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DD8940-FEFB-4F99-BEAB-EB44DE8EED66}">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dirty="0"/>
            <a:t>Data collection</a:t>
          </a:r>
          <a:endParaRPr lang="en-US" sz="1500" kern="1200" dirty="0"/>
        </a:p>
      </dsp:txBody>
      <dsp:txXfrm>
        <a:off x="1512" y="2414215"/>
        <a:ext cx="1589062" cy="635625"/>
      </dsp:txXfrm>
    </dsp:sp>
    <dsp:sp modelId="{2AF4F05F-B043-48CA-AA5E-27BEEEBBAD56}">
      <dsp:nvSpPr>
        <dsp:cNvPr id="0" name=""/>
        <dsp:cNvSpPr/>
      </dsp:nvSpPr>
      <dsp:spPr>
        <a:xfrm>
          <a:off x="2178527" y="1142964"/>
          <a:ext cx="969328" cy="96932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A8F998-C2AB-4153-9C58-9A98FA3C6B6E}">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198BAF-93E2-447C-BB3F-C7CD5128B2B8}">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Data pre-processing</a:t>
          </a:r>
          <a:endParaRPr lang="en-US" sz="1500" kern="1200"/>
        </a:p>
      </dsp:txBody>
      <dsp:txXfrm>
        <a:off x="1868660" y="2414215"/>
        <a:ext cx="1589062" cy="635625"/>
      </dsp:txXfrm>
    </dsp:sp>
    <dsp:sp modelId="{A1CD18DF-1845-42F9-9374-23AFE7F97D82}">
      <dsp:nvSpPr>
        <dsp:cNvPr id="0" name=""/>
        <dsp:cNvSpPr/>
      </dsp:nvSpPr>
      <dsp:spPr>
        <a:xfrm>
          <a:off x="4045676" y="1142964"/>
          <a:ext cx="969328" cy="96932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496E1-FA8E-4198-BA9C-FA36ED23AA79}">
      <dsp:nvSpPr>
        <dsp:cNvPr id="0" name=""/>
        <dsp:cNvSpPr/>
      </dsp:nvSpPr>
      <dsp:spPr>
        <a:xfrm>
          <a:off x="4252254" y="1349543"/>
          <a:ext cx="556171" cy="5561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0F26B7-FA34-4960-8818-6A3911B16D6C}">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dirty="0"/>
            <a:t>Data machine learning algorithms</a:t>
          </a:r>
          <a:endParaRPr lang="en-US" sz="1500" kern="1200" dirty="0"/>
        </a:p>
      </dsp:txBody>
      <dsp:txXfrm>
        <a:off x="3735809" y="2414215"/>
        <a:ext cx="1589062" cy="635625"/>
      </dsp:txXfrm>
    </dsp:sp>
    <dsp:sp modelId="{8856AE85-0D56-4DD8-84E2-65F0392865A1}">
      <dsp:nvSpPr>
        <dsp:cNvPr id="0" name=""/>
        <dsp:cNvSpPr/>
      </dsp:nvSpPr>
      <dsp:spPr>
        <a:xfrm>
          <a:off x="5912824" y="1142964"/>
          <a:ext cx="969328" cy="96932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9A0E1D-0BC2-4FF0-8161-B47FFE2C5982}">
      <dsp:nvSpPr>
        <dsp:cNvPr id="0" name=""/>
        <dsp:cNvSpPr/>
      </dsp:nvSpPr>
      <dsp:spPr>
        <a:xfrm>
          <a:off x="6119402" y="1349543"/>
          <a:ext cx="556171" cy="5561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CE4792-149E-4CA2-BD64-874149094004}">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Create model</a:t>
          </a:r>
          <a:endParaRPr lang="en-US" sz="1500" kern="1200"/>
        </a:p>
      </dsp:txBody>
      <dsp:txXfrm>
        <a:off x="5602957" y="2414215"/>
        <a:ext cx="1589062" cy="635625"/>
      </dsp:txXfrm>
    </dsp:sp>
    <dsp:sp modelId="{78DB1E45-B10D-44DE-9412-B7B626017592}">
      <dsp:nvSpPr>
        <dsp:cNvPr id="0" name=""/>
        <dsp:cNvSpPr/>
      </dsp:nvSpPr>
      <dsp:spPr>
        <a:xfrm>
          <a:off x="7779973" y="1142964"/>
          <a:ext cx="969328" cy="969328"/>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46C4C-0C26-4702-8F67-B717E5CC17F1}">
      <dsp:nvSpPr>
        <dsp:cNvPr id="0" name=""/>
        <dsp:cNvSpPr/>
      </dsp:nvSpPr>
      <dsp:spPr>
        <a:xfrm rot="10800000">
          <a:off x="7986551" y="1349543"/>
          <a:ext cx="556171" cy="5561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F7A7EE-B7C6-4B66-81A8-A4B2B78EF067}">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dirty="0"/>
            <a:t>Training Model</a:t>
          </a:r>
          <a:endParaRPr lang="en-US" sz="1500" kern="1200" dirty="0"/>
        </a:p>
      </dsp:txBody>
      <dsp:txXfrm>
        <a:off x="7470105" y="2414215"/>
        <a:ext cx="1589062" cy="635625"/>
      </dsp:txXfrm>
    </dsp:sp>
    <dsp:sp modelId="{373059AF-26A7-472B-99A7-D28544AE6F19}">
      <dsp:nvSpPr>
        <dsp:cNvPr id="0" name=""/>
        <dsp:cNvSpPr/>
      </dsp:nvSpPr>
      <dsp:spPr>
        <a:xfrm>
          <a:off x="9647121" y="1142964"/>
          <a:ext cx="969328" cy="96932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54CA49-9DD2-4B9A-B5A6-4770B8713509}">
      <dsp:nvSpPr>
        <dsp:cNvPr id="0" name=""/>
        <dsp:cNvSpPr/>
      </dsp:nvSpPr>
      <dsp:spPr>
        <a:xfrm>
          <a:off x="9853699" y="1349543"/>
          <a:ext cx="556171" cy="5561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F92E55-316A-4E67-BFD6-64DB0CC8465D}">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IN" sz="1500" kern="1200"/>
            <a:t>Test model</a:t>
          </a:r>
          <a:endParaRPr lang="en-US" sz="1500" kern="1200"/>
        </a:p>
      </dsp:txBody>
      <dsp:txXfrm>
        <a:off x="9337254" y="2414215"/>
        <a:ext cx="1589062" cy="6356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2207-EA63-44F8-8805-C2EB7E5374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B9D20B-3D06-4A25-AFFE-43E2F5344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45E27B-D6D6-4F76-A14C-06164B3951B7}"/>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5" name="Footer Placeholder 4">
            <a:extLst>
              <a:ext uri="{FF2B5EF4-FFF2-40B4-BE49-F238E27FC236}">
                <a16:creationId xmlns:a16="http://schemas.microsoft.com/office/drawing/2014/main" id="{6B8C4CD3-792A-42FC-9826-F76E5847B4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A89A6B-55AE-413F-9E6A-93ED12692074}"/>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2255319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424B8-7434-4831-B871-713C8B894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B93C9A-6762-4901-9569-2F476925D2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6809D8-8633-4202-90C7-8532F682D694}"/>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5" name="Footer Placeholder 4">
            <a:extLst>
              <a:ext uri="{FF2B5EF4-FFF2-40B4-BE49-F238E27FC236}">
                <a16:creationId xmlns:a16="http://schemas.microsoft.com/office/drawing/2014/main" id="{12220640-7A46-499B-937A-B2379C5F06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F0F936-A9C8-4997-BDB4-A5ADF4C4684E}"/>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1466912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83FCF-A6B3-4BF8-858D-8A7271A937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7F47F-DEA9-4309-8685-056CD647B1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2FDF34-F6AE-4DB5-92CD-2F9C7FA4B2A8}"/>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5" name="Footer Placeholder 4">
            <a:extLst>
              <a:ext uri="{FF2B5EF4-FFF2-40B4-BE49-F238E27FC236}">
                <a16:creationId xmlns:a16="http://schemas.microsoft.com/office/drawing/2014/main" id="{6BEE5CD9-957D-4D90-ACD3-0395185B11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5571C-B3F6-4284-9332-792810A662D7}"/>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3266202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E86FE-4B8A-40DD-BDB4-A683C62AF3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01DB22-2C81-4F97-BBA8-558ABC02E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2CDE53-81AC-490E-B301-C52F1692B609}"/>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5" name="Footer Placeholder 4">
            <a:extLst>
              <a:ext uri="{FF2B5EF4-FFF2-40B4-BE49-F238E27FC236}">
                <a16:creationId xmlns:a16="http://schemas.microsoft.com/office/drawing/2014/main" id="{433F2238-3CEB-4597-B8C2-027A29F2C1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CEABD8-B160-4C8B-B00C-1811A4E41356}"/>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471279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01A8-9968-4AB2-864B-336CCB9D06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0FA638-2E0D-443D-B080-DCE49F691C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9A0DFE-AF40-4394-B544-DEFAD963BC17}"/>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5" name="Footer Placeholder 4">
            <a:extLst>
              <a:ext uri="{FF2B5EF4-FFF2-40B4-BE49-F238E27FC236}">
                <a16:creationId xmlns:a16="http://schemas.microsoft.com/office/drawing/2014/main" id="{72E94FDC-AF46-4A80-AC9A-7AFE68390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6E0D3-6A1F-4B58-91FA-81C0FB71F5D8}"/>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72526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9F90-05DA-4F4B-8527-11C324664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8AC985-6C93-4C62-9BFE-4998159DD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B04D2F-26D6-4335-AE7C-01A49E6A54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3750DB-081D-497A-9558-07CD5634F892}"/>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6" name="Footer Placeholder 5">
            <a:extLst>
              <a:ext uri="{FF2B5EF4-FFF2-40B4-BE49-F238E27FC236}">
                <a16:creationId xmlns:a16="http://schemas.microsoft.com/office/drawing/2014/main" id="{BF1125C0-993E-4490-B2B3-C28F900A8C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E34EB5-2E11-426B-90EC-6BCD176C5840}"/>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148358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B7B8A-6D4A-4446-95A6-61F5CAC682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06C86-474A-4416-8933-85036C2356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55547-B319-4496-82EA-369FB2334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5C973C1-4C93-4758-96A7-4715B6EA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C3188-B260-4E5E-BCD9-247640657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DD493E8-33E7-4685-81AB-6A38BFF0C916}"/>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8" name="Footer Placeholder 7">
            <a:extLst>
              <a:ext uri="{FF2B5EF4-FFF2-40B4-BE49-F238E27FC236}">
                <a16:creationId xmlns:a16="http://schemas.microsoft.com/office/drawing/2014/main" id="{5238BC49-ED58-4846-AD40-3DFC918162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3CD93E-FDF3-45FD-8FDB-CE56BEA7E23B}"/>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234339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77B9-D351-4331-8B9D-CFA5800FEB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F5BD7F-8CC5-4D3F-8709-92011C17561D}"/>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4" name="Footer Placeholder 3">
            <a:extLst>
              <a:ext uri="{FF2B5EF4-FFF2-40B4-BE49-F238E27FC236}">
                <a16:creationId xmlns:a16="http://schemas.microsoft.com/office/drawing/2014/main" id="{0F9DF085-9E79-4595-AF1A-9BB97D4403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7C2FFDF-112D-4D65-A4B9-44D8473663FC}"/>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192442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016671-1DF4-49DA-9197-1D62C63C0626}"/>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3" name="Footer Placeholder 2">
            <a:extLst>
              <a:ext uri="{FF2B5EF4-FFF2-40B4-BE49-F238E27FC236}">
                <a16:creationId xmlns:a16="http://schemas.microsoft.com/office/drawing/2014/main" id="{C02C31BC-D0B2-42D3-8C4D-3B5B6369B0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78B659-33C0-4729-ABC0-9970460CEA1B}"/>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325492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BCA81-9F9D-45EF-9E8C-C50A62921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3AFCA0-2C6D-437B-80BE-F573D325A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C907A3-5A51-4439-9EFC-28501E47D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C31BAD-03D6-4CA2-8FEC-694052FD5848}"/>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6" name="Footer Placeholder 5">
            <a:extLst>
              <a:ext uri="{FF2B5EF4-FFF2-40B4-BE49-F238E27FC236}">
                <a16:creationId xmlns:a16="http://schemas.microsoft.com/office/drawing/2014/main" id="{36916538-D564-432C-B67B-FE8735B1BB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D2E376-B09D-4DF4-BD38-9784F7DF6458}"/>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27788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1570-C323-4808-87B5-7DB79C76E8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FAFB4B-87C4-4E6E-A10C-BE67E8F48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AD757D-A29A-4047-9F6D-DA27B6D61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E9995-48AA-4757-89AD-5830C2EA3A96}"/>
              </a:ext>
            </a:extLst>
          </p:cNvPr>
          <p:cNvSpPr>
            <a:spLocks noGrp="1"/>
          </p:cNvSpPr>
          <p:nvPr>
            <p:ph type="dt" sz="half" idx="10"/>
          </p:nvPr>
        </p:nvSpPr>
        <p:spPr/>
        <p:txBody>
          <a:bodyPr/>
          <a:lstStyle/>
          <a:p>
            <a:fld id="{C63C9082-7B3D-4778-AA93-82AFD09EE2AB}" type="datetimeFigureOut">
              <a:rPr lang="en-IN" smtClean="0"/>
              <a:t>02-12-2021</a:t>
            </a:fld>
            <a:endParaRPr lang="en-IN"/>
          </a:p>
        </p:txBody>
      </p:sp>
      <p:sp>
        <p:nvSpPr>
          <p:cNvPr id="6" name="Footer Placeholder 5">
            <a:extLst>
              <a:ext uri="{FF2B5EF4-FFF2-40B4-BE49-F238E27FC236}">
                <a16:creationId xmlns:a16="http://schemas.microsoft.com/office/drawing/2014/main" id="{E901F25F-AF7C-4636-A720-B64239435C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253AB7-3969-457D-BAE8-AFBBEC2BBBED}"/>
              </a:ext>
            </a:extLst>
          </p:cNvPr>
          <p:cNvSpPr>
            <a:spLocks noGrp="1"/>
          </p:cNvSpPr>
          <p:nvPr>
            <p:ph type="sldNum" sz="quarter" idx="12"/>
          </p:nvPr>
        </p:nvSpPr>
        <p:spPr/>
        <p:txBody>
          <a:bodyPr/>
          <a:lstStyle/>
          <a:p>
            <a:fld id="{E3C05FD7-5952-4F22-8BB2-D827133E6DE0}" type="slidenum">
              <a:rPr lang="en-IN" smtClean="0"/>
              <a:t>‹#›</a:t>
            </a:fld>
            <a:endParaRPr lang="en-IN"/>
          </a:p>
        </p:txBody>
      </p:sp>
    </p:spTree>
    <p:extLst>
      <p:ext uri="{BB962C8B-B14F-4D97-AF65-F5344CB8AC3E}">
        <p14:creationId xmlns:p14="http://schemas.microsoft.com/office/powerpoint/2010/main" val="2390977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208BA-CA39-41F9-AC00-1B317446B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0956A5-609C-492D-A4AA-F7C6B5C749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023944-CF2C-4ECB-AE76-15E30C86DB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C9082-7B3D-4778-AA93-82AFD09EE2AB}" type="datetimeFigureOut">
              <a:rPr lang="en-IN" smtClean="0"/>
              <a:t>02-12-2021</a:t>
            </a:fld>
            <a:endParaRPr lang="en-IN"/>
          </a:p>
        </p:txBody>
      </p:sp>
      <p:sp>
        <p:nvSpPr>
          <p:cNvPr id="5" name="Footer Placeholder 4">
            <a:extLst>
              <a:ext uri="{FF2B5EF4-FFF2-40B4-BE49-F238E27FC236}">
                <a16:creationId xmlns:a16="http://schemas.microsoft.com/office/drawing/2014/main" id="{C96D5AFF-6005-4141-A234-58F38BD8FC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F67D234-C178-49AF-9878-CCBA4E6130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05FD7-5952-4F22-8BB2-D827133E6DE0}" type="slidenum">
              <a:rPr lang="en-IN" smtClean="0"/>
              <a:t>‹#›</a:t>
            </a:fld>
            <a:endParaRPr lang="en-IN"/>
          </a:p>
        </p:txBody>
      </p:sp>
    </p:spTree>
    <p:extLst>
      <p:ext uri="{BB962C8B-B14F-4D97-AF65-F5344CB8AC3E}">
        <p14:creationId xmlns:p14="http://schemas.microsoft.com/office/powerpoint/2010/main" val="807466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www.deviantart.com/barrymieny/art/Layered-Database-Source-Documents-34879812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s://en.wikiversity.org/wiki/MATLAB_essential" TargetMode="Externa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en.wikiversity.org/wiki/MATLAB_essentia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can of a human brain in a neurology clinic">
            <a:extLst>
              <a:ext uri="{FF2B5EF4-FFF2-40B4-BE49-F238E27FC236}">
                <a16:creationId xmlns:a16="http://schemas.microsoft.com/office/drawing/2014/main" id="{F5234205-260E-47F6-AA00-8B1D8045D0BD}"/>
              </a:ext>
            </a:extLst>
          </p:cNvPr>
          <p:cNvPicPr>
            <a:picLocks noChangeAspect="1"/>
          </p:cNvPicPr>
          <p:nvPr/>
        </p:nvPicPr>
        <p:blipFill rotWithShape="1">
          <a:blip r:embed="rId2">
            <a:alphaModFix amt="50000"/>
          </a:blip>
          <a:srcRect t="15907" b="9093"/>
          <a:stretch/>
        </p:blipFill>
        <p:spPr>
          <a:xfrm>
            <a:off x="20" y="1"/>
            <a:ext cx="12191980" cy="6857999"/>
          </a:xfrm>
          <a:prstGeom prst="rect">
            <a:avLst/>
          </a:prstGeom>
        </p:spPr>
      </p:pic>
      <p:sp>
        <p:nvSpPr>
          <p:cNvPr id="2" name="Title 1">
            <a:extLst>
              <a:ext uri="{FF2B5EF4-FFF2-40B4-BE49-F238E27FC236}">
                <a16:creationId xmlns:a16="http://schemas.microsoft.com/office/drawing/2014/main" id="{9C7D3464-C243-4B8C-94DF-F765417E4A0E}"/>
              </a:ext>
            </a:extLst>
          </p:cNvPr>
          <p:cNvSpPr>
            <a:spLocks noGrp="1"/>
          </p:cNvSpPr>
          <p:nvPr>
            <p:ph type="ctrTitle"/>
          </p:nvPr>
        </p:nvSpPr>
        <p:spPr>
          <a:xfrm>
            <a:off x="1524000" y="1122362"/>
            <a:ext cx="9144000" cy="2900518"/>
          </a:xfrm>
        </p:spPr>
        <p:txBody>
          <a:bodyPr>
            <a:normAutofit/>
          </a:bodyPr>
          <a:lstStyle/>
          <a:p>
            <a:r>
              <a:rPr lang="en-US" sz="5100" dirty="0">
                <a:solidFill>
                  <a:srgbClr val="FFFFFF"/>
                </a:solidFill>
              </a:rPr>
              <a:t>Utilities of ai and Segmentation of Thermal Images from Thyroid Patients for early detection of abnormalities</a:t>
            </a:r>
            <a:endParaRPr lang="en-IN" sz="5100" dirty="0">
              <a:solidFill>
                <a:srgbClr val="FFFFFF"/>
              </a:solidFill>
            </a:endParaRPr>
          </a:p>
        </p:txBody>
      </p:sp>
      <p:sp>
        <p:nvSpPr>
          <p:cNvPr id="3" name="Subtitle 2">
            <a:extLst>
              <a:ext uri="{FF2B5EF4-FFF2-40B4-BE49-F238E27FC236}">
                <a16:creationId xmlns:a16="http://schemas.microsoft.com/office/drawing/2014/main" id="{9E7A1C9F-2404-40D9-958C-2EAE69F1B8B3}"/>
              </a:ext>
            </a:extLst>
          </p:cNvPr>
          <p:cNvSpPr>
            <a:spLocks noGrp="1"/>
          </p:cNvSpPr>
          <p:nvPr>
            <p:ph type="subTitle" idx="1"/>
          </p:nvPr>
        </p:nvSpPr>
        <p:spPr>
          <a:xfrm>
            <a:off x="1524000" y="4159404"/>
            <a:ext cx="9144000" cy="1098395"/>
          </a:xfrm>
        </p:spPr>
        <p:txBody>
          <a:bodyPr>
            <a:normAutofit/>
          </a:bodyPr>
          <a:lstStyle/>
          <a:p>
            <a:r>
              <a:rPr lang="en-IN" sz="1700">
                <a:solidFill>
                  <a:srgbClr val="FFFFFF"/>
                </a:solidFill>
              </a:rPr>
              <a:t>Presented by – Gopal</a:t>
            </a:r>
          </a:p>
          <a:p>
            <a:r>
              <a:rPr lang="en-IN" sz="1700">
                <a:solidFill>
                  <a:srgbClr val="FFFFFF"/>
                </a:solidFill>
              </a:rPr>
              <a:t>B.Tech Engineering  Physics</a:t>
            </a:r>
          </a:p>
          <a:p>
            <a:r>
              <a:rPr lang="en-IN" sz="1700">
                <a:solidFill>
                  <a:srgbClr val="FFFFFF"/>
                </a:solidFill>
              </a:rPr>
              <a:t>IIT Roorkee</a:t>
            </a:r>
          </a:p>
          <a:p>
            <a:endParaRPr lang="en-IN" sz="1700">
              <a:solidFill>
                <a:srgbClr val="FFFFFF"/>
              </a:solidFill>
            </a:endParaRPr>
          </a:p>
        </p:txBody>
      </p:sp>
    </p:spTree>
    <p:extLst>
      <p:ext uri="{BB962C8B-B14F-4D97-AF65-F5344CB8AC3E}">
        <p14:creationId xmlns:p14="http://schemas.microsoft.com/office/powerpoint/2010/main" val="29312060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29C7D90-85D5-47A8-A611-7D25C481067E}"/>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400" kern="1200" dirty="0">
                <a:solidFill>
                  <a:srgbClr val="FFFFFF"/>
                </a:solidFill>
                <a:latin typeface="+mj-lt"/>
                <a:ea typeface="+mj-ea"/>
                <a:cs typeface="+mj-cs"/>
              </a:rPr>
              <a:t>Steps for Thyroid detection using artificial intelligence </a:t>
            </a:r>
          </a:p>
        </p:txBody>
      </p:sp>
      <p:graphicFrame>
        <p:nvGraphicFramePr>
          <p:cNvPr id="14" name="TextBox 3">
            <a:extLst>
              <a:ext uri="{FF2B5EF4-FFF2-40B4-BE49-F238E27FC236}">
                <a16:creationId xmlns:a16="http://schemas.microsoft.com/office/drawing/2014/main" id="{6F2EF150-BF1C-48A8-A7FB-82EB7903E664}"/>
              </a:ext>
            </a:extLst>
          </p:cNvPr>
          <p:cNvGraphicFramePr/>
          <p:nvPr>
            <p:extLst>
              <p:ext uri="{D42A27DB-BD31-4B8C-83A1-F6EECF244321}">
                <p14:modId xmlns:p14="http://schemas.microsoft.com/office/powerpoint/2010/main" val="17465061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627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BA7E-5F11-4880-9415-C84CB845587C}"/>
              </a:ext>
            </a:extLst>
          </p:cNvPr>
          <p:cNvSpPr>
            <a:spLocks noGrp="1"/>
          </p:cNvSpPr>
          <p:nvPr>
            <p:ph type="title"/>
          </p:nvPr>
        </p:nvSpPr>
        <p:spPr>
          <a:xfrm>
            <a:off x="838200" y="719086"/>
            <a:ext cx="10616380" cy="854075"/>
          </a:xfrm>
        </p:spPr>
        <p:txBody>
          <a:bodyPr/>
          <a:lstStyle/>
          <a:p>
            <a:r>
              <a:rPr lang="en-IN" dirty="0"/>
              <a:t>Data Collection</a:t>
            </a:r>
          </a:p>
        </p:txBody>
      </p:sp>
      <p:pic>
        <p:nvPicPr>
          <p:cNvPr id="1026" name="Picture 2" descr="FLIR T540 Professional Thermal Camera | Teledyne FLIR">
            <a:extLst>
              <a:ext uri="{FF2B5EF4-FFF2-40B4-BE49-F238E27FC236}">
                <a16:creationId xmlns:a16="http://schemas.microsoft.com/office/drawing/2014/main" id="{E6065677-AD2D-4F9C-902E-F028198891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8417" y="1027022"/>
            <a:ext cx="2996388" cy="31212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con, funnel chart&#10;&#10;Description automatically generated">
            <a:extLst>
              <a:ext uri="{FF2B5EF4-FFF2-40B4-BE49-F238E27FC236}">
                <a16:creationId xmlns:a16="http://schemas.microsoft.com/office/drawing/2014/main" id="{456C1632-787E-424C-B37E-DD52016B20C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680090" y="4239910"/>
            <a:ext cx="1513042" cy="1513042"/>
          </a:xfrm>
          <a:prstGeom prst="rect">
            <a:avLst/>
          </a:prstGeom>
        </p:spPr>
      </p:pic>
      <p:sp>
        <p:nvSpPr>
          <p:cNvPr id="10" name="TextBox 9">
            <a:extLst>
              <a:ext uri="{FF2B5EF4-FFF2-40B4-BE49-F238E27FC236}">
                <a16:creationId xmlns:a16="http://schemas.microsoft.com/office/drawing/2014/main" id="{0632823B-9185-428F-AB16-A7B0648D7249}"/>
              </a:ext>
            </a:extLst>
          </p:cNvPr>
          <p:cNvSpPr txBox="1"/>
          <p:nvPr/>
        </p:nvSpPr>
        <p:spPr>
          <a:xfrm>
            <a:off x="9301315" y="3537154"/>
            <a:ext cx="2153265" cy="369332"/>
          </a:xfrm>
          <a:prstGeom prst="rect">
            <a:avLst/>
          </a:prstGeom>
          <a:noFill/>
        </p:spPr>
        <p:txBody>
          <a:bodyPr wrap="square" rtlCol="0">
            <a:spAutoFit/>
          </a:bodyPr>
          <a:lstStyle/>
          <a:p>
            <a:r>
              <a:rPr lang="en-IN" dirty="0"/>
              <a:t>FLIR T-540</a:t>
            </a:r>
          </a:p>
        </p:txBody>
      </p:sp>
      <p:sp>
        <p:nvSpPr>
          <p:cNvPr id="11" name="TextBox 10">
            <a:extLst>
              <a:ext uri="{FF2B5EF4-FFF2-40B4-BE49-F238E27FC236}">
                <a16:creationId xmlns:a16="http://schemas.microsoft.com/office/drawing/2014/main" id="{DC5C55D2-219E-4D5F-A1B1-8F262C0DCA66}"/>
              </a:ext>
            </a:extLst>
          </p:cNvPr>
          <p:cNvSpPr txBox="1"/>
          <p:nvPr/>
        </p:nvSpPr>
        <p:spPr>
          <a:xfrm>
            <a:off x="838200" y="2251587"/>
            <a:ext cx="5181600" cy="2308324"/>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j-lt"/>
              </a:rPr>
              <a:t>Using FLIR camera, Thermal image data collection.</a:t>
            </a:r>
          </a:p>
          <a:p>
            <a:pPr marL="285750" indent="-285750">
              <a:buFont typeface="Arial" panose="020B0604020202020204" pitchFamily="34" charset="0"/>
              <a:buChar char="•"/>
            </a:pPr>
            <a:r>
              <a:rPr lang="en-US" dirty="0">
                <a:latin typeface="+mj-lt"/>
              </a:rPr>
              <a:t>In a procedure, a FLIR camera collects and generates a picture of an item using infrared light generated by the object.</a:t>
            </a:r>
          </a:p>
          <a:p>
            <a:pPr marL="285750" indent="-285750">
              <a:buFont typeface="Arial" panose="020B0604020202020204" pitchFamily="34" charset="0"/>
              <a:buChar char="•"/>
            </a:pPr>
            <a:r>
              <a:rPr lang="en-US" b="0" i="0" dirty="0">
                <a:solidFill>
                  <a:srgbClr val="202122"/>
                </a:solidFill>
                <a:effectLst/>
                <a:latin typeface="+mj-lt"/>
              </a:rPr>
              <a:t>allows one to see variations in temperature.</a:t>
            </a:r>
          </a:p>
          <a:p>
            <a:pPr marL="285750" indent="-285750">
              <a:buFont typeface="Arial" panose="020B0604020202020204" pitchFamily="34" charset="0"/>
              <a:buChar char="•"/>
            </a:pPr>
            <a:r>
              <a:rPr lang="en-US" dirty="0">
                <a:latin typeface="+mj-lt"/>
              </a:rPr>
              <a:t>Thermographic cameras typically detect and generate pictures of radiation in the long-infrared band of the electromagnetic spectrum.</a:t>
            </a:r>
            <a:endParaRPr lang="en-IN" dirty="0">
              <a:latin typeface="+mj-lt"/>
            </a:endParaRPr>
          </a:p>
        </p:txBody>
      </p:sp>
    </p:spTree>
    <p:extLst>
      <p:ext uri="{BB962C8B-B14F-4D97-AF65-F5344CB8AC3E}">
        <p14:creationId xmlns:p14="http://schemas.microsoft.com/office/powerpoint/2010/main" val="1087776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1" name="Rectangle 9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Rectangle 96">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1B6FF-B907-4673-8526-6F22A97EB67C}"/>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Data pre-processing</a:t>
            </a:r>
          </a:p>
        </p:txBody>
      </p:sp>
      <p:pic>
        <p:nvPicPr>
          <p:cNvPr id="5" name="Picture 4" descr="Graphical user interface, application&#10;&#10;Description automatically generated">
            <a:extLst>
              <a:ext uri="{FF2B5EF4-FFF2-40B4-BE49-F238E27FC236}">
                <a16:creationId xmlns:a16="http://schemas.microsoft.com/office/drawing/2014/main" id="{5E4BBFB0-F68D-482E-B18A-FD1EB984C304}"/>
              </a:ext>
            </a:extLst>
          </p:cNvPr>
          <p:cNvPicPr>
            <a:picLocks noChangeAspect="1"/>
          </p:cNvPicPr>
          <p:nvPr/>
        </p:nvPicPr>
        <p:blipFill>
          <a:blip r:embed="rId2"/>
          <a:stretch>
            <a:fillRect/>
          </a:stretch>
        </p:blipFill>
        <p:spPr>
          <a:xfrm>
            <a:off x="217161" y="2671746"/>
            <a:ext cx="5802756" cy="3089968"/>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B7287AAA-A914-4E2F-A83C-230AF9BD801B}"/>
              </a:ext>
            </a:extLst>
          </p:cNvPr>
          <p:cNvPicPr>
            <a:picLocks noChangeAspect="1"/>
          </p:cNvPicPr>
          <p:nvPr/>
        </p:nvPicPr>
        <p:blipFill rotWithShape="1">
          <a:blip r:embed="rId3"/>
          <a:srcRect r="11575"/>
          <a:stretch/>
        </p:blipFill>
        <p:spPr>
          <a:xfrm>
            <a:off x="6345165" y="2671746"/>
            <a:ext cx="5131087" cy="3089968"/>
          </a:xfrm>
          <a:prstGeom prst="rect">
            <a:avLst/>
          </a:prstGeom>
        </p:spPr>
      </p:pic>
      <p:pic>
        <p:nvPicPr>
          <p:cNvPr id="9" name="Picture 8" descr="A picture containing icon&#10;&#10;Description automatically generated">
            <a:extLst>
              <a:ext uri="{FF2B5EF4-FFF2-40B4-BE49-F238E27FC236}">
                <a16:creationId xmlns:a16="http://schemas.microsoft.com/office/drawing/2014/main" id="{E6F31C98-F007-45FF-B908-95E2962739F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38682" y="495717"/>
            <a:ext cx="668375" cy="600569"/>
          </a:xfrm>
          <a:prstGeom prst="rect">
            <a:avLst/>
          </a:prstGeom>
        </p:spPr>
      </p:pic>
    </p:spTree>
    <p:extLst>
      <p:ext uri="{BB962C8B-B14F-4D97-AF65-F5344CB8AC3E}">
        <p14:creationId xmlns:p14="http://schemas.microsoft.com/office/powerpoint/2010/main" val="258879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9B6696C-F1D2-4AA9-8D1C-147592E26991}"/>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Data pre-processing</a:t>
            </a:r>
          </a:p>
        </p:txBody>
      </p:sp>
      <p:pic>
        <p:nvPicPr>
          <p:cNvPr id="5" name="Picture 4">
            <a:extLst>
              <a:ext uri="{FF2B5EF4-FFF2-40B4-BE49-F238E27FC236}">
                <a16:creationId xmlns:a16="http://schemas.microsoft.com/office/drawing/2014/main" id="{59D61025-A57C-47B8-8A92-511BEB3CF529}"/>
              </a:ext>
            </a:extLst>
          </p:cNvPr>
          <p:cNvPicPr>
            <a:picLocks noChangeAspect="1"/>
          </p:cNvPicPr>
          <p:nvPr/>
        </p:nvPicPr>
        <p:blipFill>
          <a:blip r:embed="rId2"/>
          <a:stretch>
            <a:fillRect/>
          </a:stretch>
        </p:blipFill>
        <p:spPr>
          <a:xfrm>
            <a:off x="1915569" y="1966293"/>
            <a:ext cx="8360861" cy="4452160"/>
          </a:xfrm>
          <a:prstGeom prst="rect">
            <a:avLst/>
          </a:prstGeom>
        </p:spPr>
      </p:pic>
      <p:pic>
        <p:nvPicPr>
          <p:cNvPr id="21" name="Picture 20" descr="A picture containing icon&#10;&#10;Description automatically generated">
            <a:extLst>
              <a:ext uri="{FF2B5EF4-FFF2-40B4-BE49-F238E27FC236}">
                <a16:creationId xmlns:a16="http://schemas.microsoft.com/office/drawing/2014/main" id="{704BBCD2-BE19-4772-A137-32BD5FFC62F3}"/>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38682" y="495717"/>
            <a:ext cx="668375" cy="600569"/>
          </a:xfrm>
          <a:prstGeom prst="rect">
            <a:avLst/>
          </a:prstGeom>
        </p:spPr>
      </p:pic>
    </p:spTree>
    <p:extLst>
      <p:ext uri="{BB962C8B-B14F-4D97-AF65-F5344CB8AC3E}">
        <p14:creationId xmlns:p14="http://schemas.microsoft.com/office/powerpoint/2010/main" val="3298412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DB7E5-2C16-486C-BE7D-5A2D4AB0155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Neural Networks</a:t>
            </a:r>
          </a:p>
        </p:txBody>
      </p:sp>
      <p:pic>
        <p:nvPicPr>
          <p:cNvPr id="4100" name="Picture 4" descr="A biological neuron in comparison to an artificial neural network: (a)... |  Download Scientific Diagram">
            <a:extLst>
              <a:ext uri="{FF2B5EF4-FFF2-40B4-BE49-F238E27FC236}">
                <a16:creationId xmlns:a16="http://schemas.microsoft.com/office/drawing/2014/main" id="{5AA5EBCC-86D3-413C-AC69-9B47B3610AA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85866" y="1966293"/>
            <a:ext cx="7420266" cy="44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6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PU with binary numbers and blueprint">
            <a:extLst>
              <a:ext uri="{FF2B5EF4-FFF2-40B4-BE49-F238E27FC236}">
                <a16:creationId xmlns:a16="http://schemas.microsoft.com/office/drawing/2014/main" id="{29B68466-5E63-46A3-8D59-65D761ACE33F}"/>
              </a:ext>
            </a:extLst>
          </p:cNvPr>
          <p:cNvPicPr>
            <a:picLocks noChangeAspect="1"/>
          </p:cNvPicPr>
          <p:nvPr/>
        </p:nvPicPr>
        <p:blipFill rotWithShape="1">
          <a:blip r:embed="rId2">
            <a:alphaModFix amt="35000"/>
          </a:blip>
          <a:src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098F3684-235A-4BA9-95AC-3A858B1C4D64}"/>
              </a:ext>
            </a:extLst>
          </p:cNvPr>
          <p:cNvSpPr>
            <a:spLocks noGrp="1"/>
          </p:cNvSpPr>
          <p:nvPr>
            <p:ph type="title"/>
          </p:nvPr>
        </p:nvSpPr>
        <p:spPr>
          <a:xfrm>
            <a:off x="838201" y="1065862"/>
            <a:ext cx="3313164" cy="4726276"/>
          </a:xfrm>
        </p:spPr>
        <p:txBody>
          <a:bodyPr vert="horz" lIns="91440" tIns="45720" rIns="91440" bIns="45720" rtlCol="0" anchor="ctr">
            <a:normAutofit/>
          </a:bodyPr>
          <a:lstStyle/>
          <a:p>
            <a:pPr algn="r"/>
            <a:r>
              <a:rPr lang="en-US" sz="4000" dirty="0">
                <a:solidFill>
                  <a:srgbClr val="FFFFFF"/>
                </a:solidFill>
              </a:rPr>
              <a:t>Data machine learning algorithm</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47D2D2A-C1E4-4FBC-BFBB-D0E6173E109B}"/>
              </a:ext>
            </a:extLst>
          </p:cNvPr>
          <p:cNvSpPr txBox="1"/>
          <p:nvPr/>
        </p:nvSpPr>
        <p:spPr>
          <a:xfrm>
            <a:off x="5155379" y="1065862"/>
            <a:ext cx="5744685"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rgbClr val="FFFFFF"/>
                </a:solidFill>
              </a:rPr>
              <a:t>SVM (Support Vector Machine)</a:t>
            </a:r>
          </a:p>
        </p:txBody>
      </p:sp>
    </p:spTree>
    <p:extLst>
      <p:ext uri="{BB962C8B-B14F-4D97-AF65-F5344CB8AC3E}">
        <p14:creationId xmlns:p14="http://schemas.microsoft.com/office/powerpoint/2010/main" val="35920883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B8F06-5919-4DB6-82F3-5AA2BB1873DC}"/>
              </a:ext>
            </a:extLst>
          </p:cNvPr>
          <p:cNvSpPr>
            <a:spLocks noGrp="1"/>
          </p:cNvSpPr>
          <p:nvPr>
            <p:ph type="title"/>
          </p:nvPr>
        </p:nvSpPr>
        <p:spPr>
          <a:xfrm>
            <a:off x="1057739" y="850977"/>
            <a:ext cx="4959603" cy="657999"/>
          </a:xfrm>
        </p:spPr>
        <p:txBody>
          <a:bodyPr vert="horz" lIns="91440" tIns="45720" rIns="91440" bIns="45720" rtlCol="0" anchor="b">
            <a:normAutofit/>
          </a:bodyPr>
          <a:lstStyle/>
          <a:p>
            <a:r>
              <a:rPr lang="en-US" sz="4000" kern="1200" dirty="0">
                <a:solidFill>
                  <a:schemeClr val="tx1"/>
                </a:solidFill>
                <a:latin typeface="+mj-lt"/>
                <a:ea typeface="+mj-ea"/>
                <a:cs typeface="+mj-cs"/>
              </a:rPr>
              <a:t>SVM</a:t>
            </a:r>
          </a:p>
        </p:txBody>
      </p:sp>
      <p:sp>
        <p:nvSpPr>
          <p:cNvPr id="4" name="TextBox 3">
            <a:extLst>
              <a:ext uri="{FF2B5EF4-FFF2-40B4-BE49-F238E27FC236}">
                <a16:creationId xmlns:a16="http://schemas.microsoft.com/office/drawing/2014/main" id="{576E275D-649D-4DF1-8274-B47A1BD4DE75}"/>
              </a:ext>
            </a:extLst>
          </p:cNvPr>
          <p:cNvSpPr txBox="1"/>
          <p:nvPr/>
        </p:nvSpPr>
        <p:spPr>
          <a:xfrm>
            <a:off x="855406" y="1936956"/>
            <a:ext cx="6735097" cy="2871018"/>
          </a:xfrm>
          <a:prstGeom prst="rect">
            <a:avLst/>
          </a:prstGeom>
        </p:spPr>
        <p:txBody>
          <a:bodyPr vert="horz" lIns="91440" tIns="45720" rIns="91440" bIns="45720" rtlCol="0" anchor="t">
            <a:normAutofit/>
          </a:bodyPr>
          <a:lstStyle/>
          <a:p>
            <a:pPr marL="285750" indent="-228600" algn="just">
              <a:lnSpc>
                <a:spcPct val="90000"/>
              </a:lnSpc>
              <a:spcAft>
                <a:spcPts val="600"/>
              </a:spcAft>
              <a:buFont typeface="Arial" panose="020B0604020202020204" pitchFamily="34" charset="0"/>
              <a:buChar char="•"/>
            </a:pPr>
            <a:r>
              <a:rPr lang="en-US" sz="1600" dirty="0"/>
              <a:t>Support-vector machines (SVMs, also known as support-vector networks) are supervised learning models that examine data for classification and regression analysis in machine learning.</a:t>
            </a:r>
          </a:p>
          <a:p>
            <a:pPr marL="285750" indent="-228600" algn="just">
              <a:lnSpc>
                <a:spcPct val="90000"/>
              </a:lnSpc>
              <a:spcAft>
                <a:spcPts val="600"/>
              </a:spcAft>
              <a:buFont typeface="Arial" panose="020B0604020202020204" pitchFamily="34" charset="0"/>
              <a:buChar char="•"/>
            </a:pPr>
            <a:r>
              <a:rPr lang="en-US" sz="1600" dirty="0"/>
              <a:t>SVMs, which are based on statistical learning frameworks, are one of the most reliable prediction approaches.</a:t>
            </a:r>
          </a:p>
          <a:p>
            <a:pPr marL="285750" indent="-228600" algn="just">
              <a:lnSpc>
                <a:spcPct val="90000"/>
              </a:lnSpc>
              <a:spcAft>
                <a:spcPts val="600"/>
              </a:spcAft>
              <a:buFont typeface="Arial" panose="020B0604020202020204" pitchFamily="34" charset="0"/>
              <a:buChar char="•"/>
            </a:pPr>
            <a:r>
              <a:rPr lang="en-US" sz="1600" dirty="0"/>
              <a:t>SVMs are capable of doing non-linear classification in addition to linear classification.</a:t>
            </a:r>
          </a:p>
          <a:p>
            <a:pPr marL="285750" indent="-228600" algn="just">
              <a:lnSpc>
                <a:spcPct val="90000"/>
              </a:lnSpc>
              <a:spcAft>
                <a:spcPts val="600"/>
              </a:spcAft>
              <a:buFont typeface="Arial" panose="020B0604020202020204" pitchFamily="34" charset="0"/>
              <a:buChar char="•"/>
            </a:pPr>
            <a:r>
              <a:rPr lang="en-US" sz="1600" dirty="0"/>
              <a:t>SVM translates training examples to points in space in order to widen the distance between the two categories as much as possible. New instances are then mapped into the same space and classified according to which side of the gap they land on.</a:t>
            </a:r>
          </a:p>
        </p:txBody>
      </p:sp>
      <p:pic>
        <p:nvPicPr>
          <p:cNvPr id="3074" name="Picture 2" descr="A close-up of a speedometer&#10;&#10;Description automatically generated with low confidence">
            <a:extLst>
              <a:ext uri="{FF2B5EF4-FFF2-40B4-BE49-F238E27FC236}">
                <a16:creationId xmlns:a16="http://schemas.microsoft.com/office/drawing/2014/main" id="{6CE2C615-5855-466F-8078-5819BD8689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15299" y="2068033"/>
            <a:ext cx="2796506" cy="2721933"/>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189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 Most Common Types of Thyroid Problems | Marham">
            <a:extLst>
              <a:ext uri="{FF2B5EF4-FFF2-40B4-BE49-F238E27FC236}">
                <a16:creationId xmlns:a16="http://schemas.microsoft.com/office/drawing/2014/main" id="{5BE506D6-8E5C-41BB-BB60-FCDF2B1AC2D0}"/>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5605" r="9506" b="1"/>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A98A190-D0C3-4616-9793-35411250DFBD}"/>
              </a:ext>
            </a:extLst>
          </p:cNvPr>
          <p:cNvSpPr>
            <a:spLocks noGrp="1"/>
          </p:cNvSpPr>
          <p:nvPr>
            <p:ph type="title"/>
          </p:nvPr>
        </p:nvSpPr>
        <p:spPr>
          <a:xfrm>
            <a:off x="838201" y="1065862"/>
            <a:ext cx="3313164" cy="4726276"/>
          </a:xfrm>
        </p:spPr>
        <p:txBody>
          <a:bodyPr>
            <a:normAutofit/>
          </a:bodyPr>
          <a:lstStyle/>
          <a:p>
            <a:pPr algn="r"/>
            <a:r>
              <a:rPr lang="en-IN" sz="4000" dirty="0">
                <a:solidFill>
                  <a:srgbClr val="FFFFFF"/>
                </a:solidFill>
              </a:rPr>
              <a:t>Content</a:t>
            </a:r>
          </a:p>
        </p:txBody>
      </p:sp>
      <p:cxnSp>
        <p:nvCxnSpPr>
          <p:cNvPr id="73" name="Straight Connector 72">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4E96DD5-5F43-4C38-86A2-1188C048A2CC}"/>
              </a:ext>
            </a:extLst>
          </p:cNvPr>
          <p:cNvSpPr>
            <a:spLocks noGrp="1"/>
          </p:cNvSpPr>
          <p:nvPr>
            <p:ph idx="1"/>
          </p:nvPr>
        </p:nvSpPr>
        <p:spPr>
          <a:xfrm>
            <a:off x="5155379" y="1065862"/>
            <a:ext cx="5744685" cy="4726276"/>
          </a:xfrm>
        </p:spPr>
        <p:txBody>
          <a:bodyPr anchor="ctr">
            <a:normAutofit/>
          </a:bodyPr>
          <a:lstStyle/>
          <a:p>
            <a:r>
              <a:rPr lang="en-IN" sz="2000" dirty="0">
                <a:solidFill>
                  <a:srgbClr val="FFFFFF"/>
                </a:solidFill>
              </a:rPr>
              <a:t>Introduction</a:t>
            </a:r>
          </a:p>
          <a:p>
            <a:r>
              <a:rPr lang="en-IN" sz="2000" dirty="0">
                <a:solidFill>
                  <a:srgbClr val="FFFFFF"/>
                </a:solidFill>
              </a:rPr>
              <a:t>Anatomy</a:t>
            </a:r>
          </a:p>
          <a:p>
            <a:r>
              <a:rPr lang="en-IN" sz="2000" dirty="0">
                <a:solidFill>
                  <a:srgbClr val="FFFFFF"/>
                </a:solidFill>
              </a:rPr>
              <a:t>Thyroid Disorders types</a:t>
            </a:r>
          </a:p>
          <a:p>
            <a:r>
              <a:rPr lang="en-IN" sz="2000" dirty="0">
                <a:solidFill>
                  <a:srgbClr val="FFFFFF"/>
                </a:solidFill>
              </a:rPr>
              <a:t>Lab Investigation</a:t>
            </a:r>
          </a:p>
          <a:p>
            <a:r>
              <a:rPr lang="en-US" sz="2000" kern="1200" dirty="0">
                <a:solidFill>
                  <a:srgbClr val="FFFFFF"/>
                </a:solidFill>
                <a:latin typeface="+mj-lt"/>
                <a:ea typeface="+mj-ea"/>
                <a:cs typeface="+mj-cs"/>
              </a:rPr>
              <a:t>Steps for Thyroid detection using ai</a:t>
            </a:r>
          </a:p>
        </p:txBody>
      </p:sp>
    </p:spTree>
    <p:extLst>
      <p:ext uri="{BB962C8B-B14F-4D97-AF65-F5344CB8AC3E}">
        <p14:creationId xmlns:p14="http://schemas.microsoft.com/office/powerpoint/2010/main" val="26578271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6FF3-2FDC-41D8-80BE-981ED5BE3E03}"/>
              </a:ext>
            </a:extLst>
          </p:cNvPr>
          <p:cNvSpPr>
            <a:spLocks noGrp="1"/>
          </p:cNvSpPr>
          <p:nvPr>
            <p:ph type="title"/>
          </p:nvPr>
        </p:nvSpPr>
        <p:spPr/>
        <p:txBody>
          <a:bodyPr/>
          <a:lstStyle/>
          <a:p>
            <a:r>
              <a:rPr lang="en-IN" dirty="0"/>
              <a:t>Introduction</a:t>
            </a:r>
          </a:p>
        </p:txBody>
      </p:sp>
      <p:graphicFrame>
        <p:nvGraphicFramePr>
          <p:cNvPr id="7" name="Content Placeholder 2">
            <a:extLst>
              <a:ext uri="{FF2B5EF4-FFF2-40B4-BE49-F238E27FC236}">
                <a16:creationId xmlns:a16="http://schemas.microsoft.com/office/drawing/2014/main" id="{F34FC167-46D8-438D-8180-3BD51C6A9CB8}"/>
              </a:ext>
            </a:extLst>
          </p:cNvPr>
          <p:cNvGraphicFramePr>
            <a:graphicFrameLocks noGrp="1"/>
          </p:cNvGraphicFramePr>
          <p:nvPr>
            <p:ph idx="1"/>
            <p:extLst>
              <p:ext uri="{D42A27DB-BD31-4B8C-83A1-F6EECF244321}">
                <p14:modId xmlns:p14="http://schemas.microsoft.com/office/powerpoint/2010/main" val="41596560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6930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C88B28-2A86-4585-913E-15FBCC989E1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ANATOMY</a:t>
            </a:r>
          </a:p>
        </p:txBody>
      </p:sp>
      <p:pic>
        <p:nvPicPr>
          <p:cNvPr id="2050" name="Picture 2" descr="Thyroid Gland Location, Function, Hormones, Problems and Surgery">
            <a:extLst>
              <a:ext uri="{FF2B5EF4-FFF2-40B4-BE49-F238E27FC236}">
                <a16:creationId xmlns:a16="http://schemas.microsoft.com/office/drawing/2014/main" id="{037D2774-8813-4B24-B917-FB7575210B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0900" y="2204919"/>
            <a:ext cx="6058040" cy="372569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47E3B24E-177A-4777-AB75-7B66C895F53E}"/>
              </a:ext>
            </a:extLst>
          </p:cNvPr>
          <p:cNvSpPr>
            <a:spLocks noGrp="1"/>
          </p:cNvSpPr>
          <p:nvPr>
            <p:ph idx="1"/>
          </p:nvPr>
        </p:nvSpPr>
        <p:spPr>
          <a:xfrm>
            <a:off x="543060" y="1655276"/>
            <a:ext cx="4173320" cy="4954686"/>
          </a:xfrm>
        </p:spPr>
        <p:txBody>
          <a:bodyPr anchor="ctr">
            <a:normAutofit/>
          </a:bodyPr>
          <a:lstStyle/>
          <a:p>
            <a:pPr marL="0" indent="0">
              <a:buNone/>
            </a:pPr>
            <a:r>
              <a:rPr lang="en-IN" sz="2000" b="1" dirty="0">
                <a:latin typeface="+mj-lt"/>
              </a:rPr>
              <a:t>Hormones of thyroid gland</a:t>
            </a:r>
          </a:p>
          <a:p>
            <a:r>
              <a:rPr lang="en-IN" sz="2000" dirty="0"/>
              <a:t>Hormones secreted by thyroid gland</a:t>
            </a:r>
          </a:p>
          <a:p>
            <a:pPr lvl="1">
              <a:buFont typeface="Courier New" panose="02070309020205020404" pitchFamily="49" charset="0"/>
              <a:buChar char="o"/>
            </a:pPr>
            <a:r>
              <a:rPr lang="en-IN" sz="2000" dirty="0"/>
              <a:t>Thyroxine[T4]</a:t>
            </a:r>
          </a:p>
          <a:p>
            <a:pPr lvl="1">
              <a:buFont typeface="Courier New" panose="02070309020205020404" pitchFamily="49" charset="0"/>
              <a:buChar char="o"/>
            </a:pPr>
            <a:r>
              <a:rPr lang="en-IN" sz="2000" dirty="0"/>
              <a:t>Triiodothyronine [T3]</a:t>
            </a:r>
          </a:p>
          <a:p>
            <a:r>
              <a:rPr lang="en-IN" sz="2000" dirty="0"/>
              <a:t>All organ systems are affected by thyroid hormones. Thyroid hormones increases metabolic rate, heart rate and ventricle contractility, as well as muscle and central nervous system(CNS) excitability.</a:t>
            </a:r>
          </a:p>
        </p:txBody>
      </p:sp>
    </p:spTree>
    <p:extLst>
      <p:ext uri="{BB962C8B-B14F-4D97-AF65-F5344CB8AC3E}">
        <p14:creationId xmlns:p14="http://schemas.microsoft.com/office/powerpoint/2010/main" val="2873914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3001-F7D4-497F-8D44-450543505544}"/>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sz="4000" dirty="0"/>
              <a:t>Thyroid Disorder Types</a:t>
            </a:r>
          </a:p>
        </p:txBody>
      </p:sp>
      <p:sp>
        <p:nvSpPr>
          <p:cNvPr id="5" name="TextBox 4">
            <a:extLst>
              <a:ext uri="{FF2B5EF4-FFF2-40B4-BE49-F238E27FC236}">
                <a16:creationId xmlns:a16="http://schemas.microsoft.com/office/drawing/2014/main" id="{07FE4D22-BDA9-4D00-BEC1-DA6F4E2B95B5}"/>
              </a:ext>
            </a:extLst>
          </p:cNvPr>
          <p:cNvSpPr txBox="1"/>
          <p:nvPr/>
        </p:nvSpPr>
        <p:spPr>
          <a:xfrm>
            <a:off x="649224" y="2438400"/>
            <a:ext cx="5102351" cy="3785419"/>
          </a:xfrm>
          <a:prstGeom prst="rect">
            <a:avLst/>
          </a:prstGeom>
        </p:spPr>
        <p:txBody>
          <a:bodyPr vert="horz" lIns="91440" tIns="45720" rIns="91440" bIns="45720" rtlCol="0">
            <a:normAutofit/>
          </a:bodyPr>
          <a:lstStyle/>
          <a:p>
            <a:pPr>
              <a:lnSpc>
                <a:spcPct val="90000"/>
              </a:lnSpc>
              <a:spcAft>
                <a:spcPts val="600"/>
              </a:spcAft>
            </a:pPr>
            <a:r>
              <a:rPr lang="en-US" sz="1400" b="1" dirty="0"/>
              <a:t>HYPOTHYROIDISM</a:t>
            </a:r>
          </a:p>
          <a:p>
            <a:pPr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r>
              <a:rPr lang="en-US" sz="1400" dirty="0"/>
              <a:t>Hyperthyroidism, is a state of insufficient thyroid hormone production.</a:t>
            </a:r>
          </a:p>
          <a:p>
            <a:pPr marL="285750" indent="-228600">
              <a:lnSpc>
                <a:spcPct val="90000"/>
              </a:lnSpc>
              <a:spcAft>
                <a:spcPts val="600"/>
              </a:spcAft>
              <a:buFont typeface="Arial" panose="020B0604020202020204" pitchFamily="34" charset="0"/>
              <a:buChar char="•"/>
            </a:pPr>
            <a:r>
              <a:rPr lang="en-US" sz="1400" dirty="0"/>
              <a:t>Worldwide, the most common cause is iodine deficiency.</a:t>
            </a:r>
          </a:p>
          <a:p>
            <a:pPr marL="285750" indent="-228600">
              <a:lnSpc>
                <a:spcPct val="90000"/>
              </a:lnSpc>
              <a:spcAft>
                <a:spcPts val="600"/>
              </a:spcAft>
              <a:buFont typeface="Arial" panose="020B0604020202020204" pitchFamily="34" charset="0"/>
              <a:buChar char="•"/>
            </a:pPr>
            <a:r>
              <a:rPr lang="en-US" sz="1400" dirty="0"/>
              <a:t>Hypothyroidism secondary to iodine deficiency remains the leading causes of preventable intellectual disability.</a:t>
            </a:r>
          </a:p>
          <a:p>
            <a:pPr marL="285750" indent="-228600">
              <a:lnSpc>
                <a:spcPct val="90000"/>
              </a:lnSpc>
              <a:spcAft>
                <a:spcPts val="600"/>
              </a:spcAft>
              <a:buFont typeface="Arial" panose="020B0604020202020204" pitchFamily="34" charset="0"/>
              <a:buChar char="•"/>
            </a:pPr>
            <a:r>
              <a:rPr lang="en-US" sz="1400" dirty="0"/>
              <a:t>In iodine-sufficient regions, the most common cause of hypothyroidism is Hashimoto’s thyroiditis, also an auto immune disorder.</a:t>
            </a:r>
          </a:p>
          <a:p>
            <a:pPr marL="285750" indent="-228600">
              <a:lnSpc>
                <a:spcPct val="90000"/>
              </a:lnSpc>
              <a:spcAft>
                <a:spcPts val="600"/>
              </a:spcAft>
              <a:buFont typeface="Arial" panose="020B0604020202020204" pitchFamily="34" charset="0"/>
              <a:buChar char="•"/>
            </a:pPr>
            <a:r>
              <a:rPr lang="en-US" sz="1400" dirty="0"/>
              <a:t>Dry skin, increased temperature sensitivity, hair thinning, weight loss, elevated heart rate, high blood pressure, excessive perspiration, neck enlargement, anxiety, menstrual cycle shortening, irregular stomach movements, and handshaking are some of the symptoms.</a:t>
            </a:r>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sp>
        <p:nvSpPr>
          <p:cNvPr id="77" name="Rectangle 76">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descr="Hypothyroidism - Wikipedia">
            <a:extLst>
              <a:ext uri="{FF2B5EF4-FFF2-40B4-BE49-F238E27FC236}">
                <a16:creationId xmlns:a16="http://schemas.microsoft.com/office/drawing/2014/main" id="{A7518529-D908-4CFA-8331-A13F924997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03558" y="694945"/>
            <a:ext cx="1717460" cy="2322576"/>
          </a:xfrm>
          <a:prstGeom prst="rect">
            <a:avLst/>
          </a:prstGeom>
          <a:noFill/>
          <a:extLst>
            <a:ext uri="{909E8E84-426E-40DD-AFC4-6F175D3DCCD1}">
              <a14:hiddenFill xmlns:a14="http://schemas.microsoft.com/office/drawing/2010/main">
                <a:solidFill>
                  <a:srgbClr val="FFFFFF"/>
                </a:solidFill>
              </a14:hiddenFill>
            </a:ext>
          </a:extLst>
        </p:spPr>
      </p:pic>
      <p:sp>
        <p:nvSpPr>
          <p:cNvPr id="81"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6" descr="Image: Myxedema in Hypothyroidism - Merck Manuals Professional Edition">
            <a:extLst>
              <a:ext uri="{FF2B5EF4-FFF2-40B4-BE49-F238E27FC236}">
                <a16:creationId xmlns:a16="http://schemas.microsoft.com/office/drawing/2014/main" id="{CB61E8C9-12B1-4FF7-AE73-A7285B14B0D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140355" y="3721608"/>
            <a:ext cx="2043866" cy="2322576"/>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437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5">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ject 1" descr="Table&#10;&#10;Description automatically generated">
            <a:extLst>
              <a:ext uri="{FF2B5EF4-FFF2-40B4-BE49-F238E27FC236}">
                <a16:creationId xmlns:a16="http://schemas.microsoft.com/office/drawing/2014/main" id="{05A3E746-7D91-462C-954C-4914A2E094E6}"/>
              </a:ext>
            </a:extLst>
          </p:cNvPr>
          <p:cNvPicPr>
            <a:picLocks noChangeAspect="1"/>
          </p:cNvPicPr>
          <p:nvPr/>
        </p:nvPicPr>
        <p:blipFill>
          <a:blip r:embed="rId2"/>
          <a:stretch/>
        </p:blipFill>
        <p:spPr>
          <a:xfrm>
            <a:off x="2381956" y="643467"/>
            <a:ext cx="7428088" cy="5571066"/>
          </a:xfrm>
          <a:prstGeom prst="rect">
            <a:avLst/>
          </a:prstGeom>
        </p:spPr>
      </p:pic>
    </p:spTree>
    <p:extLst>
      <p:ext uri="{BB962C8B-B14F-4D97-AF65-F5344CB8AC3E}">
        <p14:creationId xmlns:p14="http://schemas.microsoft.com/office/powerpoint/2010/main" val="238150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5945D-3B1F-4BC1-9B55-E773D8E31339}"/>
              </a:ext>
            </a:extLst>
          </p:cNvPr>
          <p:cNvSpPr>
            <a:spLocks noGrp="1"/>
          </p:cNvSpPr>
          <p:nvPr>
            <p:ph type="title"/>
          </p:nvPr>
        </p:nvSpPr>
        <p:spPr>
          <a:xfrm>
            <a:off x="649224" y="629266"/>
            <a:ext cx="5102351" cy="1676603"/>
          </a:xfrm>
        </p:spPr>
        <p:txBody>
          <a:bodyPr vert="horz" lIns="91440" tIns="45720" rIns="91440" bIns="45720" rtlCol="0" anchor="ctr">
            <a:normAutofit/>
          </a:bodyPr>
          <a:lstStyle/>
          <a:p>
            <a:r>
              <a:rPr lang="en-US"/>
              <a:t>Thyroid Disease Types</a:t>
            </a:r>
          </a:p>
        </p:txBody>
      </p:sp>
      <p:sp>
        <p:nvSpPr>
          <p:cNvPr id="5" name="TextBox 4">
            <a:extLst>
              <a:ext uri="{FF2B5EF4-FFF2-40B4-BE49-F238E27FC236}">
                <a16:creationId xmlns:a16="http://schemas.microsoft.com/office/drawing/2014/main" id="{AC8034FB-1C82-4646-AC04-84EC405E3D4E}"/>
              </a:ext>
            </a:extLst>
          </p:cNvPr>
          <p:cNvSpPr txBox="1"/>
          <p:nvPr/>
        </p:nvSpPr>
        <p:spPr>
          <a:xfrm>
            <a:off x="649224" y="2438400"/>
            <a:ext cx="5102351" cy="3785419"/>
          </a:xfrm>
          <a:prstGeom prst="rect">
            <a:avLst/>
          </a:prstGeom>
        </p:spPr>
        <p:txBody>
          <a:bodyPr vert="horz" lIns="91440" tIns="45720" rIns="91440" bIns="45720" rtlCol="0">
            <a:normAutofit/>
          </a:bodyPr>
          <a:lstStyle/>
          <a:p>
            <a:pPr>
              <a:lnSpc>
                <a:spcPct val="90000"/>
              </a:lnSpc>
              <a:spcAft>
                <a:spcPts val="600"/>
              </a:spcAft>
            </a:pPr>
            <a:r>
              <a:rPr lang="en-US" sz="1600" b="1" dirty="0"/>
              <a:t>HYPERTHYROIDISM</a:t>
            </a:r>
          </a:p>
          <a:p>
            <a:pPr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It occurs when gland produces excessive amounts of thyroid hormones.</a:t>
            </a:r>
          </a:p>
          <a:p>
            <a:pPr marL="285750" indent="-228600">
              <a:lnSpc>
                <a:spcPct val="90000"/>
              </a:lnSpc>
              <a:spcAft>
                <a:spcPts val="600"/>
              </a:spcAft>
              <a:buFont typeface="Arial" panose="020B0604020202020204" pitchFamily="34" charset="0"/>
              <a:buChar char="•"/>
            </a:pPr>
            <a:r>
              <a:rPr lang="en-US" sz="1600" dirty="0"/>
              <a:t>The most common cause is Graves’s disease, an autoimmune disorder.</a:t>
            </a:r>
          </a:p>
          <a:p>
            <a:pPr marL="285750" indent="-228600">
              <a:lnSpc>
                <a:spcPct val="90000"/>
              </a:lnSpc>
              <a:spcAft>
                <a:spcPts val="600"/>
              </a:spcAft>
              <a:buFont typeface="Arial" panose="020B0604020202020204" pitchFamily="34" charset="0"/>
              <a:buChar char="•"/>
            </a:pPr>
            <a:r>
              <a:rPr lang="en-US" sz="1600" dirty="0"/>
              <a:t>Hypothyroidism is a disorder wherein thyroid hormone production is diminished, causing the thyroid gland to become underactive. Hypo means inadequate or less in medical terms.</a:t>
            </a:r>
          </a:p>
          <a:p>
            <a:pPr marL="285750" indent="-228600">
              <a:lnSpc>
                <a:spcPct val="90000"/>
              </a:lnSpc>
              <a:spcAft>
                <a:spcPts val="600"/>
              </a:spcAft>
              <a:buFont typeface="Arial" panose="020B0604020202020204" pitchFamily="34" charset="0"/>
              <a:buChar char="•"/>
            </a:pPr>
            <a:r>
              <a:rPr lang="en-US" sz="1600" dirty="0"/>
              <a:t>PCOS symptoms include obesity, a low heart rate, increased temperature sensitivity, neck swelling, dry skin, hand numbness, hair problems, heavy menstrual cycles, and digestive troubles. These symptoms may develop over time if left untreated. </a:t>
            </a:r>
          </a:p>
        </p:txBody>
      </p:sp>
      <p:sp>
        <p:nvSpPr>
          <p:cNvPr id="141" name="Rectangle 140">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Hyperthyroidism - Endocrine and Metabolic Disorders - Merck Manuals  Professional Edition">
            <a:extLst>
              <a:ext uri="{FF2B5EF4-FFF2-40B4-BE49-F238E27FC236}">
                <a16:creationId xmlns:a16="http://schemas.microsoft.com/office/drawing/2014/main" id="{29C6AC6D-7179-4C5C-8E33-5996FB264B5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54512" y="694945"/>
            <a:ext cx="3415552" cy="2322576"/>
          </a:xfrm>
          <a:prstGeom prst="rect">
            <a:avLst/>
          </a:prstGeom>
          <a:noFill/>
          <a:extLst>
            <a:ext uri="{909E8E84-426E-40DD-AFC4-6F175D3DCCD1}">
              <a14:hiddenFill xmlns:a14="http://schemas.microsoft.com/office/drawing/2010/main">
                <a:solidFill>
                  <a:srgbClr val="FFFFFF"/>
                </a:solidFill>
              </a14:hiddenFill>
            </a:ext>
          </a:extLst>
        </p:spPr>
      </p:pic>
      <p:sp>
        <p:nvSpPr>
          <p:cNvPr id="145"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Hyperthyroidism - Endocrine and Metabolic Disorders - Merck Manuals  Professional Edition">
            <a:extLst>
              <a:ext uri="{FF2B5EF4-FFF2-40B4-BE49-F238E27FC236}">
                <a16:creationId xmlns:a16="http://schemas.microsoft.com/office/drawing/2014/main" id="{0097FC86-5826-447E-A6DD-87F07B0FB8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59168" y="3920022"/>
            <a:ext cx="4206240" cy="1925748"/>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586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Object 1">
            <a:extLst>
              <a:ext uri="{FF2B5EF4-FFF2-40B4-BE49-F238E27FC236}">
                <a16:creationId xmlns:a16="http://schemas.microsoft.com/office/drawing/2014/main" id="{B517AE7E-1061-40D1-82A8-1CBC075756E4}"/>
              </a:ext>
            </a:extLst>
          </p:cNvPr>
          <p:cNvPicPr>
            <a:picLocks noChangeAspect="1"/>
          </p:cNvPicPr>
          <p:nvPr/>
        </p:nvPicPr>
        <p:blipFill>
          <a:blip r:embed="rId2"/>
          <a:stretch/>
        </p:blipFill>
        <p:spPr>
          <a:xfrm>
            <a:off x="2381956" y="643467"/>
            <a:ext cx="7428088" cy="5571066"/>
          </a:xfrm>
          <a:prstGeom prst="rect">
            <a:avLst/>
          </a:prstGeom>
        </p:spPr>
      </p:pic>
    </p:spTree>
    <p:extLst>
      <p:ext uri="{BB962C8B-B14F-4D97-AF65-F5344CB8AC3E}">
        <p14:creationId xmlns:p14="http://schemas.microsoft.com/office/powerpoint/2010/main" val="416317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5">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7">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9">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51">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53">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5">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Freeform: Shape 5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3783978-8680-4CF6-A960-91113B9536B3}"/>
              </a:ext>
            </a:extLst>
          </p:cNvPr>
          <p:cNvSpPr txBox="1"/>
          <p:nvPr/>
        </p:nvSpPr>
        <p:spPr>
          <a:xfrm>
            <a:off x="2026693" y="1030406"/>
            <a:ext cx="8147713" cy="308124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kern="1200">
                <a:solidFill>
                  <a:srgbClr val="FFFFFF"/>
                </a:solidFill>
                <a:latin typeface="+mj-lt"/>
                <a:ea typeface="+mj-ea"/>
                <a:cs typeface="+mj-cs"/>
              </a:rPr>
              <a:t>Thyroid detection using artificial intelligence </a:t>
            </a:r>
          </a:p>
        </p:txBody>
      </p:sp>
    </p:spTree>
    <p:extLst>
      <p:ext uri="{BB962C8B-B14F-4D97-AF65-F5344CB8AC3E}">
        <p14:creationId xmlns:p14="http://schemas.microsoft.com/office/powerpoint/2010/main" val="4233348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B5735525C3E7C4F8D44FE348B868475" ma:contentTypeVersion="7" ma:contentTypeDescription="Create a new document." ma:contentTypeScope="" ma:versionID="79f39a4af9d33966bf2f8dfa11ae8a6f">
  <xsd:schema xmlns:xsd="http://www.w3.org/2001/XMLSchema" xmlns:xs="http://www.w3.org/2001/XMLSchema" xmlns:p="http://schemas.microsoft.com/office/2006/metadata/properties" xmlns:ns3="11f93f5a-d08d-42f0-9d8e-b0aa3d01a5fe" xmlns:ns4="87138a84-c9ec-4ab7-b784-a348c27780b6" targetNamespace="http://schemas.microsoft.com/office/2006/metadata/properties" ma:root="true" ma:fieldsID="d3982c98fc2eb78713f6fd2d92d38ded" ns3:_="" ns4:_="">
    <xsd:import namespace="11f93f5a-d08d-42f0-9d8e-b0aa3d01a5fe"/>
    <xsd:import namespace="87138a84-c9ec-4ab7-b784-a348c27780b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f93f5a-d08d-42f0-9d8e-b0aa3d01a5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7138a84-c9ec-4ab7-b784-a348c27780b6"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BD702A-F015-4E29-9601-F8648E6C1A0A}">
  <ds:schemaRefs>
    <ds:schemaRef ds:uri="http://schemas.microsoft.com/sharepoint/v3/contenttype/forms"/>
  </ds:schemaRefs>
</ds:datastoreItem>
</file>

<file path=customXml/itemProps2.xml><?xml version="1.0" encoding="utf-8"?>
<ds:datastoreItem xmlns:ds="http://schemas.openxmlformats.org/officeDocument/2006/customXml" ds:itemID="{ECBF7D7B-C24E-47F0-A76D-04AABEE56F6B}">
  <ds:schemaRefs>
    <ds:schemaRef ds:uri="11f93f5a-d08d-42f0-9d8e-b0aa3d01a5fe"/>
    <ds:schemaRef ds:uri="http://schemas.microsoft.com/office/infopath/2007/PartnerControls"/>
    <ds:schemaRef ds:uri="http://purl.org/dc/dcmitype/"/>
    <ds:schemaRef ds:uri="http://schemas.openxmlformats.org/package/2006/metadata/core-properties"/>
    <ds:schemaRef ds:uri="http://purl.org/dc/elements/1.1/"/>
    <ds:schemaRef ds:uri="http://schemas.microsoft.com/office/2006/documentManagement/types"/>
    <ds:schemaRef ds:uri="87138a84-c9ec-4ab7-b784-a348c27780b6"/>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78C88631-694A-47C8-90E6-CCB440D970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f93f5a-d08d-42f0-9d8e-b0aa3d01a5fe"/>
    <ds:schemaRef ds:uri="87138a84-c9ec-4ab7-b784-a348c27780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539</TotalTime>
  <Words>594</Words>
  <Application>Microsoft Office PowerPoint</Application>
  <PresentationFormat>Widescreen</PresentationFormat>
  <Paragraphs>63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Utilities of ai and Segmentation of Thermal Images from Thyroid Patients for early detection of abnormalities</vt:lpstr>
      <vt:lpstr>Content</vt:lpstr>
      <vt:lpstr>Introduction</vt:lpstr>
      <vt:lpstr>ANATOMY</vt:lpstr>
      <vt:lpstr>Thyroid Disorder Types</vt:lpstr>
      <vt:lpstr>PowerPoint Presentation</vt:lpstr>
      <vt:lpstr>Thyroid Disease Types</vt:lpstr>
      <vt:lpstr>PowerPoint Presentation</vt:lpstr>
      <vt:lpstr>PowerPoint Presentation</vt:lpstr>
      <vt:lpstr>PowerPoint Presentation</vt:lpstr>
      <vt:lpstr>Data Collection</vt:lpstr>
      <vt:lpstr>Data pre-processing</vt:lpstr>
      <vt:lpstr>PowerPoint Presentation</vt:lpstr>
      <vt:lpstr>Neural Networks</vt:lpstr>
      <vt:lpstr>Data machine learning algorithm</vt:lpstr>
      <vt:lpstr>SVM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Gopal</dc:creator>
  <cp:lastModifiedBy>Gopal</cp:lastModifiedBy>
  <cp:revision>4</cp:revision>
  <dcterms:created xsi:type="dcterms:W3CDTF">2021-12-01T14:04:36Z</dcterms:created>
  <dcterms:modified xsi:type="dcterms:W3CDTF">2021-12-02T07:31:26Z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0x010100FB5735525C3E7C4F8D44FE348B868475</vt:lpwstr>
  </property>
</Properties>
</file>