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1" r:id="rId2"/>
    <p:sldId id="322" r:id="rId3"/>
    <p:sldId id="323" r:id="rId4"/>
    <p:sldId id="324" r:id="rId5"/>
    <p:sldId id="325" r:id="rId6"/>
    <p:sldId id="337" r:id="rId7"/>
    <p:sldId id="338" r:id="rId8"/>
    <p:sldId id="336" r:id="rId9"/>
    <p:sldId id="335" r:id="rId10"/>
    <p:sldId id="326" r:id="rId11"/>
    <p:sldId id="327" r:id="rId12"/>
    <p:sldId id="328" r:id="rId13"/>
    <p:sldId id="329" r:id="rId14"/>
    <p:sldId id="330" r:id="rId15"/>
    <p:sldId id="331" r:id="rId16"/>
    <p:sldId id="332" r:id="rId17"/>
    <p:sldId id="333" r:id="rId18"/>
    <p:sldId id="334" r:id="rId19"/>
    <p:sldId id="339" r:id="rId20"/>
  </p:sldIdLst>
  <p:sldSz cx="12192000" cy="6858000"/>
  <p:notesSz cx="6858000" cy="9144000"/>
  <p:custShowLst>
    <p:custShow name="Custom Show 1" id="0">
      <p:sldLst>
        <p:sld r:id="rId6"/>
        <p:sld r:id="rId7"/>
        <p:sld r:id="rId8"/>
        <p:sld r:id="rId9"/>
        <p:sld r:id="rId1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66"/>
    <a:srgbClr val="990033"/>
    <a:srgbClr val="0000FF"/>
    <a:srgbClr val="3399FF"/>
    <a:srgbClr val="FF9933"/>
    <a:srgbClr val="FF5050"/>
    <a:srgbClr val="F105D3"/>
    <a:srgbClr val="902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5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8614431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4F8FD7-6664-4EC7-B781-79F419E034EE}"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94858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737683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582291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1084497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280707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1985151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91158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334591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336956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8FD7-6664-4EC7-B781-79F419E034EE}"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339630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4F8FD7-6664-4EC7-B781-79F419E034EE}"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182659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4F8FD7-6664-4EC7-B781-79F419E034EE}"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279489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4F8FD7-6664-4EC7-B781-79F419E034EE}"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264869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D4F8FD7-6664-4EC7-B781-79F419E034EE}"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117755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4F8FD7-6664-4EC7-B781-79F419E034EE}"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210343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4F8FD7-6664-4EC7-B781-79F419E034EE}"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21A4-CB3A-4A18-A46B-5DD19456934C}" type="slidenum">
              <a:rPr lang="en-US" smtClean="0"/>
              <a:pPr/>
              <a:t>‹#›</a:t>
            </a:fld>
            <a:endParaRPr lang="en-US"/>
          </a:p>
        </p:txBody>
      </p:sp>
    </p:spTree>
    <p:extLst>
      <p:ext uri="{BB962C8B-B14F-4D97-AF65-F5344CB8AC3E}">
        <p14:creationId xmlns:p14="http://schemas.microsoft.com/office/powerpoint/2010/main" val="39367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4F8FD7-6664-4EC7-B781-79F419E034EE}" type="datetimeFigureOut">
              <a:rPr lang="en-US" smtClean="0"/>
              <a:pPr/>
              <a:t>6/21/2023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9A21A4-CB3A-4A18-A46B-5DD19456934C}" type="slidenum">
              <a:rPr lang="en-US" smtClean="0"/>
              <a:pPr/>
              <a:t>‹#›</a:t>
            </a:fld>
            <a:endParaRPr lang="en-US"/>
          </a:p>
        </p:txBody>
      </p:sp>
    </p:spTree>
    <p:extLst>
      <p:ext uri="{BB962C8B-B14F-4D97-AF65-F5344CB8AC3E}">
        <p14:creationId xmlns:p14="http://schemas.microsoft.com/office/powerpoint/2010/main" val="3382408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76199"/>
            <a:ext cx="12192000" cy="6781801"/>
            <a:chOff x="0" y="76199"/>
            <a:chExt cx="12192000" cy="6781801"/>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C6289DB-324B-903B-9E9D-2C1BE2DCDA5A}"/>
              </a:ext>
            </a:extLst>
          </p:cNvPr>
          <p:cNvSpPr txBox="1"/>
          <p:nvPr/>
        </p:nvSpPr>
        <p:spPr>
          <a:xfrm>
            <a:off x="1957388" y="1414463"/>
            <a:ext cx="7215187" cy="2138342"/>
          </a:xfrm>
          <a:prstGeom prst="rect">
            <a:avLst/>
          </a:prstGeom>
          <a:noFill/>
        </p:spPr>
        <p:txBody>
          <a:bodyPr wrap="square">
            <a:spAutoFit/>
          </a:bodyPr>
          <a:lstStyle/>
          <a:p>
            <a:pP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Gas Leakage detection and Automatic knob shut off</a:t>
            </a:r>
            <a:endParaRPr lang="en-IN" sz="4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using Raspberry Pi</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896B2F0-F937-62C8-DB61-1BC97F307CF9}"/>
              </a:ext>
            </a:extLst>
          </p:cNvPr>
          <p:cNvSpPr txBox="1"/>
          <p:nvPr/>
        </p:nvSpPr>
        <p:spPr>
          <a:xfrm>
            <a:off x="8758238" y="4344769"/>
            <a:ext cx="2591812" cy="830997"/>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rPr>
              <a:t>GURRAM.ANKIT</a:t>
            </a:r>
          </a:p>
          <a:p>
            <a:r>
              <a:rPr lang="en-IN" sz="2400" dirty="0">
                <a:latin typeface="Times New Roman" panose="02020603050405020304" pitchFamily="18" charset="0"/>
                <a:ea typeface="Calibri" panose="020F0502020204030204" pitchFamily="34" charset="0"/>
              </a:rPr>
              <a:t>20951A0415</a:t>
            </a:r>
            <a:endParaRPr lang="en-IN" sz="2400" dirty="0"/>
          </a:p>
        </p:txBody>
      </p:sp>
    </p:spTree>
    <p:extLst>
      <p:ext uri="{BB962C8B-B14F-4D97-AF65-F5344CB8AC3E}">
        <p14:creationId xmlns:p14="http://schemas.microsoft.com/office/powerpoint/2010/main" val="1973509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86264"/>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METHODOLOGY USED</a:t>
              </a:r>
              <a:endParaRPr lang="en-US" b="1" dirty="0">
                <a:solidFill>
                  <a:schemeClr val="bg1"/>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C318DAA8-C12F-371A-ED02-8422F2F42551}"/>
              </a:ext>
            </a:extLst>
          </p:cNvPr>
          <p:cNvSpPr txBox="1"/>
          <p:nvPr/>
        </p:nvSpPr>
        <p:spPr>
          <a:xfrm>
            <a:off x="488197" y="1115878"/>
            <a:ext cx="10988298" cy="4093428"/>
          </a:xfrm>
          <a:prstGeom prst="rect">
            <a:avLst/>
          </a:prstGeom>
          <a:noFill/>
        </p:spPr>
        <p:txBody>
          <a:bodyPr wrap="square">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A GSM Module the Global System for Mobile/ GPRS (General Packet Radio Service) TTL modems SIM900A (general) quad-band GSM/ GPRS device operates on frequencies that are used to communicate over the mobile network. </a:t>
            </a:r>
          </a:p>
          <a:p>
            <a:endParaRPr lang="en-IN" sz="20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Modem is very small in size and can be used as a plug-in GSM Modem with ease. The Modem is designed with 3V3 and 5V DC TTL interfacing circuitry and can operate. </a:t>
            </a:r>
          </a:p>
          <a:p>
            <a:endParaRPr lang="en-IN" sz="20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main mishap associated with the use of LPG is caused by the dangerous gas spilling out. Gas barrels that are used in every Indian household unit have the potential to develop gas holes.</a:t>
            </a:r>
          </a:p>
          <a:p>
            <a:r>
              <a:rPr lang="en-IN" sz="2000"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gas pipeline is another potential source of gas spillage because ancient pipelines frequently deteriorate and eventually rupture, providing a route for gas leakage. LPG is a flammable gas, thus on the off chance that it leaks, the risk of flame hazards is at its peak</a:t>
            </a:r>
            <a:endParaRPr lang="en-IN" sz="2000" dirty="0"/>
          </a:p>
        </p:txBody>
      </p:sp>
    </p:spTree>
    <p:extLst>
      <p:ext uri="{BB962C8B-B14F-4D97-AF65-F5344CB8AC3E}">
        <p14:creationId xmlns:p14="http://schemas.microsoft.com/office/powerpoint/2010/main" val="2968746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Raspberry pi</a:t>
              </a:r>
              <a:endParaRPr lang="en-US" b="1" dirty="0">
                <a:solidFill>
                  <a:schemeClr val="bg1"/>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2C81B240-84A0-2299-C820-A62044885468}"/>
              </a:ext>
            </a:extLst>
          </p:cNvPr>
          <p:cNvSpPr txBox="1"/>
          <p:nvPr/>
        </p:nvSpPr>
        <p:spPr>
          <a:xfrm>
            <a:off x="659919" y="1526292"/>
            <a:ext cx="6896819" cy="2677656"/>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rPr>
              <a:t>Raspberry pi boards are capable of reading inputs from light sensors, detecting changes in the physical environment, and online or offline activating additional modules (motors, publishing anything, or any electrical component). The Raspberry pi software's user-friendly interface makes it convenient for newcomers</a:t>
            </a:r>
            <a:endParaRPr lang="en-IN" sz="2400" dirty="0"/>
          </a:p>
        </p:txBody>
      </p:sp>
      <p:pic>
        <p:nvPicPr>
          <p:cNvPr id="9" name="Picture 8" descr="Raspberry Pi Pictures | Download Free Images on Unsplash">
            <a:extLst>
              <a:ext uri="{FF2B5EF4-FFF2-40B4-BE49-F238E27FC236}">
                <a16:creationId xmlns:a16="http://schemas.microsoft.com/office/drawing/2014/main" id="{0D18B4AF-4DD6-75C5-3F26-6D064F84DF32}"/>
              </a:ext>
            </a:extLst>
          </p:cNvPr>
          <p:cNvPicPr>
            <a:picLocks noChangeAspect="1"/>
          </p:cNvPicPr>
          <p:nvPr/>
        </p:nvPicPr>
        <p:blipFill rotWithShape="1">
          <a:blip r:embed="rId4">
            <a:extLst>
              <a:ext uri="{28A0092B-C50C-407E-A947-70E740481C1C}">
                <a14:useLocalDpi xmlns:a14="http://schemas.microsoft.com/office/drawing/2010/main" val="0"/>
              </a:ext>
            </a:extLst>
          </a:blip>
          <a:srcRect l="11629" t="10944" r="20095" b="18739"/>
          <a:stretch/>
        </p:blipFill>
        <p:spPr bwMode="auto">
          <a:xfrm>
            <a:off x="7770256" y="1767818"/>
            <a:ext cx="3912235" cy="26885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566710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Solenoidal Valve</a:t>
              </a:r>
              <a:endParaRPr lang="en-US" b="1" dirty="0">
                <a:solidFill>
                  <a:schemeClr val="bg1"/>
                </a:solidFill>
                <a:latin typeface="Bookman Old Style" panose="02050604050505020204" pitchFamily="18" charset="0"/>
              </a:endParaRPr>
            </a:p>
          </p:txBody>
        </p:sp>
      </p:grpSp>
      <p:sp>
        <p:nvSpPr>
          <p:cNvPr id="10" name="TextBox 9">
            <a:extLst>
              <a:ext uri="{FF2B5EF4-FFF2-40B4-BE49-F238E27FC236}">
                <a16:creationId xmlns:a16="http://schemas.microsoft.com/office/drawing/2014/main" id="{DCEB9E73-356A-DE0F-5640-228A0D55436B}"/>
              </a:ext>
            </a:extLst>
          </p:cNvPr>
          <p:cNvSpPr txBox="1"/>
          <p:nvPr/>
        </p:nvSpPr>
        <p:spPr>
          <a:xfrm>
            <a:off x="1018674" y="1601954"/>
            <a:ext cx="6112042" cy="2443939"/>
          </a:xfrm>
          <a:prstGeom prst="rect">
            <a:avLst/>
          </a:prstGeom>
          <a:noFill/>
        </p:spPr>
        <p:txBody>
          <a:bodyPr wrap="square">
            <a:spAutoFit/>
          </a:bodyPr>
          <a:lstStyle/>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manage the flow of any hazardous gas or combustible oil and gas, this machinery is quite safe. It lessens the chance that an outdated rotatory valve would catch fire as a result of any spark that might be generated by a motor or other moving component.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Semi Lift Diaphragm Operated Solenoid Valve Normally Open Manufacturers And  Suppliers In India And Other Worldwide Countries.">
            <a:extLst>
              <a:ext uri="{FF2B5EF4-FFF2-40B4-BE49-F238E27FC236}">
                <a16:creationId xmlns:a16="http://schemas.microsoft.com/office/drawing/2014/main" id="{D20731C7-1CBC-196F-4BED-4D1A523FBE6E}"/>
              </a:ext>
            </a:extLst>
          </p:cNvPr>
          <p:cNvPicPr>
            <a:picLocks noChangeAspect="1"/>
          </p:cNvPicPr>
          <p:nvPr/>
        </p:nvPicPr>
        <p:blipFill rotWithShape="1">
          <a:blip r:embed="rId4">
            <a:extLst>
              <a:ext uri="{28A0092B-C50C-407E-A947-70E740481C1C}">
                <a14:useLocalDpi xmlns:a14="http://schemas.microsoft.com/office/drawing/2010/main" val="0"/>
              </a:ext>
            </a:extLst>
          </a:blip>
          <a:srcRect l="7945" t="11195" r="8294" b="11905"/>
          <a:stretch/>
        </p:blipFill>
        <p:spPr bwMode="auto">
          <a:xfrm>
            <a:off x="8310326" y="1255362"/>
            <a:ext cx="3039724" cy="27905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218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Stepper Motor</a:t>
              </a:r>
              <a:endParaRPr lang="en-US" b="1" dirty="0">
                <a:solidFill>
                  <a:schemeClr val="bg1"/>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6F6B4880-9686-A883-BDD3-BF1A9BE49821}"/>
              </a:ext>
            </a:extLst>
          </p:cNvPr>
          <p:cNvSpPr txBox="1"/>
          <p:nvPr/>
        </p:nvSpPr>
        <p:spPr>
          <a:xfrm>
            <a:off x="585537" y="1387792"/>
            <a:ext cx="6112042" cy="2677656"/>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rPr>
              <a:t>Stepper motors are ideal for finely adjusting knobs because they offer exact placement and control. They function in distinct phases, enabling deliberate and progressive motions. It is crucial to check that the motor driver and control system can manage the load and deliver enough torque to turn the gas knob.</a:t>
            </a:r>
            <a:endParaRPr lang="en-IN" sz="2400" dirty="0"/>
          </a:p>
        </p:txBody>
      </p:sp>
      <p:pic>
        <p:nvPicPr>
          <p:cNvPr id="9" name="Picture 8" descr="2Pcs 39MM Hollow Shaft Hybrids Stepper Motor 4 Phase 5 Wire Square 1.8  Degrees Stepper Motor">
            <a:extLst>
              <a:ext uri="{FF2B5EF4-FFF2-40B4-BE49-F238E27FC236}">
                <a16:creationId xmlns:a16="http://schemas.microsoft.com/office/drawing/2014/main" id="{1F86D276-52FA-B25D-4048-6E5D6B7D18E9}"/>
              </a:ext>
            </a:extLst>
          </p:cNvPr>
          <p:cNvPicPr>
            <a:picLocks noChangeAspect="1"/>
          </p:cNvPicPr>
          <p:nvPr/>
        </p:nvPicPr>
        <p:blipFill rotWithShape="1">
          <a:blip r:embed="rId4">
            <a:extLst>
              <a:ext uri="{28A0092B-C50C-407E-A947-70E740481C1C}">
                <a14:useLocalDpi xmlns:a14="http://schemas.microsoft.com/office/drawing/2010/main" val="0"/>
              </a:ext>
            </a:extLst>
          </a:blip>
          <a:srcRect l="6980" t="7118" r="3086" b="8112"/>
          <a:stretch/>
        </p:blipFill>
        <p:spPr bwMode="auto">
          <a:xfrm>
            <a:off x="8764292" y="1421582"/>
            <a:ext cx="2467797" cy="26596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8579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MQ–6 Sensors</a:t>
              </a:r>
              <a:endParaRPr lang="en-US" b="1" dirty="0">
                <a:solidFill>
                  <a:schemeClr val="bg1"/>
                </a:solidFill>
                <a:latin typeface="Bookman Old Style" panose="02050604050505020204" pitchFamily="18" charset="0"/>
              </a:endParaRPr>
            </a:p>
          </p:txBody>
        </p:sp>
      </p:grpSp>
      <p:sp>
        <p:nvSpPr>
          <p:cNvPr id="11" name="TextBox 10">
            <a:extLst>
              <a:ext uri="{FF2B5EF4-FFF2-40B4-BE49-F238E27FC236}">
                <a16:creationId xmlns:a16="http://schemas.microsoft.com/office/drawing/2014/main" id="{557CBDD0-8056-7348-59C4-2D072B879D09}"/>
              </a:ext>
            </a:extLst>
          </p:cNvPr>
          <p:cNvSpPr txBox="1"/>
          <p:nvPr/>
        </p:nvSpPr>
        <p:spPr>
          <a:xfrm>
            <a:off x="906378" y="1397675"/>
            <a:ext cx="6112042" cy="3416320"/>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rPr>
              <a:t>It detects the presence of any combustible gases, including LPG. This sensor's detection speed is extremely quick. It lives for a very long time. It offers great sensitivity to isobutane and propane in addition to LPG. It is sensitive to smoke and alcohol. According to the manufacturer's specifications, the sensor's fundamental dimensions are 20 mm in width and 23 mm in height</a:t>
            </a:r>
            <a:endParaRPr lang="en-IN" sz="2400" dirty="0"/>
          </a:p>
        </p:txBody>
      </p:sp>
      <p:pic>
        <p:nvPicPr>
          <p:cNvPr id="12" name="Picture 11">
            <a:extLst>
              <a:ext uri="{FF2B5EF4-FFF2-40B4-BE49-F238E27FC236}">
                <a16:creationId xmlns:a16="http://schemas.microsoft.com/office/drawing/2014/main" id="{5C314139-CE84-9641-E6B5-33D9D97EF7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323" t="22355" r="12477" b="22672"/>
          <a:stretch/>
        </p:blipFill>
        <p:spPr bwMode="auto">
          <a:xfrm>
            <a:off x="8620425" y="1750695"/>
            <a:ext cx="2901197" cy="22091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00129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Exhaust Fan </a:t>
              </a:r>
              <a:endParaRPr lang="en-US" b="1" dirty="0">
                <a:solidFill>
                  <a:schemeClr val="bg1"/>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8B28DA4F-A5E3-1DBE-7AB9-2DEF929F1A28}"/>
              </a:ext>
            </a:extLst>
          </p:cNvPr>
          <p:cNvSpPr txBox="1"/>
          <p:nvPr/>
        </p:nvSpPr>
        <p:spPr>
          <a:xfrm>
            <a:off x="570174" y="2033270"/>
            <a:ext cx="7218948" cy="1200329"/>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rPr>
              <a:t>When the gas sensor detects the gas, the exhaust fan is activated. It is used to evacuate the room of gas that has spilled from a particular area.</a:t>
            </a:r>
            <a:endParaRPr lang="en-IN" sz="2400" dirty="0"/>
          </a:p>
        </p:txBody>
      </p:sp>
      <p:pic>
        <p:nvPicPr>
          <p:cNvPr id="9" name="Picture 8" descr="SMT Industrial Exhaust Fan -SFA-35 [14″] – Dinapala Group of Companies Sri  Lanka">
            <a:extLst>
              <a:ext uri="{FF2B5EF4-FFF2-40B4-BE49-F238E27FC236}">
                <a16:creationId xmlns:a16="http://schemas.microsoft.com/office/drawing/2014/main" id="{77E3BA41-1F93-8EB4-9E9E-5379D7B96A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175" t="21769" r="20636" b="21853"/>
          <a:stretch/>
        </p:blipFill>
        <p:spPr bwMode="auto">
          <a:xfrm>
            <a:off x="8807826" y="2095917"/>
            <a:ext cx="2468245" cy="24326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8057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208548"/>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Block </a:t>
              </a:r>
              <a:r>
                <a:rPr lang="en-IN" sz="1800" b="1" dirty="0" err="1">
                  <a:effectLst/>
                  <a:latin typeface="Times New Roman" panose="02020603050405020304" pitchFamily="18" charset="0"/>
                  <a:ea typeface="Calibri" panose="020F0502020204030204" pitchFamily="34" charset="0"/>
                </a:rPr>
                <a:t>Daigram</a:t>
              </a:r>
              <a:endParaRPr lang="en-US" b="1" dirty="0">
                <a:solidFill>
                  <a:schemeClr val="bg1"/>
                </a:solidFill>
                <a:latin typeface="Bookman Old Style" panose="02050604050505020204" pitchFamily="18" charset="0"/>
              </a:endParaRPr>
            </a:p>
          </p:txBody>
        </p:sp>
      </p:grpSp>
      <p:pic>
        <p:nvPicPr>
          <p:cNvPr id="3" name="Picture 2">
            <a:extLst>
              <a:ext uri="{FF2B5EF4-FFF2-40B4-BE49-F238E27FC236}">
                <a16:creationId xmlns:a16="http://schemas.microsoft.com/office/drawing/2014/main" id="{B2A50642-9C17-1412-F211-669695968A2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269"/>
          <a:stretch/>
        </p:blipFill>
        <p:spPr bwMode="auto">
          <a:xfrm>
            <a:off x="6387498" y="1857653"/>
            <a:ext cx="5731510" cy="2836545"/>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6D770452-BC38-5F36-6772-00936AB895D7}"/>
              </a:ext>
            </a:extLst>
          </p:cNvPr>
          <p:cNvSpPr txBox="1"/>
          <p:nvPr/>
        </p:nvSpPr>
        <p:spPr>
          <a:xfrm>
            <a:off x="72992" y="1019238"/>
            <a:ext cx="6112042" cy="4819524"/>
          </a:xfrm>
          <a:prstGeom prst="rect">
            <a:avLst/>
          </a:prstGeom>
          <a:noFill/>
        </p:spPr>
        <p:txBody>
          <a:bodyPr wrap="square">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GSM Module the Global System for Mobile/ GPRS (General Packet Radio Service) TTL modems SIM900A (general) quad-band GSM/ GPRS device operates on frequencies that are used to communicate over the mobile network. The Modem is very small in size and can be used as a plug-in GSM Modem with ease. The Modem is designed with 3V3 and 5V DC TTL interfacing circuitry and can operate. The main mishap associated with the use of LPG is caused by the dangerous gas spilling out. Gas barrels that are used in every Indian household unit have the potential to develop gas holes. The gas pipeline is another potential source of gas spillage because ancient pipelines frequently deteriorate and eventually rupture, providing a route for gas leakage. LPG is a flammable gas, thus on the off chance that it leaks, the risk of flame hazards is at its peak. LPG From 0.72% of all kitchen accidents to 10.74% of all kitchen mishaps, gas spills have increased.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276567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Result and Discussions</a:t>
              </a:r>
              <a:endParaRPr lang="en-US" b="1" dirty="0">
                <a:solidFill>
                  <a:schemeClr val="bg1"/>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F423077C-EB55-9517-DE10-D39636C730A9}"/>
              </a:ext>
            </a:extLst>
          </p:cNvPr>
          <p:cNvSpPr txBox="1"/>
          <p:nvPr/>
        </p:nvSpPr>
        <p:spPr>
          <a:xfrm>
            <a:off x="553453" y="1402676"/>
            <a:ext cx="6112042" cy="2839111"/>
          </a:xfrm>
          <a:prstGeom prst="rect">
            <a:avLst/>
          </a:prstGeom>
          <a:noFill/>
        </p:spPr>
        <p:txBody>
          <a:bodyPr wrap="square">
            <a:spAutoFit/>
          </a:bodyPr>
          <a:lstStyle/>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gas sensor may take a few seconds to detect a gas leak, but once it does, it closes the valve right away and then immediately it will have the command to the closing section of the gas knob so the we will have the complete command of security in our hands so that we can save the people.</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FE2B94EF-9F91-7A2A-A6E7-9A3EC34522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0881" y="1652585"/>
            <a:ext cx="3933619" cy="3154987"/>
          </a:xfrm>
          <a:prstGeom prst="rect">
            <a:avLst/>
          </a:prstGeom>
        </p:spPr>
      </p:pic>
    </p:spTree>
    <p:extLst>
      <p:ext uri="{BB962C8B-B14F-4D97-AF65-F5344CB8AC3E}">
        <p14:creationId xmlns:p14="http://schemas.microsoft.com/office/powerpoint/2010/main" val="37351247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2415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TextBox 7">
            <a:extLst>
              <a:ext uri="{FF2B5EF4-FFF2-40B4-BE49-F238E27FC236}">
                <a16:creationId xmlns:a16="http://schemas.microsoft.com/office/drawing/2014/main" id="{95A53879-70E1-94D7-0CC6-2E0180D53E86}"/>
              </a:ext>
            </a:extLst>
          </p:cNvPr>
          <p:cNvSpPr txBox="1"/>
          <p:nvPr/>
        </p:nvSpPr>
        <p:spPr>
          <a:xfrm>
            <a:off x="1929540" y="1921521"/>
            <a:ext cx="8059390" cy="1913665"/>
          </a:xfrm>
          <a:prstGeom prst="rect">
            <a:avLst/>
          </a:prstGeom>
          <a:noFill/>
        </p:spPr>
        <p:txBody>
          <a:bodyPr wrap="square">
            <a:spAutoFit/>
          </a:bodyPr>
          <a:lstStyle/>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system can be implemented to recognise various spillages gases at residential, lodging, dining, and other commercial and industrial areas to prevent endangering human live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48647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57AA5A-E94D-51DB-AE83-C176ECDCF004}"/>
              </a:ext>
            </a:extLst>
          </p:cNvPr>
          <p:cNvSpPr txBox="1"/>
          <p:nvPr/>
        </p:nvSpPr>
        <p:spPr>
          <a:xfrm>
            <a:off x="2869123" y="2725140"/>
            <a:ext cx="6094708" cy="1015663"/>
          </a:xfrm>
          <a:prstGeom prst="rect">
            <a:avLst/>
          </a:prstGeom>
          <a:noFill/>
        </p:spPr>
        <p:txBody>
          <a:bodyPr wrap="square">
            <a:spAutoFit/>
          </a:bodyPr>
          <a:lstStyle/>
          <a:p>
            <a:r>
              <a:rPr lang="en-US" sz="6000" dirty="0">
                <a:latin typeface="Magneto" panose="04030805050802020D02" pitchFamily="82" charset="0"/>
              </a:rPr>
              <a:t>THANK YOU</a:t>
            </a:r>
            <a:endParaRPr lang="en-IN" sz="6000" dirty="0">
              <a:latin typeface="Magneto" panose="04030805050802020D02" pitchFamily="82" charset="0"/>
            </a:endParaRPr>
          </a:p>
        </p:txBody>
      </p:sp>
    </p:spTree>
    <p:extLst>
      <p:ext uri="{BB962C8B-B14F-4D97-AF65-F5344CB8AC3E}">
        <p14:creationId xmlns:p14="http://schemas.microsoft.com/office/powerpoint/2010/main" val="309319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US" b="1" dirty="0">
                  <a:solidFill>
                    <a:schemeClr val="bg1"/>
                  </a:solidFill>
                  <a:latin typeface="Times New Roman" panose="02020603050405020304" pitchFamily="18" charset="0"/>
                  <a:cs typeface="Times New Roman" panose="02020603050405020304" pitchFamily="18" charset="0"/>
                </a:rPr>
                <a:t>ABSTRACT</a:t>
              </a:r>
            </a:p>
          </p:txBody>
        </p:sp>
      </p:grpSp>
      <p:sp>
        <p:nvSpPr>
          <p:cNvPr id="10" name="TextBox 9">
            <a:extLst>
              <a:ext uri="{FF2B5EF4-FFF2-40B4-BE49-F238E27FC236}">
                <a16:creationId xmlns:a16="http://schemas.microsoft.com/office/drawing/2014/main" id="{6244E8B4-181C-37EC-A551-EC5CC8B04E97}"/>
              </a:ext>
            </a:extLst>
          </p:cNvPr>
          <p:cNvSpPr txBox="1"/>
          <p:nvPr/>
        </p:nvSpPr>
        <p:spPr>
          <a:xfrm>
            <a:off x="1138687" y="1716658"/>
            <a:ext cx="9799607" cy="2492990"/>
          </a:xfrm>
          <a:prstGeom prst="rect">
            <a:avLst/>
          </a:prstGeom>
          <a:noFill/>
        </p:spPr>
        <p:txBody>
          <a:bodyPr wrap="square">
            <a:spAutoFit/>
          </a:bodyPr>
          <a:lstStyle/>
          <a:p>
            <a:r>
              <a:rPr lang="en-IN" sz="2600" dirty="0">
                <a:latin typeface="Times New Roman" panose="02020603050405020304" pitchFamily="18" charset="0"/>
                <a:cs typeface="Times New Roman" panose="02020603050405020304" pitchFamily="18" charset="0"/>
              </a:rPr>
              <a:t>This paper examines the implementation of a gas leakage detection system with automatic gas knob shut-off capability. The survey explores technologies like wireless sensor networks, IoT integration, and cloud computing for real-time monitoring and timely response to gas leaks. The findings highlight the significance of safety, reliability, and scalability in developing effective gas leakage prevention systems.</a:t>
            </a:r>
          </a:p>
        </p:txBody>
      </p:sp>
    </p:spTree>
    <p:extLst>
      <p:ext uri="{BB962C8B-B14F-4D97-AF65-F5344CB8AC3E}">
        <p14:creationId xmlns:p14="http://schemas.microsoft.com/office/powerpoint/2010/main" val="37756171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solidFill>
                    <a:schemeClr val="bg1">
                      <a:lumMod val="95000"/>
                      <a:lumOff val="5000"/>
                    </a:schemeClr>
                  </a:solidFill>
                  <a:effectLst/>
                  <a:latin typeface="Times New Roman" panose="02020603050405020304" pitchFamily="18" charset="0"/>
                  <a:ea typeface="Calibri" panose="020F0502020204030204" pitchFamily="34" charset="0"/>
                </a:rPr>
                <a:t>KEYWORDS</a:t>
              </a:r>
              <a:endParaRPr lang="en-US" b="1" dirty="0">
                <a:solidFill>
                  <a:schemeClr val="bg1">
                    <a:lumMod val="95000"/>
                    <a:lumOff val="5000"/>
                  </a:schemeClr>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CE14D813-3C3E-3753-9E40-CFCC107AD6E1}"/>
              </a:ext>
            </a:extLst>
          </p:cNvPr>
          <p:cNvSpPr txBox="1"/>
          <p:nvPr/>
        </p:nvSpPr>
        <p:spPr>
          <a:xfrm>
            <a:off x="2712720" y="1656272"/>
            <a:ext cx="7043467" cy="3293209"/>
          </a:xfrm>
          <a:prstGeom prst="rect">
            <a:avLst/>
          </a:prstGeom>
          <a:noFill/>
        </p:spPr>
        <p:txBody>
          <a:bodyPr wrap="square">
            <a:spAutoFit/>
          </a:bodyPr>
          <a:lstStyle/>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Raspberry Pi using ADS1x15</a:t>
            </a: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MQ-6 Gas Sensor</a:t>
            </a: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LCD</a:t>
            </a: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LPG</a:t>
            </a: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Solenoidal </a:t>
            </a:r>
            <a:r>
              <a:rPr lang="en-IN" sz="2600" dirty="0">
                <a:latin typeface="Times New Roman" panose="02020603050405020304" pitchFamily="18" charset="0"/>
                <a:ea typeface="Calibri" panose="020F0502020204030204" pitchFamily="34" charset="0"/>
                <a:cs typeface="Times New Roman" panose="02020603050405020304" pitchFamily="18" charset="0"/>
              </a:rPr>
              <a:t>Valve</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Stepper Motor Driver</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Buzzer</a:t>
            </a:r>
          </a:p>
          <a:p>
            <a:pPr marL="285750" indent="-285750">
              <a:buFont typeface="Arial" panose="020B0604020202020204" pitchFamily="34" charset="0"/>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GSM modem</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7616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643709"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solidFill>
                    <a:schemeClr val="bg1">
                      <a:lumMod val="95000"/>
                      <a:lumOff val="5000"/>
                    </a:schemeClr>
                  </a:solidFill>
                  <a:effectLst/>
                  <a:latin typeface="Times New Roman" panose="02020603050405020304" pitchFamily="18" charset="0"/>
                  <a:ea typeface="Calibri" panose="020F0502020204030204" pitchFamily="34" charset="0"/>
                </a:rPr>
                <a:t>INTRODUCTION</a:t>
              </a:r>
              <a:endParaRPr lang="en-US" b="1" dirty="0">
                <a:solidFill>
                  <a:schemeClr val="bg1">
                    <a:lumMod val="95000"/>
                    <a:lumOff val="5000"/>
                  </a:schemeClr>
                </a:solidFill>
                <a:latin typeface="Bookman Old Style" panose="02050604050505020204" pitchFamily="18" charset="0"/>
              </a:endParaRPr>
            </a:p>
          </p:txBody>
        </p:sp>
      </p:grpSp>
      <p:sp>
        <p:nvSpPr>
          <p:cNvPr id="8" name="TextBox 7">
            <a:extLst>
              <a:ext uri="{FF2B5EF4-FFF2-40B4-BE49-F238E27FC236}">
                <a16:creationId xmlns:a16="http://schemas.microsoft.com/office/drawing/2014/main" id="{A2B16958-246D-E637-27F5-0EA21763879E}"/>
              </a:ext>
            </a:extLst>
          </p:cNvPr>
          <p:cNvSpPr txBox="1"/>
          <p:nvPr/>
        </p:nvSpPr>
        <p:spPr>
          <a:xfrm>
            <a:off x="793629" y="1293962"/>
            <a:ext cx="9859993" cy="3785652"/>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otential risks associated with gas leaks, such as fire, explosions, and health hazards, necessitate the development of robust gas leakage detection and prevention systems.</a:t>
            </a:r>
          </a:p>
          <a:p>
            <a:endParaRPr lang="en-US" sz="24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mplementation of a gas leakage detection system with an automatic gas knob shut-off mechanism</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system aims to detect gas leaks in a timely manner and take immediate action by automatically turning off the gas supply to prevent accidents and mitigate the potential dangers.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111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LITERATURE </a:t>
              </a:r>
              <a:r>
                <a:rPr lang="en-IN" b="1" dirty="0">
                  <a:latin typeface="Times New Roman" panose="02020603050405020304" pitchFamily="18" charset="0"/>
                  <a:ea typeface="Calibri" panose="020F0502020204030204" pitchFamily="34" charset="0"/>
                </a:rPr>
                <a:t>SURVEY</a:t>
              </a:r>
              <a:endParaRPr lang="en-US" b="1" dirty="0">
                <a:solidFill>
                  <a:schemeClr val="bg1"/>
                </a:solidFill>
                <a:latin typeface="Bookman Old Style" panose="02050604050505020204" pitchFamily="18" charset="0"/>
              </a:endParaRPr>
            </a:p>
          </p:txBody>
        </p:sp>
      </p:grpSp>
      <p:pic>
        <p:nvPicPr>
          <p:cNvPr id="1026" name="Picture 2" descr="Gas Leakage Detector using Arduino and GSM Module with SMS Alert - YouTube">
            <a:extLst>
              <a:ext uri="{FF2B5EF4-FFF2-40B4-BE49-F238E27FC236}">
                <a16:creationId xmlns:a16="http://schemas.microsoft.com/office/drawing/2014/main" id="{65C40B39-3867-2760-4F7C-824DE5EF4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12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210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LITERATURE </a:t>
              </a:r>
              <a:r>
                <a:rPr lang="en-IN" b="1" dirty="0">
                  <a:latin typeface="Times New Roman" panose="02020603050405020304" pitchFamily="18" charset="0"/>
                  <a:ea typeface="Calibri" panose="020F0502020204030204" pitchFamily="34" charset="0"/>
                </a:rPr>
                <a:t>SURVEY</a:t>
              </a:r>
              <a:endParaRPr lang="en-US" b="1" dirty="0">
                <a:solidFill>
                  <a:schemeClr val="bg1"/>
                </a:solidFill>
                <a:latin typeface="Bookman Old Style" panose="02050604050505020204" pitchFamily="18" charset="0"/>
              </a:endParaRPr>
            </a:p>
          </p:txBody>
        </p:sp>
      </p:grpSp>
      <p:pic>
        <p:nvPicPr>
          <p:cNvPr id="1026" name="Picture 2" descr="Gas Leakage Detector using Arduino and GSM Module with SMS Alert - YouTube">
            <a:extLst>
              <a:ext uri="{FF2B5EF4-FFF2-40B4-BE49-F238E27FC236}">
                <a16:creationId xmlns:a16="http://schemas.microsoft.com/office/drawing/2014/main" id="{65C40B39-3867-2760-4F7C-824DE5EF4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12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s Leakage Detector using GSM &amp; Arduino with SMS Alert">
            <a:extLst>
              <a:ext uri="{FF2B5EF4-FFF2-40B4-BE49-F238E27FC236}">
                <a16:creationId xmlns:a16="http://schemas.microsoft.com/office/drawing/2014/main" id="{3C10C86E-E2BD-9912-959E-4DC6E800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546" y="1431894"/>
            <a:ext cx="27813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72091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LITERATURE </a:t>
              </a:r>
              <a:r>
                <a:rPr lang="en-IN" b="1" dirty="0">
                  <a:latin typeface="Times New Roman" panose="02020603050405020304" pitchFamily="18" charset="0"/>
                  <a:ea typeface="Calibri" panose="020F0502020204030204" pitchFamily="34" charset="0"/>
                </a:rPr>
                <a:t>SURVEY</a:t>
              </a:r>
              <a:endParaRPr lang="en-US" b="1" dirty="0">
                <a:solidFill>
                  <a:schemeClr val="bg1"/>
                </a:solidFill>
                <a:latin typeface="Bookman Old Style" panose="02050604050505020204" pitchFamily="18" charset="0"/>
              </a:endParaRPr>
            </a:p>
          </p:txBody>
        </p:sp>
      </p:grpSp>
      <p:pic>
        <p:nvPicPr>
          <p:cNvPr id="1026" name="Picture 2" descr="Gas Leakage Detector using Arduino and GSM Module with SMS Alert - YouTube">
            <a:extLst>
              <a:ext uri="{FF2B5EF4-FFF2-40B4-BE49-F238E27FC236}">
                <a16:creationId xmlns:a16="http://schemas.microsoft.com/office/drawing/2014/main" id="{65C40B39-3867-2760-4F7C-824DE5EF4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12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s Leakage Detector using GSM &amp; Arduino with SMS Alert">
            <a:extLst>
              <a:ext uri="{FF2B5EF4-FFF2-40B4-BE49-F238E27FC236}">
                <a16:creationId xmlns:a16="http://schemas.microsoft.com/office/drawing/2014/main" id="{3C10C86E-E2BD-9912-959E-4DC6E800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546" y="1431894"/>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PG Gas Leakage Detection and Alert System | Inspired Award Project -  YouTube">
            <a:extLst>
              <a:ext uri="{FF2B5EF4-FFF2-40B4-BE49-F238E27FC236}">
                <a16:creationId xmlns:a16="http://schemas.microsoft.com/office/drawing/2014/main" id="{E80E8AE4-1CCE-A76F-9AFA-96236A85F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177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306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LITERATURE </a:t>
              </a:r>
              <a:r>
                <a:rPr lang="en-IN" b="1" dirty="0">
                  <a:latin typeface="Times New Roman" panose="02020603050405020304" pitchFamily="18" charset="0"/>
                  <a:ea typeface="Calibri" panose="020F0502020204030204" pitchFamily="34" charset="0"/>
                </a:rPr>
                <a:t>SURVEY</a:t>
              </a:r>
              <a:endParaRPr lang="en-US" b="1" dirty="0">
                <a:solidFill>
                  <a:schemeClr val="bg1"/>
                </a:solidFill>
                <a:latin typeface="Bookman Old Style" panose="02050604050505020204" pitchFamily="18" charset="0"/>
              </a:endParaRPr>
            </a:p>
          </p:txBody>
        </p:sp>
      </p:grpSp>
      <p:pic>
        <p:nvPicPr>
          <p:cNvPr id="1026" name="Picture 2" descr="Gas Leakage Detector using Arduino and GSM Module with SMS Alert - YouTube">
            <a:extLst>
              <a:ext uri="{FF2B5EF4-FFF2-40B4-BE49-F238E27FC236}">
                <a16:creationId xmlns:a16="http://schemas.microsoft.com/office/drawing/2014/main" id="{65C40B39-3867-2760-4F7C-824DE5EF4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12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s Leakage Detector using GSM &amp; Arduino with SMS Alert">
            <a:extLst>
              <a:ext uri="{FF2B5EF4-FFF2-40B4-BE49-F238E27FC236}">
                <a16:creationId xmlns:a16="http://schemas.microsoft.com/office/drawing/2014/main" id="{3C10C86E-E2BD-9912-959E-4DC6E800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546" y="1431894"/>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PG Gas Leakage Detection and Alert System | Inspired Award Project -  YouTube">
            <a:extLst>
              <a:ext uri="{FF2B5EF4-FFF2-40B4-BE49-F238E27FC236}">
                <a16:creationId xmlns:a16="http://schemas.microsoft.com/office/drawing/2014/main" id="{E80E8AE4-1CCE-A76F-9AFA-96236A85F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177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PG Gas Leakage Detector using Arduino Uno: Project with Circuit Diagram  and Code">
            <a:extLst>
              <a:ext uri="{FF2B5EF4-FFF2-40B4-BE49-F238E27FC236}">
                <a16:creationId xmlns:a16="http://schemas.microsoft.com/office/drawing/2014/main" id="{F351EB57-E4F5-5723-26BD-1E27D8F2F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4446" y="3796286"/>
            <a:ext cx="30099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439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50F5902-A46E-4711-A773-D84668E4DFCC}"/>
              </a:ext>
            </a:extLst>
          </p:cNvPr>
          <p:cNvGrpSpPr/>
          <p:nvPr/>
        </p:nvGrpSpPr>
        <p:grpSpPr>
          <a:xfrm>
            <a:off x="0" y="0"/>
            <a:ext cx="12192000" cy="6858000"/>
            <a:chOff x="0" y="0"/>
            <a:chExt cx="12192000" cy="6858000"/>
          </a:xfrm>
        </p:grpSpPr>
        <p:pic>
          <p:nvPicPr>
            <p:cNvPr id="4" name="Picture 2" descr="PPT – Emergency Electrical Services in Bristol PowerPoint presentation |  free to download - id: 907ff2-M2FkY">
              <a:extLst>
                <a:ext uri="{FF2B5EF4-FFF2-40B4-BE49-F238E27FC236}">
                  <a16:creationId xmlns:a16="http://schemas.microsoft.com/office/drawing/2014/main" id="{E1D692FD-5DB1-48DE-97C5-E6C20FB1D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1100"/>
              <a:ext cx="12192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EF17FF-AF9B-4BD1-8BB2-F4AE8FCD7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050" y="76199"/>
              <a:ext cx="773370" cy="846469"/>
            </a:xfrm>
            <a:prstGeom prst="roundRect">
              <a:avLst>
                <a:gd name="adj" fmla="val 16667"/>
              </a:avLst>
            </a:prstGeom>
            <a:ln>
              <a:solidFill>
                <a:srgbClr val="990033"/>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Beveled 1">
              <a:extLst>
                <a:ext uri="{FF2B5EF4-FFF2-40B4-BE49-F238E27FC236}">
                  <a16:creationId xmlns:a16="http://schemas.microsoft.com/office/drawing/2014/main" id="{AAE4FC2D-3254-4E92-A27C-80202CF47C95}"/>
                </a:ext>
              </a:extLst>
            </p:cNvPr>
            <p:cNvSpPr/>
            <p:nvPr/>
          </p:nvSpPr>
          <p:spPr>
            <a:xfrm>
              <a:off x="2712720" y="0"/>
              <a:ext cx="6743700" cy="739140"/>
            </a:xfrm>
            <a:prstGeom prst="bevel">
              <a:avLst>
                <a:gd name="adj" fmla="val 15593"/>
              </a:avLst>
            </a:prstGeom>
            <a:gradFill>
              <a:gsLst>
                <a:gs pos="22847">
                  <a:srgbClr val="FF3847"/>
                </a:gs>
                <a:gs pos="63343">
                  <a:srgbClr val="FF7D25"/>
                </a:gs>
                <a:gs pos="100000">
                  <a:srgbClr val="FFC203"/>
                </a:gs>
              </a:gsLst>
            </a:gradFill>
            <a:ln w="12700">
              <a:miter lim="400000"/>
            </a:ln>
            <a:effectLst>
              <a:outerShdw blurRad="38100" dist="26654" dir="2315233" rotWithShape="0">
                <a:srgbClr val="000000">
                  <a:alpha val="28814"/>
                </a:srgbClr>
              </a:outerShdw>
            </a:effectLst>
          </p:spPr>
          <p:txBody>
            <a:bodyPr lIns="45719" rIns="45719" anchor="ctr"/>
            <a:lstStyle/>
            <a:p>
              <a:pPr algn="ctr"/>
              <a:r>
                <a:rPr lang="en-IN" sz="1800" b="1" dirty="0">
                  <a:effectLst/>
                  <a:latin typeface="Times New Roman" panose="02020603050405020304" pitchFamily="18" charset="0"/>
                  <a:ea typeface="Calibri" panose="020F0502020204030204" pitchFamily="34" charset="0"/>
                </a:rPr>
                <a:t>LITERATURE </a:t>
              </a:r>
              <a:r>
                <a:rPr lang="en-IN" b="1" dirty="0">
                  <a:latin typeface="Times New Roman" panose="02020603050405020304" pitchFamily="18" charset="0"/>
                  <a:ea typeface="Calibri" panose="020F0502020204030204" pitchFamily="34" charset="0"/>
                </a:rPr>
                <a:t>SURVEY</a:t>
              </a:r>
              <a:endParaRPr lang="en-US" b="1" dirty="0">
                <a:solidFill>
                  <a:schemeClr val="bg1"/>
                </a:solidFill>
                <a:latin typeface="Bookman Old Style" panose="02050604050505020204" pitchFamily="18" charset="0"/>
              </a:endParaRPr>
            </a:p>
          </p:txBody>
        </p:sp>
      </p:grpSp>
      <p:pic>
        <p:nvPicPr>
          <p:cNvPr id="1026" name="Picture 2" descr="Gas Leakage Detector using Arduino and GSM Module with SMS Alert - YouTube">
            <a:extLst>
              <a:ext uri="{FF2B5EF4-FFF2-40B4-BE49-F238E27FC236}">
                <a16:creationId xmlns:a16="http://schemas.microsoft.com/office/drawing/2014/main" id="{65C40B39-3867-2760-4F7C-824DE5EF4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12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s Leakage Detector using GSM &amp; Arduino with SMS Alert">
            <a:extLst>
              <a:ext uri="{FF2B5EF4-FFF2-40B4-BE49-F238E27FC236}">
                <a16:creationId xmlns:a16="http://schemas.microsoft.com/office/drawing/2014/main" id="{3C10C86E-E2BD-9912-959E-4DC6E800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546" y="1431894"/>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PG Gas Leakage Detection and Alert System | Inspired Award Project -  YouTube">
            <a:extLst>
              <a:ext uri="{FF2B5EF4-FFF2-40B4-BE49-F238E27FC236}">
                <a16:creationId xmlns:a16="http://schemas.microsoft.com/office/drawing/2014/main" id="{E80E8AE4-1CCE-A76F-9AFA-96236A85F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1771" y="145570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PG Gas Leakage Detector using Arduino Uno: Project with Circuit Diagram  and Code">
            <a:extLst>
              <a:ext uri="{FF2B5EF4-FFF2-40B4-BE49-F238E27FC236}">
                <a16:creationId xmlns:a16="http://schemas.microsoft.com/office/drawing/2014/main" id="{F351EB57-E4F5-5723-26BD-1E27D8F2F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4446" y="3796286"/>
            <a:ext cx="30099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SP32 Gas Leakage Detector with Email Alert Notification">
            <a:extLst>
              <a:ext uri="{FF2B5EF4-FFF2-40B4-BE49-F238E27FC236}">
                <a16:creationId xmlns:a16="http://schemas.microsoft.com/office/drawing/2014/main" id="{5A191449-26D9-0A6A-B063-F540E29AD1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0042" y="375342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7136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600</TotalTime>
  <Words>892</Words>
  <Application>Microsoft Office PowerPoint</Application>
  <PresentationFormat>Widescreen</PresentationFormat>
  <Paragraphs>51</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8" baseType="lpstr">
      <vt:lpstr>Arial</vt:lpstr>
      <vt:lpstr>Bookman Old Style</vt:lpstr>
      <vt:lpstr>Calibri</vt:lpstr>
      <vt:lpstr>Calibri Light</vt:lpstr>
      <vt:lpstr>Magneto</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ICT_4</dc:creator>
  <cp:lastModifiedBy>ANKIT GURRAM</cp:lastModifiedBy>
  <cp:revision>26</cp:revision>
  <dcterms:created xsi:type="dcterms:W3CDTF">2021-09-13T09:22:41Z</dcterms:created>
  <dcterms:modified xsi:type="dcterms:W3CDTF">2023-06-21T13:19:19Z</dcterms:modified>
</cp:coreProperties>
</file>