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14-Dec-16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14-Dec-16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14-Dec-16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14-Dec-16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14-Dec-16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14-Dec-16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8991600" cy="1752600"/>
          </a:xfrm>
        </p:spPr>
        <p:txBody>
          <a:bodyPr>
            <a:noAutofit/>
          </a:bodyPr>
          <a:lstStyle/>
          <a:p>
            <a:pPr algn="ctr"/>
            <a:r>
              <a:rPr lang="en-US" sz="3200" dirty="0" smtClean="0">
                <a:solidFill>
                  <a:schemeClr val="bg1"/>
                </a:solidFill>
                <a:latin typeface="Arial Black" pitchFamily="34" charset="0"/>
              </a:rPr>
              <a:t>Connecting Social Media to E-Commerce: Cold-Start Product Recommendation Using </a:t>
            </a:r>
            <a:r>
              <a:rPr lang="en-US" sz="3200" dirty="0" err="1" smtClean="0">
                <a:solidFill>
                  <a:schemeClr val="bg1"/>
                </a:solidFill>
                <a:latin typeface="Arial Black" pitchFamily="34" charset="0"/>
              </a:rPr>
              <a:t>Microblogging</a:t>
            </a:r>
            <a:r>
              <a:rPr lang="en-US" sz="3200" dirty="0" smtClean="0">
                <a:solidFill>
                  <a:schemeClr val="bg1"/>
                </a:solidFill>
                <a:latin typeface="Arial Black" pitchFamily="34" charset="0"/>
              </a:rPr>
              <a:t> Information</a:t>
            </a:r>
            <a:endParaRPr lang="en-US" sz="3200" dirty="0">
              <a:solidFill>
                <a:schemeClr val="bg1"/>
              </a:solidFill>
              <a:latin typeface="Arial Black" pitchFamily="34" charset="0"/>
            </a:endParaRPr>
          </a:p>
        </p:txBody>
      </p:sp>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OSN System Construction Module</a:t>
            </a:r>
          </a:p>
          <a:p>
            <a:pPr lvl="0"/>
            <a:r>
              <a:rPr lang="en-US" dirty="0" err="1" smtClean="0"/>
              <a:t>Microblogging</a:t>
            </a:r>
            <a:r>
              <a:rPr lang="en-US" dirty="0" smtClean="0"/>
              <a:t> Feature Selection</a:t>
            </a:r>
          </a:p>
          <a:p>
            <a:pPr lvl="0"/>
            <a:r>
              <a:rPr lang="en-US" dirty="0" smtClean="0"/>
              <a:t>Learning Product Embeddings</a:t>
            </a:r>
          </a:p>
          <a:p>
            <a:pPr lvl="0"/>
            <a:r>
              <a:rPr lang="en-US" dirty="0" smtClean="0"/>
              <a:t>Cold-Start Product Recommendation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OSN System Construction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smtClean="0"/>
              <a:t>In the first module, we develop the Online Social Networking (OSN) system module. We build up the system with the feature of Online Social Networking. Where, this module is used for new user registrations and after registrations the users can login with their authentication. </a:t>
            </a:r>
          </a:p>
          <a:p>
            <a:pPr lvl="0" algn="just"/>
            <a:r>
              <a:rPr lang="en-US" dirty="0" smtClean="0"/>
              <a:t>Where after the existing users can send messages to privately and publicly, options are built. Users can also share post with others. The user can able to search the other user profiles and public posts. In this module users can also accept and send friend requests.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Microblogging</a:t>
            </a:r>
            <a:r>
              <a:rPr lang="en-US" b="1" dirty="0" smtClean="0"/>
              <a:t> Feature Selection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this module, we develop the </a:t>
            </a:r>
            <a:r>
              <a:rPr lang="en-US" dirty="0" err="1" smtClean="0"/>
              <a:t>Microblogging</a:t>
            </a:r>
            <a:r>
              <a:rPr lang="en-US" dirty="0" smtClean="0"/>
              <a:t> Feature Selection. Prepare a list of potentially useful </a:t>
            </a:r>
            <a:r>
              <a:rPr lang="en-US" dirty="0" err="1" smtClean="0"/>
              <a:t>microblogging</a:t>
            </a:r>
            <a:r>
              <a:rPr lang="en-US" dirty="0" smtClean="0"/>
              <a:t> attributes and construct the </a:t>
            </a:r>
            <a:r>
              <a:rPr lang="en-US" dirty="0" err="1" smtClean="0"/>
              <a:t>microblogging</a:t>
            </a:r>
            <a:r>
              <a:rPr lang="en-US" dirty="0" smtClean="0"/>
              <a:t> feature vector for each linked user. Generate distributed feature representations using the information from all the users on the ecommerce website through deep learning. Learn the mapping function, which transforms the </a:t>
            </a:r>
            <a:r>
              <a:rPr lang="en-US" dirty="0" err="1" smtClean="0"/>
              <a:t>microblogging</a:t>
            </a:r>
            <a:r>
              <a:rPr lang="en-US" dirty="0" smtClean="0"/>
              <a:t> attribute information au to the distributed feature representations in the second step. It </a:t>
            </a:r>
            <a:r>
              <a:rPr lang="en-US" dirty="0" err="1" smtClean="0"/>
              <a:t>utilises</a:t>
            </a:r>
            <a:r>
              <a:rPr lang="en-US" dirty="0" smtClean="0"/>
              <a:t> the feature representation pairs of all the linked users as training data.</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Learning Product Embeddings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In the previous module, we develop the feature selection, but it is not straightforward to establish connections between users and products. Intuitively, users and products should be represented in the same feature space so that a user is closer to the products that he/she has purchased compared to those he/she has not. Inspired by the recently proposed methods in learning word embeddings, we propose to learn user embeddings or distributed representation of user in a similar way.</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Cold-Start Product Recommendation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We used a local host based e-commerce dataset, which contains some user transaction records. Each transaction record consists of a user ID, a product ID and the purchase timestamp. We first group transaction records by user IDs and then obtain a list of purchased products for each user.</a:t>
            </a:r>
          </a:p>
          <a:p>
            <a:pPr lvl="0" algn="just"/>
            <a:r>
              <a:rPr lang="en-US" dirty="0" smtClean="0"/>
              <a:t>For our methods, an important component is the embedding models, which can be set to two simple architectures, namely CBOW and Skip-gram. We empirically compare the results of our method </a:t>
            </a:r>
            <a:r>
              <a:rPr lang="en-US" dirty="0" err="1" smtClean="0"/>
              <a:t>ColdE</a:t>
            </a:r>
            <a:r>
              <a:rPr lang="en-US" dirty="0" smtClean="0"/>
              <a:t> using these two architectures, and find that the performance of using Skip-gram is slightly worse than that of using CBOW.</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400" dirty="0" smtClean="0">
                <a:latin typeface="Times New Roman" pitchFamily="18" charset="0"/>
                <a:cs typeface="Times New Roman" pitchFamily="18" charset="0"/>
              </a:rPr>
              <a:t>Wayne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Zhao, Member, IEEE, Sui Li, </a:t>
            </a:r>
            <a:r>
              <a:rPr lang="en-US" sz="2400" dirty="0" err="1" smtClean="0">
                <a:latin typeface="Times New Roman" pitchFamily="18" charset="0"/>
                <a:cs typeface="Times New Roman" pitchFamily="18" charset="0"/>
              </a:rPr>
              <a:t>Yulan</a:t>
            </a:r>
            <a:r>
              <a:rPr lang="en-US" sz="2400" dirty="0" smtClean="0">
                <a:latin typeface="Times New Roman" pitchFamily="18" charset="0"/>
                <a:cs typeface="Times New Roman" pitchFamily="18" charset="0"/>
              </a:rPr>
              <a:t> He, Edward Y. Chang, </a:t>
            </a:r>
            <a:r>
              <a:rPr lang="en-US" sz="2400" dirty="0" err="1" smtClean="0">
                <a:latin typeface="Times New Roman" pitchFamily="18" charset="0"/>
                <a:cs typeface="Times New Roman" pitchFamily="18" charset="0"/>
              </a:rPr>
              <a:t>Ji-Rong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a:t>
            </a:r>
            <a:r>
              <a:rPr lang="en-US" sz="2400" dirty="0" smtClean="0">
                <a:latin typeface="Times New Roman" pitchFamily="18" charset="0"/>
                <a:cs typeface="Times New Roman" pitchFamily="18" charset="0"/>
              </a:rPr>
              <a:t>, Senior Member, IEEE, and </a:t>
            </a:r>
            <a:r>
              <a:rPr lang="en-US" sz="2400" dirty="0" err="1" smtClean="0">
                <a:latin typeface="Times New Roman" pitchFamily="18" charset="0"/>
                <a:cs typeface="Times New Roman" pitchFamily="18" charset="0"/>
              </a:rPr>
              <a:t>Xiaoming</a:t>
            </a:r>
            <a:r>
              <a:rPr lang="en-US" sz="2400" dirty="0" smtClean="0">
                <a:latin typeface="Times New Roman" pitchFamily="18" charset="0"/>
                <a:cs typeface="Times New Roman" pitchFamily="18" charset="0"/>
              </a:rPr>
              <a:t> Li, Senior Member, IEEE, “Connecting Social Media to E-Commerce: Cold-Start Product Recommendation Using </a:t>
            </a:r>
            <a:r>
              <a:rPr lang="en-US" sz="2400" dirty="0" err="1" smtClean="0">
                <a:latin typeface="Times New Roman" pitchFamily="18" charset="0"/>
                <a:cs typeface="Times New Roman" pitchFamily="18" charset="0"/>
              </a:rPr>
              <a:t>Microblogging</a:t>
            </a:r>
            <a:r>
              <a:rPr lang="en-US" sz="2400" dirty="0" smtClean="0">
                <a:latin typeface="Times New Roman" pitchFamily="18" charset="0"/>
                <a:cs typeface="Times New Roman" pitchFamily="18" charset="0"/>
              </a:rPr>
              <a:t> Information”, </a:t>
            </a:r>
            <a:r>
              <a:rPr lang="en-US" sz="2400" b="1" dirty="0" smtClean="0">
                <a:latin typeface="Times New Roman" pitchFamily="18" charset="0"/>
                <a:cs typeface="Times New Roman" pitchFamily="18" charset="0"/>
              </a:rPr>
              <a:t>IEEE TRANSACTIONS ON KNOWLEDGE AND DATA ENGINEERING, VOL. 28, NO. 5, MAY 2016.</a:t>
            </a:r>
            <a:endParaRPr lang="en-US" sz="2400" dirty="0" smtClean="0">
              <a:latin typeface="Times New Roman" pitchFamily="18" charset="0"/>
              <a:cs typeface="Times New Roman" pitchFamily="18" charset="0"/>
            </a:endParaRPr>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a:xfrm>
            <a:off x="228600" y="762000"/>
            <a:ext cx="8763000" cy="5562600"/>
          </a:xfrm>
        </p:spPr>
        <p:txBody>
          <a:bodyPr>
            <a:noAutofit/>
          </a:bodyPr>
          <a:lstStyle/>
          <a:p>
            <a:pPr algn="just"/>
            <a:r>
              <a:rPr lang="en-US" sz="2400" dirty="0" smtClean="0">
                <a:latin typeface="Times New Roman" pitchFamily="18" charset="0"/>
                <a:cs typeface="Times New Roman" pitchFamily="18" charset="0"/>
              </a:rPr>
              <a:t>We propose to use the linked users across social networking sites and e-commerce websites (users who have social networking accounts and have made purchases on e-commerce websites) as a bridge to map users’ social networking features to another feature representation for product recommendation. </a:t>
            </a:r>
          </a:p>
          <a:p>
            <a:pPr algn="just"/>
            <a:r>
              <a:rPr lang="en-US" sz="2400" dirty="0" smtClean="0">
                <a:latin typeface="Times New Roman" pitchFamily="18" charset="0"/>
                <a:cs typeface="Times New Roman" pitchFamily="18" charset="0"/>
              </a:rPr>
              <a:t>In specific, we propose learning both users’ and products’ feature representations (called user embeddings and product embeddings, respectively) from data collected from e-commerce websites using recurrent neural networks and then apply a modified gradient boosting trees method to transform users’ social networking features into user embeddings. </a:t>
            </a:r>
          </a:p>
          <a:p>
            <a:pPr algn="just"/>
            <a:r>
              <a:rPr lang="en-US" sz="2400" dirty="0" smtClean="0">
                <a:latin typeface="Times New Roman" pitchFamily="18" charset="0"/>
                <a:cs typeface="Times New Roman" pitchFamily="18" charset="0"/>
              </a:rPr>
              <a:t>We then develop a feature-based matrix factorization approach which can leverage the learnt user embeddings for cold-start product recommendation.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r>
              <a:rPr lang="en-US" b="1" dirty="0" smtClean="0"/>
              <a:t>EXISTING SYSTEM:</a:t>
            </a:r>
            <a:endParaRPr lang="en-US" dirty="0"/>
          </a:p>
        </p:txBody>
      </p:sp>
      <p:sp>
        <p:nvSpPr>
          <p:cNvPr id="3" name="Content Placeholder 2"/>
          <p:cNvSpPr>
            <a:spLocks noGrp="1"/>
          </p:cNvSpPr>
          <p:nvPr>
            <p:ph sz="quarter" idx="1"/>
          </p:nvPr>
        </p:nvSpPr>
        <p:spPr>
          <a:xfrm>
            <a:off x="685800" y="1600200"/>
            <a:ext cx="7924800" cy="4724400"/>
          </a:xfrm>
        </p:spPr>
        <p:txBody>
          <a:bodyPr>
            <a:noAutofit/>
          </a:bodyPr>
          <a:lstStyle/>
          <a:p>
            <a:pPr lvl="0" algn="just">
              <a:lnSpc>
                <a:spcPct val="120000"/>
              </a:lnSpc>
            </a:pPr>
            <a:r>
              <a:rPr lang="en-US" sz="2400" dirty="0" smtClean="0">
                <a:latin typeface="Times New Roman" pitchFamily="18" charset="0"/>
                <a:cs typeface="Times New Roman" pitchFamily="18" charset="0"/>
              </a:rPr>
              <a:t>Most studies only focus on constructing solutions within certain e-commerce websites and mainly </a:t>
            </a:r>
            <a:r>
              <a:rPr lang="en-US" sz="2400" dirty="0" err="1" smtClean="0">
                <a:latin typeface="Times New Roman" pitchFamily="18" charset="0"/>
                <a:cs typeface="Times New Roman" pitchFamily="18" charset="0"/>
              </a:rPr>
              <a:t>utilise</a:t>
            </a:r>
            <a:r>
              <a:rPr lang="en-US" sz="2400" dirty="0" smtClean="0">
                <a:latin typeface="Times New Roman" pitchFamily="18" charset="0"/>
                <a:cs typeface="Times New Roman" pitchFamily="18" charset="0"/>
              </a:rPr>
              <a:t> users’ historical transaction records. To the best of our knowledge, cross-site cold-start product recommendation has been rarely studied before.</a:t>
            </a:r>
          </a:p>
          <a:p>
            <a:pPr lvl="0" algn="just">
              <a:lnSpc>
                <a:spcPct val="120000"/>
              </a:lnSpc>
            </a:pPr>
            <a:r>
              <a:rPr lang="en-US" sz="2400" dirty="0" smtClean="0">
                <a:latin typeface="Times New Roman" pitchFamily="18" charset="0"/>
                <a:cs typeface="Times New Roman" pitchFamily="18" charset="0"/>
              </a:rPr>
              <a:t>There has also been a large body of research work focusing specifically on the cold-start recommendation problem.</a:t>
            </a:r>
          </a:p>
          <a:p>
            <a:pPr lvl="0" algn="just">
              <a:lnSpc>
                <a:spcPct val="120000"/>
              </a:lnSpc>
            </a:pPr>
            <a:r>
              <a:rPr lang="en-US" sz="2400" dirty="0" err="1" smtClean="0">
                <a:latin typeface="Times New Roman" pitchFamily="18" charset="0"/>
                <a:cs typeface="Times New Roman" pitchFamily="18" charset="0"/>
              </a:rPr>
              <a:t>Seroussi</a:t>
            </a:r>
            <a:r>
              <a:rPr lang="en-US" sz="2400" dirty="0" smtClean="0">
                <a:latin typeface="Times New Roman" pitchFamily="18" charset="0"/>
                <a:cs typeface="Times New Roman" pitchFamily="18" charset="0"/>
              </a:rPr>
              <a:t> et al. proposed to make use of the information from users’ public profiles and topics extracted from user generated content into a matrix factorization model for new users’ rating prediction. </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sz="quarter"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They only focus on brand or category-level purchase preference based on a trained classifier, which cannot be directly applied to our cross-site cold start product recommendation task. </a:t>
            </a:r>
          </a:p>
          <a:p>
            <a:pPr lvl="0" algn="just"/>
            <a:r>
              <a:rPr lang="en-US" sz="2400" dirty="0" smtClean="0">
                <a:latin typeface="Times New Roman" pitchFamily="18" charset="0"/>
                <a:cs typeface="Times New Roman" pitchFamily="18" charset="0"/>
              </a:rPr>
              <a:t>Their features only include gender, age and </a:t>
            </a:r>
            <a:r>
              <a:rPr lang="en-US" sz="2400" dirty="0" err="1" smtClean="0">
                <a:latin typeface="Times New Roman" pitchFamily="18" charset="0"/>
                <a:cs typeface="Times New Roman" pitchFamily="18" charset="0"/>
              </a:rPr>
              <a:t>Facebook</a:t>
            </a:r>
            <a:r>
              <a:rPr lang="en-US" sz="2400" dirty="0" smtClean="0">
                <a:latin typeface="Times New Roman" pitchFamily="18" charset="0"/>
                <a:cs typeface="Times New Roman" pitchFamily="18" charset="0"/>
              </a:rPr>
              <a:t> likes, as opposed to a wide range of features explored in our approach. </a:t>
            </a:r>
          </a:p>
          <a:p>
            <a:pPr lvl="0" algn="just"/>
            <a:r>
              <a:rPr lang="en-US" sz="2400" dirty="0" smtClean="0">
                <a:latin typeface="Times New Roman" pitchFamily="18" charset="0"/>
                <a:cs typeface="Times New Roman" pitchFamily="18" charset="0"/>
              </a:rPr>
              <a:t>They do not consider how to transfer heterogeneous information from social media websites into a form that is ready for use on the e-commerce side, which is the key to address the cross-site cold-start recommendation problem.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PROPOSED SYSTEM:</a:t>
            </a:r>
            <a:endParaRPr lang="en-US" dirty="0"/>
          </a:p>
        </p:txBody>
      </p:sp>
      <p:sp>
        <p:nvSpPr>
          <p:cNvPr id="3" name="Content Placeholder 2"/>
          <p:cNvSpPr>
            <a:spLocks noGrp="1"/>
          </p:cNvSpPr>
          <p:nvPr>
            <p:ph sz="quarter" idx="1"/>
          </p:nvPr>
        </p:nvSpPr>
        <p:spPr>
          <a:xfrm>
            <a:off x="457200" y="1219200"/>
            <a:ext cx="8458200" cy="5105400"/>
          </a:xfrm>
        </p:spPr>
        <p:txBody>
          <a:bodyPr>
            <a:noAutofit/>
          </a:bodyPr>
          <a:lstStyle/>
          <a:p>
            <a:pPr lvl="0" algn="just"/>
            <a:r>
              <a:rPr lang="en-US" sz="2400" dirty="0" smtClean="0">
                <a:latin typeface="Times New Roman" pitchFamily="18" charset="0"/>
                <a:cs typeface="Times New Roman" pitchFamily="18" charset="0"/>
              </a:rPr>
              <a:t>In this paper, we study an interesting problem of recommending products from e-commerce websites to users at social networking sites who do not have historical purchase records, i.e., in “cold-start” situations. We called this problem cross-site cold-start product recommendation.</a:t>
            </a:r>
          </a:p>
          <a:p>
            <a:pPr lvl="0" algn="just"/>
            <a:r>
              <a:rPr lang="en-US" sz="2400" dirty="0" smtClean="0">
                <a:latin typeface="Times New Roman" pitchFamily="18" charset="0"/>
                <a:cs typeface="Times New Roman" pitchFamily="18" charset="0"/>
              </a:rPr>
              <a:t>In our problem setting here, only the users’ social networking information is available and it is a challenging task to transform the social networking information into latent user features which can be effectively used for product recommendation. To address this challenge, we propose to use the linked users across social networking sites and e-commerce websites (users who have social networking accounts and have made purchases on e-commerce websites) as a bridge to map users’ social networking features to latent features for product recommendation.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1" dirty="0" smtClean="0"/>
              <a:t>ADVANTAGES OF PROPOSED SYSTEM:</a:t>
            </a:r>
            <a:endParaRPr lang="en-US" dirty="0"/>
          </a:p>
        </p:txBody>
      </p:sp>
      <p:sp>
        <p:nvSpPr>
          <p:cNvPr id="3" name="Content Placeholder 2"/>
          <p:cNvSpPr>
            <a:spLocks noGrp="1"/>
          </p:cNvSpPr>
          <p:nvPr>
            <p:ph sz="quarter" idx="1"/>
          </p:nvPr>
        </p:nvSpPr>
        <p:spPr>
          <a:xfrm>
            <a:off x="457200" y="1524000"/>
            <a:ext cx="8229600" cy="4800600"/>
          </a:xfrm>
        </p:spPr>
        <p:txBody>
          <a:bodyPr>
            <a:normAutofit lnSpcReduction="10000"/>
          </a:bodyPr>
          <a:lstStyle/>
          <a:p>
            <a:pPr lvl="0" algn="just"/>
            <a:r>
              <a:rPr lang="en-US" sz="2400" dirty="0" smtClean="0">
                <a:latin typeface="Times New Roman" pitchFamily="18" charset="0"/>
                <a:cs typeface="Times New Roman" pitchFamily="18" charset="0"/>
              </a:rPr>
              <a:t>Our proposed framework is indeed effective in addressing the cross-site cold-start product recommendation problem. </a:t>
            </a:r>
          </a:p>
          <a:p>
            <a:pPr lvl="0" algn="just"/>
            <a:r>
              <a:rPr lang="en-US" sz="2400" dirty="0" smtClean="0">
                <a:latin typeface="Times New Roman" pitchFamily="18" charset="0"/>
                <a:cs typeface="Times New Roman" pitchFamily="18" charset="0"/>
              </a:rPr>
              <a:t>We believe that our study will have profound impact on both research and industry communities.</a:t>
            </a:r>
          </a:p>
          <a:p>
            <a:pPr lvl="0" algn="just"/>
            <a:r>
              <a:rPr lang="en-US" sz="2400" dirty="0" smtClean="0">
                <a:latin typeface="Times New Roman" pitchFamily="18" charset="0"/>
                <a:cs typeface="Times New Roman" pitchFamily="18" charset="0"/>
              </a:rPr>
              <a:t>We formulate a novel problem of recommending products from an e-commerce website to social networking users in “cold-start” situations.</a:t>
            </a:r>
          </a:p>
          <a:p>
            <a:pPr lvl="0" algn="just"/>
            <a:r>
              <a:rPr lang="en-US" sz="2400" dirty="0" smtClean="0">
                <a:latin typeface="Times New Roman" pitchFamily="18" charset="0"/>
                <a:cs typeface="Times New Roman" pitchFamily="18" charset="0"/>
              </a:rPr>
              <a:t> To the best of our knowledge, it has been rarely studied before. </a:t>
            </a:r>
          </a:p>
          <a:p>
            <a:pPr lvl="0" algn="just"/>
            <a:r>
              <a:rPr lang="en-US" sz="2400" dirty="0" smtClean="0">
                <a:latin typeface="Times New Roman" pitchFamily="18" charset="0"/>
                <a:cs typeface="Times New Roman" pitchFamily="18" charset="0"/>
              </a:rPr>
              <a:t>We propose to apply the recurrent neural networks for learning correlated feature representations for both users and products from data collected from an e-commerce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descr="Image result for product recommender architecture"/>
          <p:cNvPicPr>
            <a:picLocks noGrp="1"/>
          </p:cNvPicPr>
          <p:nvPr>
            <p:ph sz="quarter" idx="1"/>
          </p:nvPr>
        </p:nvPicPr>
        <p:blipFill>
          <a:blip r:embed="rId2"/>
          <a:stretch>
            <a:fillRect/>
          </a:stretch>
        </p:blipFill>
        <p:spPr bwMode="auto">
          <a:xfrm>
            <a:off x="612775" y="1878565"/>
            <a:ext cx="8153400" cy="39390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136</TotalTime>
  <Words>1056</Words>
  <Application>Microsoft Office PowerPoint</Application>
  <PresentationFormat>On-screen Show (4:3)</PresentationFormat>
  <Paragraphs>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Connecting Social Media to E-Commerce: Cold-Start Product Recommendation Using Microblogging Information</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MODULES: </vt:lpstr>
      <vt:lpstr>OSN System Construction Module </vt:lpstr>
      <vt:lpstr>Microblogging Feature Selection </vt:lpstr>
      <vt:lpstr>Learning Product Embeddings </vt:lpstr>
      <vt:lpstr>Cold-Start Product Recommendation </vt:lpstr>
      <vt:lpstr>Slide 15</vt:lpstr>
      <vt:lpstr>Slide 16</vt:lpstr>
      <vt:lpstr>Slide 17</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19</cp:revision>
  <dcterms:created xsi:type="dcterms:W3CDTF">2006-08-16T00:00:00Z</dcterms:created>
  <dcterms:modified xsi:type="dcterms:W3CDTF">2016-12-14T08:09:20Z</dcterms:modified>
</cp:coreProperties>
</file>