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14-Dec-16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14-Dec-16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14-Dec-16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8991600" cy="4267200"/>
          </a:xfrm>
        </p:spPr>
        <p:txBody>
          <a:bodyPr>
            <a:noAutofit/>
          </a:bodyPr>
          <a:lstStyle/>
          <a:p>
            <a:pPr algn="ctr"/>
            <a:r>
              <a:rPr lang="en-US" sz="4800" dirty="0" smtClean="0">
                <a:solidFill>
                  <a:schemeClr val="bg1"/>
                </a:solidFill>
                <a:latin typeface="Arial Black" pitchFamily="34" charset="0"/>
              </a:rPr>
              <a:t>Connecting Social Media to E-Commerce: Cold-Start Product Recommendation Using </a:t>
            </a:r>
            <a:r>
              <a:rPr lang="en-US" sz="4800" dirty="0" err="1" smtClean="0">
                <a:solidFill>
                  <a:schemeClr val="bg1"/>
                </a:solidFill>
                <a:latin typeface="Arial Black" pitchFamily="34" charset="0"/>
              </a:rPr>
              <a:t>Microblogging</a:t>
            </a:r>
            <a:r>
              <a:rPr lang="en-US" sz="4800" dirty="0" smtClean="0">
                <a:solidFill>
                  <a:schemeClr val="bg1"/>
                </a:solidFill>
                <a:latin typeface="Arial Black" pitchFamily="34" charset="0"/>
              </a:rPr>
              <a:t> Information</a:t>
            </a:r>
            <a:endParaRPr lang="en-US" sz="4800" dirty="0">
              <a:solidFill>
                <a:schemeClr val="bg1"/>
              </a:solidFill>
              <a:latin typeface="Arial Black" pitchFamily="34" charset="0"/>
            </a:endParaRPr>
          </a:p>
        </p:txBody>
      </p:sp>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Wayne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Zhao, Member, IEEE, Sui Li, </a:t>
            </a:r>
            <a:r>
              <a:rPr lang="en-US" sz="2400" dirty="0" err="1" smtClean="0">
                <a:latin typeface="Times New Roman" pitchFamily="18" charset="0"/>
                <a:cs typeface="Times New Roman" pitchFamily="18" charset="0"/>
              </a:rPr>
              <a:t>Yulan</a:t>
            </a:r>
            <a:r>
              <a:rPr lang="en-US" sz="2400" dirty="0" smtClean="0">
                <a:latin typeface="Times New Roman" pitchFamily="18" charset="0"/>
                <a:cs typeface="Times New Roman" pitchFamily="18" charset="0"/>
              </a:rPr>
              <a:t> He, Edward Y. Chang, </a:t>
            </a:r>
            <a:r>
              <a:rPr lang="en-US" sz="2400" dirty="0" err="1" smtClean="0">
                <a:latin typeface="Times New Roman" pitchFamily="18" charset="0"/>
                <a:cs typeface="Times New Roman" pitchFamily="18" charset="0"/>
              </a:rPr>
              <a:t>Ji-Rong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a:t>
            </a:r>
            <a:r>
              <a:rPr lang="en-US" sz="2400" dirty="0" smtClean="0">
                <a:latin typeface="Times New Roman" pitchFamily="18" charset="0"/>
                <a:cs typeface="Times New Roman" pitchFamily="18" charset="0"/>
              </a:rPr>
              <a:t>, Senior Member, IEEE, and </a:t>
            </a:r>
            <a:r>
              <a:rPr lang="en-US" sz="2400" dirty="0" err="1" smtClean="0">
                <a:latin typeface="Times New Roman" pitchFamily="18" charset="0"/>
                <a:cs typeface="Times New Roman" pitchFamily="18" charset="0"/>
              </a:rPr>
              <a:t>Xiaoming</a:t>
            </a:r>
            <a:r>
              <a:rPr lang="en-US" sz="2400" dirty="0" smtClean="0">
                <a:latin typeface="Times New Roman" pitchFamily="18" charset="0"/>
                <a:cs typeface="Times New Roman" pitchFamily="18" charset="0"/>
              </a:rPr>
              <a:t> Li, Senior Member, IEEE, “Connecting Social Media to E-Commerce: Cold-Start Product Recommendation Using </a:t>
            </a:r>
            <a:r>
              <a:rPr lang="en-US" sz="2400" dirty="0" err="1" smtClean="0">
                <a:latin typeface="Times New Roman" pitchFamily="18" charset="0"/>
                <a:cs typeface="Times New Roman" pitchFamily="18" charset="0"/>
              </a:rPr>
              <a:t>Microblogging</a:t>
            </a:r>
            <a:r>
              <a:rPr lang="en-US" sz="2400" dirty="0" smtClean="0">
                <a:latin typeface="Times New Roman" pitchFamily="18" charset="0"/>
                <a:cs typeface="Times New Roman" pitchFamily="18" charset="0"/>
              </a:rPr>
              <a:t> Information”, </a:t>
            </a:r>
            <a:r>
              <a:rPr lang="en-US" sz="2400" b="1" dirty="0" smtClean="0">
                <a:latin typeface="Times New Roman" pitchFamily="18" charset="0"/>
                <a:cs typeface="Times New Roman" pitchFamily="18" charset="0"/>
              </a:rPr>
              <a:t>IEEE TRANSACTIONS ON KNOWLEDGE AND DATA ENGINEERING, VOL. 28, NO. 5, MAY 2016.</a:t>
            </a:r>
            <a:endParaRPr lang="en-US" sz="2400" dirty="0" smtClean="0">
              <a:latin typeface="Times New Roman" pitchFamily="18" charset="0"/>
              <a:cs typeface="Times New Roman" pitchFamily="18" charset="0"/>
            </a:endParaRPr>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ABSTRACT:</a:t>
            </a:r>
            <a:endParaRPr lang="en-US" dirty="0"/>
          </a:p>
        </p:txBody>
      </p:sp>
      <p:sp>
        <p:nvSpPr>
          <p:cNvPr id="3" name="Content Placeholder 2"/>
          <p:cNvSpPr>
            <a:spLocks noGrp="1"/>
          </p:cNvSpPr>
          <p:nvPr>
            <p:ph idx="1"/>
          </p:nvPr>
        </p:nvSpPr>
        <p:spPr>
          <a:xfrm>
            <a:off x="228600" y="762000"/>
            <a:ext cx="8763000" cy="5562600"/>
          </a:xfrm>
        </p:spPr>
        <p:txBody>
          <a:bodyPr>
            <a:noAutofit/>
          </a:bodyPr>
          <a:lstStyle/>
          <a:p>
            <a:pPr algn="just"/>
            <a:r>
              <a:rPr lang="en-US" sz="2400" dirty="0" smtClean="0">
                <a:latin typeface="Times New Roman" pitchFamily="18" charset="0"/>
                <a:cs typeface="Times New Roman" pitchFamily="18" charset="0"/>
              </a:rPr>
              <a:t>We propose to use the linked users across social networking sites and e-commerce websites (users who have social networking accounts and have made purchases on e-commerce websites) as a bridge to map users’ social networking features to another feature representation for product recommendation. </a:t>
            </a:r>
          </a:p>
          <a:p>
            <a:pPr algn="just"/>
            <a:r>
              <a:rPr lang="en-US" sz="2400" dirty="0" smtClean="0">
                <a:latin typeface="Times New Roman" pitchFamily="18" charset="0"/>
                <a:cs typeface="Times New Roman" pitchFamily="18" charset="0"/>
              </a:rPr>
              <a:t>In specific, we propose learning both users’ and products’ feature representations (called user embeddings and product embeddings, respectively) from data collected from e-commerce websites using recurrent neural networks and then apply a modified gradient boosting trees method to transform users’ social networking features into user embeddings. </a:t>
            </a:r>
          </a:p>
          <a:p>
            <a:pPr algn="just"/>
            <a:r>
              <a:rPr lang="en-US" sz="2400" dirty="0" smtClean="0">
                <a:latin typeface="Times New Roman" pitchFamily="18" charset="0"/>
                <a:cs typeface="Times New Roman" pitchFamily="18" charset="0"/>
              </a:rPr>
              <a:t>We then develop a feature-based matrix factorization approach which can leverage the learnt user embeddings for cold-start product recommendation.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r>
              <a:rPr lang="en-US" b="1" dirty="0" smtClean="0"/>
              <a:t>EXISTING SYSTEM:</a:t>
            </a:r>
            <a:endParaRPr lang="en-US" dirty="0"/>
          </a:p>
        </p:txBody>
      </p:sp>
      <p:sp>
        <p:nvSpPr>
          <p:cNvPr id="3" name="Content Placeholder 2"/>
          <p:cNvSpPr>
            <a:spLocks noGrp="1"/>
          </p:cNvSpPr>
          <p:nvPr>
            <p:ph idx="1"/>
          </p:nvPr>
        </p:nvSpPr>
        <p:spPr>
          <a:xfrm>
            <a:off x="685800" y="1600200"/>
            <a:ext cx="7924800" cy="4724400"/>
          </a:xfrm>
        </p:spPr>
        <p:txBody>
          <a:bodyPr>
            <a:noAutofit/>
          </a:bodyPr>
          <a:lstStyle/>
          <a:p>
            <a:pPr lvl="0" algn="just">
              <a:lnSpc>
                <a:spcPct val="120000"/>
              </a:lnSpc>
            </a:pPr>
            <a:r>
              <a:rPr lang="en-US" sz="2400" dirty="0" smtClean="0">
                <a:latin typeface="Times New Roman" pitchFamily="18" charset="0"/>
                <a:cs typeface="Times New Roman" pitchFamily="18" charset="0"/>
              </a:rPr>
              <a:t>Most studies only focus on constructing solutions within certain e-commerce websites and mainly </a:t>
            </a:r>
            <a:r>
              <a:rPr lang="en-US" sz="2400" dirty="0" err="1" smtClean="0">
                <a:latin typeface="Times New Roman" pitchFamily="18" charset="0"/>
                <a:cs typeface="Times New Roman" pitchFamily="18" charset="0"/>
              </a:rPr>
              <a:t>utilise</a:t>
            </a:r>
            <a:r>
              <a:rPr lang="en-US" sz="2400" dirty="0" smtClean="0">
                <a:latin typeface="Times New Roman" pitchFamily="18" charset="0"/>
                <a:cs typeface="Times New Roman" pitchFamily="18" charset="0"/>
              </a:rPr>
              <a:t> users’ historical transaction records. To the best of our knowledge, cross-site cold-start product recommendation has been rarely studied before.</a:t>
            </a:r>
          </a:p>
          <a:p>
            <a:pPr lvl="0" algn="just">
              <a:lnSpc>
                <a:spcPct val="120000"/>
              </a:lnSpc>
            </a:pPr>
            <a:r>
              <a:rPr lang="en-US" sz="2400" dirty="0" smtClean="0">
                <a:latin typeface="Times New Roman" pitchFamily="18" charset="0"/>
                <a:cs typeface="Times New Roman" pitchFamily="18" charset="0"/>
              </a:rPr>
              <a:t>There has also been a large body of research work focusing specifically on the cold-start recommendation problem.</a:t>
            </a:r>
          </a:p>
          <a:p>
            <a:pPr lvl="0" algn="just">
              <a:lnSpc>
                <a:spcPct val="120000"/>
              </a:lnSpc>
            </a:pPr>
            <a:r>
              <a:rPr lang="en-US" sz="2400" dirty="0" err="1" smtClean="0">
                <a:latin typeface="Times New Roman" pitchFamily="18" charset="0"/>
                <a:cs typeface="Times New Roman" pitchFamily="18" charset="0"/>
              </a:rPr>
              <a:t>Seroussi</a:t>
            </a:r>
            <a:r>
              <a:rPr lang="en-US" sz="2400" dirty="0" smtClean="0">
                <a:latin typeface="Times New Roman" pitchFamily="18" charset="0"/>
                <a:cs typeface="Times New Roman" pitchFamily="18" charset="0"/>
              </a:rPr>
              <a:t> et al. proposed to make use of the information from users’ public profiles and topics extracted from user generated content into a matrix factorization model for new users’ rating prediction. </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They only focus on brand or category-level purchase preference based on a trained classifier, which cannot be directly applied to our cross-site cold start product recommendation task. </a:t>
            </a:r>
          </a:p>
          <a:p>
            <a:pPr lvl="0" algn="just"/>
            <a:r>
              <a:rPr lang="en-US" sz="2400" dirty="0" smtClean="0">
                <a:latin typeface="Times New Roman" pitchFamily="18" charset="0"/>
                <a:cs typeface="Times New Roman" pitchFamily="18" charset="0"/>
              </a:rPr>
              <a:t>Their features only include gender, age and </a:t>
            </a:r>
            <a:r>
              <a:rPr lang="en-US" sz="2400" dirty="0" err="1" smtClean="0">
                <a:latin typeface="Times New Roman" pitchFamily="18" charset="0"/>
                <a:cs typeface="Times New Roman" pitchFamily="18" charset="0"/>
              </a:rPr>
              <a:t>Facebook</a:t>
            </a:r>
            <a:r>
              <a:rPr lang="en-US" sz="2400" dirty="0" smtClean="0">
                <a:latin typeface="Times New Roman" pitchFamily="18" charset="0"/>
                <a:cs typeface="Times New Roman" pitchFamily="18" charset="0"/>
              </a:rPr>
              <a:t> likes, as opposed to a wide range of features explored in our approach. </a:t>
            </a:r>
          </a:p>
          <a:p>
            <a:pPr lvl="0" algn="just"/>
            <a:r>
              <a:rPr lang="en-US" sz="2400" dirty="0" smtClean="0">
                <a:latin typeface="Times New Roman" pitchFamily="18" charset="0"/>
                <a:cs typeface="Times New Roman" pitchFamily="18" charset="0"/>
              </a:rPr>
              <a:t>They do not consider how to transfer heterogeneous information from social media websites into a form that is ready for use on the e-commerce side, which is the key to address the cross-site cold-start recommendation problem.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PROPOSED SYSTEM:</a:t>
            </a:r>
            <a:endParaRPr lang="en-US" dirty="0"/>
          </a:p>
        </p:txBody>
      </p:sp>
      <p:sp>
        <p:nvSpPr>
          <p:cNvPr id="3" name="Content Placeholder 2"/>
          <p:cNvSpPr>
            <a:spLocks noGrp="1"/>
          </p:cNvSpPr>
          <p:nvPr>
            <p:ph idx="1"/>
          </p:nvPr>
        </p:nvSpPr>
        <p:spPr>
          <a:xfrm>
            <a:off x="457200" y="1219200"/>
            <a:ext cx="8458200" cy="5105400"/>
          </a:xfrm>
        </p:spPr>
        <p:txBody>
          <a:bodyPr>
            <a:noAutofit/>
          </a:bodyPr>
          <a:lstStyle/>
          <a:p>
            <a:pPr lvl="0" algn="just"/>
            <a:r>
              <a:rPr lang="en-US" sz="2400" dirty="0" smtClean="0">
                <a:latin typeface="Times New Roman" pitchFamily="18" charset="0"/>
                <a:cs typeface="Times New Roman" pitchFamily="18" charset="0"/>
              </a:rPr>
              <a:t>In this paper, we study an interesting problem of recommending products from e-commerce websites to users at social networking sites who do not have historical purchase records, i.e., in “cold-start” situations. We called this problem cross-site cold-start product recommendation.</a:t>
            </a:r>
          </a:p>
          <a:p>
            <a:pPr lvl="0" algn="just"/>
            <a:r>
              <a:rPr lang="en-US" sz="2400" dirty="0" smtClean="0">
                <a:latin typeface="Times New Roman" pitchFamily="18" charset="0"/>
                <a:cs typeface="Times New Roman" pitchFamily="18" charset="0"/>
              </a:rPr>
              <a:t>In our problem setting here, only the users’ social networking information is available and it is a challenging task to transform the social networking information into latent user features which can be effectively used for product recommendation. To address this challenge, we propose to use the linked users across social networking sites and e-commerce websites (users who have social networking accounts and have made purchases on e-commerce websites) as a bridge to map users’ social networking features to latent features for product recommendation.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1" dirty="0" smtClean="0"/>
              <a:t>ADVANTAGES OF PROPOSED SYSTEM:</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lvl="0" algn="just"/>
            <a:r>
              <a:rPr lang="en-US" sz="2400" dirty="0" smtClean="0">
                <a:latin typeface="Times New Roman" pitchFamily="18" charset="0"/>
                <a:cs typeface="Times New Roman" pitchFamily="18" charset="0"/>
              </a:rPr>
              <a:t>Our proposed framework is indeed effective in addressing the cross-site cold-start product recommendation problem. </a:t>
            </a:r>
          </a:p>
          <a:p>
            <a:pPr lvl="0" algn="just"/>
            <a:r>
              <a:rPr lang="en-US" sz="2400" dirty="0" smtClean="0">
                <a:latin typeface="Times New Roman" pitchFamily="18" charset="0"/>
                <a:cs typeface="Times New Roman" pitchFamily="18" charset="0"/>
              </a:rPr>
              <a:t>We believe that our study will have profound impact on both research and industry communities.</a:t>
            </a:r>
          </a:p>
          <a:p>
            <a:pPr lvl="0" algn="just"/>
            <a:r>
              <a:rPr lang="en-US" sz="2400" dirty="0" smtClean="0">
                <a:latin typeface="Times New Roman" pitchFamily="18" charset="0"/>
                <a:cs typeface="Times New Roman" pitchFamily="18" charset="0"/>
              </a:rPr>
              <a:t>We formulate a novel problem of recommending products from an e-commerce website to social networking users in “cold-start” situations.</a:t>
            </a:r>
          </a:p>
          <a:p>
            <a:pPr lvl="0" algn="just"/>
            <a:r>
              <a:rPr lang="en-US" sz="2400" dirty="0" smtClean="0">
                <a:latin typeface="Times New Roman" pitchFamily="18" charset="0"/>
                <a:cs typeface="Times New Roman" pitchFamily="18" charset="0"/>
              </a:rPr>
              <a:t> To the best of our knowledge, it has been rarely studied before. </a:t>
            </a:r>
          </a:p>
          <a:p>
            <a:pPr lvl="0" algn="just"/>
            <a:r>
              <a:rPr lang="en-US" sz="2400" dirty="0" smtClean="0">
                <a:latin typeface="Times New Roman" pitchFamily="18" charset="0"/>
                <a:cs typeface="Times New Roman" pitchFamily="18" charset="0"/>
              </a:rPr>
              <a:t>We propose to apply the recurrent neural networks for learning correlated feature representations for both users and products from data collected from an e-commerce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descr="Image result for product recommender architecture"/>
          <p:cNvPicPr>
            <a:picLocks noGrp="1"/>
          </p:cNvPicPr>
          <p:nvPr>
            <p:ph idx="1"/>
          </p:nvPr>
        </p:nvPicPr>
        <p:blipFill>
          <a:blip r:embed="rId2"/>
          <a:srcRect/>
          <a:stretch>
            <a:fillRect/>
          </a:stretch>
        </p:blipFill>
        <p:spPr bwMode="auto">
          <a:xfrm>
            <a:off x="481012" y="2153444"/>
            <a:ext cx="8181975" cy="39528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TotalTime>
  <Words>646</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Connecting Social Media to E-Commerce: Cold-Start Product Recommendation Using Microblogging Information</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15</cp:revision>
  <dcterms:created xsi:type="dcterms:W3CDTF">2006-08-16T00:00:00Z</dcterms:created>
  <dcterms:modified xsi:type="dcterms:W3CDTF">2016-12-14T07:51:39Z</dcterms:modified>
</cp:coreProperties>
</file>