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6" r:id="rId3"/>
    <p:sldId id="357"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13" r:id="rId66"/>
    <p:sldId id="320" r:id="rId67"/>
    <p:sldId id="319" r:id="rId68"/>
    <p:sldId id="318" r:id="rId69"/>
    <p:sldId id="317" r:id="rId70"/>
    <p:sldId id="316" r:id="rId71"/>
    <p:sldId id="315" r:id="rId72"/>
    <p:sldId id="314" r:id="rId73"/>
    <p:sldId id="301" r:id="rId74"/>
    <p:sldId id="302" r:id="rId75"/>
    <p:sldId id="303" r:id="rId76"/>
    <p:sldId id="304" r:id="rId77"/>
    <p:sldId id="305" r:id="rId78"/>
    <p:sldId id="306" r:id="rId79"/>
    <p:sldId id="307" r:id="rId80"/>
    <p:sldId id="311" r:id="rId81"/>
    <p:sldId id="308" r:id="rId82"/>
    <p:sldId id="309" r:id="rId83"/>
    <p:sldId id="358" r:id="rId84"/>
    <p:sldId id="310" r:id="rId85"/>
    <p:sldId id="312" r:id="rId86"/>
    <p:sldId id="338"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04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22/05/18</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22/05/18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22/05/18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22/05/18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22/05/18</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22/05/18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22/05/18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22/05/18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22/05/18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22/05/18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22/05/18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22/05/18</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    GAME ANALYTICS</a:t>
            </a:r>
            <a:endParaRPr lang="en-US" dirty="0"/>
          </a:p>
        </p:txBody>
      </p:sp>
      <p:sp>
        <p:nvSpPr>
          <p:cNvPr id="3" name="Title 2"/>
          <p:cNvSpPr>
            <a:spLocks noGrp="1"/>
          </p:cNvSpPr>
          <p:nvPr>
            <p:ph type="title"/>
          </p:nvPr>
        </p:nvSpPr>
        <p:spPr>
          <a:xfrm>
            <a:off x="112889" y="2052960"/>
            <a:ext cx="6668911" cy="1828800"/>
          </a:xfrm>
        </p:spPr>
        <p:txBody>
          <a:bodyPr/>
          <a:lstStyle/>
          <a:p>
            <a:r>
              <a:rPr lang="en-US" dirty="0" smtClean="0"/>
              <a:t>CASE STUDY</a:t>
            </a:r>
            <a:endParaRPr lang="en-US" dirty="0"/>
          </a:p>
        </p:txBody>
      </p:sp>
      <p:sp>
        <p:nvSpPr>
          <p:cNvPr id="4" name="TextBox 3"/>
          <p:cNvSpPr txBox="1"/>
          <p:nvPr/>
        </p:nvSpPr>
        <p:spPr>
          <a:xfrm>
            <a:off x="5664200" y="58166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3018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9662" r="-9662"/>
          <a:stretch>
            <a:fillRect/>
          </a:stretch>
        </p:blipFill>
        <p:spPr/>
      </p:pic>
      <p:sp>
        <p:nvSpPr>
          <p:cNvPr id="3" name="Title 2"/>
          <p:cNvSpPr>
            <a:spLocks noGrp="1"/>
          </p:cNvSpPr>
          <p:nvPr>
            <p:ph type="title"/>
          </p:nvPr>
        </p:nvSpPr>
        <p:spPr/>
        <p:txBody>
          <a:bodyPr/>
          <a:lstStyle/>
          <a:p>
            <a:r>
              <a:rPr lang="en-US" dirty="0"/>
              <a:t>No OF PLAYERS ON LEVEL </a:t>
            </a:r>
            <a:r>
              <a:rPr lang="en-US" dirty="0" smtClean="0"/>
              <a:t>4 </a:t>
            </a:r>
            <a:r>
              <a:rPr lang="en-US" dirty="0"/>
              <a:t>WITH THEIR DAYS SPENT ON THE GAME</a:t>
            </a:r>
            <a:br>
              <a:rPr lang="en-US" dirty="0"/>
            </a:br>
            <a:endParaRPr lang="en-US" dirty="0"/>
          </a:p>
        </p:txBody>
      </p:sp>
    </p:spTree>
    <p:extLst>
      <p:ext uri="{BB962C8B-B14F-4D97-AF65-F5344CB8AC3E}">
        <p14:creationId xmlns:p14="http://schemas.microsoft.com/office/powerpoint/2010/main" val="31901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a:p>
          <a:p>
            <a:r>
              <a:rPr lang="en-US" dirty="0" smtClean="0"/>
              <a:t>Most of the players on Level 3 and Level 4 are those who had spent 20-31 days on the game, these users tend to find the game exciting and thus continue playing</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5230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9476" r="-9476"/>
          <a:stretch>
            <a:fillRect/>
          </a:stretch>
        </p:blipFill>
        <p:spPr>
          <a:xfrm>
            <a:off x="-584199" y="1719071"/>
            <a:ext cx="9373092" cy="4407408"/>
          </a:xfrm>
        </p:spPr>
      </p:pic>
      <p:sp>
        <p:nvSpPr>
          <p:cNvPr id="3" name="Title 2"/>
          <p:cNvSpPr>
            <a:spLocks noGrp="1"/>
          </p:cNvSpPr>
          <p:nvPr>
            <p:ph type="title"/>
          </p:nvPr>
        </p:nvSpPr>
        <p:spPr/>
        <p:txBody>
          <a:bodyPr/>
          <a:lstStyle/>
          <a:p>
            <a:r>
              <a:rPr lang="en-US" dirty="0" smtClean="0"/>
              <a:t>ROBOTS OWNED ARE MAX IN LEVEL1</a:t>
            </a:r>
            <a:endParaRPr lang="en-US" dirty="0"/>
          </a:p>
        </p:txBody>
      </p:sp>
    </p:spTree>
    <p:extLst>
      <p:ext uri="{BB962C8B-B14F-4D97-AF65-F5344CB8AC3E}">
        <p14:creationId xmlns:p14="http://schemas.microsoft.com/office/powerpoint/2010/main" val="290734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35057" b="-35057"/>
          <a:stretch>
            <a:fillRect/>
          </a:stretch>
        </p:blipFill>
        <p:spPr>
          <a:xfrm>
            <a:off x="380999" y="1410241"/>
            <a:ext cx="8407893" cy="4716237"/>
          </a:xfrm>
        </p:spPr>
      </p:pic>
      <p:sp>
        <p:nvSpPr>
          <p:cNvPr id="3" name="Title 2"/>
          <p:cNvSpPr>
            <a:spLocks noGrp="1"/>
          </p:cNvSpPr>
          <p:nvPr>
            <p:ph type="title"/>
          </p:nvPr>
        </p:nvSpPr>
        <p:spPr/>
        <p:txBody>
          <a:bodyPr/>
          <a:lstStyle/>
          <a:p>
            <a:r>
              <a:rPr lang="en-US" dirty="0" smtClean="0"/>
              <a:t>CHAMPIONSHIP FIGHTS PLAYED ARE MAXIMUM IN LEVEL1</a:t>
            </a:r>
            <a:endParaRPr lang="en-US" dirty="0"/>
          </a:p>
        </p:txBody>
      </p:sp>
    </p:spTree>
    <p:extLst>
      <p:ext uri="{BB962C8B-B14F-4D97-AF65-F5344CB8AC3E}">
        <p14:creationId xmlns:p14="http://schemas.microsoft.com/office/powerpoint/2010/main" val="89808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34519" b="-34519"/>
          <a:stretch>
            <a:fillRect/>
          </a:stretch>
        </p:blipFill>
        <p:spPr/>
      </p:pic>
      <p:sp>
        <p:nvSpPr>
          <p:cNvPr id="3" name="Title 2"/>
          <p:cNvSpPr>
            <a:spLocks noGrp="1"/>
          </p:cNvSpPr>
          <p:nvPr>
            <p:ph type="title"/>
          </p:nvPr>
        </p:nvSpPr>
        <p:spPr/>
        <p:txBody>
          <a:bodyPr/>
          <a:lstStyle/>
          <a:p>
            <a:r>
              <a:rPr lang="en-US" dirty="0" smtClean="0"/>
              <a:t>FREE SPARRING FIGHTS PLAYED ARE ALSO MAX IN LEVEL1</a:t>
            </a:r>
            <a:endParaRPr lang="en-US" dirty="0"/>
          </a:p>
        </p:txBody>
      </p:sp>
    </p:spTree>
    <p:extLst>
      <p:ext uri="{BB962C8B-B14F-4D97-AF65-F5344CB8AC3E}">
        <p14:creationId xmlns:p14="http://schemas.microsoft.com/office/powerpoint/2010/main" val="147605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34252" b="-34252"/>
          <a:stretch>
            <a:fillRect/>
          </a:stretch>
        </p:blipFill>
        <p:spPr/>
      </p:pic>
      <p:sp>
        <p:nvSpPr>
          <p:cNvPr id="3" name="Title 2"/>
          <p:cNvSpPr>
            <a:spLocks noGrp="1"/>
          </p:cNvSpPr>
          <p:nvPr>
            <p:ph type="title"/>
          </p:nvPr>
        </p:nvSpPr>
        <p:spPr/>
        <p:txBody>
          <a:bodyPr/>
          <a:lstStyle/>
          <a:p>
            <a:r>
              <a:rPr lang="en-US" dirty="0" smtClean="0"/>
              <a:t>ARCADE MODE FIGHTS PLAYED ARE ALSO MAX IN LEVEL 1</a:t>
            </a:r>
            <a:endParaRPr lang="en-US" dirty="0"/>
          </a:p>
        </p:txBody>
      </p:sp>
    </p:spTree>
    <p:extLst>
      <p:ext uri="{BB962C8B-B14F-4D97-AF65-F5344CB8AC3E}">
        <p14:creationId xmlns:p14="http://schemas.microsoft.com/office/powerpoint/2010/main" val="278992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4627" r="-4627"/>
          <a:stretch>
            <a:fillRect/>
          </a:stretch>
        </p:blipFill>
        <p:spPr>
          <a:xfrm>
            <a:off x="1" y="1719071"/>
            <a:ext cx="8788892" cy="4407408"/>
          </a:xfrm>
        </p:spPr>
      </p:pic>
      <p:sp>
        <p:nvSpPr>
          <p:cNvPr id="3" name="Title 2"/>
          <p:cNvSpPr>
            <a:spLocks noGrp="1"/>
          </p:cNvSpPr>
          <p:nvPr>
            <p:ph type="title"/>
          </p:nvPr>
        </p:nvSpPr>
        <p:spPr/>
        <p:txBody>
          <a:bodyPr/>
          <a:lstStyle/>
          <a:p>
            <a:r>
              <a:rPr lang="en-US" dirty="0" smtClean="0"/>
              <a:t>ACTIVENESS OF PLAYERS DEPENDING ON NO OF ACTIVE DAYS</a:t>
            </a:r>
            <a:endParaRPr lang="en-US" dirty="0"/>
          </a:p>
        </p:txBody>
      </p:sp>
    </p:spTree>
    <p:extLst>
      <p:ext uri="{BB962C8B-B14F-4D97-AF65-F5344CB8AC3E}">
        <p14:creationId xmlns:p14="http://schemas.microsoft.com/office/powerpoint/2010/main" val="203914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3360" r="-3360"/>
          <a:stretch>
            <a:fillRect/>
          </a:stretch>
        </p:blip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39266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r>
              <a:rPr lang="en-US" dirty="0" smtClean="0"/>
              <a:t>Large no of players are inactive for days 30-40, they don’t seem to be returning to the game anytime soon, those with 0-5 days inactive value should be targeted as they have just been inactive and any modifications to the game or exciting offers could pull them back to the game.</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6117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058" r="-1058"/>
          <a:stretch>
            <a:fillRect/>
          </a:stretch>
        </p:blipFill>
        <p:spPr>
          <a:xfrm>
            <a:off x="171618" y="1600200"/>
            <a:ext cx="8617276" cy="4704079"/>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8132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9336" b="-29336"/>
          <a:stretch>
            <a:fillRect/>
          </a:stretch>
        </p:blipFill>
        <p:spPr>
          <a:xfrm>
            <a:off x="380999" y="2959099"/>
            <a:ext cx="8407893" cy="3898901"/>
          </a:xfrm>
        </p:spPr>
      </p:pic>
      <p:sp>
        <p:nvSpPr>
          <p:cNvPr id="3" name="Title 2"/>
          <p:cNvSpPr>
            <a:spLocks noGrp="1"/>
          </p:cNvSpPr>
          <p:nvPr>
            <p:ph type="title"/>
          </p:nvPr>
        </p:nvSpPr>
        <p:spPr/>
        <p:txBody>
          <a:bodyPr/>
          <a:lstStyle/>
          <a:p>
            <a:r>
              <a:rPr lang="en-US" dirty="0" smtClean="0"/>
              <a:t>PLAYER RETENTION RATE</a:t>
            </a:r>
            <a:endParaRPr lang="en-US" dirty="0"/>
          </a:p>
        </p:txBody>
      </p:sp>
      <p:sp>
        <p:nvSpPr>
          <p:cNvPr id="5" name="TextBox 4"/>
          <p:cNvSpPr txBox="1"/>
          <p:nvPr/>
        </p:nvSpPr>
        <p:spPr>
          <a:xfrm>
            <a:off x="838200" y="2184400"/>
            <a:ext cx="6175038" cy="369332"/>
          </a:xfrm>
          <a:prstGeom prst="rect">
            <a:avLst/>
          </a:prstGeom>
          <a:noFill/>
        </p:spPr>
        <p:txBody>
          <a:bodyPr wrap="none" rtlCol="0">
            <a:spAutoFit/>
          </a:bodyPr>
          <a:lstStyle/>
          <a:p>
            <a:r>
              <a:rPr lang="en-US" dirty="0" smtClean="0"/>
              <a:t>RETENTION RATE AFTER WEEK1/2/3, ON DEC1, DEC11 IN %</a:t>
            </a:r>
            <a:endParaRPr lang="en-US" dirty="0"/>
          </a:p>
        </p:txBody>
      </p:sp>
    </p:spTree>
    <p:extLst>
      <p:ext uri="{BB962C8B-B14F-4D97-AF65-F5344CB8AC3E}">
        <p14:creationId xmlns:p14="http://schemas.microsoft.com/office/powerpoint/2010/main" val="2944026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r>
              <a:rPr lang="en-US" dirty="0" smtClean="0"/>
              <a:t>Highly Active players, Inactive Players, Moderately Active Players , Less Active Players and Super Active Players prefer Championship Mode,</a:t>
            </a:r>
          </a:p>
          <a:p>
            <a:r>
              <a:rPr lang="en-US" dirty="0"/>
              <a:t>S</a:t>
            </a:r>
            <a:r>
              <a:rPr lang="en-US" dirty="0" smtClean="0"/>
              <a:t>o this mode of fight is doing the best , focus should be on maintaining it.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2270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1600" y="1536700"/>
            <a:ext cx="9042399" cy="4589779"/>
          </a:xfrm>
        </p:spPr>
        <p:txBody>
          <a:bodyPr>
            <a:normAutofit lnSpcReduction="10000"/>
          </a:bodyPr>
          <a:lstStyle/>
          <a:p>
            <a:r>
              <a:rPr lang="en-US" dirty="0"/>
              <a:t>Data Analysis process would start with downloading the given Game data, exporting the data to R , store it into a data frame  - </a:t>
            </a:r>
            <a:r>
              <a:rPr lang="en-US" b="1" dirty="0" err="1"/>
              <a:t>game_info</a:t>
            </a:r>
            <a:r>
              <a:rPr lang="en-US" dirty="0"/>
              <a:t>  .</a:t>
            </a:r>
          </a:p>
          <a:p>
            <a:r>
              <a:rPr lang="en-US" u="sng" dirty="0"/>
              <a:t>R Code</a:t>
            </a:r>
            <a:r>
              <a:rPr lang="en-US" dirty="0"/>
              <a:t>-</a:t>
            </a:r>
          </a:p>
          <a:p>
            <a:pPr marL="45720" indent="0">
              <a:buNone/>
            </a:pPr>
            <a:r>
              <a:rPr lang="en-US" dirty="0"/>
              <a:t> </a:t>
            </a:r>
          </a:p>
          <a:p>
            <a:pPr marL="45720" indent="0">
              <a:buNone/>
            </a:pPr>
            <a:r>
              <a:rPr lang="en-US" dirty="0" err="1"/>
              <a:t>getwd</a:t>
            </a:r>
            <a:r>
              <a:rPr lang="en-US" dirty="0"/>
              <a:t>()</a:t>
            </a:r>
          </a:p>
          <a:p>
            <a:pPr marL="45720" indent="0">
              <a:buNone/>
            </a:pPr>
            <a:r>
              <a:rPr lang="en-US" dirty="0" err="1"/>
              <a:t>setwd</a:t>
            </a:r>
            <a:r>
              <a:rPr lang="en-US" dirty="0"/>
              <a:t>("/Users/</a:t>
            </a:r>
            <a:r>
              <a:rPr lang="en-US" dirty="0" err="1"/>
              <a:t>gurri</a:t>
            </a:r>
            <a:r>
              <a:rPr lang="en-US" dirty="0"/>
              <a:t>/Downloads")</a:t>
            </a:r>
          </a:p>
          <a:p>
            <a:pPr marL="45720" indent="0">
              <a:buNone/>
            </a:pPr>
            <a:r>
              <a:rPr lang="en-US" dirty="0" err="1"/>
              <a:t>install.packages</a:t>
            </a:r>
            <a:r>
              <a:rPr lang="en-US" dirty="0"/>
              <a:t>("</a:t>
            </a:r>
            <a:r>
              <a:rPr lang="en-US" dirty="0" err="1"/>
              <a:t>readxl</a:t>
            </a:r>
            <a:r>
              <a:rPr lang="en-US" dirty="0"/>
              <a:t>")</a:t>
            </a:r>
          </a:p>
          <a:p>
            <a:pPr marL="45720" indent="0">
              <a:buNone/>
            </a:pPr>
            <a:r>
              <a:rPr lang="en-US" dirty="0"/>
              <a:t>library(</a:t>
            </a:r>
            <a:r>
              <a:rPr lang="en-US" dirty="0" err="1"/>
              <a:t>readxl</a:t>
            </a:r>
            <a:r>
              <a:rPr lang="en-US" dirty="0"/>
              <a:t>)</a:t>
            </a:r>
          </a:p>
          <a:p>
            <a:pPr marL="45720" indent="0">
              <a:buNone/>
            </a:pPr>
            <a:r>
              <a:rPr lang="en-US" dirty="0" err="1"/>
              <a:t>game_info</a:t>
            </a:r>
            <a:r>
              <a:rPr lang="en-US" dirty="0"/>
              <a:t>&lt;-</a:t>
            </a:r>
            <a:r>
              <a:rPr lang="en-US" dirty="0" err="1"/>
              <a:t>read_excel</a:t>
            </a:r>
            <a:r>
              <a:rPr lang="en-US" dirty="0"/>
              <a:t>("</a:t>
            </a:r>
            <a:r>
              <a:rPr lang="en-US" b="1" dirty="0"/>
              <a:t>PlayerInfo_Clust_withQ1.0.xlsx")</a:t>
            </a:r>
          </a:p>
          <a:p>
            <a:pPr marL="45720" indent="0">
              <a:buNone/>
            </a:pPr>
            <a:r>
              <a:rPr lang="en-US" b="1" dirty="0"/>
              <a:t> </a:t>
            </a:r>
            <a:endParaRPr lang="en-US" b="1" u="sng" dirty="0"/>
          </a:p>
          <a:p>
            <a:pPr marL="502920" lvl="0" indent="-457200">
              <a:buFont typeface="+mj-lt"/>
              <a:buAutoNum type="arabicPeriod"/>
            </a:pPr>
            <a:r>
              <a:rPr lang="en-US" b="1" dirty="0"/>
              <a:t>Exploratory Data Analysis/Data Exploration </a:t>
            </a:r>
            <a:r>
              <a:rPr lang="en-US" dirty="0"/>
              <a:t>- The dataset has </a:t>
            </a:r>
            <a:r>
              <a:rPr lang="en-US" b="1" dirty="0"/>
              <a:t>57610</a:t>
            </a:r>
            <a:r>
              <a:rPr lang="en-US" dirty="0"/>
              <a:t> rows and </a:t>
            </a:r>
            <a:r>
              <a:rPr lang="en-US" b="1" dirty="0"/>
              <a:t>15</a:t>
            </a:r>
            <a:r>
              <a:rPr lang="en-US" dirty="0"/>
              <a:t> columns/</a:t>
            </a:r>
            <a:r>
              <a:rPr lang="en-US" dirty="0" smtClean="0"/>
              <a:t>variables</a:t>
            </a:r>
            <a:r>
              <a:rPr lang="en-US" dirty="0"/>
              <a:t> </a:t>
            </a:r>
            <a:r>
              <a:rPr lang="en-US" dirty="0" smtClean="0"/>
              <a:t>.</a:t>
            </a:r>
            <a:endParaRPr lang="en-US" dirty="0"/>
          </a:p>
        </p:txBody>
      </p:sp>
      <p:sp>
        <p:nvSpPr>
          <p:cNvPr id="3" name="Title 2"/>
          <p:cNvSpPr>
            <a:spLocks noGrp="1"/>
          </p:cNvSpPr>
          <p:nvPr>
            <p:ph type="title"/>
          </p:nvPr>
        </p:nvSpPr>
        <p:spPr>
          <a:xfrm>
            <a:off x="238298" y="-409222"/>
            <a:ext cx="8905702" cy="2128293"/>
          </a:xfrm>
        </p:spPr>
        <p:txBody>
          <a:bodyPr/>
          <a:lstStyle/>
          <a:p>
            <a:r>
              <a:rPr lang="en-US" b="1" dirty="0" smtClean="0"/>
              <a:t>How </a:t>
            </a:r>
            <a:r>
              <a:rPr lang="en-US" b="1" dirty="0"/>
              <a:t>will you begin with </a:t>
            </a:r>
            <a:r>
              <a:rPr lang="en-US" b="1" dirty="0" smtClean="0"/>
              <a:t>the data </a:t>
            </a:r>
            <a:r>
              <a:rPr lang="en-US" b="1" dirty="0"/>
              <a:t>and what are the steps you will </a:t>
            </a:r>
            <a:r>
              <a:rPr lang="en-US" b="1" dirty="0" smtClean="0"/>
              <a:t>FOLLOW?  </a:t>
            </a:r>
            <a:endParaRPr lang="en-US" dirty="0"/>
          </a:p>
        </p:txBody>
      </p:sp>
    </p:spTree>
    <p:extLst>
      <p:ext uri="{BB962C8B-B14F-4D97-AF65-F5344CB8AC3E}">
        <p14:creationId xmlns:p14="http://schemas.microsoft.com/office/powerpoint/2010/main" val="62395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71350"/>
            <a:ext cx="8381260" cy="1054394"/>
          </a:xfrm>
        </p:spPr>
        <p:txBody>
          <a:bodyPr/>
          <a:lstStyle/>
          <a:p>
            <a:endParaRPr lang="en-US" dirty="0"/>
          </a:p>
        </p:txBody>
      </p:sp>
      <p:sp>
        <p:nvSpPr>
          <p:cNvPr id="5" name="Content Placeholder 4"/>
          <p:cNvSpPr>
            <a:spLocks noGrp="1"/>
          </p:cNvSpPr>
          <p:nvPr>
            <p:ph idx="1"/>
          </p:nvPr>
        </p:nvSpPr>
        <p:spPr/>
        <p:txBody>
          <a:bodyPr/>
          <a:lstStyle/>
          <a:p>
            <a:pPr marL="45720" lvl="0" indent="0">
              <a:buNone/>
            </a:pPr>
            <a:r>
              <a:rPr lang="en-US" u="sng" dirty="0"/>
              <a:t>Variable Identification using </a:t>
            </a:r>
            <a:r>
              <a:rPr lang="en-US" b="1" u="sng" dirty="0" err="1"/>
              <a:t>str</a:t>
            </a:r>
            <a:r>
              <a:rPr lang="en-US" b="1" u="sng" dirty="0"/>
              <a:t>()</a:t>
            </a:r>
            <a:r>
              <a:rPr lang="en-US" u="sng" dirty="0"/>
              <a:t> in R – to find type, dimensions, variable </a:t>
            </a:r>
            <a:r>
              <a:rPr lang="en-US" u="sng" dirty="0" smtClean="0"/>
              <a:t>names</a:t>
            </a:r>
            <a:endParaRPr lang="en-US" u="sng"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34047"/>
            <a:ext cx="8407892" cy="3879453"/>
          </a:xfrm>
          <a:prstGeom prst="rect">
            <a:avLst/>
          </a:prstGeom>
          <a:noFill/>
          <a:ln>
            <a:noFill/>
          </a:ln>
        </p:spPr>
      </p:pic>
      <p:sp>
        <p:nvSpPr>
          <p:cNvPr id="8" name="TextBox 7"/>
          <p:cNvSpPr txBox="1"/>
          <p:nvPr/>
        </p:nvSpPr>
        <p:spPr>
          <a:xfrm>
            <a:off x="577731" y="4657130"/>
            <a:ext cx="184666" cy="923330"/>
          </a:xfrm>
          <a:prstGeom prst="rect">
            <a:avLst/>
          </a:prstGeom>
          <a:noFill/>
        </p:spPr>
        <p:txBody>
          <a:bodyPr wrap="none" rtlCol="0">
            <a:spAutoFit/>
          </a:bodyPr>
          <a:lstStyle/>
          <a:p>
            <a:endParaRPr lang="en-US" dirty="0" smtClean="0"/>
          </a:p>
          <a:p>
            <a:endParaRPr lang="en-US" dirty="0"/>
          </a:p>
          <a:p>
            <a:endParaRPr lang="en-US" dirty="0"/>
          </a:p>
        </p:txBody>
      </p:sp>
    </p:spTree>
    <p:extLst>
      <p:ext uri="{BB962C8B-B14F-4D97-AF65-F5344CB8AC3E}">
        <p14:creationId xmlns:p14="http://schemas.microsoft.com/office/powerpoint/2010/main" val="252153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u="sng" dirty="0"/>
              <a:t>Summary of Data- variable values, mean, median, class, mode, Quartiles, min ,max values</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7800" y="2438400"/>
            <a:ext cx="8611091" cy="4279900"/>
          </a:xfrm>
          <a:prstGeom prst="rect">
            <a:avLst/>
          </a:prstGeom>
          <a:noFill/>
          <a:ln>
            <a:noFill/>
          </a:ln>
        </p:spPr>
      </p:pic>
    </p:spTree>
    <p:extLst>
      <p:ext uri="{BB962C8B-B14F-4D97-AF65-F5344CB8AC3E}">
        <p14:creationId xmlns:p14="http://schemas.microsoft.com/office/powerpoint/2010/main" val="39038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Univariate</a:t>
            </a:r>
            <a:r>
              <a:rPr lang="en-US" b="1" dirty="0"/>
              <a:t> Analysis</a:t>
            </a:r>
            <a:r>
              <a:rPr lang="en-US" dirty="0"/>
              <a:t> – Analyzing the variables through </a:t>
            </a:r>
            <a:r>
              <a:rPr lang="en-US" dirty="0" smtClean="0"/>
              <a:t>boxplots</a:t>
            </a:r>
          </a:p>
          <a:p>
            <a:pPr marL="45720" indent="0">
              <a:buNone/>
            </a:pPr>
            <a:r>
              <a:rPr lang="en-US" dirty="0" smtClean="0"/>
              <a:t> </a:t>
            </a:r>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81710" y="2222182"/>
            <a:ext cx="6570980" cy="4471035"/>
          </a:xfrm>
          <a:prstGeom prst="rect">
            <a:avLst/>
          </a:prstGeom>
          <a:noFill/>
          <a:ln>
            <a:noFill/>
          </a:ln>
        </p:spPr>
      </p:pic>
    </p:spTree>
    <p:extLst>
      <p:ext uri="{BB962C8B-B14F-4D97-AF65-F5344CB8AC3E}">
        <p14:creationId xmlns:p14="http://schemas.microsoft.com/office/powerpoint/2010/main" val="66757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2" name="Content Placeholder 11"/>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prstGeom prst="rect">
            <a:avLst/>
          </a:prstGeom>
          <a:noFill/>
          <a:ln>
            <a:noFill/>
          </a:ln>
        </p:spPr>
      </p:pic>
    </p:spTree>
    <p:extLst>
      <p:ext uri="{BB962C8B-B14F-4D97-AF65-F5344CB8AC3E}">
        <p14:creationId xmlns:p14="http://schemas.microsoft.com/office/powerpoint/2010/main" val="2437260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Boxplot Of log of Session Of User/Player</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55345" y="2455545"/>
            <a:ext cx="6569710" cy="3267710"/>
          </a:xfrm>
          <a:prstGeom prst="rect">
            <a:avLst/>
          </a:prstGeom>
          <a:noFill/>
          <a:ln>
            <a:noFill/>
          </a:ln>
        </p:spPr>
      </p:pic>
    </p:spTree>
    <p:extLst>
      <p:ext uri="{BB962C8B-B14F-4D97-AF65-F5344CB8AC3E}">
        <p14:creationId xmlns:p14="http://schemas.microsoft.com/office/powerpoint/2010/main" val="3196110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prstGeom prst="rect">
            <a:avLst/>
          </a:prstGeom>
          <a:noFill/>
          <a:ln>
            <a:noFill/>
          </a:ln>
        </p:spPr>
      </p:pic>
    </p:spTree>
    <p:extLst>
      <p:ext uri="{BB962C8B-B14F-4D97-AF65-F5344CB8AC3E}">
        <p14:creationId xmlns:p14="http://schemas.microsoft.com/office/powerpoint/2010/main" val="188405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prstGeom prst="rect">
            <a:avLst/>
          </a:prstGeom>
          <a:noFill/>
          <a:ln>
            <a:noFill/>
          </a:ln>
        </p:spPr>
      </p:pic>
    </p:spTree>
    <p:extLst>
      <p:ext uri="{BB962C8B-B14F-4D97-AF65-F5344CB8AC3E}">
        <p14:creationId xmlns:p14="http://schemas.microsoft.com/office/powerpoint/2010/main" val="2038129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prstGeom prst="rect">
            <a:avLst/>
          </a:prstGeom>
          <a:noFill/>
          <a:ln>
            <a:noFill/>
          </a:ln>
        </p:spPr>
      </p:pic>
    </p:spTree>
    <p:extLst>
      <p:ext uri="{BB962C8B-B14F-4D97-AF65-F5344CB8AC3E}">
        <p14:creationId xmlns:p14="http://schemas.microsoft.com/office/powerpoint/2010/main" val="139252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83772" b="-183772"/>
          <a:stretch>
            <a:fillRect/>
          </a:stretch>
        </p:blipFill>
        <p:spPr>
          <a:xfrm>
            <a:off x="533399" y="2755900"/>
            <a:ext cx="8407893" cy="4831079"/>
          </a:xfrm>
        </p:spPr>
      </p:pic>
      <p:sp>
        <p:nvSpPr>
          <p:cNvPr id="3" name="Title 2"/>
          <p:cNvSpPr>
            <a:spLocks noGrp="1"/>
          </p:cNvSpPr>
          <p:nvPr>
            <p:ph type="title"/>
          </p:nvPr>
        </p:nvSpPr>
        <p:spPr/>
        <p:txBody>
          <a:bodyPr/>
          <a:lstStyle/>
          <a:p>
            <a:r>
              <a:rPr lang="en-US" dirty="0" smtClean="0"/>
              <a:t>RFT ANALYSIS</a:t>
            </a:r>
            <a:endParaRPr lang="en-US" dirty="0"/>
          </a:p>
        </p:txBody>
      </p:sp>
      <p:sp>
        <p:nvSpPr>
          <p:cNvPr id="5" name="TextBox 4"/>
          <p:cNvSpPr txBox="1"/>
          <p:nvPr/>
        </p:nvSpPr>
        <p:spPr>
          <a:xfrm>
            <a:off x="1130300" y="2108200"/>
            <a:ext cx="4958772" cy="646331"/>
          </a:xfrm>
          <a:prstGeom prst="rect">
            <a:avLst/>
          </a:prstGeom>
          <a:noFill/>
        </p:spPr>
        <p:txBody>
          <a:bodyPr wrap="none" rtlCol="0">
            <a:spAutoFit/>
          </a:bodyPr>
          <a:lstStyle/>
          <a:p>
            <a:r>
              <a:rPr lang="en-US" dirty="0" smtClean="0"/>
              <a:t>RECENCY/FREQUENCY/TIME FOR PLAYERS- RFT</a:t>
            </a:r>
          </a:p>
          <a:p>
            <a:endParaRPr lang="en-US" dirty="0"/>
          </a:p>
        </p:txBody>
      </p:sp>
    </p:spTree>
    <p:extLst>
      <p:ext uri="{BB962C8B-B14F-4D97-AF65-F5344CB8AC3E}">
        <p14:creationId xmlns:p14="http://schemas.microsoft.com/office/powerpoint/2010/main" val="2322751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prstGeom prst="rect">
            <a:avLst/>
          </a:prstGeom>
          <a:noFill/>
          <a:ln>
            <a:noFill/>
          </a:ln>
        </p:spPr>
      </p:pic>
    </p:spTree>
    <p:extLst>
      <p:ext uri="{BB962C8B-B14F-4D97-AF65-F5344CB8AC3E}">
        <p14:creationId xmlns:p14="http://schemas.microsoft.com/office/powerpoint/2010/main" val="4133753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Bivariate Analysis</a:t>
            </a:r>
            <a:r>
              <a:rPr lang="en-US" dirty="0"/>
              <a:t> – Analyzing the variables through Histogram/Bar </a:t>
            </a:r>
            <a:r>
              <a:rPr lang="en-US" dirty="0" smtClean="0"/>
              <a:t>chart</a:t>
            </a:r>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58801" y="2552700"/>
            <a:ext cx="7645400" cy="3975100"/>
          </a:xfrm>
          <a:prstGeom prst="rect">
            <a:avLst/>
          </a:prstGeom>
          <a:noFill/>
          <a:ln>
            <a:noFill/>
          </a:ln>
        </p:spPr>
      </p:pic>
    </p:spTree>
    <p:extLst>
      <p:ext uri="{BB962C8B-B14F-4D97-AF65-F5344CB8AC3E}">
        <p14:creationId xmlns:p14="http://schemas.microsoft.com/office/powerpoint/2010/main" val="1547703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Plot Of Players </a:t>
            </a:r>
            <a:r>
              <a:rPr lang="en-US" dirty="0" err="1"/>
              <a:t>vs</a:t>
            </a:r>
            <a:r>
              <a:rPr lang="en-US" dirty="0"/>
              <a:t> Their Total Playtime</a:t>
            </a:r>
          </a:p>
          <a:p>
            <a:endParaRPr lang="en-US" dirty="0"/>
          </a:p>
        </p:txBody>
      </p:sp>
      <p:sp>
        <p:nvSpPr>
          <p:cNvPr id="3" name="Title 2"/>
          <p:cNvSpPr>
            <a:spLocks noGrp="1"/>
          </p:cNvSpPr>
          <p:nvPr>
            <p:ph type="title"/>
          </p:nvPr>
        </p:nvSpPr>
        <p:spPr/>
        <p:txBody>
          <a:bodyPr/>
          <a:lstStyle/>
          <a:p>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54710" y="2311400"/>
            <a:ext cx="6570980" cy="4394200"/>
          </a:xfrm>
          <a:prstGeom prst="rect">
            <a:avLst/>
          </a:prstGeom>
          <a:noFill/>
          <a:ln>
            <a:noFill/>
          </a:ln>
        </p:spPr>
      </p:pic>
    </p:spTree>
    <p:extLst>
      <p:ext uri="{BB962C8B-B14F-4D97-AF65-F5344CB8AC3E}">
        <p14:creationId xmlns:p14="http://schemas.microsoft.com/office/powerpoint/2010/main" val="2382999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9845" t="-3458" r="3379" b="3458"/>
          <a:stretch/>
        </p:blipFill>
        <p:spPr bwMode="auto">
          <a:xfrm>
            <a:off x="-723900" y="1803400"/>
            <a:ext cx="8788400" cy="4500563"/>
          </a:xfrm>
          <a:prstGeom prst="rect">
            <a:avLst/>
          </a:prstGeom>
          <a:noFill/>
          <a:ln>
            <a:noFill/>
          </a:ln>
        </p:spPr>
      </p:pic>
    </p:spTree>
    <p:extLst>
      <p:ext uri="{BB962C8B-B14F-4D97-AF65-F5344CB8AC3E}">
        <p14:creationId xmlns:p14="http://schemas.microsoft.com/office/powerpoint/2010/main" val="3242844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5002" r="-15002"/>
          <a:stretch>
            <a:fillRect/>
          </a:stretch>
        </p:blipFill>
        <p:spPr bwMode="auto">
          <a:prstGeom prst="rect">
            <a:avLst/>
          </a:prstGeom>
          <a:noFill/>
          <a:ln>
            <a:noFill/>
          </a:ln>
        </p:spPr>
      </p:pic>
    </p:spTree>
    <p:extLst>
      <p:ext uri="{BB962C8B-B14F-4D97-AF65-F5344CB8AC3E}">
        <p14:creationId xmlns:p14="http://schemas.microsoft.com/office/powerpoint/2010/main" val="856892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7559" r="-7559"/>
          <a:stretch>
            <a:fillRect/>
          </a:stretch>
        </p:blipFill>
        <p:spPr bwMode="auto">
          <a:prstGeom prst="rect">
            <a:avLst/>
          </a:prstGeom>
          <a:noFill/>
          <a:ln>
            <a:noFill/>
          </a:ln>
        </p:spPr>
      </p:pic>
    </p:spTree>
    <p:extLst>
      <p:ext uri="{BB962C8B-B14F-4D97-AF65-F5344CB8AC3E}">
        <p14:creationId xmlns:p14="http://schemas.microsoft.com/office/powerpoint/2010/main" val="1908779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6977" r="-6977"/>
          <a:stretch>
            <a:fillRect/>
          </a:stretch>
        </p:blipFill>
        <p:spPr bwMode="auto">
          <a:xfrm>
            <a:off x="-355600" y="1719070"/>
            <a:ext cx="9829799" cy="4808730"/>
          </a:xfrm>
          <a:prstGeom prst="rect">
            <a:avLst/>
          </a:prstGeom>
          <a:noFill/>
          <a:ln>
            <a:noFill/>
          </a:ln>
        </p:spPr>
      </p:pic>
    </p:spTree>
    <p:extLst>
      <p:ext uri="{BB962C8B-B14F-4D97-AF65-F5344CB8AC3E}">
        <p14:creationId xmlns:p14="http://schemas.microsoft.com/office/powerpoint/2010/main" val="2486914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lvl="0"/>
            <a:r>
              <a:rPr lang="en-US" b="1" dirty="0"/>
              <a:t>Data Preparation – </a:t>
            </a:r>
            <a:r>
              <a:rPr lang="en-US" dirty="0"/>
              <a:t>This involves cleaning data – </a:t>
            </a:r>
            <a:r>
              <a:rPr lang="en-US" b="1" dirty="0"/>
              <a:t>Identifying duplicates</a:t>
            </a:r>
            <a:r>
              <a:rPr lang="en-US" dirty="0"/>
              <a:t> , </a:t>
            </a:r>
            <a:r>
              <a:rPr lang="en-US" b="1" dirty="0"/>
              <a:t>Missing Values, Outliers</a:t>
            </a:r>
            <a:r>
              <a:rPr lang="en-US" dirty="0"/>
              <a:t> and </a:t>
            </a:r>
            <a:r>
              <a:rPr lang="en-US" b="1" dirty="0"/>
              <a:t>treating</a:t>
            </a:r>
            <a:r>
              <a:rPr lang="en-US" dirty="0"/>
              <a:t> </a:t>
            </a:r>
            <a:r>
              <a:rPr lang="en-US" dirty="0" smtClean="0"/>
              <a:t>them</a:t>
            </a:r>
          </a:p>
          <a:p>
            <a:pPr lvl="0"/>
            <a:endParaRPr lang="en-US" dirty="0" smtClean="0"/>
          </a:p>
          <a:p>
            <a:pPr marL="45720" lvl="0" indent="0">
              <a:buNone/>
            </a:pPr>
            <a:r>
              <a:rPr lang="en-US" dirty="0" smtClean="0"/>
              <a:t> </a:t>
            </a:r>
            <a:r>
              <a:rPr lang="en-US" dirty="0"/>
              <a:t>We can see that the columns </a:t>
            </a:r>
            <a:r>
              <a:rPr lang="en-US" dirty="0" err="1"/>
              <a:t>install_date</a:t>
            </a:r>
            <a:r>
              <a:rPr lang="en-US" dirty="0"/>
              <a:t> and </a:t>
            </a:r>
            <a:r>
              <a:rPr lang="en-US" dirty="0" err="1"/>
              <a:t>last_visit_date</a:t>
            </a:r>
            <a:r>
              <a:rPr lang="en-US" dirty="0"/>
              <a:t> when imported in R, are found to be of type character, we need to change it to Date </a:t>
            </a:r>
          </a:p>
          <a:p>
            <a:pPr marL="45720" indent="0">
              <a:buNone/>
            </a:pPr>
            <a:r>
              <a:rPr lang="en-US" u="sng" dirty="0"/>
              <a:t>R </a:t>
            </a:r>
            <a:r>
              <a:rPr lang="en-US" u="sng" dirty="0" smtClean="0"/>
              <a:t>Code-</a:t>
            </a:r>
            <a:endParaRPr lang="en-US" dirty="0"/>
          </a:p>
          <a:p>
            <a:pPr marL="45720" indent="0">
              <a:buNone/>
            </a:pPr>
            <a:r>
              <a:rPr lang="en-US" dirty="0" err="1" smtClean="0"/>
              <a:t>game_info</a:t>
            </a:r>
            <a:r>
              <a:rPr lang="en-US" dirty="0" err="1"/>
              <a:t>$install_date</a:t>
            </a:r>
            <a:r>
              <a:rPr lang="en-US" dirty="0"/>
              <a:t>&lt;-</a:t>
            </a:r>
            <a:r>
              <a:rPr lang="en-US" dirty="0" err="1"/>
              <a:t>as.Date</a:t>
            </a:r>
            <a:r>
              <a:rPr lang="en-US" dirty="0"/>
              <a:t>(</a:t>
            </a:r>
            <a:r>
              <a:rPr lang="en-US" dirty="0" err="1"/>
              <a:t>game_info$install_date</a:t>
            </a:r>
            <a:r>
              <a:rPr lang="en-US" dirty="0"/>
              <a:t>)</a:t>
            </a:r>
          </a:p>
          <a:p>
            <a:pPr marL="45720" indent="0">
              <a:buNone/>
            </a:pPr>
            <a:r>
              <a:rPr lang="en-US" dirty="0" err="1"/>
              <a:t>game_info$last_visit_date</a:t>
            </a:r>
            <a:r>
              <a:rPr lang="en-US" dirty="0"/>
              <a:t>&lt;-</a:t>
            </a:r>
            <a:r>
              <a:rPr lang="en-US" dirty="0" err="1"/>
              <a:t>as.Date</a:t>
            </a:r>
            <a:r>
              <a:rPr lang="en-US" dirty="0"/>
              <a:t>(</a:t>
            </a:r>
            <a:r>
              <a:rPr lang="en-US" dirty="0" err="1"/>
              <a:t>game_info$last_visit_date</a:t>
            </a:r>
            <a:r>
              <a:rPr lang="en-US" dirty="0"/>
              <a:t>)</a:t>
            </a:r>
          </a:p>
          <a:p>
            <a:pPr marL="45720" indent="0">
              <a:buNone/>
            </a:pPr>
            <a:r>
              <a:rPr lang="en-US" dirty="0"/>
              <a:t> </a:t>
            </a:r>
          </a:p>
          <a:p>
            <a:pPr marL="45720" lvl="0" indent="0">
              <a:buNone/>
            </a:pPr>
            <a:r>
              <a:rPr lang="en-US" dirty="0"/>
              <a:t>In our data we don’t see any duplicates that should be deleted </a:t>
            </a:r>
          </a:p>
          <a:p>
            <a:pPr marL="45720" indent="0">
              <a:buNone/>
            </a:pPr>
            <a:r>
              <a:rPr lang="en-US" dirty="0"/>
              <a:t> </a:t>
            </a:r>
          </a:p>
          <a:p>
            <a:pPr marL="45720" lvl="0" indent="0">
              <a:buNone/>
            </a:pPr>
            <a:r>
              <a:rPr lang="en-US" dirty="0"/>
              <a:t>summary() function gives the details about NAs in each column. We need to fill the blank values, as there  are a lot of NAs in each column, we can not delete all rows containing NA values as important data would be deleted. We will use </a:t>
            </a:r>
            <a:r>
              <a:rPr lang="en-US" b="1" dirty="0"/>
              <a:t>Missing Value Imputation or Predictive Model</a:t>
            </a:r>
            <a:endParaRPr lang="en-US" dirty="0"/>
          </a:p>
          <a:p>
            <a:pPr marL="45720" indent="0">
              <a:buNone/>
            </a:pPr>
            <a:r>
              <a:rPr lang="en-US" dirty="0"/>
              <a:t> </a:t>
            </a:r>
          </a:p>
          <a:p>
            <a:pPr lvl="0"/>
            <a:r>
              <a:rPr lang="en-US" dirty="0"/>
              <a:t>Row number 57610 doesn’t contain any useful data and is blank for many columns, so we delete this row, now rows left =57609</a:t>
            </a:r>
          </a:p>
          <a:p>
            <a:pPr marL="45720" indent="0">
              <a:buNone/>
            </a:pPr>
            <a:r>
              <a:rPr lang="en-US" dirty="0"/>
              <a:t> </a:t>
            </a:r>
          </a:p>
          <a:p>
            <a:pPr lvl="0"/>
            <a:r>
              <a:rPr lang="en-US" dirty="0"/>
              <a:t>On Analyzing data we find that, </a:t>
            </a:r>
            <a:r>
              <a:rPr lang="en-US" dirty="0" err="1"/>
              <a:t>total_play_time</a:t>
            </a:r>
            <a:r>
              <a:rPr lang="en-US" dirty="0"/>
              <a:t> value is the product of corresponding values of session and </a:t>
            </a:r>
            <a:r>
              <a:rPr lang="en-US" dirty="0" err="1"/>
              <a:t>session_length</a:t>
            </a:r>
            <a:r>
              <a:rPr lang="en-US" dirty="0"/>
              <a:t> ,so far blank value in  </a:t>
            </a:r>
            <a:r>
              <a:rPr lang="en-US" dirty="0" err="1"/>
              <a:t>total_play_time</a:t>
            </a:r>
            <a:r>
              <a:rPr lang="en-US" dirty="0"/>
              <a:t> column, we simply multiply the values for corresponding rows for session and </a:t>
            </a:r>
            <a:r>
              <a:rPr lang="en-US" dirty="0" err="1"/>
              <a:t>session_length</a:t>
            </a:r>
            <a:endParaRPr lang="en-US" dirty="0"/>
          </a:p>
          <a:p>
            <a:endParaRPr lang="en-US" dirty="0"/>
          </a:p>
        </p:txBody>
      </p:sp>
      <p:sp>
        <p:nvSpPr>
          <p:cNvPr id="3" name="Title 2"/>
          <p:cNvSpPr>
            <a:spLocks noGrp="1"/>
          </p:cNvSpPr>
          <p:nvPr>
            <p:ph type="title"/>
          </p:nvPr>
        </p:nvSpPr>
        <p:spPr/>
        <p:txBody>
          <a:bodyPr/>
          <a:lstStyle/>
          <a:p>
            <a:r>
              <a:rPr lang="en-US" b="1" dirty="0"/>
              <a:t>How would you do Data Preparation? </a:t>
            </a:r>
            <a:r>
              <a:rPr lang="en-US" dirty="0"/>
              <a:t> </a:t>
            </a:r>
          </a:p>
        </p:txBody>
      </p:sp>
    </p:spTree>
    <p:extLst>
      <p:ext uri="{BB962C8B-B14F-4D97-AF65-F5344CB8AC3E}">
        <p14:creationId xmlns:p14="http://schemas.microsoft.com/office/powerpoint/2010/main" val="3340016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a:t>For </a:t>
            </a:r>
            <a:r>
              <a:rPr lang="en-US" dirty="0" err="1"/>
              <a:t>ch_fights</a:t>
            </a:r>
            <a:r>
              <a:rPr lang="en-US" dirty="0"/>
              <a:t>, we see that there is a strong correlation between </a:t>
            </a:r>
            <a:r>
              <a:rPr lang="en-US" dirty="0" err="1"/>
              <a:t>ch_fights</a:t>
            </a:r>
            <a:r>
              <a:rPr lang="en-US" dirty="0"/>
              <a:t> and variables </a:t>
            </a:r>
            <a:r>
              <a:rPr lang="en-US" dirty="0" err="1"/>
              <a:t>active_days</a:t>
            </a:r>
            <a:r>
              <a:rPr lang="en-US" dirty="0"/>
              <a:t> and </a:t>
            </a:r>
            <a:r>
              <a:rPr lang="en-US" dirty="0" err="1"/>
              <a:t>total_play_time,we</a:t>
            </a:r>
            <a:r>
              <a:rPr lang="en-US" dirty="0"/>
              <a:t> use Linear Regression model to predict the blank values of </a:t>
            </a:r>
            <a:r>
              <a:rPr lang="en-US" dirty="0" err="1"/>
              <a:t>ch_fights</a:t>
            </a:r>
            <a:r>
              <a:rPr lang="en-US" dirty="0"/>
              <a:t> column</a:t>
            </a:r>
          </a:p>
          <a:p>
            <a:pPr marL="45720" indent="0">
              <a:buNone/>
            </a:pPr>
            <a:r>
              <a:rPr lang="en-US" dirty="0"/>
              <a:t> </a:t>
            </a:r>
          </a:p>
          <a:p>
            <a:pPr marL="45720" indent="0">
              <a:buNone/>
            </a:pPr>
            <a:r>
              <a:rPr lang="en-US" b="1" u="sng" dirty="0"/>
              <a:t>R Code</a:t>
            </a:r>
            <a:r>
              <a:rPr lang="en-US" dirty="0"/>
              <a:t>-</a:t>
            </a:r>
          </a:p>
          <a:p>
            <a:pPr marL="45720" indent="0">
              <a:buNone/>
            </a:pPr>
            <a:r>
              <a:rPr lang="en-US" dirty="0"/>
              <a:t> </a:t>
            </a:r>
            <a:r>
              <a:rPr lang="en-US" dirty="0" err="1" smtClean="0"/>
              <a:t>cor.test</a:t>
            </a:r>
            <a:r>
              <a:rPr lang="en-US" dirty="0"/>
              <a:t>(game_info$ch_fights,game_info$total_playtime+game_info$active_days</a:t>
            </a:r>
            <a:r>
              <a:rPr lang="en-US" dirty="0" smtClean="0"/>
              <a:t>)</a:t>
            </a:r>
            <a:r>
              <a:rPr lang="en-US" dirty="0"/>
              <a:t> </a:t>
            </a:r>
          </a:p>
          <a:p>
            <a:pPr marL="45720" indent="0">
              <a:buNone/>
            </a:pPr>
            <a:r>
              <a:rPr lang="en-US" dirty="0" err="1"/>
              <a:t>ch_fights_model</a:t>
            </a:r>
            <a:r>
              <a:rPr lang="en-US" dirty="0"/>
              <a:t>&lt;-lm(formula = </a:t>
            </a:r>
            <a:r>
              <a:rPr lang="en-US" dirty="0" err="1"/>
              <a:t>ch_fights</a:t>
            </a:r>
            <a:r>
              <a:rPr lang="en-US" dirty="0"/>
              <a:t> ~ </a:t>
            </a:r>
            <a:r>
              <a:rPr lang="en-US" dirty="0" err="1"/>
              <a:t>total_playtime+active_days</a:t>
            </a:r>
            <a:r>
              <a:rPr lang="en-US" dirty="0"/>
              <a:t>, </a:t>
            </a:r>
          </a:p>
          <a:p>
            <a:pPr marL="45720" indent="0">
              <a:buNone/>
            </a:pPr>
            <a:r>
              <a:rPr lang="en-US" dirty="0" smtClean="0"/>
              <a:t>data </a:t>
            </a:r>
            <a:r>
              <a:rPr lang="en-US" dirty="0"/>
              <a:t>= </a:t>
            </a:r>
            <a:r>
              <a:rPr lang="en-US" dirty="0" err="1"/>
              <a:t>game_info</a:t>
            </a:r>
            <a:r>
              <a:rPr lang="en-US" dirty="0" smtClean="0"/>
              <a:t>)</a:t>
            </a:r>
            <a:r>
              <a:rPr lang="en-US" dirty="0"/>
              <a:t> </a:t>
            </a:r>
          </a:p>
          <a:p>
            <a:pPr marL="45720" indent="0">
              <a:buNone/>
            </a:pPr>
            <a:r>
              <a:rPr lang="en-US" dirty="0" err="1"/>
              <a:t>na_chfights</a:t>
            </a:r>
            <a:r>
              <a:rPr lang="en-US" dirty="0"/>
              <a:t>&lt;-</a:t>
            </a:r>
            <a:r>
              <a:rPr lang="en-US" dirty="0" err="1"/>
              <a:t>game_info</a:t>
            </a:r>
            <a:r>
              <a:rPr lang="en-US" dirty="0"/>
              <a:t>[</a:t>
            </a:r>
            <a:r>
              <a:rPr lang="en-US" dirty="0" err="1"/>
              <a:t>is.na</a:t>
            </a:r>
            <a:r>
              <a:rPr lang="en-US" dirty="0"/>
              <a:t>(</a:t>
            </a:r>
            <a:r>
              <a:rPr lang="en-US" dirty="0" err="1"/>
              <a:t>game_info$ch_fights</a:t>
            </a:r>
            <a:r>
              <a:rPr lang="en-US" dirty="0"/>
              <a:t>),c(5,8,9)]</a:t>
            </a:r>
          </a:p>
          <a:p>
            <a:pPr marL="45720" indent="0">
              <a:buNone/>
            </a:pPr>
            <a:r>
              <a:rPr lang="en-US" dirty="0" err="1"/>
              <a:t>ch_fights_pred</a:t>
            </a:r>
            <a:r>
              <a:rPr lang="en-US" dirty="0"/>
              <a:t>&lt;-predict(</a:t>
            </a:r>
            <a:r>
              <a:rPr lang="en-US" dirty="0" err="1"/>
              <a:t>ch_fights_model,newdata</a:t>
            </a:r>
            <a:r>
              <a:rPr lang="en-US" dirty="0"/>
              <a:t>=</a:t>
            </a:r>
            <a:r>
              <a:rPr lang="en-US" dirty="0" err="1"/>
              <a:t>na_chfights</a:t>
            </a:r>
            <a:r>
              <a:rPr lang="en-US" dirty="0"/>
              <a:t>)</a:t>
            </a:r>
          </a:p>
          <a:p>
            <a:pPr marL="45720" indent="0">
              <a:buNone/>
            </a:pPr>
            <a:r>
              <a:rPr lang="en-US" dirty="0"/>
              <a:t> </a:t>
            </a:r>
          </a:p>
          <a:p>
            <a:pPr marL="45720" indent="0">
              <a:buNone/>
            </a:pPr>
            <a:r>
              <a:rPr lang="en-US" dirty="0" err="1"/>
              <a:t>game_info</a:t>
            </a:r>
            <a:r>
              <a:rPr lang="en-US" dirty="0"/>
              <a:t>[</a:t>
            </a:r>
            <a:r>
              <a:rPr lang="en-US" dirty="0" err="1"/>
              <a:t>is.na</a:t>
            </a:r>
            <a:r>
              <a:rPr lang="en-US" dirty="0"/>
              <a:t>(</a:t>
            </a:r>
            <a:r>
              <a:rPr lang="en-US" dirty="0" err="1"/>
              <a:t>game_info$ch_fights</a:t>
            </a:r>
            <a:r>
              <a:rPr lang="en-US" dirty="0"/>
              <a:t>),"</a:t>
            </a:r>
            <a:r>
              <a:rPr lang="en-US" dirty="0" err="1"/>
              <a:t>ch_fights</a:t>
            </a:r>
            <a:r>
              <a:rPr lang="en-US" dirty="0"/>
              <a:t>"]&lt;-</a:t>
            </a:r>
            <a:r>
              <a:rPr lang="en-US" dirty="0" err="1"/>
              <a:t>ch_fights_pred</a:t>
            </a:r>
            <a:endParaRPr lang="en-US" dirty="0"/>
          </a:p>
          <a:p>
            <a:pPr marL="45720" indent="0">
              <a:buNone/>
            </a:pPr>
            <a:endParaRPr lang="en-US" dirty="0"/>
          </a:p>
          <a:p>
            <a:pPr marL="45720" indent="0">
              <a:buNone/>
            </a:pPr>
            <a:r>
              <a:rPr lang="en-US" dirty="0" smtClean="0"/>
              <a:t>We </a:t>
            </a:r>
            <a:r>
              <a:rPr lang="en-US" dirty="0"/>
              <a:t>round the predicted values for </a:t>
            </a:r>
            <a:r>
              <a:rPr lang="en-US" dirty="0" err="1"/>
              <a:t>ch_fights</a:t>
            </a:r>
            <a:r>
              <a:rPr lang="en-US" dirty="0"/>
              <a:t>, as they can’t be in decimal,</a:t>
            </a:r>
          </a:p>
          <a:p>
            <a:pPr marL="45720" indent="0">
              <a:buNone/>
            </a:pPr>
            <a:r>
              <a:rPr lang="en-US" dirty="0"/>
              <a:t> </a:t>
            </a:r>
          </a:p>
          <a:p>
            <a:pPr marL="45720" indent="0">
              <a:buNone/>
            </a:pPr>
            <a:r>
              <a:rPr lang="en-US" dirty="0" err="1"/>
              <a:t>game_info$ch_fights</a:t>
            </a:r>
            <a:r>
              <a:rPr lang="en-US" dirty="0"/>
              <a:t>&lt;-round(</a:t>
            </a:r>
            <a:r>
              <a:rPr lang="en-US" dirty="0" err="1"/>
              <a:t>game_info$ch_fights</a:t>
            </a:r>
            <a:r>
              <a:rPr lang="en-US" dirty="0"/>
              <a:t>)</a:t>
            </a:r>
          </a:p>
          <a:p>
            <a:pPr marL="45720" indent="0">
              <a:buNone/>
            </a:pPr>
            <a:r>
              <a:rPr lang="en-US" dirty="0"/>
              <a: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11586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45720" lvl="0" indent="0">
              <a:buNone/>
            </a:pPr>
            <a:r>
              <a:rPr lang="en-US" dirty="0"/>
              <a:t>Similarly is the case for </a:t>
            </a:r>
            <a:r>
              <a:rPr lang="en-US" dirty="0" err="1" smtClean="0"/>
              <a:t>fs_fights</a:t>
            </a:r>
            <a:endParaRPr lang="en-US" dirty="0" smtClean="0"/>
          </a:p>
          <a:p>
            <a:pPr marL="45720" lvl="0" indent="0">
              <a:buNone/>
            </a:pPr>
            <a:endParaRPr lang="en-US" dirty="0"/>
          </a:p>
          <a:p>
            <a:pPr marL="45720" indent="0">
              <a:buNone/>
            </a:pPr>
            <a:r>
              <a:rPr lang="en-US" b="1" u="sng" dirty="0"/>
              <a:t>R Code</a:t>
            </a:r>
            <a:r>
              <a:rPr lang="en-US" dirty="0"/>
              <a:t>-</a:t>
            </a:r>
          </a:p>
          <a:p>
            <a:pPr marL="45720" indent="0">
              <a:buNone/>
            </a:pPr>
            <a:r>
              <a:rPr lang="en-US" dirty="0"/>
              <a:t> </a:t>
            </a:r>
          </a:p>
          <a:p>
            <a:pPr marL="45720" indent="0">
              <a:buNone/>
            </a:pPr>
            <a:r>
              <a:rPr lang="en-US" dirty="0" err="1"/>
              <a:t>cor.test</a:t>
            </a:r>
            <a:r>
              <a:rPr lang="en-US" dirty="0"/>
              <a:t>(game_info$fs_fights,game_info$total_playtime+game_info$active_days)</a:t>
            </a:r>
          </a:p>
          <a:p>
            <a:pPr marL="45720" indent="0">
              <a:buNone/>
            </a:pPr>
            <a:r>
              <a:rPr lang="en-US" dirty="0"/>
              <a:t> </a:t>
            </a:r>
          </a:p>
          <a:p>
            <a:pPr marL="45720" indent="0">
              <a:buNone/>
            </a:pPr>
            <a:r>
              <a:rPr lang="en-US" dirty="0" err="1"/>
              <a:t>fs_fights_model</a:t>
            </a:r>
            <a:r>
              <a:rPr lang="en-US" dirty="0"/>
              <a:t>&lt;-lm(formula = </a:t>
            </a:r>
            <a:r>
              <a:rPr lang="en-US" dirty="0" err="1"/>
              <a:t>fs_fights</a:t>
            </a:r>
            <a:r>
              <a:rPr lang="en-US" dirty="0"/>
              <a:t> ~ </a:t>
            </a:r>
            <a:r>
              <a:rPr lang="en-US" dirty="0" err="1"/>
              <a:t>total_playtime+active_days</a:t>
            </a:r>
            <a:r>
              <a:rPr lang="en-US" dirty="0"/>
              <a:t>, </a:t>
            </a:r>
          </a:p>
          <a:p>
            <a:pPr marL="45720" indent="0">
              <a:buNone/>
            </a:pPr>
            <a:r>
              <a:rPr lang="en-US" dirty="0"/>
              <a:t>                    data = </a:t>
            </a:r>
            <a:r>
              <a:rPr lang="en-US" dirty="0" err="1"/>
              <a:t>game_info</a:t>
            </a:r>
            <a:r>
              <a:rPr lang="en-US" dirty="0"/>
              <a:t>)</a:t>
            </a:r>
          </a:p>
          <a:p>
            <a:pPr marL="45720" indent="0">
              <a:buNone/>
            </a:pPr>
            <a:r>
              <a:rPr lang="en-US" dirty="0"/>
              <a:t> </a:t>
            </a:r>
          </a:p>
          <a:p>
            <a:pPr marL="45720" indent="0">
              <a:buNone/>
            </a:pPr>
            <a:r>
              <a:rPr lang="en-US" dirty="0" err="1"/>
              <a:t>na_fsfights</a:t>
            </a:r>
            <a:r>
              <a:rPr lang="en-US" dirty="0"/>
              <a:t>&lt;-</a:t>
            </a:r>
            <a:r>
              <a:rPr lang="en-US" dirty="0" err="1"/>
              <a:t>game_info</a:t>
            </a:r>
            <a:r>
              <a:rPr lang="en-US" dirty="0"/>
              <a:t>[</a:t>
            </a:r>
            <a:r>
              <a:rPr lang="en-US" dirty="0" err="1"/>
              <a:t>is.na</a:t>
            </a:r>
            <a:r>
              <a:rPr lang="en-US" dirty="0"/>
              <a:t>(</a:t>
            </a:r>
            <a:r>
              <a:rPr lang="en-US" dirty="0" err="1"/>
              <a:t>game_info$fs_fights</a:t>
            </a:r>
            <a:r>
              <a:rPr lang="en-US" dirty="0"/>
              <a:t>),c(5,8,9)]</a:t>
            </a:r>
          </a:p>
          <a:p>
            <a:pPr marL="45720" indent="0">
              <a:buNone/>
            </a:pPr>
            <a:r>
              <a:rPr lang="en-US" dirty="0" err="1"/>
              <a:t>fs_fights_pred</a:t>
            </a:r>
            <a:r>
              <a:rPr lang="en-US" dirty="0"/>
              <a:t>&lt;-predict(</a:t>
            </a:r>
            <a:r>
              <a:rPr lang="en-US" dirty="0" err="1"/>
              <a:t>fs_fights_model,newdata</a:t>
            </a:r>
            <a:r>
              <a:rPr lang="en-US" dirty="0"/>
              <a:t>=</a:t>
            </a:r>
            <a:r>
              <a:rPr lang="en-US" dirty="0" err="1"/>
              <a:t>na_fsfights</a:t>
            </a:r>
            <a:r>
              <a:rPr lang="en-US" dirty="0"/>
              <a:t>)</a:t>
            </a:r>
          </a:p>
          <a:p>
            <a:pPr marL="45720" indent="0">
              <a:buNone/>
            </a:pPr>
            <a:r>
              <a:rPr lang="en-US" dirty="0"/>
              <a:t> </a:t>
            </a:r>
          </a:p>
          <a:p>
            <a:pPr marL="45720" indent="0">
              <a:buNone/>
            </a:pPr>
            <a:r>
              <a:rPr lang="en-US" dirty="0" err="1"/>
              <a:t>game_info</a:t>
            </a:r>
            <a:r>
              <a:rPr lang="en-US" dirty="0"/>
              <a:t>[</a:t>
            </a:r>
            <a:r>
              <a:rPr lang="en-US" dirty="0" err="1"/>
              <a:t>is.na</a:t>
            </a:r>
            <a:r>
              <a:rPr lang="en-US" dirty="0"/>
              <a:t>(</a:t>
            </a:r>
            <a:r>
              <a:rPr lang="en-US" dirty="0" err="1"/>
              <a:t>game_info$fs_fights</a:t>
            </a:r>
            <a:r>
              <a:rPr lang="en-US" dirty="0"/>
              <a:t>),"</a:t>
            </a:r>
            <a:r>
              <a:rPr lang="en-US" dirty="0" err="1"/>
              <a:t>fs_fights</a:t>
            </a:r>
            <a:r>
              <a:rPr lang="en-US" dirty="0"/>
              <a:t>"]&lt;-</a:t>
            </a:r>
            <a:r>
              <a:rPr lang="en-US" dirty="0" err="1"/>
              <a:t>fs_fights_pred</a:t>
            </a:r>
            <a:endParaRPr lang="en-US" dirty="0"/>
          </a:p>
          <a:p>
            <a:pPr marL="45720" indent="0">
              <a:buNone/>
            </a:pPr>
            <a:r>
              <a:rPr lang="en-US" dirty="0"/>
              <a:t> </a:t>
            </a:r>
          </a:p>
          <a:p>
            <a:pPr marL="45720" indent="0">
              <a:buNone/>
            </a:pPr>
            <a:r>
              <a:rPr lang="en-US" dirty="0" err="1"/>
              <a:t>game_info$fs_fights</a:t>
            </a:r>
            <a:r>
              <a:rPr lang="en-US" dirty="0"/>
              <a:t>&lt;-round(</a:t>
            </a:r>
            <a:r>
              <a:rPr lang="en-US" dirty="0" err="1"/>
              <a:t>game_info$fs_fights</a:t>
            </a:r>
            <a:r>
              <a:rPr lang="en-US" dirty="0"/>
              <a:t>)</a:t>
            </a:r>
          </a:p>
          <a:p>
            <a:pPr marL="45720" indent="0">
              <a:buNone/>
            </a:pPr>
            <a:r>
              <a:rPr lang="en-US" dirty="0" err="1"/>
              <a:t>game_info</a:t>
            </a:r>
            <a:r>
              <a:rPr lang="en-US" dirty="0"/>
              <a:t>[which(</a:t>
            </a:r>
            <a:r>
              <a:rPr lang="en-US" dirty="0" err="1"/>
              <a:t>game_info$fs_fights</a:t>
            </a:r>
            <a:r>
              <a:rPr lang="en-US" dirty="0"/>
              <a:t>&lt;0),"</a:t>
            </a:r>
            <a:r>
              <a:rPr lang="en-US" dirty="0" err="1"/>
              <a:t>fs_fights</a:t>
            </a:r>
            <a:r>
              <a:rPr lang="en-US" dirty="0"/>
              <a:t>"]&lt;-0,</a:t>
            </a:r>
          </a:p>
          <a:p>
            <a:pPr marL="45720" indent="0">
              <a:buNone/>
            </a:pPr>
            <a:r>
              <a:rPr lang="en-US" dirty="0"/>
              <a:t> </a:t>
            </a:r>
          </a:p>
          <a:p>
            <a:pPr marL="45720" indent="0">
              <a:buNone/>
            </a:pPr>
            <a:r>
              <a:rPr lang="en-US" dirty="0"/>
              <a:t>Rounding off the values and making all values below 0 to 0</a:t>
            </a:r>
          </a:p>
          <a:p>
            <a:pPr marL="45720" indent="0">
              <a:buNone/>
            </a:pPr>
            <a:r>
              <a:rPr lang="en-US" dirty="0"/>
              <a:t> </a:t>
            </a:r>
          </a:p>
          <a:p>
            <a:endParaRPr lang="en-US" dirty="0"/>
          </a:p>
          <a:p>
            <a:pPr marL="45720"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8545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73827" b="-73827"/>
          <a:stretch>
            <a:fillRect/>
          </a:stretch>
        </p:blipFill>
        <p:spPr>
          <a:xfrm>
            <a:off x="380999" y="2692400"/>
            <a:ext cx="8407893" cy="4698999"/>
          </a:xfrm>
        </p:spPr>
      </p:pic>
      <p:sp>
        <p:nvSpPr>
          <p:cNvPr id="3" name="Title 2"/>
          <p:cNvSpPr>
            <a:spLocks noGrp="1"/>
          </p:cNvSpPr>
          <p:nvPr>
            <p:ph type="title"/>
          </p:nvPr>
        </p:nvSpPr>
        <p:spPr/>
        <p:txBody>
          <a:bodyPr/>
          <a:lstStyle/>
          <a:p>
            <a:r>
              <a:rPr lang="en-US" dirty="0" smtClean="0"/>
              <a:t>KEY INSIGHTS</a:t>
            </a:r>
            <a:endParaRPr lang="en-US" dirty="0"/>
          </a:p>
        </p:txBody>
      </p:sp>
      <p:sp>
        <p:nvSpPr>
          <p:cNvPr id="5" name="TextBox 4"/>
          <p:cNvSpPr txBox="1"/>
          <p:nvPr/>
        </p:nvSpPr>
        <p:spPr>
          <a:xfrm>
            <a:off x="596900" y="2019300"/>
            <a:ext cx="7327960" cy="1754327"/>
          </a:xfrm>
          <a:prstGeom prst="rect">
            <a:avLst/>
          </a:prstGeom>
          <a:noFill/>
        </p:spPr>
        <p:txBody>
          <a:bodyPr wrap="none" rtlCol="0">
            <a:spAutoFit/>
          </a:bodyPr>
          <a:lstStyle/>
          <a:p>
            <a:r>
              <a:rPr lang="en-US" dirty="0" smtClean="0"/>
              <a:t>PLAYERS AT DIFFERENT LEVELS- LEVEL1- HAVING LAST FIGHT INDEX-1-5</a:t>
            </a:r>
          </a:p>
          <a:p>
            <a:r>
              <a:rPr lang="en-US" dirty="0" smtClean="0"/>
              <a:t>,LEVEL2- </a:t>
            </a:r>
            <a:r>
              <a:rPr lang="en-US" dirty="0"/>
              <a:t>LAST FIGHT INDEX</a:t>
            </a:r>
            <a:r>
              <a:rPr lang="en-US" dirty="0" smtClean="0"/>
              <a:t>-6-10, LEVEL3-</a:t>
            </a:r>
            <a:r>
              <a:rPr lang="en-US" dirty="0"/>
              <a:t>LAST FIGHT INDEX</a:t>
            </a:r>
            <a:r>
              <a:rPr lang="en-US" dirty="0" smtClean="0"/>
              <a:t>-11-15,</a:t>
            </a:r>
          </a:p>
          <a:p>
            <a:r>
              <a:rPr lang="en-US" dirty="0" smtClean="0"/>
              <a:t>LEVEL4 -</a:t>
            </a:r>
            <a:r>
              <a:rPr lang="en-US" dirty="0"/>
              <a:t>LAST FIGHT INDEX</a:t>
            </a:r>
            <a:r>
              <a:rPr lang="en-US" dirty="0" smtClean="0"/>
              <a:t>-16-20 I</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720712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lvl="0" indent="0">
              <a:buNone/>
            </a:pPr>
            <a:r>
              <a:rPr lang="en-US" dirty="0"/>
              <a:t>For </a:t>
            </a:r>
            <a:r>
              <a:rPr lang="en-US" dirty="0" err="1"/>
              <a:t>ta_fights</a:t>
            </a:r>
            <a:r>
              <a:rPr lang="en-US" dirty="0"/>
              <a:t>, the correlation is moderate and not strong, so we use Imputation by Median in this case</a:t>
            </a:r>
          </a:p>
          <a:p>
            <a:pPr marL="45720" indent="0">
              <a:buNone/>
            </a:pPr>
            <a:r>
              <a:rPr lang="en-US" b="1" u="sng" dirty="0"/>
              <a:t>R Code-</a:t>
            </a:r>
            <a:endParaRPr lang="en-US" dirty="0"/>
          </a:p>
          <a:p>
            <a:pPr marL="45720" indent="0">
              <a:buNone/>
            </a:pPr>
            <a:r>
              <a:rPr lang="en-US" dirty="0"/>
              <a:t> </a:t>
            </a:r>
          </a:p>
          <a:p>
            <a:pPr marL="45720" indent="0">
              <a:buNone/>
            </a:pPr>
            <a:r>
              <a:rPr lang="en-US" dirty="0" err="1"/>
              <a:t>cor.test</a:t>
            </a:r>
            <a:r>
              <a:rPr lang="en-US" dirty="0"/>
              <a:t>(</a:t>
            </a:r>
            <a:r>
              <a:rPr lang="en-US" dirty="0" err="1"/>
              <a:t>game_info$ta_fights,game_info$session_length</a:t>
            </a:r>
            <a:r>
              <a:rPr lang="en-US" dirty="0"/>
              <a:t>) #not strong, is moderate, impute with median</a:t>
            </a:r>
          </a:p>
          <a:p>
            <a:pPr marL="45720" indent="0">
              <a:buNone/>
            </a:pPr>
            <a:r>
              <a:rPr lang="en-US" dirty="0"/>
              <a:t> </a:t>
            </a:r>
          </a:p>
          <a:p>
            <a:pPr marL="45720" indent="0">
              <a:buNone/>
            </a:pPr>
            <a:r>
              <a:rPr lang="en-US" dirty="0" err="1"/>
              <a:t>na_tafights</a:t>
            </a:r>
            <a:r>
              <a:rPr lang="en-US" dirty="0"/>
              <a:t>&lt;-</a:t>
            </a:r>
            <a:r>
              <a:rPr lang="en-US" dirty="0" err="1"/>
              <a:t>game_info</a:t>
            </a:r>
            <a:r>
              <a:rPr lang="en-US" dirty="0"/>
              <a:t>[</a:t>
            </a:r>
            <a:r>
              <a:rPr lang="en-US" dirty="0" err="1"/>
              <a:t>is.na</a:t>
            </a:r>
            <a:r>
              <a:rPr lang="en-US" dirty="0"/>
              <a:t>(</a:t>
            </a:r>
            <a:r>
              <a:rPr lang="en-US" dirty="0" err="1"/>
              <a:t>game_info$ta_fights</a:t>
            </a:r>
            <a:r>
              <a:rPr lang="en-US" dirty="0"/>
              <a:t>),9]</a:t>
            </a:r>
          </a:p>
          <a:p>
            <a:pPr marL="45720" indent="0">
              <a:buNone/>
            </a:pPr>
            <a:r>
              <a:rPr lang="en-US" dirty="0" err="1"/>
              <a:t>median_tafights</a:t>
            </a:r>
            <a:r>
              <a:rPr lang="en-US" dirty="0"/>
              <a:t>&lt;-median(</a:t>
            </a:r>
            <a:r>
              <a:rPr lang="en-US" dirty="0" err="1"/>
              <a:t>game_info$ta_fights,na.rm</a:t>
            </a:r>
            <a:r>
              <a:rPr lang="en-US" dirty="0"/>
              <a:t>=TRUE)</a:t>
            </a:r>
          </a:p>
          <a:p>
            <a:pPr marL="45720" indent="0">
              <a:buNone/>
            </a:pPr>
            <a:r>
              <a:rPr lang="en-US" dirty="0"/>
              <a:t> </a:t>
            </a:r>
          </a:p>
          <a:p>
            <a:pPr marL="45720" indent="0">
              <a:buNone/>
            </a:pPr>
            <a:r>
              <a:rPr lang="en-US" dirty="0" err="1"/>
              <a:t>game_info</a:t>
            </a:r>
            <a:r>
              <a:rPr lang="en-US" dirty="0"/>
              <a:t>[</a:t>
            </a:r>
            <a:r>
              <a:rPr lang="en-US" dirty="0" err="1"/>
              <a:t>is.na</a:t>
            </a:r>
            <a:r>
              <a:rPr lang="en-US" dirty="0"/>
              <a:t>(</a:t>
            </a:r>
            <a:r>
              <a:rPr lang="en-US" dirty="0" err="1"/>
              <a:t>game_info$ta_fights</a:t>
            </a:r>
            <a:r>
              <a:rPr lang="en-US" dirty="0"/>
              <a:t>),"</a:t>
            </a:r>
            <a:r>
              <a:rPr lang="en-US" dirty="0" err="1"/>
              <a:t>ta_fights</a:t>
            </a:r>
            <a:r>
              <a:rPr lang="en-US" dirty="0"/>
              <a:t>"]&lt;-</a:t>
            </a:r>
            <a:r>
              <a:rPr lang="en-US" dirty="0" err="1"/>
              <a:t>median_tafights</a:t>
            </a:r>
            <a:endParaRPr lang="en-US" dirty="0"/>
          </a:p>
          <a:p>
            <a:pPr marL="45720" indent="0">
              <a:buNone/>
            </a:pPr>
            <a:r>
              <a:rPr lang="en-US" dirty="0"/>
              <a:t> </a:t>
            </a:r>
          </a:p>
          <a:p>
            <a:pPr marL="45720" indent="0">
              <a:buNone/>
            </a:pPr>
            <a:r>
              <a:rPr lang="en-US" dirty="0"/>
              <a: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703280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45720" lvl="0" indent="0">
              <a:buNone/>
            </a:pPr>
            <a:r>
              <a:rPr lang="en-US" dirty="0"/>
              <a:t>For </a:t>
            </a:r>
            <a:r>
              <a:rPr lang="en-US" dirty="0" err="1"/>
              <a:t>last_fight_index</a:t>
            </a:r>
            <a:r>
              <a:rPr lang="en-US" dirty="0"/>
              <a:t>, correlation is good </a:t>
            </a:r>
            <a:r>
              <a:rPr lang="en-US" dirty="0" err="1"/>
              <a:t>betweench_fights</a:t>
            </a:r>
            <a:r>
              <a:rPr lang="en-US" dirty="0"/>
              <a:t> and </a:t>
            </a:r>
            <a:r>
              <a:rPr lang="en-US" dirty="0" err="1"/>
              <a:t>last_fight_index</a:t>
            </a:r>
            <a:r>
              <a:rPr lang="en-US" dirty="0"/>
              <a:t>, so we use Linear Model to predict the blank values here,</a:t>
            </a:r>
          </a:p>
          <a:p>
            <a:pPr marL="45720" indent="0">
              <a:buNone/>
            </a:pPr>
            <a:r>
              <a:rPr lang="en-US" dirty="0"/>
              <a:t> </a:t>
            </a:r>
          </a:p>
          <a:p>
            <a:pPr marL="45720" indent="0">
              <a:buNone/>
            </a:pPr>
            <a:r>
              <a:rPr lang="en-US" b="1" u="sng" dirty="0"/>
              <a:t>R Code-</a:t>
            </a:r>
            <a:endParaRPr lang="en-US" dirty="0"/>
          </a:p>
          <a:p>
            <a:pPr marL="45720" indent="0">
              <a:buNone/>
            </a:pPr>
            <a:r>
              <a:rPr lang="en-US" b="1" dirty="0"/>
              <a:t> </a:t>
            </a:r>
            <a:endParaRPr lang="en-US" dirty="0"/>
          </a:p>
          <a:p>
            <a:pPr marL="45720" indent="0">
              <a:buNone/>
            </a:pPr>
            <a:r>
              <a:rPr lang="en-US" dirty="0" err="1"/>
              <a:t>cor.test</a:t>
            </a:r>
            <a:r>
              <a:rPr lang="en-US" dirty="0"/>
              <a:t>(</a:t>
            </a:r>
            <a:r>
              <a:rPr lang="en-US" dirty="0" err="1"/>
              <a:t>game_info$last_fight_index,game_info$ch_fights</a:t>
            </a:r>
            <a:r>
              <a:rPr lang="en-US" dirty="0"/>
              <a:t>)</a:t>
            </a:r>
          </a:p>
          <a:p>
            <a:pPr marL="45720" indent="0">
              <a:buNone/>
            </a:pPr>
            <a:r>
              <a:rPr lang="en-US" dirty="0" err="1"/>
              <a:t>last_fightindex_model</a:t>
            </a:r>
            <a:r>
              <a:rPr lang="en-US" dirty="0"/>
              <a:t>&lt;-lm(formula = </a:t>
            </a:r>
            <a:r>
              <a:rPr lang="en-US" dirty="0" err="1"/>
              <a:t>last_fight_index</a:t>
            </a:r>
            <a:r>
              <a:rPr lang="en-US" dirty="0"/>
              <a:t> ~ </a:t>
            </a:r>
            <a:r>
              <a:rPr lang="en-US" dirty="0" err="1"/>
              <a:t>ch_fights</a:t>
            </a:r>
            <a:r>
              <a:rPr lang="en-US" dirty="0"/>
              <a:t>, </a:t>
            </a:r>
          </a:p>
          <a:p>
            <a:pPr marL="45720" indent="0">
              <a:buNone/>
            </a:pPr>
            <a:r>
              <a:rPr lang="en-US" dirty="0"/>
              <a:t>                    data = </a:t>
            </a:r>
            <a:r>
              <a:rPr lang="en-US" dirty="0" err="1"/>
              <a:t>game_info</a:t>
            </a:r>
            <a:r>
              <a:rPr lang="en-US" dirty="0"/>
              <a:t>)</a:t>
            </a:r>
          </a:p>
          <a:p>
            <a:pPr marL="45720" indent="0">
              <a:buNone/>
            </a:pPr>
            <a:r>
              <a:rPr lang="en-US" dirty="0" err="1"/>
              <a:t>na_lastfightindex</a:t>
            </a:r>
            <a:r>
              <a:rPr lang="en-US" dirty="0"/>
              <a:t>&lt;-</a:t>
            </a:r>
            <a:r>
              <a:rPr lang="en-US" dirty="0" err="1"/>
              <a:t>game_info</a:t>
            </a:r>
            <a:r>
              <a:rPr lang="en-US" dirty="0"/>
              <a:t>[</a:t>
            </a:r>
            <a:r>
              <a:rPr lang="en-US" dirty="0" err="1"/>
              <a:t>is.na</a:t>
            </a:r>
            <a:r>
              <a:rPr lang="en-US" dirty="0"/>
              <a:t>(</a:t>
            </a:r>
            <a:r>
              <a:rPr lang="en-US" dirty="0" err="1"/>
              <a:t>game_info$last_fight_index</a:t>
            </a:r>
            <a:r>
              <a:rPr lang="en-US" dirty="0"/>
              <a:t>),c(9,12)]</a:t>
            </a:r>
          </a:p>
          <a:p>
            <a:pPr marL="45720" indent="0">
              <a:buNone/>
            </a:pPr>
            <a:r>
              <a:rPr lang="en-US" dirty="0" err="1"/>
              <a:t>last_fightindex_pred</a:t>
            </a:r>
            <a:r>
              <a:rPr lang="en-US" dirty="0" smtClean="0"/>
              <a:t>&lt;-predict</a:t>
            </a:r>
            <a:r>
              <a:rPr lang="en-US" dirty="0"/>
              <a:t>(</a:t>
            </a:r>
            <a:r>
              <a:rPr lang="en-US" dirty="0" err="1"/>
              <a:t>last_fightindex_model,newdata</a:t>
            </a:r>
            <a:r>
              <a:rPr lang="en-US" dirty="0"/>
              <a:t>=</a:t>
            </a:r>
            <a:r>
              <a:rPr lang="en-US" dirty="0" err="1"/>
              <a:t>na_lastfightindex</a:t>
            </a:r>
            <a:r>
              <a:rPr lang="en-US" dirty="0"/>
              <a:t>)</a:t>
            </a:r>
          </a:p>
          <a:p>
            <a:pPr marL="45720" indent="0">
              <a:buNone/>
            </a:pPr>
            <a:r>
              <a:rPr lang="en-US" dirty="0" err="1"/>
              <a:t>game_info</a:t>
            </a:r>
            <a:r>
              <a:rPr lang="en-US" dirty="0"/>
              <a:t>[</a:t>
            </a:r>
            <a:r>
              <a:rPr lang="en-US" dirty="0" err="1"/>
              <a:t>is.na</a:t>
            </a:r>
            <a:r>
              <a:rPr lang="en-US" dirty="0"/>
              <a:t>(</a:t>
            </a:r>
            <a:r>
              <a:rPr lang="en-US" dirty="0" err="1"/>
              <a:t>game_info$last_fight_index</a:t>
            </a:r>
            <a:r>
              <a:rPr lang="en-US" dirty="0"/>
              <a:t>),"</a:t>
            </a:r>
            <a:r>
              <a:rPr lang="en-US" dirty="0" err="1"/>
              <a:t>last_fight_index</a:t>
            </a:r>
            <a:r>
              <a:rPr lang="en-US" dirty="0"/>
              <a:t>"]&lt;-</a:t>
            </a:r>
            <a:r>
              <a:rPr lang="en-US" dirty="0" err="1"/>
              <a:t>last_fightindex_pred</a:t>
            </a:r>
            <a:endParaRPr lang="en-US" dirty="0"/>
          </a:p>
          <a:p>
            <a:pPr marL="45720" indent="0">
              <a:buNone/>
            </a:pPr>
            <a:r>
              <a:rPr lang="en-US" dirty="0"/>
              <a:t> Rounding off the values, </a:t>
            </a:r>
            <a:r>
              <a:rPr lang="en-US" dirty="0" err="1"/>
              <a:t>game_info$last_fight_index</a:t>
            </a:r>
            <a:r>
              <a:rPr lang="en-US" dirty="0"/>
              <a:t>&lt;-round(</a:t>
            </a:r>
            <a:r>
              <a:rPr lang="en-US" dirty="0" err="1"/>
              <a:t>game_info$last_fight_index</a:t>
            </a:r>
            <a:r>
              <a:rPr lang="en-US" dirty="0"/>
              <a:t>)</a:t>
            </a:r>
          </a:p>
          <a:p>
            <a:pPr marL="45720" indent="0">
              <a:buNone/>
            </a:pPr>
            <a:r>
              <a:rPr lang="en-US" dirty="0"/>
              <a: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26439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45720" lvl="0" indent="0">
              <a:buNone/>
            </a:pPr>
            <a:r>
              <a:rPr lang="en-US" dirty="0"/>
              <a:t>For </a:t>
            </a:r>
            <a:r>
              <a:rPr lang="en-US" dirty="0" err="1"/>
              <a:t>robots_owned</a:t>
            </a:r>
            <a:r>
              <a:rPr lang="en-US" dirty="0"/>
              <a:t>, correlation is very strong between </a:t>
            </a:r>
            <a:r>
              <a:rPr lang="en-US" dirty="0" err="1"/>
              <a:t>robots_owned</a:t>
            </a:r>
            <a:r>
              <a:rPr lang="en-US" dirty="0"/>
              <a:t> and variables </a:t>
            </a:r>
            <a:r>
              <a:rPr lang="en-US" dirty="0" err="1"/>
              <a:t>ch_fights</a:t>
            </a:r>
            <a:r>
              <a:rPr lang="en-US" dirty="0"/>
              <a:t> and </a:t>
            </a:r>
            <a:r>
              <a:rPr lang="en-US" dirty="0" err="1"/>
              <a:t>active_days</a:t>
            </a:r>
            <a:r>
              <a:rPr lang="en-US" dirty="0"/>
              <a:t>, we use Linear Model to predict the missing values in </a:t>
            </a:r>
            <a:r>
              <a:rPr lang="en-US" dirty="0" err="1"/>
              <a:t>robots_owned</a:t>
            </a:r>
            <a:r>
              <a:rPr lang="en-US" dirty="0"/>
              <a:t>,</a:t>
            </a:r>
          </a:p>
          <a:p>
            <a:pPr marL="45720" indent="0">
              <a:buNone/>
            </a:pPr>
            <a:r>
              <a:rPr lang="en-US" dirty="0"/>
              <a:t> </a:t>
            </a:r>
          </a:p>
          <a:p>
            <a:pPr marL="45720" indent="0">
              <a:buNone/>
            </a:pPr>
            <a:r>
              <a:rPr lang="en-US" b="1" u="sng" dirty="0"/>
              <a:t>R Code-</a:t>
            </a:r>
            <a:endParaRPr lang="en-US" dirty="0"/>
          </a:p>
          <a:p>
            <a:pPr marL="45720" indent="0">
              <a:buNone/>
            </a:pPr>
            <a:r>
              <a:rPr lang="en-US" dirty="0"/>
              <a:t> </a:t>
            </a:r>
          </a:p>
          <a:p>
            <a:pPr marL="45720" indent="0">
              <a:buNone/>
            </a:pPr>
            <a:r>
              <a:rPr lang="en-US" dirty="0"/>
              <a:t>           	      </a:t>
            </a:r>
            <a:r>
              <a:rPr lang="en-US" dirty="0" err="1"/>
              <a:t>cor.test</a:t>
            </a:r>
            <a:r>
              <a:rPr lang="en-US" dirty="0"/>
              <a:t>(game_info$robots_owned,game_info$ch_fights+game_info$active_days)</a:t>
            </a:r>
          </a:p>
          <a:p>
            <a:pPr marL="45720" indent="0">
              <a:buNone/>
            </a:pPr>
            <a:r>
              <a:rPr lang="en-US" dirty="0"/>
              <a:t> </a:t>
            </a:r>
          </a:p>
          <a:p>
            <a:pPr marL="45720" indent="0">
              <a:buNone/>
            </a:pPr>
            <a:r>
              <a:rPr lang="en-US" dirty="0" err="1"/>
              <a:t>robots_owned_model</a:t>
            </a:r>
            <a:r>
              <a:rPr lang="en-US" dirty="0"/>
              <a:t>&lt;-lm(formula = </a:t>
            </a:r>
            <a:r>
              <a:rPr lang="en-US" dirty="0" err="1"/>
              <a:t>robots_owned</a:t>
            </a:r>
            <a:r>
              <a:rPr lang="en-US" dirty="0"/>
              <a:t> ~ </a:t>
            </a:r>
            <a:r>
              <a:rPr lang="en-US" dirty="0" err="1"/>
              <a:t>ch_fights+active_days</a:t>
            </a:r>
            <a:r>
              <a:rPr lang="en-US" dirty="0"/>
              <a:t>, </a:t>
            </a:r>
          </a:p>
          <a:p>
            <a:pPr marL="45720" indent="0">
              <a:buNone/>
            </a:pPr>
            <a:r>
              <a:rPr lang="en-US" dirty="0"/>
              <a:t>                    data = </a:t>
            </a:r>
            <a:r>
              <a:rPr lang="en-US" dirty="0" err="1"/>
              <a:t>game_info</a:t>
            </a:r>
            <a:r>
              <a:rPr lang="en-US" dirty="0"/>
              <a:t>)</a:t>
            </a:r>
          </a:p>
          <a:p>
            <a:pPr marL="45720" indent="0">
              <a:buNone/>
            </a:pPr>
            <a:r>
              <a:rPr lang="en-US" dirty="0"/>
              <a:t> </a:t>
            </a:r>
          </a:p>
          <a:p>
            <a:pPr marL="45720" indent="0">
              <a:buNone/>
            </a:pPr>
            <a:r>
              <a:rPr lang="en-US" dirty="0" err="1"/>
              <a:t>na_robots_owned</a:t>
            </a:r>
            <a:r>
              <a:rPr lang="en-US" dirty="0"/>
              <a:t>&lt;-</a:t>
            </a:r>
            <a:r>
              <a:rPr lang="en-US" dirty="0" err="1"/>
              <a:t>game_info</a:t>
            </a:r>
            <a:r>
              <a:rPr lang="en-US" dirty="0"/>
              <a:t>[</a:t>
            </a:r>
            <a:r>
              <a:rPr lang="en-US" dirty="0" err="1"/>
              <a:t>is.na</a:t>
            </a:r>
            <a:r>
              <a:rPr lang="en-US" dirty="0"/>
              <a:t>(</a:t>
            </a:r>
            <a:r>
              <a:rPr lang="en-US" dirty="0" err="1"/>
              <a:t>game_info$robots_owned</a:t>
            </a:r>
            <a:r>
              <a:rPr lang="en-US" dirty="0"/>
              <a:t>),c(5,9)]</a:t>
            </a:r>
          </a:p>
          <a:p>
            <a:pPr marL="45720" indent="0">
              <a:buNone/>
            </a:pPr>
            <a:r>
              <a:rPr lang="en-US" dirty="0" err="1"/>
              <a:t>robots_owned_pred</a:t>
            </a:r>
            <a:r>
              <a:rPr lang="en-US" dirty="0"/>
              <a:t>&lt;-predict(</a:t>
            </a:r>
            <a:r>
              <a:rPr lang="en-US" dirty="0" err="1"/>
              <a:t>robots_owned_model,newdata</a:t>
            </a:r>
            <a:r>
              <a:rPr lang="en-US" dirty="0"/>
              <a:t>=</a:t>
            </a:r>
            <a:r>
              <a:rPr lang="en-US" dirty="0" err="1"/>
              <a:t>na_robots_owned</a:t>
            </a:r>
            <a:r>
              <a:rPr lang="en-US" dirty="0"/>
              <a:t>)</a:t>
            </a:r>
          </a:p>
          <a:p>
            <a:pPr marL="45720" indent="0">
              <a:buNone/>
            </a:pPr>
            <a:r>
              <a:rPr lang="en-US" dirty="0"/>
              <a:t> </a:t>
            </a:r>
          </a:p>
          <a:p>
            <a:pPr marL="45720" indent="0">
              <a:buNone/>
            </a:pPr>
            <a:r>
              <a:rPr lang="en-US" dirty="0" err="1"/>
              <a:t>game_info</a:t>
            </a:r>
            <a:r>
              <a:rPr lang="en-US" dirty="0"/>
              <a:t>[</a:t>
            </a:r>
            <a:r>
              <a:rPr lang="en-US" dirty="0" err="1"/>
              <a:t>is.na</a:t>
            </a:r>
            <a:r>
              <a:rPr lang="en-US" dirty="0"/>
              <a:t>(</a:t>
            </a:r>
            <a:r>
              <a:rPr lang="en-US" dirty="0" err="1"/>
              <a:t>game_info$robots_owned</a:t>
            </a:r>
            <a:r>
              <a:rPr lang="en-US" dirty="0"/>
              <a:t>),"</a:t>
            </a:r>
            <a:r>
              <a:rPr lang="en-US" dirty="0" err="1"/>
              <a:t>robots_owned</a:t>
            </a:r>
            <a:r>
              <a:rPr lang="en-US" dirty="0"/>
              <a:t>"]&lt;-</a:t>
            </a:r>
            <a:r>
              <a:rPr lang="en-US" dirty="0" err="1"/>
              <a:t>robots_owned_pred</a:t>
            </a:r>
            <a:endParaRPr lang="en-US" dirty="0"/>
          </a:p>
          <a:p>
            <a:pPr marL="45720" indent="0">
              <a:buNone/>
            </a:pPr>
            <a:r>
              <a:rPr lang="en-US" dirty="0"/>
              <a:t>Rounding off the predicted values, </a:t>
            </a:r>
            <a:r>
              <a:rPr lang="en-US" dirty="0" err="1"/>
              <a:t>game_info$robots_owned</a:t>
            </a:r>
            <a:r>
              <a:rPr lang="en-US" dirty="0"/>
              <a:t>&lt;-round(</a:t>
            </a:r>
            <a:r>
              <a:rPr lang="en-US" dirty="0" err="1"/>
              <a:t>game_info$robots_owned</a:t>
            </a:r>
            <a:r>
              <a:rPr lang="en-US" dirty="0"/>
              <a:t>)</a:t>
            </a:r>
          </a:p>
          <a:p>
            <a:pPr marL="45720" indent="0">
              <a:buNone/>
            </a:pPr>
            <a:r>
              <a:rPr lang="en-US" dirty="0"/>
              <a: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3935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t>For </a:t>
            </a:r>
            <a:r>
              <a:rPr lang="en-US" dirty="0" err="1"/>
              <a:t>inactive_for_days</a:t>
            </a:r>
            <a:r>
              <a:rPr lang="en-US" dirty="0"/>
              <a:t> column we see there are negative values, On analyzing it can be seen that this column indicates the no of days a player has been inactive after his/her last visit date, the duration being considered here is </a:t>
            </a:r>
            <a:r>
              <a:rPr lang="en-US" dirty="0" err="1"/>
              <a:t>upto</a:t>
            </a:r>
            <a:r>
              <a:rPr lang="en-US" dirty="0"/>
              <a:t> 2 Dec,  for simplicity and better data we can add 9 to all the values in the </a:t>
            </a:r>
            <a:r>
              <a:rPr lang="en-US" dirty="0" err="1"/>
              <a:t>inactive_for_days</a:t>
            </a:r>
            <a:r>
              <a:rPr lang="en-US" dirty="0"/>
              <a:t> column so that the considered duration now becomes 11 Dec and all the negative values are removed (they become 0 now)</a:t>
            </a:r>
          </a:p>
          <a:p>
            <a:r>
              <a:rPr lang="en-US" b="1" u="sng" dirty="0"/>
              <a:t>R Code-</a:t>
            </a:r>
            <a:endParaRPr lang="en-US" dirty="0"/>
          </a:p>
          <a:p>
            <a:pPr marL="45720" indent="0">
              <a:buNone/>
            </a:pPr>
            <a:r>
              <a:rPr lang="en-US" dirty="0"/>
              <a:t>#inactive for days column has negative values, remove them by adding 9</a:t>
            </a:r>
          </a:p>
          <a:p>
            <a:pPr marL="45720" indent="0">
              <a:buNone/>
            </a:pPr>
            <a:r>
              <a:rPr lang="en-US" dirty="0" err="1" smtClean="0"/>
              <a:t>game_info</a:t>
            </a:r>
            <a:r>
              <a:rPr lang="en-US" dirty="0" err="1"/>
              <a:t>$`inactive</a:t>
            </a:r>
            <a:r>
              <a:rPr lang="en-US" dirty="0"/>
              <a:t> for days`&lt;-</a:t>
            </a:r>
            <a:r>
              <a:rPr lang="en-US" dirty="0" err="1"/>
              <a:t>game_info$`inactive</a:t>
            </a:r>
            <a:r>
              <a:rPr lang="en-US" dirty="0"/>
              <a:t> for days`+9</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232341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 </a:t>
            </a:r>
            <a:r>
              <a:rPr lang="en-US" b="1" dirty="0" smtClean="0"/>
              <a:t>Outlier </a:t>
            </a:r>
            <a:r>
              <a:rPr lang="en-US" b="1" dirty="0"/>
              <a:t>Treatment -  </a:t>
            </a:r>
            <a:r>
              <a:rPr lang="en-US" dirty="0"/>
              <a:t>During our Data Exploration we found that the boxplots show different outliers for different variables, we need to remove the outliers , generally we  remove the values above the upper whisker and below the lower whisker in the </a:t>
            </a:r>
            <a:r>
              <a:rPr lang="en-US" dirty="0" err="1"/>
              <a:t>boxplot.Also</a:t>
            </a:r>
            <a:r>
              <a:rPr lang="en-US" dirty="0"/>
              <a:t> we can transform our variables using logarithm , </a:t>
            </a:r>
            <a:r>
              <a:rPr lang="en-US" dirty="0" err="1"/>
              <a:t>sqrt</a:t>
            </a:r>
            <a:r>
              <a:rPr lang="en-US" dirty="0"/>
              <a:t>, </a:t>
            </a:r>
            <a:r>
              <a:rPr lang="en-US" dirty="0" err="1"/>
              <a:t>cuberoot</a:t>
            </a:r>
            <a:r>
              <a:rPr lang="en-US" dirty="0"/>
              <a:t>  to show the plots more efficiently</a:t>
            </a:r>
          </a:p>
          <a:p>
            <a:pPr lvl="0"/>
            <a:r>
              <a:rPr lang="en-US" dirty="0"/>
              <a:t>For </a:t>
            </a:r>
            <a:r>
              <a:rPr lang="en-US" dirty="0" err="1"/>
              <a:t>total_play_time</a:t>
            </a:r>
            <a:r>
              <a:rPr lang="en-US" dirty="0"/>
              <a:t>, the box plot is plotted using logarithm,</a:t>
            </a:r>
          </a:p>
          <a:p>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70186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Without </a:t>
            </a:r>
            <a:r>
              <a:rPr lang="en-US" b="1" u="sng" dirty="0" smtClean="0"/>
              <a:t>Log</a:t>
            </a:r>
            <a:endParaRPr lang="en-US" dirty="0"/>
          </a:p>
          <a:p>
            <a:endParaRPr lang="en-US" dirty="0"/>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20900"/>
            <a:ext cx="8178800" cy="4368800"/>
          </a:xfrm>
          <a:prstGeom prst="rect">
            <a:avLst/>
          </a:prstGeom>
          <a:noFill/>
          <a:ln>
            <a:noFill/>
          </a:ln>
        </p:spPr>
      </p:pic>
    </p:spTree>
    <p:extLst>
      <p:ext uri="{BB962C8B-B14F-4D97-AF65-F5344CB8AC3E}">
        <p14:creationId xmlns:p14="http://schemas.microsoft.com/office/powerpoint/2010/main" val="1664922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With log</a:t>
            </a:r>
          </a:p>
          <a:p>
            <a:endParaRPr lang="en-US" b="1" u="sng"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8178800" cy="4406900"/>
          </a:xfrm>
          <a:prstGeom prst="rect">
            <a:avLst/>
          </a:prstGeom>
          <a:noFill/>
          <a:ln>
            <a:noFill/>
          </a:ln>
        </p:spPr>
      </p:pic>
    </p:spTree>
    <p:extLst>
      <p:ext uri="{BB962C8B-B14F-4D97-AF65-F5344CB8AC3E}">
        <p14:creationId xmlns:p14="http://schemas.microsoft.com/office/powerpoint/2010/main" val="3029090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values above the upper whisker are above generally Q3 +1.5*IQR, for the above boxplot, these values tell us </a:t>
            </a:r>
            <a:r>
              <a:rPr lang="en-US" b="1" dirty="0"/>
              <a:t>that these are the players with a large value of play time, </a:t>
            </a:r>
            <a:r>
              <a:rPr lang="en-US" b="1" dirty="0" err="1"/>
              <a:t>i.e</a:t>
            </a:r>
            <a:r>
              <a:rPr lang="en-US" b="1" dirty="0"/>
              <a:t> they are really active players and are the key valued customers</a:t>
            </a:r>
            <a:endParaRPr lang="en-US" dirty="0"/>
          </a:p>
          <a:p>
            <a:r>
              <a:rPr lang="en-US" b="1" u="sng" dirty="0"/>
              <a:t>R Code-</a:t>
            </a:r>
            <a:endParaRPr lang="en-US" dirty="0"/>
          </a:p>
          <a:p>
            <a:endParaRPr lang="en-US" dirty="0"/>
          </a:p>
          <a:p>
            <a:pPr marL="45720" indent="0">
              <a:buNone/>
            </a:pPr>
            <a:r>
              <a:rPr lang="en-US" dirty="0" err="1"/>
              <a:t>up_whisker_total_playtime</a:t>
            </a:r>
            <a:r>
              <a:rPr lang="en-US" dirty="0"/>
              <a:t>&lt;-</a:t>
            </a:r>
            <a:r>
              <a:rPr lang="en-US" dirty="0" err="1"/>
              <a:t>boxplot.stats</a:t>
            </a:r>
            <a:r>
              <a:rPr lang="en-US" dirty="0"/>
              <a:t>(log(</a:t>
            </a:r>
            <a:r>
              <a:rPr lang="en-US" dirty="0" err="1"/>
              <a:t>game_info$total_playtime</a:t>
            </a:r>
            <a:r>
              <a:rPr lang="en-US" dirty="0"/>
              <a:t>))$stats[5]</a:t>
            </a:r>
          </a:p>
          <a:p>
            <a:pPr marL="45720" indent="0">
              <a:buNone/>
            </a:pPr>
            <a:r>
              <a:rPr lang="en-US" dirty="0" err="1"/>
              <a:t>outlier_totplaytime</a:t>
            </a:r>
            <a:r>
              <a:rPr lang="en-US" dirty="0"/>
              <a:t>&lt;-which(log(</a:t>
            </a:r>
            <a:r>
              <a:rPr lang="en-US" dirty="0" err="1"/>
              <a:t>game_info$total_playtime</a:t>
            </a:r>
            <a:r>
              <a:rPr lang="en-US" dirty="0"/>
              <a:t>)&gt;</a:t>
            </a:r>
            <a:r>
              <a:rPr lang="en-US" dirty="0" err="1"/>
              <a:t>up_whisker_total_playtime</a:t>
            </a:r>
            <a:r>
              <a:rPr lang="en-US" dirty="0"/>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289008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On the other hand, the values below the lower whisker tell us that these </a:t>
            </a:r>
            <a:r>
              <a:rPr lang="en-US" b="1" dirty="0"/>
              <a:t>users have not spent much time playing some of the reasons could be facing technical issues, device / OS version not supported, some issue with graphics/GUI. </a:t>
            </a:r>
            <a:endParaRPr lang="en-US" dirty="0"/>
          </a:p>
          <a:p>
            <a:pPr marL="45720" indent="0">
              <a:buNone/>
            </a:pPr>
            <a:r>
              <a:rPr lang="en-US" b="1" dirty="0"/>
              <a:t> </a:t>
            </a:r>
            <a:endParaRPr lang="en-US" dirty="0"/>
          </a:p>
          <a:p>
            <a:r>
              <a:rPr lang="en-US" b="1" u="sng" dirty="0"/>
              <a:t>R Code-</a:t>
            </a:r>
            <a:endParaRPr lang="en-US" dirty="0"/>
          </a:p>
          <a:p>
            <a:pPr marL="45720" indent="0">
              <a:buNone/>
            </a:pPr>
            <a:r>
              <a:rPr lang="en-US" b="1" dirty="0"/>
              <a:t> </a:t>
            </a:r>
            <a:endParaRPr lang="en-US" dirty="0"/>
          </a:p>
          <a:p>
            <a:pPr marL="45720" indent="0">
              <a:buNone/>
            </a:pPr>
            <a:r>
              <a:rPr lang="en-US" dirty="0" err="1"/>
              <a:t>lower_whisker_total_playtime</a:t>
            </a:r>
            <a:r>
              <a:rPr lang="en-US" dirty="0"/>
              <a:t>&lt;-</a:t>
            </a:r>
            <a:r>
              <a:rPr lang="en-US" dirty="0" err="1"/>
              <a:t>boxplot.stats</a:t>
            </a:r>
            <a:r>
              <a:rPr lang="en-US" dirty="0"/>
              <a:t>(log(</a:t>
            </a:r>
            <a:r>
              <a:rPr lang="en-US" dirty="0" err="1"/>
              <a:t>game_info$total_playtime</a:t>
            </a:r>
            <a:r>
              <a:rPr lang="en-US" dirty="0"/>
              <a:t>))$stats[1]</a:t>
            </a:r>
          </a:p>
          <a:p>
            <a:pPr marL="45720" indent="0">
              <a:buNone/>
            </a:pPr>
            <a:r>
              <a:rPr lang="en-US" dirty="0" err="1"/>
              <a:t>lowr_outlier_totplaytime</a:t>
            </a:r>
            <a:r>
              <a:rPr lang="en-US" dirty="0"/>
              <a:t>&lt;-which(log(</a:t>
            </a:r>
            <a:r>
              <a:rPr lang="en-US" dirty="0" err="1"/>
              <a:t>game_info$total_playtime</a:t>
            </a:r>
            <a:r>
              <a:rPr lang="en-US" dirty="0"/>
              <a:t>)&lt;</a:t>
            </a:r>
            <a:r>
              <a:rPr lang="en-US" dirty="0" err="1"/>
              <a:t>lower_whisker_total_playtime</a:t>
            </a:r>
            <a:endParaRPr lang="en-US" dirty="0"/>
          </a:p>
          <a:p>
            <a:r>
              <a:rPr lang="en-US" dirty="0" smtClean="0"/>
              <a:t>For </a:t>
            </a:r>
            <a:r>
              <a:rPr lang="en-US" dirty="0" err="1" smtClean="0"/>
              <a:t>Session_Length</a:t>
            </a:r>
            <a:r>
              <a:rPr lang="en-US" dirty="0" smtClean="0"/>
              <a:t>, the plot is as follows</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28690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a:t>
            </a:r>
            <a:r>
              <a:rPr lang="en-US" dirty="0" err="1"/>
              <a:t>session_length</a:t>
            </a:r>
            <a:r>
              <a:rPr lang="en-US" dirty="0"/>
              <a:t>, </a:t>
            </a:r>
            <a:endParaRPr lang="en-US" dirty="0" smtClean="0"/>
          </a:p>
          <a:p>
            <a:endParaRPr lang="en-US" dirty="0"/>
          </a:p>
          <a:p>
            <a:endParaRPr lang="en-US" dirty="0"/>
          </a:p>
        </p:txBody>
      </p:sp>
      <p:sp>
        <p:nvSpPr>
          <p:cNvPr id="3" name="Title 2"/>
          <p:cNvSpPr>
            <a:spLocks noGrp="1"/>
          </p:cNvSpPr>
          <p:nvPr>
            <p:ph type="title"/>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0999" y="1719071"/>
            <a:ext cx="7759700" cy="4405313"/>
          </a:xfrm>
          <a:prstGeom prst="rect">
            <a:avLst/>
          </a:prstGeom>
          <a:noFill/>
          <a:ln>
            <a:noFill/>
          </a:ln>
        </p:spPr>
      </p:pic>
    </p:spTree>
    <p:extLst>
      <p:ext uri="{BB962C8B-B14F-4D97-AF65-F5344CB8AC3E}">
        <p14:creationId xmlns:p14="http://schemas.microsoft.com/office/powerpoint/2010/main" val="34591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r>
              <a:rPr lang="en-US" dirty="0" smtClean="0"/>
              <a:t>Majority of players are on Level1, it could be because they are not interested in the game and hence do not play, or they find it too difficult. Other reasons could be technical issues they are facing</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05442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smtClean="0"/>
              <a:t>For </a:t>
            </a:r>
            <a:r>
              <a:rPr lang="en-US" dirty="0"/>
              <a:t>session, we find the outliers and remove them</a:t>
            </a:r>
            <a:r>
              <a:rPr lang="en-US" b="1" u="sng" dirty="0"/>
              <a:t> </a:t>
            </a:r>
            <a:endParaRPr lang="en-US" b="1" u="sng" dirty="0" smtClean="0"/>
          </a:p>
          <a:p>
            <a:r>
              <a:rPr lang="en-US" b="1" u="sng" dirty="0"/>
              <a:t>R Code</a:t>
            </a:r>
            <a:r>
              <a:rPr lang="en-US" b="1" u="sng" dirty="0" smtClean="0"/>
              <a:t>-</a:t>
            </a:r>
            <a:r>
              <a:rPr lang="en-US" dirty="0"/>
              <a:t> </a:t>
            </a:r>
            <a:endParaRPr lang="en-US" dirty="0" smtClean="0"/>
          </a:p>
          <a:p>
            <a:endParaRPr lang="en-US" dirty="0"/>
          </a:p>
          <a:p>
            <a:pPr marL="45720" indent="0">
              <a:buNone/>
            </a:pPr>
            <a:r>
              <a:rPr lang="en-US" dirty="0" err="1"/>
              <a:t>up_whisker_session</a:t>
            </a:r>
            <a:r>
              <a:rPr lang="en-US" dirty="0"/>
              <a:t>&lt;-</a:t>
            </a:r>
            <a:r>
              <a:rPr lang="en-US" dirty="0" err="1"/>
              <a:t>boxplot.stats</a:t>
            </a:r>
            <a:r>
              <a:rPr lang="en-US" dirty="0"/>
              <a:t>(log(</a:t>
            </a:r>
            <a:r>
              <a:rPr lang="en-US" dirty="0" err="1"/>
              <a:t>game_info$sessions</a:t>
            </a:r>
            <a:r>
              <a:rPr lang="en-US" dirty="0"/>
              <a:t>))$stats[5]</a:t>
            </a:r>
          </a:p>
          <a:p>
            <a:pPr marL="45720" indent="0">
              <a:buNone/>
            </a:pPr>
            <a:r>
              <a:rPr lang="en-US" dirty="0" err="1"/>
              <a:t>outlier_session</a:t>
            </a:r>
            <a:r>
              <a:rPr lang="en-US" dirty="0"/>
              <a:t>&lt;-which(log(</a:t>
            </a:r>
            <a:r>
              <a:rPr lang="en-US" dirty="0" err="1"/>
              <a:t>game_info$sessions</a:t>
            </a:r>
            <a:r>
              <a:rPr lang="en-US" dirty="0"/>
              <a:t>)&gt;</a:t>
            </a:r>
            <a:r>
              <a:rPr lang="en-US" dirty="0" err="1"/>
              <a:t>up_whisker_session</a:t>
            </a:r>
            <a:r>
              <a:rPr lang="en-US" dirty="0"/>
              <a:t>)</a:t>
            </a:r>
          </a:p>
          <a:p>
            <a:pPr marL="45720" indent="0">
              <a:buNone/>
            </a:pPr>
            <a:r>
              <a:rPr lang="en-US" dirty="0" err="1"/>
              <a:t>game_info</a:t>
            </a:r>
            <a:r>
              <a:rPr lang="en-US" dirty="0"/>
              <a:t>&lt;-</a:t>
            </a:r>
            <a:r>
              <a:rPr lang="en-US" dirty="0" err="1"/>
              <a:t>game_info</a:t>
            </a:r>
            <a:r>
              <a:rPr lang="en-US" dirty="0"/>
              <a:t>[-</a:t>
            </a:r>
            <a:r>
              <a:rPr lang="en-US" dirty="0" err="1"/>
              <a:t>outlier_session</a:t>
            </a:r>
            <a:r>
              <a:rPr lang="en-US" dirty="0"/>
              <a:t>,]</a:t>
            </a:r>
          </a:p>
          <a:p>
            <a:pPr marL="45720" lvl="0" indent="0">
              <a:buNone/>
            </a:pPr>
            <a:r>
              <a:rPr lang="en-US" dirty="0"/>
              <a:t> </a:t>
            </a:r>
          </a:p>
          <a:p>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98660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11487" b="11487"/>
          <a:stretch>
            <a:fillRect/>
          </a:stretch>
        </p:blipFill>
        <p:spPr bwMode="auto">
          <a:xfrm>
            <a:off x="381000" y="1960371"/>
            <a:ext cx="8407893" cy="4407408"/>
          </a:xfrm>
          <a:prstGeom prst="rect">
            <a:avLst/>
          </a:prstGeom>
          <a:noFill/>
          <a:ln>
            <a:noFill/>
          </a:ln>
        </p:spPr>
      </p:pic>
    </p:spTree>
    <p:extLst>
      <p:ext uri="{BB962C8B-B14F-4D97-AF65-F5344CB8AC3E}">
        <p14:creationId xmlns:p14="http://schemas.microsoft.com/office/powerpoint/2010/main" val="3889330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For active days, we see that the higher values above the upper whisker </a:t>
            </a:r>
            <a:r>
              <a:rPr lang="en-US" b="1" dirty="0"/>
              <a:t>indicate the highly active users who have been active for more than 20 days during the period, these should be targeted</a:t>
            </a:r>
            <a:endParaRPr lang="en-US" dirty="0"/>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71345" y="2785745"/>
            <a:ext cx="6569710" cy="3716655"/>
          </a:xfrm>
          <a:prstGeom prst="rect">
            <a:avLst/>
          </a:prstGeom>
          <a:noFill/>
          <a:ln>
            <a:noFill/>
          </a:ln>
        </p:spPr>
      </p:pic>
    </p:spTree>
    <p:extLst>
      <p:ext uri="{BB962C8B-B14F-4D97-AF65-F5344CB8AC3E}">
        <p14:creationId xmlns:p14="http://schemas.microsoft.com/office/powerpoint/2010/main" val="2576713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lvl="0"/>
            <a:r>
              <a:rPr lang="en-US" dirty="0"/>
              <a:t>For </a:t>
            </a:r>
            <a:r>
              <a:rPr lang="en-US" dirty="0" err="1"/>
              <a:t>ch_fights</a:t>
            </a:r>
            <a:r>
              <a:rPr lang="en-US" dirty="0"/>
              <a:t>, the outliers are removed as:</a:t>
            </a:r>
          </a:p>
          <a:p>
            <a:pPr marL="45720" indent="0">
              <a:buNone/>
            </a:pPr>
            <a:r>
              <a:rPr lang="en-US" b="1" u="sng" dirty="0"/>
              <a:t>R Code-</a:t>
            </a:r>
            <a:endParaRPr lang="en-US" dirty="0"/>
          </a:p>
          <a:p>
            <a:pPr marL="45720" indent="0">
              <a:buNone/>
            </a:pPr>
            <a:r>
              <a:rPr lang="en-US" dirty="0"/>
              <a:t> </a:t>
            </a:r>
          </a:p>
          <a:p>
            <a:pPr marL="45720" indent="0">
              <a:buNone/>
            </a:pPr>
            <a:r>
              <a:rPr lang="en-US" dirty="0"/>
              <a:t>boxplot(log(</a:t>
            </a:r>
            <a:r>
              <a:rPr lang="en-US" dirty="0" err="1"/>
              <a:t>game_info$ch_fights</a:t>
            </a:r>
            <a:r>
              <a:rPr lang="en-US" dirty="0"/>
              <a:t>), main ="Boxplot of log of championship fights of the players")# remove &gt;6</a:t>
            </a:r>
          </a:p>
          <a:p>
            <a:pPr marL="45720" indent="0">
              <a:buNone/>
            </a:pPr>
            <a:r>
              <a:rPr lang="en-US" dirty="0" err="1"/>
              <a:t>upper_whisker_ch_fights</a:t>
            </a:r>
            <a:r>
              <a:rPr lang="en-US" dirty="0"/>
              <a:t>&lt;-</a:t>
            </a:r>
            <a:r>
              <a:rPr lang="en-US" dirty="0" err="1"/>
              <a:t>boxplot.stats</a:t>
            </a:r>
            <a:r>
              <a:rPr lang="en-US" dirty="0"/>
              <a:t>(log(</a:t>
            </a:r>
            <a:r>
              <a:rPr lang="en-US" dirty="0" err="1"/>
              <a:t>game_info$ch_fights</a:t>
            </a:r>
            <a:r>
              <a:rPr lang="en-US" dirty="0"/>
              <a:t>))$stats[5]</a:t>
            </a:r>
          </a:p>
          <a:p>
            <a:pPr marL="45720" indent="0">
              <a:buNone/>
            </a:pPr>
            <a:r>
              <a:rPr lang="en-US" dirty="0" err="1"/>
              <a:t>outlier_ch_fights</a:t>
            </a:r>
            <a:r>
              <a:rPr lang="en-US" dirty="0"/>
              <a:t>&lt;-which(log(</a:t>
            </a:r>
            <a:r>
              <a:rPr lang="en-US" dirty="0" err="1"/>
              <a:t>game_info$ch_fights</a:t>
            </a:r>
            <a:r>
              <a:rPr lang="en-US" dirty="0"/>
              <a:t>)&gt;</a:t>
            </a:r>
            <a:r>
              <a:rPr lang="en-US" dirty="0" err="1"/>
              <a:t>upper_whisker_ch_fights</a:t>
            </a:r>
            <a:r>
              <a:rPr lang="en-US" dirty="0"/>
              <a:t>)</a:t>
            </a:r>
          </a:p>
          <a:p>
            <a:pPr marL="45720" indent="0">
              <a:buNone/>
            </a:pPr>
            <a:r>
              <a:rPr lang="en-US" dirty="0" err="1"/>
              <a:t>game_info</a:t>
            </a:r>
            <a:r>
              <a:rPr lang="en-US" dirty="0"/>
              <a:t>&lt;-</a:t>
            </a:r>
            <a:r>
              <a:rPr lang="en-US" dirty="0" err="1"/>
              <a:t>game_info</a:t>
            </a:r>
            <a:r>
              <a:rPr lang="en-US" dirty="0"/>
              <a:t>[-</a:t>
            </a:r>
            <a:r>
              <a:rPr lang="en-US" dirty="0" err="1"/>
              <a:t>outlier_ch_fights</a:t>
            </a:r>
            <a:r>
              <a:rPr lang="en-US" dirty="0"/>
              <a:t>,]</a:t>
            </a:r>
          </a:p>
          <a:p>
            <a:pPr marL="45720" indent="0">
              <a:buNone/>
            </a:pPr>
            <a:r>
              <a:rPr lang="en-US" dirty="0"/>
              <a:t> </a:t>
            </a:r>
          </a:p>
          <a:p>
            <a:pPr marL="45720" lvl="0" indent="0">
              <a:buNone/>
            </a:pPr>
            <a:r>
              <a:rPr lang="en-US" dirty="0"/>
              <a:t>For </a:t>
            </a:r>
            <a:r>
              <a:rPr lang="en-US" dirty="0" err="1"/>
              <a:t>fs_fights</a:t>
            </a:r>
            <a:r>
              <a:rPr lang="en-US" dirty="0"/>
              <a:t>, the outliers are removed as: both above upper whisker and below lower whisker are removed</a:t>
            </a:r>
          </a:p>
          <a:p>
            <a:pPr marL="45720" indent="0">
              <a:buNone/>
            </a:pPr>
            <a:r>
              <a:rPr lang="en-US" b="1" u="sng" dirty="0"/>
              <a:t>R Code-</a:t>
            </a:r>
            <a:endParaRPr lang="en-US" dirty="0"/>
          </a:p>
          <a:p>
            <a:pPr marL="45720" indent="0">
              <a:buNone/>
            </a:pPr>
            <a:r>
              <a:rPr lang="en-US" dirty="0"/>
              <a:t> </a:t>
            </a:r>
          </a:p>
          <a:p>
            <a:pPr marL="45720" indent="0">
              <a:buNone/>
            </a:pPr>
            <a:r>
              <a:rPr lang="en-US" dirty="0"/>
              <a:t>	</a:t>
            </a:r>
            <a:r>
              <a:rPr lang="en-US" dirty="0" err="1"/>
              <a:t>upper_whisker_fs_fights</a:t>
            </a:r>
            <a:r>
              <a:rPr lang="en-US" dirty="0"/>
              <a:t>&lt;-</a:t>
            </a:r>
            <a:r>
              <a:rPr lang="en-US" dirty="0" err="1"/>
              <a:t>boxplot.stats</a:t>
            </a:r>
            <a:r>
              <a:rPr lang="en-US" dirty="0"/>
              <a:t>(log(</a:t>
            </a:r>
            <a:r>
              <a:rPr lang="en-US" dirty="0" err="1"/>
              <a:t>game_info$fs_fights</a:t>
            </a:r>
            <a:r>
              <a:rPr lang="en-US" dirty="0"/>
              <a:t>))$stats[5]</a:t>
            </a:r>
          </a:p>
          <a:p>
            <a:pPr marL="45720" indent="0">
              <a:buNone/>
            </a:pPr>
            <a:r>
              <a:rPr lang="en-US" dirty="0"/>
              <a:t> </a:t>
            </a:r>
          </a:p>
          <a:p>
            <a:pPr marL="45720" indent="0">
              <a:buNone/>
            </a:pPr>
            <a:r>
              <a:rPr lang="en-US" dirty="0"/>
              <a:t>	</a:t>
            </a:r>
            <a:r>
              <a:rPr lang="en-US" dirty="0" err="1"/>
              <a:t>lower_whisker_fs_fights</a:t>
            </a:r>
            <a:r>
              <a:rPr lang="en-US" dirty="0"/>
              <a:t>&lt;-</a:t>
            </a:r>
            <a:r>
              <a:rPr lang="en-US" dirty="0" err="1"/>
              <a:t>boxplot.stats</a:t>
            </a:r>
            <a:r>
              <a:rPr lang="en-US" dirty="0"/>
              <a:t>(log(</a:t>
            </a:r>
            <a:r>
              <a:rPr lang="en-US" dirty="0" err="1"/>
              <a:t>game_info$fs_fights</a:t>
            </a:r>
            <a:r>
              <a:rPr lang="en-US" dirty="0"/>
              <a:t>))$stats[1]</a:t>
            </a:r>
          </a:p>
          <a:p>
            <a:pPr marL="45720" indent="0">
              <a:buNone/>
            </a:pPr>
            <a:r>
              <a:rPr lang="en-US" dirty="0"/>
              <a:t>	</a:t>
            </a:r>
            <a:r>
              <a:rPr lang="en-US" dirty="0" err="1"/>
              <a:t>outlier_fs_fights</a:t>
            </a:r>
            <a:r>
              <a:rPr lang="en-US" dirty="0"/>
              <a:t>&lt;-which(log(</a:t>
            </a:r>
            <a:r>
              <a:rPr lang="en-US" dirty="0" err="1"/>
              <a:t>game_info$fs_fights</a:t>
            </a:r>
            <a:r>
              <a:rPr lang="en-US" dirty="0"/>
              <a:t>)&gt;</a:t>
            </a:r>
            <a:r>
              <a:rPr lang="en-US" dirty="0" err="1"/>
              <a:t>upper_whisker_fs_fights</a:t>
            </a:r>
            <a:r>
              <a:rPr lang="en-US" dirty="0"/>
              <a:t>)</a:t>
            </a:r>
          </a:p>
          <a:p>
            <a:pPr marL="45720" indent="0">
              <a:buNone/>
            </a:pPr>
            <a:r>
              <a:rPr lang="en-US" dirty="0"/>
              <a:t>	</a:t>
            </a:r>
            <a:r>
              <a:rPr lang="en-US" dirty="0" err="1"/>
              <a:t>low_outlier_fs_fights</a:t>
            </a:r>
            <a:r>
              <a:rPr lang="en-US" dirty="0"/>
              <a:t>&lt;</a:t>
            </a:r>
            <a:r>
              <a:rPr lang="en-US" dirty="0" smtClean="0"/>
              <a:t>-	which</a:t>
            </a:r>
            <a:r>
              <a:rPr lang="en-US" dirty="0"/>
              <a:t>(log(</a:t>
            </a:r>
            <a:r>
              <a:rPr lang="en-US" dirty="0" err="1"/>
              <a:t>game_info$fs_fights</a:t>
            </a:r>
            <a:r>
              <a:rPr lang="en-US" dirty="0"/>
              <a:t>)&lt;</a:t>
            </a:r>
            <a:r>
              <a:rPr lang="en-US" dirty="0" err="1"/>
              <a:t>lower_whisker_fs_fights</a:t>
            </a:r>
            <a:r>
              <a:rPr lang="en-US" dirty="0"/>
              <a:t>)</a:t>
            </a:r>
          </a:p>
          <a:p>
            <a:pPr marL="45720" indent="0">
              <a:buNone/>
            </a:pPr>
            <a:r>
              <a:rPr lang="en-US" dirty="0"/>
              <a:t>	</a:t>
            </a:r>
            <a:r>
              <a:rPr lang="en-US" dirty="0" err="1"/>
              <a:t>game_info</a:t>
            </a:r>
            <a:r>
              <a:rPr lang="en-US" dirty="0"/>
              <a:t>&lt;-</a:t>
            </a:r>
            <a:r>
              <a:rPr lang="en-US" dirty="0" err="1"/>
              <a:t>game_info</a:t>
            </a:r>
            <a:r>
              <a:rPr lang="en-US" dirty="0"/>
              <a:t>[-c(</a:t>
            </a:r>
            <a:r>
              <a:rPr lang="en-US" dirty="0" err="1"/>
              <a:t>outlier_fs_fights,low_outlier_fs_fights</a:t>
            </a:r>
            <a:r>
              <a:rPr lang="en-US" dirty="0"/>
              <a:t>),]</a:t>
            </a:r>
          </a:p>
          <a:p>
            <a:pPr marL="45720" indent="0">
              <a:buNone/>
            </a:pPr>
            <a:r>
              <a:rPr lang="en-US" dirty="0"/>
              <a:t> </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27400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After all these operations, we are now ready with clean data, the rows remaining are 57013, so we did not lose much rows and have cleaned the data.</a:t>
            </a:r>
          </a:p>
          <a:p>
            <a:endParaRPr lang="en-US" dirty="0"/>
          </a:p>
          <a:p>
            <a:pPr lvl="0"/>
            <a:r>
              <a:rPr lang="en-US" dirty="0"/>
              <a:t>For our analysis we have </a:t>
            </a:r>
            <a:r>
              <a:rPr lang="en-US" b="1" dirty="0"/>
              <a:t>added one more column  </a:t>
            </a:r>
            <a:r>
              <a:rPr lang="en-US" b="1" dirty="0" err="1"/>
              <a:t>days_retain</a:t>
            </a:r>
            <a:r>
              <a:rPr lang="en-US" dirty="0"/>
              <a:t>, which tells us that the no of days a customer was </a:t>
            </a:r>
            <a:r>
              <a:rPr lang="en-US" dirty="0" err="1"/>
              <a:t>retented</a:t>
            </a:r>
            <a:r>
              <a:rPr lang="en-US" dirty="0"/>
              <a:t> before his last visit</a:t>
            </a:r>
          </a:p>
          <a:p>
            <a:r>
              <a:rPr lang="en-US" b="1" u="sng" dirty="0"/>
              <a:t>R Code-</a:t>
            </a:r>
            <a:endParaRPr lang="en-US" dirty="0"/>
          </a:p>
          <a:p>
            <a:pPr marL="45720" indent="0">
              <a:buNone/>
            </a:pPr>
            <a:r>
              <a:rPr lang="en-US" b="1" dirty="0"/>
              <a:t> </a:t>
            </a:r>
            <a:endParaRPr lang="en-US" dirty="0"/>
          </a:p>
          <a:p>
            <a:pPr marL="45720" indent="0">
              <a:buNone/>
            </a:pPr>
            <a:r>
              <a:rPr lang="en-US" dirty="0" err="1"/>
              <a:t>days_retained</a:t>
            </a:r>
            <a:r>
              <a:rPr lang="en-US" dirty="0"/>
              <a:t>&lt;_</a:t>
            </a:r>
            <a:r>
              <a:rPr lang="en-US" dirty="0" err="1"/>
              <a:t>as.numeric</a:t>
            </a:r>
            <a:r>
              <a:rPr lang="en-US" dirty="0"/>
              <a:t>(</a:t>
            </a:r>
            <a:r>
              <a:rPr lang="en-US" dirty="0" err="1"/>
              <a:t>difftime</a:t>
            </a:r>
            <a:r>
              <a:rPr lang="en-US" dirty="0"/>
              <a:t>(</a:t>
            </a:r>
            <a:r>
              <a:rPr lang="en-US" dirty="0" err="1"/>
              <a:t>game_info$last_visit_date,game_info$install_date</a:t>
            </a:r>
            <a:r>
              <a:rPr lang="en-US" dirty="0"/>
              <a:t>),units="days")</a:t>
            </a:r>
          </a:p>
          <a:p>
            <a:pPr marL="45720" indent="0">
              <a:buNone/>
            </a:pPr>
            <a:r>
              <a:rPr lang="en-US" dirty="0" err="1"/>
              <a:t>game_info</a:t>
            </a:r>
            <a:r>
              <a:rPr lang="en-US" dirty="0"/>
              <a:t>[,16]&lt;-</a:t>
            </a:r>
            <a:r>
              <a:rPr lang="en-US" dirty="0" err="1"/>
              <a:t>days_retained</a:t>
            </a:r>
            <a:endParaRPr lang="en-US" dirty="0"/>
          </a:p>
          <a:p>
            <a:pPr marL="45720" indent="0">
              <a:buNone/>
            </a:pPr>
            <a:r>
              <a:rPr lang="en-US" dirty="0" err="1"/>
              <a:t>str</a:t>
            </a:r>
            <a:r>
              <a:rPr lang="en-US" dirty="0"/>
              <a:t>(</a:t>
            </a:r>
            <a:r>
              <a:rPr lang="en-US" dirty="0" err="1"/>
              <a:t>game_info</a:t>
            </a:r>
            <a:r>
              <a:rPr lang="en-US" dirty="0"/>
              <a:t>)</a:t>
            </a:r>
          </a:p>
          <a:p>
            <a:pPr marL="45720" indent="0">
              <a:buNone/>
            </a:pPr>
            <a:r>
              <a:rPr lang="en-US" dirty="0" err="1"/>
              <a:t>colnames</a:t>
            </a:r>
            <a:r>
              <a:rPr lang="en-US" dirty="0"/>
              <a:t>(</a:t>
            </a:r>
            <a:r>
              <a:rPr lang="en-US" dirty="0" err="1"/>
              <a:t>game_info</a:t>
            </a:r>
            <a:r>
              <a:rPr lang="en-US" dirty="0"/>
              <a:t>)[16]&lt;-"</a:t>
            </a:r>
            <a:r>
              <a:rPr lang="en-US" dirty="0" err="1"/>
              <a:t>days_retain</a:t>
            </a:r>
            <a:r>
              <a:rPr lang="en-US" dirty="0"/>
              <a:t>"</a:t>
            </a:r>
          </a:p>
          <a:p>
            <a:pPr marL="45720" indent="0">
              <a:buNone/>
            </a:pPr>
            <a:r>
              <a:rPr lang="en-US" dirty="0"/>
              <a:t> </a:t>
            </a:r>
          </a:p>
          <a:p>
            <a:r>
              <a:rPr lang="en-US" b="1" dirty="0"/>
              <a:t>Now, we have 16 variables in our dataset</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54442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For Data </a:t>
            </a:r>
            <a:r>
              <a:rPr lang="en-US" dirty="0" err="1"/>
              <a:t>Modelling</a:t>
            </a:r>
            <a:r>
              <a:rPr lang="en-US" dirty="0"/>
              <a:t>,  in our case we need to </a:t>
            </a:r>
            <a:r>
              <a:rPr lang="en-US" b="1" dirty="0"/>
              <a:t>predict the missing </a:t>
            </a:r>
            <a:r>
              <a:rPr lang="en-US" b="1" dirty="0" err="1"/>
              <a:t>ltv</a:t>
            </a:r>
            <a:r>
              <a:rPr lang="en-US" b="1" dirty="0"/>
              <a:t> values</a:t>
            </a:r>
            <a:r>
              <a:rPr lang="en-US" dirty="0"/>
              <a:t>. For this we will use Regression methods, </a:t>
            </a:r>
            <a:r>
              <a:rPr lang="en-US" b="1" dirty="0"/>
              <a:t>Linear Regression and Stepwise Regression</a:t>
            </a:r>
            <a:r>
              <a:rPr lang="en-US" dirty="0"/>
              <a:t> . The dependent/target variable will be </a:t>
            </a:r>
            <a:r>
              <a:rPr lang="en-US" dirty="0" err="1"/>
              <a:t>ltv</a:t>
            </a:r>
            <a:r>
              <a:rPr lang="en-US" dirty="0"/>
              <a:t>, and we need to analyze the different variables which would help in predicting the value of </a:t>
            </a:r>
            <a:r>
              <a:rPr lang="en-US" dirty="0" err="1"/>
              <a:t>ltv</a:t>
            </a:r>
            <a:r>
              <a:rPr lang="en-US" dirty="0"/>
              <a:t>..</a:t>
            </a:r>
          </a:p>
          <a:p>
            <a:r>
              <a:rPr lang="en-US" dirty="0"/>
              <a:t>We first split </a:t>
            </a:r>
            <a:r>
              <a:rPr lang="en-US" dirty="0" err="1"/>
              <a:t>thedataset</a:t>
            </a:r>
            <a:r>
              <a:rPr lang="en-US" dirty="0"/>
              <a:t> into train and test , the train dataset would be the one with </a:t>
            </a:r>
            <a:r>
              <a:rPr lang="en-US" dirty="0" err="1"/>
              <a:t>ltv</a:t>
            </a:r>
            <a:r>
              <a:rPr lang="en-US" dirty="0"/>
              <a:t> values present and the test dataset would be the one with the missing </a:t>
            </a:r>
            <a:r>
              <a:rPr lang="en-US" dirty="0" err="1"/>
              <a:t>ltv</a:t>
            </a:r>
            <a:r>
              <a:rPr lang="en-US" dirty="0"/>
              <a:t> values , to be </a:t>
            </a:r>
            <a:r>
              <a:rPr lang="en-US" dirty="0" smtClean="0"/>
              <a:t>predicted</a:t>
            </a:r>
          </a:p>
          <a:p>
            <a:r>
              <a:rPr lang="en-US" b="1" u="sng" dirty="0"/>
              <a:t>R Code-</a:t>
            </a:r>
            <a:endParaRPr lang="en-US" dirty="0"/>
          </a:p>
          <a:p>
            <a:pPr marL="45720" indent="0">
              <a:buNone/>
            </a:pPr>
            <a:r>
              <a:rPr lang="en-US" b="1" dirty="0"/>
              <a:t> </a:t>
            </a:r>
            <a:endParaRPr lang="en-US" dirty="0"/>
          </a:p>
          <a:p>
            <a:pPr marL="45720" indent="0">
              <a:buNone/>
            </a:pPr>
            <a:r>
              <a:rPr lang="en-US" dirty="0" err="1"/>
              <a:t>na_ltv</a:t>
            </a:r>
            <a:r>
              <a:rPr lang="en-US" dirty="0"/>
              <a:t>&lt;-which(</a:t>
            </a:r>
            <a:r>
              <a:rPr lang="en-US" dirty="0" err="1"/>
              <a:t>is.na</a:t>
            </a:r>
            <a:r>
              <a:rPr lang="en-US" dirty="0"/>
              <a:t>(</a:t>
            </a:r>
            <a:r>
              <a:rPr lang="en-US" dirty="0" err="1"/>
              <a:t>game_info$ltv</a:t>
            </a:r>
            <a:r>
              <a:rPr lang="en-US" dirty="0"/>
              <a:t>))</a:t>
            </a:r>
          </a:p>
          <a:p>
            <a:pPr marL="45720" indent="0">
              <a:buNone/>
            </a:pPr>
            <a:r>
              <a:rPr lang="en-US" dirty="0" err="1"/>
              <a:t>game_info_train</a:t>
            </a:r>
            <a:r>
              <a:rPr lang="en-US" dirty="0"/>
              <a:t>&lt;-</a:t>
            </a:r>
            <a:r>
              <a:rPr lang="en-US" dirty="0" err="1"/>
              <a:t>game_info</a:t>
            </a:r>
            <a:r>
              <a:rPr lang="en-US" dirty="0"/>
              <a:t>[-</a:t>
            </a:r>
            <a:r>
              <a:rPr lang="en-US" dirty="0" err="1"/>
              <a:t>na_ltv</a:t>
            </a:r>
            <a:r>
              <a:rPr lang="en-US" dirty="0"/>
              <a:t>,]     #train set</a:t>
            </a:r>
          </a:p>
          <a:p>
            <a:pPr marL="45720" indent="0">
              <a:buNone/>
            </a:pPr>
            <a:r>
              <a:rPr lang="en-US" dirty="0" err="1"/>
              <a:t>game_info_test</a:t>
            </a:r>
            <a:r>
              <a:rPr lang="en-US" dirty="0"/>
              <a:t>&lt;-</a:t>
            </a:r>
            <a:r>
              <a:rPr lang="en-US" dirty="0" err="1"/>
              <a:t>game_info</a:t>
            </a:r>
            <a:r>
              <a:rPr lang="en-US" dirty="0"/>
              <a:t>[</a:t>
            </a:r>
            <a:r>
              <a:rPr lang="en-US" dirty="0" err="1"/>
              <a:t>na_ltv</a:t>
            </a:r>
            <a:r>
              <a:rPr lang="en-US" dirty="0"/>
              <a:t>,]         #test set</a:t>
            </a:r>
          </a:p>
          <a:p>
            <a:pPr marL="45720" indent="0">
              <a:buNone/>
            </a:pPr>
            <a:r>
              <a:rPr lang="en-US" dirty="0" smtClean="0"/>
              <a:t> </a:t>
            </a:r>
            <a:endParaRPr lang="en-US" dirty="0"/>
          </a:p>
        </p:txBody>
      </p:sp>
      <p:sp>
        <p:nvSpPr>
          <p:cNvPr id="3" name="Title 2"/>
          <p:cNvSpPr>
            <a:spLocks noGrp="1"/>
          </p:cNvSpPr>
          <p:nvPr>
            <p:ph type="title"/>
          </p:nvPr>
        </p:nvSpPr>
        <p:spPr>
          <a:xfrm>
            <a:off x="407632" y="356094"/>
            <a:ext cx="8381260" cy="1054394"/>
          </a:xfrm>
        </p:spPr>
        <p:txBody>
          <a:bodyPr/>
          <a:lstStyle/>
          <a:p>
            <a:r>
              <a:rPr lang="en-US" b="1" dirty="0"/>
              <a:t>What Data </a:t>
            </a:r>
            <a:r>
              <a:rPr lang="en-US" b="1" dirty="0" smtClean="0"/>
              <a:t>Modeling </a:t>
            </a:r>
            <a:r>
              <a:rPr lang="en-US" b="1" dirty="0"/>
              <a:t>techniques would you use? </a:t>
            </a:r>
            <a:r>
              <a:rPr lang="en-US" dirty="0"/>
              <a:t/>
            </a:r>
            <a:br>
              <a:rPr lang="en-US" dirty="0"/>
            </a:br>
            <a:endParaRPr lang="en-US" dirty="0"/>
          </a:p>
        </p:txBody>
      </p:sp>
    </p:spTree>
    <p:extLst>
      <p:ext uri="{BB962C8B-B14F-4D97-AF65-F5344CB8AC3E}">
        <p14:creationId xmlns:p14="http://schemas.microsoft.com/office/powerpoint/2010/main" val="1772898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Now , plot the different variables with </a:t>
            </a:r>
            <a:r>
              <a:rPr lang="en-US" dirty="0" err="1"/>
              <a:t>ltv</a:t>
            </a:r>
            <a:r>
              <a:rPr lang="en-US" dirty="0"/>
              <a:t> on the train set, </a:t>
            </a:r>
            <a:endParaRPr lang="en-US" dirty="0" smtClean="0"/>
          </a:p>
          <a:p>
            <a:endParaRPr lang="en-US" dirty="0"/>
          </a:p>
        </p:txBody>
      </p:sp>
      <p:sp>
        <p:nvSpPr>
          <p:cNvPr id="3" name="Title 2"/>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45210" y="2311400"/>
            <a:ext cx="6570980" cy="4178617"/>
          </a:xfrm>
          <a:prstGeom prst="rect">
            <a:avLst/>
          </a:prstGeom>
          <a:noFill/>
          <a:ln>
            <a:noFill/>
          </a:ln>
        </p:spPr>
      </p:pic>
    </p:spTree>
    <p:extLst>
      <p:ext uri="{BB962C8B-B14F-4D97-AF65-F5344CB8AC3E}">
        <p14:creationId xmlns:p14="http://schemas.microsoft.com/office/powerpoint/2010/main" val="4054709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xfrm>
            <a:off x="-596900" y="1719071"/>
            <a:ext cx="10337799" cy="4808729"/>
          </a:xfrm>
          <a:prstGeom prst="rect">
            <a:avLst/>
          </a:prstGeom>
          <a:noFill/>
          <a:ln>
            <a:noFill/>
          </a:ln>
        </p:spPr>
      </p:pic>
    </p:spTree>
    <p:extLst>
      <p:ext uri="{BB962C8B-B14F-4D97-AF65-F5344CB8AC3E}">
        <p14:creationId xmlns:p14="http://schemas.microsoft.com/office/powerpoint/2010/main" val="89801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xfrm>
            <a:off x="-812800" y="1719070"/>
            <a:ext cx="10680699" cy="4580129"/>
          </a:xfrm>
          <a:prstGeom prst="rect">
            <a:avLst/>
          </a:prstGeom>
          <a:noFill/>
          <a:ln>
            <a:noFill/>
          </a:ln>
        </p:spPr>
      </p:pic>
    </p:spTree>
    <p:extLst>
      <p:ext uri="{BB962C8B-B14F-4D97-AF65-F5344CB8AC3E}">
        <p14:creationId xmlns:p14="http://schemas.microsoft.com/office/powerpoint/2010/main" val="2325265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xfrm>
            <a:off x="-482600" y="1719070"/>
            <a:ext cx="10363199" cy="4808730"/>
          </a:xfrm>
          <a:prstGeom prst="rect">
            <a:avLst/>
          </a:prstGeom>
          <a:noFill/>
          <a:ln>
            <a:noFill/>
          </a:ln>
        </p:spPr>
      </p:pic>
    </p:spTree>
    <p:extLst>
      <p:ext uri="{BB962C8B-B14F-4D97-AF65-F5344CB8AC3E}">
        <p14:creationId xmlns:p14="http://schemas.microsoft.com/office/powerpoint/2010/main" val="185444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9993" r="-9993"/>
          <a:stretch>
            <a:fillRect/>
          </a:stretch>
        </p:blip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08757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xfrm>
            <a:off x="-762000" y="1719070"/>
            <a:ext cx="10833099" cy="4681729"/>
          </a:xfrm>
          <a:prstGeom prst="rect">
            <a:avLst/>
          </a:prstGeom>
          <a:noFill/>
          <a:ln>
            <a:noFill/>
          </a:ln>
        </p:spPr>
      </p:pic>
    </p:spTree>
    <p:extLst>
      <p:ext uri="{BB962C8B-B14F-4D97-AF65-F5344CB8AC3E}">
        <p14:creationId xmlns:p14="http://schemas.microsoft.com/office/powerpoint/2010/main" val="3797782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xfrm>
            <a:off x="-685800" y="1719070"/>
            <a:ext cx="10490199" cy="4516629"/>
          </a:xfrm>
          <a:prstGeom prst="rect">
            <a:avLst/>
          </a:prstGeom>
          <a:noFill/>
          <a:ln>
            <a:noFill/>
          </a:ln>
        </p:spPr>
      </p:pic>
    </p:spTree>
    <p:extLst>
      <p:ext uri="{BB962C8B-B14F-4D97-AF65-F5344CB8AC3E}">
        <p14:creationId xmlns:p14="http://schemas.microsoft.com/office/powerpoint/2010/main" val="3026781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xfrm>
            <a:off x="-533400" y="1719070"/>
            <a:ext cx="10528299" cy="4618230"/>
          </a:xfrm>
          <a:prstGeom prst="rect">
            <a:avLst/>
          </a:prstGeom>
          <a:noFill/>
          <a:ln>
            <a:noFill/>
          </a:ln>
        </p:spPr>
      </p:pic>
    </p:spTree>
    <p:extLst>
      <p:ext uri="{BB962C8B-B14F-4D97-AF65-F5344CB8AC3E}">
        <p14:creationId xmlns:p14="http://schemas.microsoft.com/office/powerpoint/2010/main" val="115015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4910" r="-14910"/>
          <a:stretch>
            <a:fillRect/>
          </a:stretch>
        </p:blipFill>
        <p:spPr bwMode="auto">
          <a:xfrm>
            <a:off x="-685800" y="1719071"/>
            <a:ext cx="10617199" cy="4364229"/>
          </a:xfrm>
          <a:prstGeom prst="rect">
            <a:avLst/>
          </a:prstGeom>
          <a:noFill/>
          <a:ln>
            <a:noFill/>
          </a:ln>
        </p:spPr>
      </p:pic>
    </p:spTree>
    <p:extLst>
      <p:ext uri="{BB962C8B-B14F-4D97-AF65-F5344CB8AC3E}">
        <p14:creationId xmlns:p14="http://schemas.microsoft.com/office/powerpoint/2010/main" val="1697305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Linear Regression Model</a:t>
            </a:r>
          </a:p>
          <a:p>
            <a:pPr marL="45720" indent="0">
              <a:buNone/>
            </a:pPr>
            <a:endParaRPr lang="en-US" dirty="0"/>
          </a:p>
          <a:p>
            <a:pPr marL="45720" indent="0">
              <a:buNone/>
            </a:pPr>
            <a:r>
              <a:rPr lang="en-US" u="sng" dirty="0" smtClean="0"/>
              <a:t>R Code-</a:t>
            </a:r>
          </a:p>
          <a:p>
            <a:pPr marL="45720" indent="0">
              <a:buNone/>
            </a:pPr>
            <a:r>
              <a:rPr lang="en-US" dirty="0"/>
              <a:t>model2&lt;-lm(data=</a:t>
            </a:r>
            <a:r>
              <a:rPr lang="en-US" dirty="0" err="1"/>
              <a:t>game_info_train</a:t>
            </a:r>
            <a:r>
              <a:rPr lang="en-US" dirty="0"/>
              <a:t>, </a:t>
            </a:r>
            <a:r>
              <a:rPr lang="en-US" dirty="0" err="1"/>
              <a:t>ltv</a:t>
            </a:r>
            <a:r>
              <a:rPr lang="en-US" dirty="0"/>
              <a:t> ~</a:t>
            </a:r>
            <a:r>
              <a:rPr lang="en-US" dirty="0" err="1"/>
              <a:t>total_playtime+robots_owned+days_retain+ch_fights</a:t>
            </a:r>
            <a:r>
              <a:rPr lang="en-US" dirty="0"/>
              <a:t>)</a:t>
            </a:r>
          </a:p>
          <a:p>
            <a:pPr marL="45720" indent="0">
              <a:buNone/>
            </a:pPr>
            <a:r>
              <a:rPr lang="en-US" dirty="0"/>
              <a:t>plot(model2)</a:t>
            </a:r>
          </a:p>
          <a:p>
            <a:pPr marL="45720" indent="0">
              <a:buNone/>
            </a:pPr>
            <a:r>
              <a:rPr lang="en-US" dirty="0"/>
              <a:t>summary(model2)</a:t>
            </a:r>
          </a:p>
          <a:p>
            <a:pPr marL="45720" indent="0">
              <a:buNone/>
            </a:pPr>
            <a:r>
              <a:rPr lang="en-US" dirty="0" err="1"/>
              <a:t>predicted_ltv</a:t>
            </a:r>
            <a:r>
              <a:rPr lang="en-US" dirty="0"/>
              <a:t>&lt;-predict(model2,newdata=</a:t>
            </a:r>
            <a:r>
              <a:rPr lang="en-US" dirty="0" err="1"/>
              <a:t>game_info_test</a:t>
            </a:r>
            <a:r>
              <a:rPr lang="en-US" dirty="0"/>
              <a:t>)</a:t>
            </a:r>
          </a:p>
          <a:p>
            <a:pPr marL="45720" indent="0">
              <a:buNone/>
            </a:pPr>
            <a:r>
              <a:rPr lang="en-US" dirty="0" err="1"/>
              <a:t>game_info_test</a:t>
            </a:r>
            <a:r>
              <a:rPr lang="en-US" dirty="0"/>
              <a:t>[,"</a:t>
            </a:r>
            <a:r>
              <a:rPr lang="en-US" dirty="0" err="1"/>
              <a:t>ltv</a:t>
            </a:r>
            <a:r>
              <a:rPr lang="en-US" dirty="0"/>
              <a:t>"]&lt;-</a:t>
            </a:r>
            <a:r>
              <a:rPr lang="en-US" dirty="0" err="1"/>
              <a:t>predicted_ltv</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22398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rcRect t="11487" b="11487"/>
          <a:stretch>
            <a:fillRect/>
          </a:stretch>
        </p:blipFill>
        <p:spPr/>
      </p:pic>
    </p:spTree>
    <p:extLst>
      <p:ext uri="{BB962C8B-B14F-4D97-AF65-F5344CB8AC3E}">
        <p14:creationId xmlns:p14="http://schemas.microsoft.com/office/powerpoint/2010/main" val="2080951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rcRect t="11487" b="11487"/>
          <a:stretch>
            <a:fillRect/>
          </a:stretch>
        </p:blipFill>
        <p:spPr/>
      </p:pic>
    </p:spTree>
    <p:extLst>
      <p:ext uri="{BB962C8B-B14F-4D97-AF65-F5344CB8AC3E}">
        <p14:creationId xmlns:p14="http://schemas.microsoft.com/office/powerpoint/2010/main" val="22114344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rcRect t="11487" b="11487"/>
          <a:stretch>
            <a:fillRect/>
          </a:stretch>
        </p:blipFill>
        <p:spPr/>
      </p:pic>
    </p:spTree>
    <p:extLst>
      <p:ext uri="{BB962C8B-B14F-4D97-AF65-F5344CB8AC3E}">
        <p14:creationId xmlns:p14="http://schemas.microsoft.com/office/powerpoint/2010/main" val="637784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1487" b="11487"/>
          <a:stretch>
            <a:fillRect/>
          </a:stretch>
        </p:blip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183818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Stepwise Regression</a:t>
            </a:r>
          </a:p>
          <a:p>
            <a:pPr marL="45720" indent="0">
              <a:buNone/>
            </a:pPr>
            <a:endParaRPr lang="en-US" u="sng" dirty="0"/>
          </a:p>
          <a:p>
            <a:pPr marL="45720" indent="0">
              <a:buNone/>
            </a:pPr>
            <a:r>
              <a:rPr lang="en-US" u="sng" dirty="0" smtClean="0"/>
              <a:t>R Code-</a:t>
            </a:r>
          </a:p>
          <a:p>
            <a:pPr marL="45720" indent="0">
              <a:buNone/>
            </a:pPr>
            <a:r>
              <a:rPr lang="en-US" dirty="0" err="1"/>
              <a:t>step_model</a:t>
            </a:r>
            <a:r>
              <a:rPr lang="en-US" dirty="0"/>
              <a:t>&lt;-step(lm(ltv~robots_owned+sessions+ch_fights+days_retain+total_playtime,data=</a:t>
            </a:r>
            <a:r>
              <a:rPr lang="en-US" dirty="0" err="1"/>
              <a:t>game_info_train</a:t>
            </a:r>
            <a:endParaRPr lang="en-US" dirty="0"/>
          </a:p>
          <a:p>
            <a:pPr marL="45720" indent="0">
              <a:buNone/>
            </a:pPr>
            <a:r>
              <a:rPr lang="en-US" dirty="0"/>
              <a:t>                    ),direction="both")</a:t>
            </a:r>
          </a:p>
          <a:p>
            <a:pPr marL="45720" indent="0">
              <a:buNone/>
            </a:pPr>
            <a:endParaRPr lang="en-US" dirty="0"/>
          </a:p>
          <a:p>
            <a:pPr marL="45720" indent="0">
              <a:buNone/>
            </a:pPr>
            <a:r>
              <a:rPr lang="en-US" dirty="0"/>
              <a:t>plot(</a:t>
            </a:r>
            <a:r>
              <a:rPr lang="en-US" dirty="0" err="1"/>
              <a:t>step_model</a:t>
            </a:r>
            <a:r>
              <a:rPr lang="en-US" dirty="0"/>
              <a:t>)</a:t>
            </a:r>
          </a:p>
          <a:p>
            <a:pPr marL="45720" indent="0">
              <a:buNone/>
            </a:pPr>
            <a:r>
              <a:rPr lang="en-US" dirty="0"/>
              <a:t>predict(</a:t>
            </a:r>
            <a:r>
              <a:rPr lang="en-US" dirty="0" err="1"/>
              <a:t>step_model,newdata</a:t>
            </a:r>
            <a:r>
              <a:rPr lang="en-US" dirty="0"/>
              <a:t>=</a:t>
            </a:r>
            <a:r>
              <a:rPr lang="en-US" dirty="0" err="1"/>
              <a:t>game_info_test</a:t>
            </a:r>
            <a:r>
              <a:rPr lang="en-US" dirty="0"/>
              <a: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2587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Line Curve shows that majority of players who are on level 1 did not play game for more than 3 days, </a:t>
            </a:r>
            <a:r>
              <a:rPr lang="en-US" dirty="0" err="1" smtClean="0"/>
              <a:t>ie</a:t>
            </a:r>
            <a:r>
              <a:rPr lang="en-US" dirty="0" smtClean="0"/>
              <a:t> </a:t>
            </a:r>
            <a:r>
              <a:rPr lang="en-US" dirty="0" err="1" smtClean="0"/>
              <a:t>days_retain</a:t>
            </a:r>
            <a:r>
              <a:rPr lang="en-US" dirty="0" smtClean="0"/>
              <a:t> &lt;=3, so the reason for being stuck on Level1 most probably was they found it boring and did not continue it or they faced some technical issues and thus could not play further, they might not have the required OS specifications for the game</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527351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1487" b="11487"/>
          <a:stretch>
            <a:fillRect/>
          </a:stretch>
        </p:blip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56731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1487" b="11487"/>
          <a:stretch>
            <a:fillRect/>
          </a:stretch>
        </p:blip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677203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1487" b="11487"/>
          <a:stretch>
            <a:fillRect/>
          </a:stretch>
        </p:blip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732118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1487" b="11487"/>
          <a:stretch>
            <a:fillRect/>
          </a:stretch>
        </p:blip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08981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799842"/>
            <a:ext cx="8407893" cy="4407408"/>
          </a:xfrm>
        </p:spPr>
        <p:txBody>
          <a:bodyPr>
            <a:normAutofit fontScale="92500" lnSpcReduction="20000"/>
          </a:bodyPr>
          <a:lstStyle/>
          <a:p>
            <a:r>
              <a:rPr lang="en-US" dirty="0" smtClean="0"/>
              <a:t>Cross Validation </a:t>
            </a:r>
            <a:r>
              <a:rPr lang="mr-IN" dirty="0" smtClean="0"/>
              <a:t>–</a:t>
            </a:r>
            <a:r>
              <a:rPr lang="en-US" dirty="0"/>
              <a:t> </a:t>
            </a:r>
            <a:r>
              <a:rPr lang="en-US" dirty="0" smtClean="0"/>
              <a:t>Using cross validation technique, we can find split the </a:t>
            </a:r>
            <a:r>
              <a:rPr lang="en-US" dirty="0"/>
              <a:t>t</a:t>
            </a:r>
            <a:r>
              <a:rPr lang="en-US" dirty="0" smtClean="0"/>
              <a:t>rain set into different parts and then apply our predictive models on that, the model that gives more accurate value would be a better model and thus applied on the test dataset. </a:t>
            </a:r>
          </a:p>
          <a:p>
            <a:r>
              <a:rPr lang="en-US" u="sng" dirty="0" smtClean="0"/>
              <a:t>R Code-</a:t>
            </a:r>
          </a:p>
          <a:p>
            <a:pPr marL="45720" indent="0">
              <a:buNone/>
            </a:pPr>
            <a:r>
              <a:rPr lang="en-US" u="sng" dirty="0" err="1"/>
              <a:t>set.seed</a:t>
            </a:r>
            <a:r>
              <a:rPr lang="en-US" u="sng" dirty="0"/>
              <a:t>(101)</a:t>
            </a:r>
          </a:p>
          <a:p>
            <a:pPr marL="45720" indent="0">
              <a:buNone/>
            </a:pPr>
            <a:r>
              <a:rPr lang="en-US" u="sng" dirty="0"/>
              <a:t>sample&lt;-</a:t>
            </a:r>
            <a:r>
              <a:rPr lang="en-US" u="sng" dirty="0" err="1"/>
              <a:t>sample.int</a:t>
            </a:r>
            <a:r>
              <a:rPr lang="en-US" u="sng" dirty="0"/>
              <a:t>(n = </a:t>
            </a:r>
            <a:r>
              <a:rPr lang="en-US" u="sng" dirty="0" err="1"/>
              <a:t>nrow</a:t>
            </a:r>
            <a:r>
              <a:rPr lang="en-US" u="sng" dirty="0"/>
              <a:t>(</a:t>
            </a:r>
            <a:r>
              <a:rPr lang="en-US" u="sng" dirty="0" err="1"/>
              <a:t>game_info_train</a:t>
            </a:r>
            <a:r>
              <a:rPr lang="en-US" u="sng" dirty="0"/>
              <a:t>), size = floor(.20*</a:t>
            </a:r>
            <a:r>
              <a:rPr lang="en-US" u="sng" dirty="0" err="1"/>
              <a:t>nrow</a:t>
            </a:r>
            <a:r>
              <a:rPr lang="en-US" u="sng" dirty="0"/>
              <a:t>(</a:t>
            </a:r>
            <a:r>
              <a:rPr lang="en-US" u="sng" dirty="0" err="1"/>
              <a:t>game_info_train</a:t>
            </a:r>
            <a:r>
              <a:rPr lang="en-US" u="sng" dirty="0"/>
              <a:t>)), replace = F)</a:t>
            </a:r>
          </a:p>
          <a:p>
            <a:pPr marL="45720" indent="0">
              <a:buNone/>
            </a:pPr>
            <a:r>
              <a:rPr lang="en-US" u="sng" dirty="0"/>
              <a:t>game_info_train1&lt;-</a:t>
            </a:r>
            <a:r>
              <a:rPr lang="en-US" u="sng" dirty="0" err="1"/>
              <a:t>game_info_train</a:t>
            </a:r>
            <a:r>
              <a:rPr lang="en-US" u="sng" dirty="0"/>
              <a:t>[sample,]</a:t>
            </a:r>
          </a:p>
          <a:p>
            <a:pPr marL="45720" indent="0">
              <a:buNone/>
            </a:pPr>
            <a:r>
              <a:rPr lang="en-US" u="sng" dirty="0"/>
              <a:t>game_info_train2&lt;-</a:t>
            </a:r>
            <a:r>
              <a:rPr lang="en-US" u="sng" dirty="0" err="1"/>
              <a:t>game_info_train</a:t>
            </a:r>
            <a:r>
              <a:rPr lang="en-US" u="sng" dirty="0"/>
              <a:t>[-sample,]</a:t>
            </a:r>
          </a:p>
          <a:p>
            <a:pPr marL="45720" indent="0">
              <a:buNone/>
            </a:pPr>
            <a:r>
              <a:rPr lang="en-US" u="sng" dirty="0" err="1"/>
              <a:t>my_model</a:t>
            </a:r>
            <a:r>
              <a:rPr lang="en-US" u="sng" dirty="0"/>
              <a:t>&lt;-lm(data=game_info_train2, </a:t>
            </a:r>
            <a:r>
              <a:rPr lang="en-US" u="sng" dirty="0" err="1"/>
              <a:t>ltv</a:t>
            </a:r>
            <a:r>
              <a:rPr lang="en-US" u="sng" dirty="0"/>
              <a:t> ~</a:t>
            </a:r>
            <a:r>
              <a:rPr lang="en-US" u="sng" dirty="0" err="1"/>
              <a:t>total_playtime+robots_owned+days_retain+ch_fights</a:t>
            </a:r>
            <a:r>
              <a:rPr lang="en-US" u="sng" dirty="0"/>
              <a:t>)</a:t>
            </a:r>
          </a:p>
          <a:p>
            <a:pPr marL="45720" indent="0">
              <a:buNone/>
            </a:pPr>
            <a:r>
              <a:rPr lang="en-US" u="sng" dirty="0" err="1"/>
              <a:t>my_pred</a:t>
            </a:r>
            <a:r>
              <a:rPr lang="en-US" u="sng" dirty="0"/>
              <a:t>&lt;-predict(</a:t>
            </a:r>
            <a:r>
              <a:rPr lang="en-US" u="sng" dirty="0" err="1"/>
              <a:t>my_model,newdata</a:t>
            </a:r>
            <a:r>
              <a:rPr lang="en-US" u="sng" dirty="0"/>
              <a:t>=game_info_train1)</a:t>
            </a:r>
          </a:p>
          <a:p>
            <a:pPr marL="45720" indent="0">
              <a:buNone/>
            </a:pPr>
            <a:r>
              <a:rPr lang="en-US" u="sng" dirty="0"/>
              <a:t>summary(</a:t>
            </a:r>
            <a:r>
              <a:rPr lang="en-US" u="sng" dirty="0" err="1"/>
              <a:t>my_model</a:t>
            </a:r>
            <a:r>
              <a:rPr lang="en-US" u="sng" dirty="0"/>
              <a:t>)</a:t>
            </a:r>
          </a:p>
        </p:txBody>
      </p:sp>
      <p:sp>
        <p:nvSpPr>
          <p:cNvPr id="3" name="Title 2"/>
          <p:cNvSpPr>
            <a:spLocks noGrp="1"/>
          </p:cNvSpPr>
          <p:nvPr>
            <p:ph type="title"/>
          </p:nvPr>
        </p:nvSpPr>
        <p:spPr>
          <a:xfrm>
            <a:off x="0" y="0"/>
            <a:ext cx="9017000" cy="1587500"/>
          </a:xfrm>
        </p:spPr>
        <p:txBody>
          <a:bodyPr/>
          <a:lstStyle/>
          <a:p>
            <a:r>
              <a:rPr lang="en-US" b="1" dirty="0"/>
              <a:t>How would you validate your </a:t>
            </a:r>
            <a:r>
              <a:rPr lang="en-US" b="1" dirty="0" smtClean="0"/>
              <a:t>data and </a:t>
            </a:r>
            <a:r>
              <a:rPr lang="en-US" b="1" dirty="0"/>
              <a:t>then your finding and eventually your recommendations? </a:t>
            </a:r>
            <a:r>
              <a:rPr lang="en-US" dirty="0"/>
              <a:t> </a:t>
            </a:r>
          </a:p>
        </p:txBody>
      </p:sp>
    </p:spTree>
    <p:extLst>
      <p:ext uri="{BB962C8B-B14F-4D97-AF65-F5344CB8AC3E}">
        <p14:creationId xmlns:p14="http://schemas.microsoft.com/office/powerpoint/2010/main" val="42811132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5598" r="-15598"/>
          <a:stretch>
            <a:fillRect/>
          </a:stretch>
        </p:blipFill>
        <p:spPr>
          <a:xfrm>
            <a:off x="292101" y="1719070"/>
            <a:ext cx="8712692" cy="4567183"/>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11750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Using Stepwise Regression Model</a:t>
            </a:r>
          </a:p>
          <a:p>
            <a:endParaRPr lang="en-US" u="sng" dirty="0"/>
          </a:p>
          <a:p>
            <a:pPr marL="45720" indent="0">
              <a:buNone/>
            </a:pPr>
            <a:r>
              <a:rPr lang="en-US" u="sng" dirty="0" smtClean="0"/>
              <a:t>R Code-</a:t>
            </a:r>
          </a:p>
          <a:p>
            <a:pPr marL="45720" indent="0">
              <a:buNone/>
            </a:pPr>
            <a:r>
              <a:rPr lang="en-US" dirty="0" err="1"/>
              <a:t>set.seed</a:t>
            </a:r>
            <a:r>
              <a:rPr lang="en-US" dirty="0"/>
              <a:t>(101)</a:t>
            </a:r>
          </a:p>
          <a:p>
            <a:pPr marL="45720" indent="0">
              <a:buNone/>
            </a:pPr>
            <a:r>
              <a:rPr lang="en-US" dirty="0"/>
              <a:t>sample&lt;-</a:t>
            </a:r>
            <a:r>
              <a:rPr lang="en-US" dirty="0" err="1"/>
              <a:t>sample.int</a:t>
            </a:r>
            <a:r>
              <a:rPr lang="en-US" dirty="0"/>
              <a:t>(n = </a:t>
            </a:r>
            <a:r>
              <a:rPr lang="en-US" dirty="0" err="1"/>
              <a:t>nrow</a:t>
            </a:r>
            <a:r>
              <a:rPr lang="en-US" dirty="0"/>
              <a:t>(</a:t>
            </a:r>
            <a:r>
              <a:rPr lang="en-US" dirty="0" err="1"/>
              <a:t>game_info_train</a:t>
            </a:r>
            <a:r>
              <a:rPr lang="en-US" dirty="0"/>
              <a:t>), size = floor(.20*</a:t>
            </a:r>
            <a:r>
              <a:rPr lang="en-US" dirty="0" err="1"/>
              <a:t>nrow</a:t>
            </a:r>
            <a:r>
              <a:rPr lang="en-US" dirty="0"/>
              <a:t>(</a:t>
            </a:r>
            <a:r>
              <a:rPr lang="en-US" dirty="0" err="1"/>
              <a:t>game_info_train</a:t>
            </a:r>
            <a:r>
              <a:rPr lang="en-US" dirty="0"/>
              <a:t>)), replace = F)</a:t>
            </a:r>
          </a:p>
          <a:p>
            <a:pPr marL="45720" indent="0">
              <a:buNone/>
            </a:pPr>
            <a:r>
              <a:rPr lang="en-US" dirty="0"/>
              <a:t>game_info_train1&lt;-</a:t>
            </a:r>
            <a:r>
              <a:rPr lang="en-US" dirty="0" err="1"/>
              <a:t>game_info_train</a:t>
            </a:r>
            <a:r>
              <a:rPr lang="en-US" dirty="0"/>
              <a:t>[sample,]</a:t>
            </a:r>
          </a:p>
          <a:p>
            <a:pPr marL="45720" indent="0">
              <a:buNone/>
            </a:pPr>
            <a:r>
              <a:rPr lang="en-US" dirty="0"/>
              <a:t>game_info_train2&lt;-</a:t>
            </a:r>
            <a:r>
              <a:rPr lang="en-US" dirty="0" err="1"/>
              <a:t>game_info_train</a:t>
            </a:r>
            <a:r>
              <a:rPr lang="en-US" dirty="0"/>
              <a:t>[-sample,]</a:t>
            </a:r>
          </a:p>
          <a:p>
            <a:pPr marL="45720" indent="0">
              <a:buNone/>
            </a:pPr>
            <a:r>
              <a:rPr lang="en-US" dirty="0" err="1"/>
              <a:t>my_model</a:t>
            </a:r>
            <a:r>
              <a:rPr lang="en-US" dirty="0"/>
              <a:t>&lt;-step(lm(ltv~robots_owned+sessions+ch_fights+days_retain+total_playtime,data=</a:t>
            </a:r>
            <a:r>
              <a:rPr lang="en-US" dirty="0" err="1"/>
              <a:t>game_info_train</a:t>
            </a:r>
            <a:endParaRPr lang="en-US" dirty="0"/>
          </a:p>
          <a:p>
            <a:pPr marL="45720" indent="0">
              <a:buNone/>
            </a:pPr>
            <a:r>
              <a:rPr lang="en-US" dirty="0"/>
              <a:t>),direction="both")</a:t>
            </a:r>
          </a:p>
          <a:p>
            <a:pPr marL="45720" indent="0">
              <a:buNone/>
            </a:pPr>
            <a:r>
              <a:rPr lang="en-US" dirty="0" err="1"/>
              <a:t>my_pred</a:t>
            </a:r>
            <a:r>
              <a:rPr lang="en-US" dirty="0"/>
              <a:t>&lt;-predict(</a:t>
            </a:r>
            <a:r>
              <a:rPr lang="en-US" dirty="0" err="1"/>
              <a:t>my_model,newdata</a:t>
            </a:r>
            <a:r>
              <a:rPr lang="en-US" dirty="0"/>
              <a:t>=game_info_train1)</a:t>
            </a:r>
          </a:p>
          <a:p>
            <a:pPr marL="45720" indent="0">
              <a:buNone/>
            </a:pPr>
            <a:r>
              <a:rPr lang="en-US" dirty="0"/>
              <a:t>summary(</a:t>
            </a:r>
            <a:r>
              <a:rPr lang="en-US" dirty="0" err="1"/>
              <a:t>my_model</a:t>
            </a:r>
            <a:r>
              <a:rPr lang="en-US" dirty="0"/>
              <a: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6331007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4348" r="-4348"/>
          <a:stretch>
            <a:fillRect/>
          </a:stretch>
        </p:blipFill>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317502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results show that our Linear Model was better.</a:t>
            </a:r>
          </a:p>
          <a:p>
            <a:endParaRPr lang="en-US" dirty="0"/>
          </a:p>
          <a:p>
            <a:pPr marL="45720" indent="0">
              <a:buNone/>
            </a:pPr>
            <a:r>
              <a:rPr lang="en-US" dirty="0" smtClean="0"/>
              <a:t>So the linear model would be used to predict the </a:t>
            </a:r>
            <a:r>
              <a:rPr lang="en-US" dirty="0" err="1" smtClean="0"/>
              <a:t>ltv</a:t>
            </a:r>
            <a:r>
              <a:rPr lang="en-US" dirty="0" smtClean="0"/>
              <a:t> of players.</a:t>
            </a:r>
          </a:p>
          <a:p>
            <a:pPr marL="45720" indent="0">
              <a:buNone/>
            </a:pPr>
            <a:r>
              <a:rPr lang="en-US" dirty="0" smtClean="0"/>
              <a:t> </a:t>
            </a:r>
          </a:p>
          <a:p>
            <a:pPr marL="45720" indent="0">
              <a:buNone/>
            </a:pPr>
            <a:r>
              <a:rPr lang="en-US" sz="2400" u="sng" dirty="0" smtClean="0"/>
              <a:t>Findings</a:t>
            </a:r>
          </a:p>
          <a:p>
            <a:pPr marL="45720" indent="0">
              <a:buNone/>
            </a:pPr>
            <a:endParaRPr lang="en-US" dirty="0"/>
          </a:p>
          <a:p>
            <a:pPr marL="45720" indent="0">
              <a:buNone/>
            </a:pPr>
            <a:endParaRPr lang="en-US" dirty="0" smtClean="0"/>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28600" y="3911600"/>
            <a:ext cx="8826500" cy="1935466"/>
          </a:xfrm>
          <a:prstGeom prst="rect">
            <a:avLst/>
          </a:prstGeom>
        </p:spPr>
      </p:pic>
    </p:spTree>
    <p:extLst>
      <p:ext uri="{BB962C8B-B14F-4D97-AF65-F5344CB8AC3E}">
        <p14:creationId xmlns:p14="http://schemas.microsoft.com/office/powerpoint/2010/main" val="19232534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9336" b="-29336"/>
          <a:stretch>
            <a:fillRect/>
          </a:stretch>
        </p:blipFill>
        <p:spPr>
          <a:xfrm>
            <a:off x="380999" y="2959099"/>
            <a:ext cx="8407893" cy="3898901"/>
          </a:xfrm>
        </p:spPr>
      </p:pic>
      <p:sp>
        <p:nvSpPr>
          <p:cNvPr id="3" name="Title 2"/>
          <p:cNvSpPr>
            <a:spLocks noGrp="1"/>
          </p:cNvSpPr>
          <p:nvPr>
            <p:ph type="title"/>
          </p:nvPr>
        </p:nvSpPr>
        <p:spPr/>
        <p:txBody>
          <a:bodyPr/>
          <a:lstStyle/>
          <a:p>
            <a:endParaRPr lang="en-US"/>
          </a:p>
        </p:txBody>
      </p:sp>
      <p:sp>
        <p:nvSpPr>
          <p:cNvPr id="5" name="TextBox 4"/>
          <p:cNvSpPr txBox="1"/>
          <p:nvPr/>
        </p:nvSpPr>
        <p:spPr>
          <a:xfrm>
            <a:off x="838200" y="2184400"/>
            <a:ext cx="6175038" cy="369332"/>
          </a:xfrm>
          <a:prstGeom prst="rect">
            <a:avLst/>
          </a:prstGeom>
          <a:noFill/>
        </p:spPr>
        <p:txBody>
          <a:bodyPr wrap="none" rtlCol="0">
            <a:spAutoFit/>
          </a:bodyPr>
          <a:lstStyle/>
          <a:p>
            <a:r>
              <a:rPr lang="en-US" dirty="0" smtClean="0"/>
              <a:t>RETENTION RATE AFTER WEEK1/2/3, ON DEC1, DEC11 IN %</a:t>
            </a:r>
            <a:endParaRPr lang="en-US" dirty="0"/>
          </a:p>
        </p:txBody>
      </p:sp>
    </p:spTree>
    <p:extLst>
      <p:ext uri="{BB962C8B-B14F-4D97-AF65-F5344CB8AC3E}">
        <p14:creationId xmlns:p14="http://schemas.microsoft.com/office/powerpoint/2010/main" val="31038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0646" r="-10646"/>
          <a:stretch>
            <a:fillRect/>
          </a:stretch>
        </p:blipFill>
        <p:spPr>
          <a:xfrm>
            <a:off x="-444500" y="1719071"/>
            <a:ext cx="9905999" cy="4407408"/>
          </a:xfrm>
        </p:spPr>
      </p:pic>
      <p:sp>
        <p:nvSpPr>
          <p:cNvPr id="3" name="Title 2"/>
          <p:cNvSpPr>
            <a:spLocks noGrp="1"/>
          </p:cNvSpPr>
          <p:nvPr>
            <p:ph type="title"/>
          </p:nvPr>
        </p:nvSpPr>
        <p:spPr/>
        <p:txBody>
          <a:bodyPr/>
          <a:lstStyle/>
          <a:p>
            <a:r>
              <a:rPr lang="en-US" dirty="0" smtClean="0"/>
              <a:t>No OF PLAYERS ON LEVEL 2 WITH THEIR DAYS SPENT ON THE GAME</a:t>
            </a:r>
            <a:br>
              <a:rPr lang="en-US" dirty="0" smtClean="0"/>
            </a:br>
            <a:endParaRPr lang="en-US" dirty="0"/>
          </a:p>
        </p:txBody>
      </p:sp>
    </p:spTree>
    <p:extLst>
      <p:ext uri="{BB962C8B-B14F-4D97-AF65-F5344CB8AC3E}">
        <p14:creationId xmlns:p14="http://schemas.microsoft.com/office/powerpoint/2010/main" val="665272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see that the no of players have fallen to around 49% of the total after week1 </a:t>
            </a:r>
            <a:r>
              <a:rPr lang="en-US" dirty="0" err="1" smtClean="0"/>
              <a:t>i.e</a:t>
            </a:r>
            <a:r>
              <a:rPr lang="en-US" dirty="0" smtClean="0"/>
              <a:t> 8 Nov 2014,27% after week2, around 21% after 3 weeks and stooped to a low 1.436 % after 1 Dec 2014 which means that the players don’t find the game anymore interesting, the reasons could be:</a:t>
            </a:r>
          </a:p>
          <a:p>
            <a:r>
              <a:rPr lang="en-US" dirty="0" smtClean="0"/>
              <a:t>-they are stuck on a level and not able to finish</a:t>
            </a:r>
          </a:p>
          <a:p>
            <a:r>
              <a:rPr lang="en-US" dirty="0" smtClean="0"/>
              <a:t>-they find it boring</a:t>
            </a:r>
          </a:p>
          <a:p>
            <a:r>
              <a:rPr lang="en-US" dirty="0" smtClean="0"/>
              <a:t>- they don’t find it challenging</a:t>
            </a:r>
          </a:p>
          <a:p>
            <a:endParaRPr lang="en-US" dirty="0"/>
          </a:p>
          <a:p>
            <a:pPr marL="45720" indent="0">
              <a:buNone/>
            </a:pPr>
            <a:r>
              <a:rPr lang="en-US" dirty="0" smtClean="0"/>
              <a:t>Strategies should be made to retain the players by engaging them in free </a:t>
            </a:r>
            <a:r>
              <a:rPr lang="en-US" dirty="0" err="1" smtClean="0"/>
              <a:t>competetions</a:t>
            </a:r>
            <a:r>
              <a:rPr lang="en-US" dirty="0" smtClean="0"/>
              <a:t>, bonus energy boosts and gold coins, to make the game more exciting.</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216866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83772" b="-183772"/>
          <a:stretch>
            <a:fillRect/>
          </a:stretch>
        </p:blipFill>
        <p:spPr>
          <a:xfrm>
            <a:off x="533399" y="2755900"/>
            <a:ext cx="8407893" cy="4831079"/>
          </a:xfrm>
        </p:spPr>
      </p:pic>
      <p:sp>
        <p:nvSpPr>
          <p:cNvPr id="3" name="Title 2"/>
          <p:cNvSpPr>
            <a:spLocks noGrp="1"/>
          </p:cNvSpPr>
          <p:nvPr>
            <p:ph type="title"/>
          </p:nvPr>
        </p:nvSpPr>
        <p:spPr/>
        <p:txBody>
          <a:bodyPr/>
          <a:lstStyle/>
          <a:p>
            <a:endParaRPr lang="en-US"/>
          </a:p>
        </p:txBody>
      </p:sp>
      <p:sp>
        <p:nvSpPr>
          <p:cNvPr id="5" name="TextBox 4"/>
          <p:cNvSpPr txBox="1"/>
          <p:nvPr/>
        </p:nvSpPr>
        <p:spPr>
          <a:xfrm>
            <a:off x="1130300" y="2108200"/>
            <a:ext cx="4958772" cy="646331"/>
          </a:xfrm>
          <a:prstGeom prst="rect">
            <a:avLst/>
          </a:prstGeom>
          <a:noFill/>
        </p:spPr>
        <p:txBody>
          <a:bodyPr wrap="none" rtlCol="0">
            <a:spAutoFit/>
          </a:bodyPr>
          <a:lstStyle/>
          <a:p>
            <a:r>
              <a:rPr lang="en-US" dirty="0" smtClean="0"/>
              <a:t>RECENCY/FREQUENCY/TIME FOR PLAYERS- RFT</a:t>
            </a:r>
          </a:p>
          <a:p>
            <a:endParaRPr lang="en-US" dirty="0"/>
          </a:p>
        </p:txBody>
      </p:sp>
    </p:spTree>
    <p:extLst>
      <p:ext uri="{BB962C8B-B14F-4D97-AF65-F5344CB8AC3E}">
        <p14:creationId xmlns:p14="http://schemas.microsoft.com/office/powerpoint/2010/main" val="20741062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7501" r="-7501"/>
          <a:stretch>
            <a:fillRect/>
          </a:stretch>
        </p:blipFill>
        <p:spPr>
          <a:xfrm>
            <a:off x="-241299" y="1719071"/>
            <a:ext cx="9030192" cy="4733616"/>
          </a:xfrm>
        </p:spPr>
      </p:pic>
      <p:sp>
        <p:nvSpPr>
          <p:cNvPr id="3" name="Title 2"/>
          <p:cNvSpPr>
            <a:spLocks noGrp="1"/>
          </p:cNvSpPr>
          <p:nvPr>
            <p:ph type="title"/>
          </p:nvPr>
        </p:nvSpPr>
        <p:spPr/>
        <p:txBody>
          <a:bodyPr/>
          <a:lstStyle/>
          <a:p>
            <a:r>
              <a:rPr lang="en-US" dirty="0" smtClean="0"/>
              <a:t>KEY/POTENTIAL KEY CUSTOMERS</a:t>
            </a:r>
            <a:br>
              <a:rPr lang="en-US" dirty="0" smtClean="0"/>
            </a:br>
            <a:endParaRPr lang="en-US" dirty="0"/>
          </a:p>
        </p:txBody>
      </p:sp>
    </p:spTree>
    <p:extLst>
      <p:ext uri="{BB962C8B-B14F-4D97-AF65-F5344CB8AC3E}">
        <p14:creationId xmlns:p14="http://schemas.microsoft.com/office/powerpoint/2010/main" val="20763397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45720" indent="0">
              <a:buNone/>
            </a:pPr>
            <a:r>
              <a:rPr lang="en-US" u="sng" dirty="0" smtClean="0"/>
              <a:t>R CODE-</a:t>
            </a:r>
          </a:p>
          <a:p>
            <a:pPr marL="45720" indent="0">
              <a:buNone/>
            </a:pPr>
            <a:endParaRPr lang="en-US" dirty="0"/>
          </a:p>
          <a:p>
            <a:pPr marL="45720" indent="0">
              <a:buNone/>
            </a:pPr>
            <a:r>
              <a:rPr lang="en-US" dirty="0"/>
              <a:t>#key customers</a:t>
            </a:r>
          </a:p>
          <a:p>
            <a:pPr marL="45720" indent="0">
              <a:buNone/>
            </a:pPr>
            <a:r>
              <a:rPr lang="en-US" dirty="0" err="1"/>
              <a:t>key_users</a:t>
            </a:r>
            <a:r>
              <a:rPr lang="en-US" dirty="0"/>
              <a:t>&lt;-</a:t>
            </a:r>
            <a:r>
              <a:rPr lang="en-US" dirty="0" err="1"/>
              <a:t>game_info</a:t>
            </a:r>
            <a:r>
              <a:rPr lang="en-US" dirty="0"/>
              <a:t>[(</a:t>
            </a:r>
            <a:r>
              <a:rPr lang="en-US" dirty="0" err="1"/>
              <a:t>game_info$`inactive</a:t>
            </a:r>
            <a:r>
              <a:rPr lang="en-US" dirty="0"/>
              <a:t> for days` &gt;= 0 &amp; </a:t>
            </a:r>
            <a:r>
              <a:rPr lang="en-US" dirty="0" err="1"/>
              <a:t>game_info$`inactive</a:t>
            </a:r>
            <a:r>
              <a:rPr lang="en-US" dirty="0"/>
              <a:t> for days` &lt;=10 &amp; </a:t>
            </a:r>
            <a:r>
              <a:rPr lang="en-US" dirty="0" err="1"/>
              <a:t>game_info$sessions</a:t>
            </a:r>
            <a:r>
              <a:rPr lang="en-US" dirty="0"/>
              <a:t> &gt;= 41 </a:t>
            </a:r>
          </a:p>
          <a:p>
            <a:pPr marL="45720" indent="0">
              <a:buNone/>
            </a:pPr>
            <a:r>
              <a:rPr lang="en-US" dirty="0"/>
              <a:t>      &amp; </a:t>
            </a:r>
            <a:r>
              <a:rPr lang="en-US" dirty="0" err="1"/>
              <a:t>game_info$days_retain</a:t>
            </a:r>
            <a:r>
              <a:rPr lang="en-US" dirty="0"/>
              <a:t>&gt;= 25),c("</a:t>
            </a:r>
            <a:r>
              <a:rPr lang="en-US" dirty="0" err="1"/>
              <a:t>unique_id","sessions</a:t>
            </a:r>
            <a:r>
              <a:rPr lang="en-US" dirty="0"/>
              <a:t>")]</a:t>
            </a:r>
          </a:p>
          <a:p>
            <a:pPr marL="45720" indent="0">
              <a:buNone/>
            </a:pPr>
            <a:endParaRPr lang="en-US" dirty="0"/>
          </a:p>
          <a:p>
            <a:pPr marL="45720" indent="0">
              <a:buNone/>
            </a:pPr>
            <a:r>
              <a:rPr lang="en-US" dirty="0"/>
              <a:t>#</a:t>
            </a:r>
            <a:r>
              <a:rPr lang="en-US" dirty="0" smtClean="0"/>
              <a:t>potential key customers</a:t>
            </a:r>
            <a:endParaRPr lang="en-US" dirty="0"/>
          </a:p>
          <a:p>
            <a:pPr marL="45720" indent="0">
              <a:buNone/>
            </a:pPr>
            <a:r>
              <a:rPr lang="en-US" dirty="0" err="1"/>
              <a:t>potential_key_users</a:t>
            </a:r>
            <a:r>
              <a:rPr lang="en-US" dirty="0"/>
              <a:t>&lt;-</a:t>
            </a:r>
            <a:r>
              <a:rPr lang="en-US" dirty="0" err="1"/>
              <a:t>game_info</a:t>
            </a:r>
            <a:r>
              <a:rPr lang="en-US" dirty="0"/>
              <a:t>[(</a:t>
            </a:r>
            <a:r>
              <a:rPr lang="en-US" dirty="0" err="1"/>
              <a:t>game_info$`inactive</a:t>
            </a:r>
            <a:r>
              <a:rPr lang="en-US" dirty="0"/>
              <a:t> for days` &gt;= 11 &amp; </a:t>
            </a:r>
            <a:r>
              <a:rPr lang="en-US" dirty="0" err="1"/>
              <a:t>game_info$`inactive</a:t>
            </a:r>
            <a:r>
              <a:rPr lang="en-US" dirty="0"/>
              <a:t> for days` &lt;=15 &amp; </a:t>
            </a:r>
          </a:p>
          <a:p>
            <a:pPr marL="45720" indent="0">
              <a:buNone/>
            </a:pPr>
            <a:r>
              <a:rPr lang="en-US" dirty="0"/>
              <a:t>                         </a:t>
            </a:r>
            <a:r>
              <a:rPr lang="en-US" dirty="0" err="1"/>
              <a:t>game_info$sessions</a:t>
            </a:r>
            <a:r>
              <a:rPr lang="en-US" dirty="0"/>
              <a:t> &gt;= 30 &amp; </a:t>
            </a:r>
            <a:r>
              <a:rPr lang="en-US" dirty="0" err="1"/>
              <a:t>game_info$sessions</a:t>
            </a:r>
            <a:r>
              <a:rPr lang="en-US" dirty="0"/>
              <a:t>&lt; 41 </a:t>
            </a:r>
          </a:p>
          <a:p>
            <a:pPr marL="45720" indent="0">
              <a:buNone/>
            </a:pPr>
            <a:r>
              <a:rPr lang="en-US" dirty="0"/>
              <a:t>                       &amp; </a:t>
            </a:r>
            <a:r>
              <a:rPr lang="en-US" dirty="0" err="1"/>
              <a:t>game_info$days_retain</a:t>
            </a:r>
            <a:r>
              <a:rPr lang="en-US" dirty="0"/>
              <a:t>&gt;= 20 &amp; </a:t>
            </a:r>
            <a:r>
              <a:rPr lang="en-US" dirty="0" err="1"/>
              <a:t>game_info$days_retain</a:t>
            </a:r>
            <a:r>
              <a:rPr lang="en-US" dirty="0"/>
              <a:t>&lt; 25),"</a:t>
            </a:r>
            <a:r>
              <a:rPr lang="en-US" dirty="0" err="1"/>
              <a:t>unique_id</a:t>
            </a:r>
            <a:r>
              <a:rPr lang="en-US" dirty="0"/>
              <a:t>"]</a:t>
            </a:r>
            <a:endParaRPr lang="en-US" dirty="0" smtClean="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613619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 indent="0">
              <a:buNone/>
            </a:pPr>
            <a:r>
              <a:rPr lang="en-US" b="1" u="sng" dirty="0" smtClean="0"/>
              <a:t>Recommendations</a:t>
            </a:r>
          </a:p>
          <a:p>
            <a:endParaRPr lang="en-US" dirty="0" smtClean="0"/>
          </a:p>
          <a:p>
            <a:r>
              <a:rPr lang="en-US" dirty="0" smtClean="0"/>
              <a:t>RFT Analysis shows the count of players based on </a:t>
            </a:r>
            <a:r>
              <a:rPr lang="en-US" dirty="0" err="1" smtClean="0"/>
              <a:t>Recency</a:t>
            </a:r>
            <a:r>
              <a:rPr lang="en-US" dirty="0"/>
              <a:t> </a:t>
            </a:r>
            <a:r>
              <a:rPr lang="mr-IN" dirty="0" smtClean="0"/>
              <a:t>–</a:t>
            </a:r>
            <a:r>
              <a:rPr lang="en-US" dirty="0" smtClean="0"/>
              <a:t> who played recently ,Frequency </a:t>
            </a:r>
            <a:r>
              <a:rPr lang="mr-IN" dirty="0" smtClean="0"/>
              <a:t>–</a:t>
            </a:r>
            <a:r>
              <a:rPr lang="en-US" dirty="0" smtClean="0"/>
              <a:t> who played frequently and Time </a:t>
            </a:r>
            <a:r>
              <a:rPr lang="mr-IN" dirty="0" smtClean="0"/>
              <a:t>–</a:t>
            </a:r>
            <a:r>
              <a:rPr lang="en-US" dirty="0" smtClean="0"/>
              <a:t> who spent good amount of time, these players are supposed to continue this trend and remain important players over the days. So they should be catered to special services, may be free game coins, energy boost </a:t>
            </a:r>
            <a:r>
              <a:rPr lang="en-US" dirty="0" err="1" smtClean="0"/>
              <a:t>ups,etc</a:t>
            </a:r>
            <a:r>
              <a:rPr lang="en-US" dirty="0" smtClean="0"/>
              <a:t> to engage them and see that these players are not lost.</a:t>
            </a:r>
          </a:p>
          <a:p>
            <a:endParaRPr lang="en-US" dirty="0"/>
          </a:p>
          <a:p>
            <a:r>
              <a:rPr lang="en-US" dirty="0" smtClean="0"/>
              <a:t>Key and Potential Customers graph shows the no of customers who are Key customers and are deeply involved in the game </a:t>
            </a:r>
            <a:r>
              <a:rPr lang="mr-IN" dirty="0" smtClean="0"/>
              <a:t>–</a:t>
            </a:r>
            <a:r>
              <a:rPr lang="en-US" dirty="0" smtClean="0"/>
              <a:t> they should be the focus , the potential key customers are the ones who are just below the Key Customers and if given proper attention could be in the </a:t>
            </a:r>
            <a:r>
              <a:rPr lang="en-US" dirty="0" err="1" smtClean="0"/>
              <a:t>kEy</a:t>
            </a:r>
            <a:r>
              <a:rPr lang="en-US" dirty="0" smtClean="0"/>
              <a:t> Customers </a:t>
            </a:r>
            <a:r>
              <a:rPr lang="en-US" dirty="0" err="1" smtClean="0"/>
              <a:t>bracket.Again</a:t>
            </a:r>
            <a:r>
              <a:rPr lang="en-US" dirty="0" smtClean="0"/>
              <a:t>, special focus should be on these 2 types of customers.</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262067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Implementation of the model was done using Predictive </a:t>
            </a:r>
            <a:r>
              <a:rPr lang="en-US" dirty="0" err="1" smtClean="0"/>
              <a:t>Modelling</a:t>
            </a:r>
            <a:r>
              <a:rPr lang="en-US" dirty="0" smtClean="0"/>
              <a:t> </a:t>
            </a:r>
            <a:r>
              <a:rPr lang="mr-IN" dirty="0" smtClean="0"/>
              <a:t>–</a:t>
            </a:r>
            <a:r>
              <a:rPr lang="en-US" dirty="0" smtClean="0"/>
              <a:t> Linear Regression Model and Stepwise Regression Model</a:t>
            </a:r>
          </a:p>
          <a:p>
            <a:r>
              <a:rPr lang="en-US" dirty="0" smtClean="0"/>
              <a:t>On Cross Validation , it was found that Linear Model was better</a:t>
            </a:r>
          </a:p>
          <a:p>
            <a:r>
              <a:rPr lang="en-US" dirty="0" smtClean="0"/>
              <a:t>The model implemented helped in finding the </a:t>
            </a:r>
            <a:r>
              <a:rPr lang="en-US" dirty="0" err="1" smtClean="0"/>
              <a:t>LifeTime</a:t>
            </a:r>
            <a:r>
              <a:rPr lang="en-US" dirty="0" smtClean="0"/>
              <a:t> Value of Players</a:t>
            </a:r>
          </a:p>
          <a:p>
            <a:r>
              <a:rPr lang="en-US" dirty="0" smtClean="0"/>
              <a:t>Higher Lifetime value would mean more profitable customer </a:t>
            </a:r>
          </a:p>
          <a:p>
            <a:r>
              <a:rPr lang="en-US" dirty="0" smtClean="0"/>
              <a:t>Tools used were R Language ,R Studio, Tableau</a:t>
            </a:r>
          </a:p>
          <a:p>
            <a:r>
              <a:rPr lang="en-US" dirty="0" smtClean="0"/>
              <a:t>For capturing the data, Google Analytics could be used</a:t>
            </a:r>
            <a:endParaRPr lang="en-US" dirty="0"/>
          </a:p>
        </p:txBody>
      </p:sp>
      <p:sp>
        <p:nvSpPr>
          <p:cNvPr id="3" name="Title 2"/>
          <p:cNvSpPr>
            <a:spLocks noGrp="1"/>
          </p:cNvSpPr>
          <p:nvPr>
            <p:ph type="title"/>
          </p:nvPr>
        </p:nvSpPr>
        <p:spPr>
          <a:xfrm>
            <a:off x="380999" y="254247"/>
            <a:ext cx="8381260" cy="1054394"/>
          </a:xfrm>
        </p:spPr>
        <p:txBody>
          <a:bodyPr/>
          <a:lstStyle/>
          <a:p>
            <a:r>
              <a:rPr lang="en-US" dirty="0"/>
              <a:t>How would you implement the Model and </a:t>
            </a:r>
            <a:r>
              <a:rPr lang="en-US" dirty="0" smtClean="0"/>
              <a:t> </a:t>
            </a:r>
            <a:r>
              <a:rPr lang="en-US" dirty="0"/>
              <a:t>tools used at your end?</a:t>
            </a:r>
          </a:p>
        </p:txBody>
      </p:sp>
    </p:spTree>
    <p:extLst>
      <p:ext uri="{BB962C8B-B14F-4D97-AF65-F5344CB8AC3E}">
        <p14:creationId xmlns:p14="http://schemas.microsoft.com/office/powerpoint/2010/main" val="645707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sz="4400" dirty="0"/>
          </a:p>
          <a:p>
            <a:pPr marL="45720" indent="0">
              <a:buNone/>
            </a:pPr>
            <a:r>
              <a:rPr lang="en-US" sz="4400" dirty="0" smtClean="0"/>
              <a:t>                THANK YOU</a:t>
            </a:r>
            <a:endParaRPr lang="en-US" sz="44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0021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10550" r="-10550"/>
          <a:stretch>
            <a:fillRect/>
          </a:stretch>
        </p:blipFill>
        <p:spPr/>
      </p:pic>
      <p:sp>
        <p:nvSpPr>
          <p:cNvPr id="3" name="Title 2"/>
          <p:cNvSpPr>
            <a:spLocks noGrp="1"/>
          </p:cNvSpPr>
          <p:nvPr>
            <p:ph type="title"/>
          </p:nvPr>
        </p:nvSpPr>
        <p:spPr/>
        <p:txBody>
          <a:bodyPr/>
          <a:lstStyle/>
          <a:p>
            <a:r>
              <a:rPr lang="en-US" dirty="0"/>
              <a:t>No OF PLAYERS ON LEVEL </a:t>
            </a:r>
            <a:r>
              <a:rPr lang="en-US" dirty="0" smtClean="0"/>
              <a:t>3 </a:t>
            </a:r>
            <a:r>
              <a:rPr lang="en-US" dirty="0"/>
              <a:t>WITH THEIR DAYS SPENT ON THE GAME</a:t>
            </a:r>
            <a:br>
              <a:rPr lang="en-US" dirty="0"/>
            </a:br>
            <a:endParaRPr lang="en-US" dirty="0"/>
          </a:p>
        </p:txBody>
      </p:sp>
    </p:spTree>
    <p:extLst>
      <p:ext uri="{BB962C8B-B14F-4D97-AF65-F5344CB8AC3E}">
        <p14:creationId xmlns:p14="http://schemas.microsoft.com/office/powerpoint/2010/main" val="1794035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405</TotalTime>
  <Words>2079</Words>
  <Application>Microsoft Macintosh PowerPoint</Application>
  <PresentationFormat>On-screen Show (4:3)</PresentationFormat>
  <Paragraphs>287</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Grid</vt:lpstr>
      <vt:lpstr>CASE STUDY</vt:lpstr>
      <vt:lpstr>PLAYER RETENTION RATE</vt:lpstr>
      <vt:lpstr>RFT ANALYSIS</vt:lpstr>
      <vt:lpstr>KEY INSIGHTS</vt:lpstr>
      <vt:lpstr>PowerPoint Presentation</vt:lpstr>
      <vt:lpstr>PowerPoint Presentation</vt:lpstr>
      <vt:lpstr>PowerPoint Presentation</vt:lpstr>
      <vt:lpstr>No OF PLAYERS ON LEVEL 2 WITH THEIR DAYS SPENT ON THE GAME </vt:lpstr>
      <vt:lpstr>No OF PLAYERS ON LEVEL 3 WITH THEIR DAYS SPENT ON THE GAME </vt:lpstr>
      <vt:lpstr>No OF PLAYERS ON LEVEL 4 WITH THEIR DAYS SPENT ON THE GAME </vt:lpstr>
      <vt:lpstr>PowerPoint Presentation</vt:lpstr>
      <vt:lpstr>ROBOTS OWNED ARE MAX IN LEVEL1</vt:lpstr>
      <vt:lpstr>CHAMPIONSHIP FIGHTS PLAYED ARE MAXIMUM IN LEVEL1</vt:lpstr>
      <vt:lpstr>FREE SPARRING FIGHTS PLAYED ARE ALSO MAX IN LEVEL1</vt:lpstr>
      <vt:lpstr>ARCADE MODE FIGHTS PLAYED ARE ALSO MAX IN LEVEL 1</vt:lpstr>
      <vt:lpstr>ACTIVENESS OF PLAYERS DEPENDING ON NO OF ACTIVE DAYS</vt:lpstr>
      <vt:lpstr>PowerPoint Presentation</vt:lpstr>
      <vt:lpstr>PowerPoint Presentation</vt:lpstr>
      <vt:lpstr>PowerPoint Presentation</vt:lpstr>
      <vt:lpstr>PowerPoint Presentation</vt:lpstr>
      <vt:lpstr>How will you begin with the data and what are the steps you will FOLLOW?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would you do Data Preparation?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Data Modeling techniques would you use?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would you validate your data and then your finding and eventually your recommendations?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KEY/POTENTIAL KEY CUSTOMERS </vt:lpstr>
      <vt:lpstr>PowerPoint Presentation</vt:lpstr>
      <vt:lpstr>PowerPoint Presentation</vt:lpstr>
      <vt:lpstr>How would you implement the Model and  tools used at your end?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gurteg sawhney</dc:creator>
  <cp:lastModifiedBy>gurteg sawhney</cp:lastModifiedBy>
  <cp:revision>21</cp:revision>
  <dcterms:created xsi:type="dcterms:W3CDTF">2018-05-21T23:21:30Z</dcterms:created>
  <dcterms:modified xsi:type="dcterms:W3CDTF">2018-05-22T06:10:39Z</dcterms:modified>
</cp:coreProperties>
</file>