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e633c021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e633c021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e633c021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e633c021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e633c021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e633c021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e633c021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e633c021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e633c021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e633c021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e633c021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fe633c021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985550" y="1310775"/>
            <a:ext cx="7107600" cy="110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Online Travel Agency Analysis</a:t>
            </a:r>
            <a:endParaRPr/>
          </a:p>
          <a:p>
            <a:pPr indent="0" lvl="0" marL="0" rtl="0" algn="r">
              <a:spcBef>
                <a:spcPts val="0"/>
              </a:spcBef>
              <a:spcAft>
                <a:spcPts val="0"/>
              </a:spcAft>
              <a:buNone/>
            </a:pPr>
            <a:r>
              <a:rPr lang="en" sz="1600">
                <a:latin typeface="Calibri"/>
                <a:ea typeface="Calibri"/>
                <a:cs typeface="Calibri"/>
                <a:sym typeface="Calibri"/>
              </a:rPr>
              <a:t>Key Insights and Recommendations</a:t>
            </a:r>
            <a:endParaRPr/>
          </a:p>
        </p:txBody>
      </p:sp>
      <p:sp>
        <p:nvSpPr>
          <p:cNvPr id="129" name="Google Shape;129;p13"/>
          <p:cNvSpPr txBox="1"/>
          <p:nvPr>
            <p:ph idx="1" type="subTitle"/>
          </p:nvPr>
        </p:nvSpPr>
        <p:spPr>
          <a:xfrm>
            <a:off x="3112100" y="293930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r">
              <a:spcBef>
                <a:spcPts val="0"/>
              </a:spcBef>
              <a:spcAft>
                <a:spcPts val="0"/>
              </a:spcAft>
              <a:buNone/>
            </a:pPr>
            <a:r>
              <a:rPr lang="en"/>
              <a:t>Presented by : Gursharan Kaur</a:t>
            </a:r>
            <a:endParaRPr/>
          </a:p>
          <a:p>
            <a:pPr indent="0" lvl="0" marL="0" rtl="0" algn="r">
              <a:spcBef>
                <a:spcPts val="0"/>
              </a:spcBef>
              <a:spcAft>
                <a:spcPts val="0"/>
              </a:spcAft>
              <a:buNone/>
            </a:pPr>
            <a:r>
              <a:rPr lang="en"/>
              <a:t>Date : 11 Sept. 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40800"/>
            <a:ext cx="7505700" cy="59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Introduction</a:t>
            </a:r>
            <a:endParaRPr b="1" u="sng"/>
          </a:p>
        </p:txBody>
      </p:sp>
      <p:sp>
        <p:nvSpPr>
          <p:cNvPr id="135" name="Google Shape;135;p14"/>
          <p:cNvSpPr txBox="1"/>
          <p:nvPr>
            <p:ph idx="1" type="body"/>
          </p:nvPr>
        </p:nvSpPr>
        <p:spPr>
          <a:xfrm>
            <a:off x="819150" y="1314525"/>
            <a:ext cx="7505700" cy="31242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Context</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2100" lvl="0"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This analysis was conducted on a dataset from an online travel agency, which contains information on bookings, pricing, refunds, and customer behavior over a six-month period.</a:t>
            </a:r>
            <a:endParaRPr sz="10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Objective</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2100" lvl="0"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The primary goal of the analysis is to identify key patterns in sales trends, understand the causes behind refund rates, and optimize pricing strategies to enhance overall profitability and customer satisfaction.</a:t>
            </a:r>
            <a:endParaRPr sz="10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Key Questions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2100" lvl="0"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What are the major sales trends and how do they vary over time?</a:t>
            </a:r>
            <a:endParaRPr sz="1000">
              <a:solidFill>
                <a:srgbClr val="000000"/>
              </a:solidFill>
              <a:latin typeface="Arial"/>
              <a:ea typeface="Arial"/>
              <a:cs typeface="Arial"/>
              <a:sym typeface="Arial"/>
            </a:endParaRPr>
          </a:p>
          <a:p>
            <a:pPr indent="-292100" lvl="0"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Which booking channels or customer behaviors lead to higher refund rates?</a:t>
            </a:r>
            <a:endParaRPr sz="1000">
              <a:solidFill>
                <a:srgbClr val="000000"/>
              </a:solidFill>
              <a:latin typeface="Arial"/>
              <a:ea typeface="Arial"/>
              <a:cs typeface="Arial"/>
              <a:sym typeface="Arial"/>
            </a:endParaRPr>
          </a:p>
          <a:p>
            <a:pPr indent="-292100" lvl="0"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How does markup affect sales across different channels, and how can it be optimized?</a:t>
            </a:r>
            <a:endParaRPr sz="10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Approach</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2100" lvl="0"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The analysis includes exploratory data analysis (EDA), visualizations of key metrics (sales, refunds, and markups), and recommendations based on insights gained from the data.</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464600"/>
            <a:ext cx="7505700" cy="6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Dataset Overview</a:t>
            </a:r>
            <a:endParaRPr b="1"/>
          </a:p>
        </p:txBody>
      </p:sp>
      <p:sp>
        <p:nvSpPr>
          <p:cNvPr id="141" name="Google Shape;141;p15"/>
          <p:cNvSpPr txBox="1"/>
          <p:nvPr>
            <p:ph idx="1" type="body"/>
          </p:nvPr>
        </p:nvSpPr>
        <p:spPr>
          <a:xfrm>
            <a:off x="819150" y="1589675"/>
            <a:ext cx="7505700" cy="284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Total entries: 32,240</a:t>
            </a:r>
            <a:endParaRPr/>
          </a:p>
          <a:p>
            <a:pPr indent="0" lvl="0" marL="0" rtl="0" algn="l">
              <a:spcBef>
                <a:spcPts val="1200"/>
              </a:spcBef>
              <a:spcAft>
                <a:spcPts val="0"/>
              </a:spcAft>
              <a:buNone/>
            </a:pPr>
            <a:r>
              <a:rPr b="1" lang="en"/>
              <a:t>Key columns:</a:t>
            </a:r>
            <a:endParaRPr b="1"/>
          </a:p>
          <a:p>
            <a:pPr indent="-298450" lvl="0" marL="457200" rtl="0" algn="l">
              <a:spcBef>
                <a:spcPts val="1200"/>
              </a:spcBef>
              <a:spcAft>
                <a:spcPts val="0"/>
              </a:spcAft>
              <a:buClr>
                <a:srgbClr val="000000"/>
              </a:buClr>
              <a:buSzPts val="1100"/>
              <a:buFont typeface="Arial"/>
              <a:buChar char="●"/>
            </a:pPr>
            <a:r>
              <a:rPr lang="en"/>
              <a:t>Buyer &amp; Supplier details</a:t>
            </a:r>
            <a:endParaRPr/>
          </a:p>
          <a:p>
            <a:pPr indent="-298450" lvl="0" marL="457200" rtl="0" algn="l">
              <a:spcBef>
                <a:spcPts val="0"/>
              </a:spcBef>
              <a:spcAft>
                <a:spcPts val="0"/>
              </a:spcAft>
              <a:buClr>
                <a:srgbClr val="000000"/>
              </a:buClr>
              <a:buSzPts val="1100"/>
              <a:buFont typeface="Arial"/>
              <a:buChar char="●"/>
            </a:pPr>
            <a:r>
              <a:rPr lang="en"/>
              <a:t>Airports, Journey type</a:t>
            </a:r>
            <a:endParaRPr/>
          </a:p>
          <a:p>
            <a:pPr indent="-298450" lvl="0" marL="457200" rtl="0" algn="l">
              <a:spcBef>
                <a:spcPts val="0"/>
              </a:spcBef>
              <a:spcAft>
                <a:spcPts val="0"/>
              </a:spcAft>
              <a:buClr>
                <a:srgbClr val="000000"/>
              </a:buClr>
              <a:buSzPts val="1100"/>
              <a:buFont typeface="Arial"/>
              <a:buChar char="●"/>
            </a:pPr>
            <a:r>
              <a:rPr lang="en"/>
              <a:t>Pricing (Cost, Markup, Selling Price)</a:t>
            </a:r>
            <a:endParaRPr/>
          </a:p>
          <a:p>
            <a:pPr indent="-298450" lvl="0" marL="457200" rtl="0" algn="l">
              <a:spcBef>
                <a:spcPts val="0"/>
              </a:spcBef>
              <a:spcAft>
                <a:spcPts val="0"/>
              </a:spcAft>
              <a:buClr>
                <a:srgbClr val="000000"/>
              </a:buClr>
              <a:buSzPts val="1100"/>
              <a:buFont typeface="Arial"/>
              <a:buChar char="●"/>
            </a:pPr>
            <a:r>
              <a:rPr lang="en"/>
              <a:t>Booking &amp; Travel Dates</a:t>
            </a:r>
            <a:endParaRPr/>
          </a:p>
          <a:p>
            <a:pPr indent="-298450" lvl="0" marL="457200" rtl="0" algn="l">
              <a:spcBef>
                <a:spcPts val="0"/>
              </a:spcBef>
              <a:spcAft>
                <a:spcPts val="0"/>
              </a:spcAft>
              <a:buClr>
                <a:srgbClr val="000000"/>
              </a:buClr>
              <a:buSzPts val="1100"/>
              <a:buFont typeface="Arial"/>
              <a:buChar char="●"/>
            </a:pPr>
            <a:r>
              <a:rPr lang="en"/>
              <a:t>Refund Status, Channel of Booking, Payment Method</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780950" y="547525"/>
            <a:ext cx="7505700" cy="6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00" u="sng"/>
              <a:t>Monthly Sales Trends (Sales Fluctuation)</a:t>
            </a:r>
            <a:endParaRPr b="1" sz="2400" u="sng"/>
          </a:p>
        </p:txBody>
      </p:sp>
      <p:sp>
        <p:nvSpPr>
          <p:cNvPr id="147" name="Google Shape;147;p16"/>
          <p:cNvSpPr txBox="1"/>
          <p:nvPr>
            <p:ph idx="1" type="body"/>
          </p:nvPr>
        </p:nvSpPr>
        <p:spPr>
          <a:xfrm>
            <a:off x="4646725" y="1152525"/>
            <a:ext cx="3981900" cy="33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800">
                <a:solidFill>
                  <a:srgbClr val="000000"/>
                </a:solidFill>
                <a:latin typeface="Arial"/>
                <a:ea typeface="Arial"/>
                <a:cs typeface="Arial"/>
                <a:sym typeface="Arial"/>
              </a:rPr>
              <a:t>Analysis Overview</a:t>
            </a:r>
            <a:r>
              <a:rPr lang="en" sz="800">
                <a:solidFill>
                  <a:srgbClr val="000000"/>
                </a:solidFill>
                <a:latin typeface="Arial"/>
                <a:ea typeface="Arial"/>
                <a:cs typeface="Arial"/>
                <a:sym typeface="Arial"/>
              </a:rPr>
              <a:t>: The sales data shows distinct </a:t>
            </a:r>
            <a:r>
              <a:rPr b="1" lang="en" sz="800">
                <a:solidFill>
                  <a:srgbClr val="000000"/>
                </a:solidFill>
                <a:latin typeface="Arial"/>
                <a:ea typeface="Arial"/>
                <a:cs typeface="Arial"/>
                <a:sym typeface="Arial"/>
              </a:rPr>
              <a:t>seasonal trends</a:t>
            </a:r>
            <a:r>
              <a:rPr lang="en" sz="800">
                <a:solidFill>
                  <a:srgbClr val="000000"/>
                </a:solidFill>
                <a:latin typeface="Arial"/>
                <a:ea typeface="Arial"/>
                <a:cs typeface="Arial"/>
                <a:sym typeface="Arial"/>
              </a:rPr>
              <a:t>, with significant peaks during certain months, indicating higher demand during holidays or vacation periods.</a:t>
            </a:r>
            <a:endParaRPr sz="800">
              <a:solidFill>
                <a:srgbClr val="000000"/>
              </a:solidFill>
              <a:latin typeface="Arial"/>
              <a:ea typeface="Arial"/>
              <a:cs typeface="Arial"/>
              <a:sym typeface="Arial"/>
            </a:endParaRPr>
          </a:p>
          <a:p>
            <a:pPr indent="0" lvl="0" marL="0" rtl="0" algn="l">
              <a:spcBef>
                <a:spcPts val="1200"/>
              </a:spcBef>
              <a:spcAft>
                <a:spcPts val="0"/>
              </a:spcAft>
              <a:buNone/>
            </a:pPr>
            <a:r>
              <a:rPr b="1" lang="en" sz="800">
                <a:solidFill>
                  <a:srgbClr val="000000"/>
                </a:solidFill>
                <a:latin typeface="Arial"/>
                <a:ea typeface="Arial"/>
                <a:cs typeface="Arial"/>
                <a:sym typeface="Arial"/>
              </a:rPr>
              <a:t>Insight</a:t>
            </a:r>
            <a:r>
              <a:rPr lang="en" sz="800">
                <a:solidFill>
                  <a:srgbClr val="000000"/>
                </a:solidFill>
                <a:latin typeface="Arial"/>
                <a:ea typeface="Arial"/>
                <a:cs typeface="Arial"/>
                <a:sym typeface="Arial"/>
              </a:rPr>
              <a:t>: Sales are much higher during peak travel months (e.g., summer, holidays), and lower in off-peak times.</a:t>
            </a:r>
            <a:endParaRPr sz="800">
              <a:solidFill>
                <a:srgbClr val="000000"/>
              </a:solidFill>
              <a:latin typeface="Arial"/>
              <a:ea typeface="Arial"/>
              <a:cs typeface="Arial"/>
              <a:sym typeface="Arial"/>
            </a:endParaRPr>
          </a:p>
          <a:p>
            <a:pPr indent="0" lvl="0" marL="0" rtl="0" algn="l">
              <a:spcBef>
                <a:spcPts val="1200"/>
              </a:spcBef>
              <a:spcAft>
                <a:spcPts val="0"/>
              </a:spcAft>
              <a:buNone/>
            </a:pPr>
            <a:r>
              <a:rPr b="1" lang="en" sz="800">
                <a:solidFill>
                  <a:srgbClr val="000000"/>
                </a:solidFill>
                <a:latin typeface="Arial"/>
                <a:ea typeface="Arial"/>
                <a:cs typeface="Arial"/>
                <a:sym typeface="Arial"/>
              </a:rPr>
              <a:t>Importance</a:t>
            </a:r>
            <a:r>
              <a:rPr lang="en" sz="800">
                <a:solidFill>
                  <a:srgbClr val="000000"/>
                </a:solidFill>
                <a:latin typeface="Arial"/>
                <a:ea typeface="Arial"/>
                <a:cs typeface="Arial"/>
                <a:sym typeface="Arial"/>
              </a:rPr>
              <a:t>: Understanding this trend allows us to </a:t>
            </a:r>
            <a:r>
              <a:rPr b="1" lang="en" sz="800">
                <a:solidFill>
                  <a:srgbClr val="000000"/>
                </a:solidFill>
                <a:latin typeface="Arial"/>
                <a:ea typeface="Arial"/>
                <a:cs typeface="Arial"/>
                <a:sym typeface="Arial"/>
              </a:rPr>
              <a:t>optimize pricing and marketing strategies</a:t>
            </a:r>
            <a:r>
              <a:rPr lang="en" sz="800">
                <a:solidFill>
                  <a:srgbClr val="000000"/>
                </a:solidFill>
                <a:latin typeface="Arial"/>
                <a:ea typeface="Arial"/>
                <a:cs typeface="Arial"/>
                <a:sym typeface="Arial"/>
              </a:rPr>
              <a:t> around high-demand periods, ensuring the business maximizes revenue during these months.</a:t>
            </a:r>
            <a:endParaRPr sz="800">
              <a:solidFill>
                <a:srgbClr val="000000"/>
              </a:solidFill>
              <a:latin typeface="Arial"/>
              <a:ea typeface="Arial"/>
              <a:cs typeface="Arial"/>
              <a:sym typeface="Arial"/>
            </a:endParaRPr>
          </a:p>
          <a:p>
            <a:pPr indent="0" lvl="0" marL="0" rtl="0" algn="l">
              <a:spcBef>
                <a:spcPts val="1200"/>
              </a:spcBef>
              <a:spcAft>
                <a:spcPts val="0"/>
              </a:spcAft>
              <a:buNone/>
            </a:pPr>
            <a:r>
              <a:rPr b="1" lang="en" sz="800">
                <a:solidFill>
                  <a:srgbClr val="000000"/>
                </a:solidFill>
                <a:latin typeface="Arial"/>
                <a:ea typeface="Arial"/>
                <a:cs typeface="Arial"/>
                <a:sym typeface="Arial"/>
              </a:rPr>
              <a:t>Recommendation</a:t>
            </a:r>
            <a:r>
              <a:rPr lang="en" sz="800">
                <a:solidFill>
                  <a:srgbClr val="000000"/>
                </a:solidFill>
                <a:latin typeface="Arial"/>
                <a:ea typeface="Arial"/>
                <a:cs typeface="Arial"/>
                <a:sym typeface="Arial"/>
              </a:rPr>
              <a:t>: Implement </a:t>
            </a:r>
            <a:r>
              <a:rPr b="1" lang="en" sz="800">
                <a:solidFill>
                  <a:srgbClr val="000000"/>
                </a:solidFill>
                <a:latin typeface="Arial"/>
                <a:ea typeface="Arial"/>
                <a:cs typeface="Arial"/>
                <a:sym typeface="Arial"/>
              </a:rPr>
              <a:t>dynamic pricing and targeted promotions</a:t>
            </a:r>
            <a:r>
              <a:rPr lang="en" sz="800">
                <a:solidFill>
                  <a:srgbClr val="000000"/>
                </a:solidFill>
                <a:latin typeface="Arial"/>
                <a:ea typeface="Arial"/>
                <a:cs typeface="Arial"/>
                <a:sym typeface="Arial"/>
              </a:rPr>
              <a:t> to capitalize on high-demand periods (holidays, vacation seasons) and incentivize off-peak bookings.</a:t>
            </a:r>
            <a:endParaRPr sz="8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Char char="●"/>
            </a:pPr>
            <a:r>
              <a:rPr b="1" lang="en" sz="800">
                <a:solidFill>
                  <a:srgbClr val="000000"/>
                </a:solidFill>
                <a:latin typeface="Arial"/>
                <a:ea typeface="Arial"/>
                <a:cs typeface="Arial"/>
                <a:sym typeface="Arial"/>
              </a:rPr>
              <a:t>Tactic 1</a:t>
            </a:r>
            <a:r>
              <a:rPr lang="en" sz="800">
                <a:solidFill>
                  <a:srgbClr val="000000"/>
                </a:solidFill>
                <a:latin typeface="Arial"/>
                <a:ea typeface="Arial"/>
                <a:cs typeface="Arial"/>
                <a:sym typeface="Arial"/>
              </a:rPr>
              <a:t>: Offer </a:t>
            </a:r>
            <a:r>
              <a:rPr b="1" lang="en" sz="800">
                <a:solidFill>
                  <a:srgbClr val="000000"/>
                </a:solidFill>
                <a:latin typeface="Arial"/>
                <a:ea typeface="Arial"/>
                <a:cs typeface="Arial"/>
                <a:sym typeface="Arial"/>
              </a:rPr>
              <a:t>early bird discounts</a:t>
            </a:r>
            <a:r>
              <a:rPr lang="en" sz="800">
                <a:solidFill>
                  <a:srgbClr val="000000"/>
                </a:solidFill>
                <a:latin typeface="Arial"/>
                <a:ea typeface="Arial"/>
                <a:cs typeface="Arial"/>
                <a:sym typeface="Arial"/>
              </a:rPr>
              <a:t> or </a:t>
            </a:r>
            <a:r>
              <a:rPr b="1" lang="en" sz="800">
                <a:solidFill>
                  <a:srgbClr val="000000"/>
                </a:solidFill>
                <a:latin typeface="Arial"/>
                <a:ea typeface="Arial"/>
                <a:cs typeface="Arial"/>
                <a:sym typeface="Arial"/>
              </a:rPr>
              <a:t>special offers</a:t>
            </a:r>
            <a:r>
              <a:rPr lang="en" sz="800">
                <a:solidFill>
                  <a:srgbClr val="000000"/>
                </a:solidFill>
                <a:latin typeface="Arial"/>
                <a:ea typeface="Arial"/>
                <a:cs typeface="Arial"/>
                <a:sym typeface="Arial"/>
              </a:rPr>
              <a:t> in off-peak periods to fill capacity.</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en" sz="800">
                <a:solidFill>
                  <a:srgbClr val="000000"/>
                </a:solidFill>
                <a:latin typeface="Arial"/>
                <a:ea typeface="Arial"/>
                <a:cs typeface="Arial"/>
                <a:sym typeface="Arial"/>
              </a:rPr>
              <a:t>Tactic 2</a:t>
            </a:r>
            <a:r>
              <a:rPr lang="en" sz="800">
                <a:solidFill>
                  <a:srgbClr val="000000"/>
                </a:solidFill>
                <a:latin typeface="Arial"/>
                <a:ea typeface="Arial"/>
                <a:cs typeface="Arial"/>
                <a:sym typeface="Arial"/>
              </a:rPr>
              <a:t>: Use </a:t>
            </a:r>
            <a:r>
              <a:rPr b="1" lang="en" sz="800">
                <a:solidFill>
                  <a:srgbClr val="000000"/>
                </a:solidFill>
                <a:latin typeface="Arial"/>
                <a:ea typeface="Arial"/>
                <a:cs typeface="Arial"/>
                <a:sym typeface="Arial"/>
              </a:rPr>
              <a:t>predictive analytics</a:t>
            </a:r>
            <a:r>
              <a:rPr lang="en" sz="800">
                <a:solidFill>
                  <a:srgbClr val="000000"/>
                </a:solidFill>
                <a:latin typeface="Arial"/>
                <a:ea typeface="Arial"/>
                <a:cs typeface="Arial"/>
                <a:sym typeface="Arial"/>
              </a:rPr>
              <a:t> to forecast peak travel times and adjust pricing models to optimize revenue during high-demand periods.</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en" sz="800">
                <a:solidFill>
                  <a:srgbClr val="000000"/>
                </a:solidFill>
                <a:latin typeface="Arial"/>
                <a:ea typeface="Arial"/>
                <a:cs typeface="Arial"/>
                <a:sym typeface="Arial"/>
              </a:rPr>
              <a:t>Tactic 3</a:t>
            </a:r>
            <a:r>
              <a:rPr lang="en" sz="800">
                <a:solidFill>
                  <a:srgbClr val="000000"/>
                </a:solidFill>
                <a:latin typeface="Arial"/>
                <a:ea typeface="Arial"/>
                <a:cs typeface="Arial"/>
                <a:sym typeface="Arial"/>
              </a:rPr>
              <a:t>: Run </a:t>
            </a:r>
            <a:r>
              <a:rPr b="1" lang="en" sz="800">
                <a:solidFill>
                  <a:srgbClr val="000000"/>
                </a:solidFill>
                <a:latin typeface="Arial"/>
                <a:ea typeface="Arial"/>
                <a:cs typeface="Arial"/>
                <a:sym typeface="Arial"/>
              </a:rPr>
              <a:t>targeted marketing campaigns</a:t>
            </a:r>
            <a:r>
              <a:rPr lang="en" sz="800">
                <a:solidFill>
                  <a:srgbClr val="000000"/>
                </a:solidFill>
                <a:latin typeface="Arial"/>
                <a:ea typeface="Arial"/>
                <a:cs typeface="Arial"/>
                <a:sym typeface="Arial"/>
              </a:rPr>
              <a:t> for customers who frequently travel during peak periods, offering </a:t>
            </a:r>
            <a:r>
              <a:rPr b="1" lang="en" sz="800">
                <a:solidFill>
                  <a:srgbClr val="000000"/>
                </a:solidFill>
                <a:latin typeface="Arial"/>
                <a:ea typeface="Arial"/>
                <a:cs typeface="Arial"/>
                <a:sym typeface="Arial"/>
              </a:rPr>
              <a:t>limited-time promotions</a:t>
            </a:r>
            <a:r>
              <a:rPr lang="en" sz="800">
                <a:solidFill>
                  <a:srgbClr val="000000"/>
                </a:solidFill>
                <a:latin typeface="Arial"/>
                <a:ea typeface="Arial"/>
                <a:cs typeface="Arial"/>
                <a:sym typeface="Arial"/>
              </a:rPr>
              <a:t> to lock in bookings early.</a:t>
            </a:r>
            <a:endParaRPr sz="800"/>
          </a:p>
        </p:txBody>
      </p:sp>
      <p:pic>
        <p:nvPicPr>
          <p:cNvPr id="148" name="Google Shape;148;p16"/>
          <p:cNvPicPr preferRelativeResize="0"/>
          <p:nvPr/>
        </p:nvPicPr>
        <p:blipFill>
          <a:blip r:embed="rId3">
            <a:alphaModFix/>
          </a:blip>
          <a:stretch>
            <a:fillRect/>
          </a:stretch>
        </p:blipFill>
        <p:spPr>
          <a:xfrm>
            <a:off x="442825" y="1321675"/>
            <a:ext cx="4203900" cy="2568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540800"/>
            <a:ext cx="7505700" cy="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b="1" lang="en" sz="2440" u="sng"/>
              <a:t>Refund Patterns (Channel-Specific Refund Rates)</a:t>
            </a:r>
            <a:endParaRPr b="1" sz="2440" u="sng"/>
          </a:p>
        </p:txBody>
      </p:sp>
      <p:sp>
        <p:nvSpPr>
          <p:cNvPr id="154" name="Google Shape;154;p17"/>
          <p:cNvSpPr txBox="1"/>
          <p:nvPr>
            <p:ph idx="1" type="body"/>
          </p:nvPr>
        </p:nvSpPr>
        <p:spPr>
          <a:xfrm>
            <a:off x="4506900" y="1276325"/>
            <a:ext cx="4190400" cy="31623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605"/>
              <a:buNone/>
            </a:pPr>
            <a:r>
              <a:rPr b="1" lang="en" sz="800">
                <a:solidFill>
                  <a:srgbClr val="000000"/>
                </a:solidFill>
                <a:latin typeface="Arial"/>
                <a:ea typeface="Arial"/>
                <a:cs typeface="Arial"/>
                <a:sym typeface="Arial"/>
              </a:rPr>
              <a:t>Analysis Overview</a:t>
            </a:r>
            <a:r>
              <a:rPr lang="en" sz="800">
                <a:solidFill>
                  <a:srgbClr val="000000"/>
                </a:solidFill>
                <a:latin typeface="Arial"/>
                <a:ea typeface="Arial"/>
                <a:cs typeface="Arial"/>
                <a:sym typeface="Arial"/>
              </a:rPr>
              <a:t>: The analysis of refund rates reveals that some </a:t>
            </a:r>
            <a:r>
              <a:rPr b="1" lang="en" sz="800">
                <a:solidFill>
                  <a:srgbClr val="000000"/>
                </a:solidFill>
                <a:latin typeface="Arial"/>
                <a:ea typeface="Arial"/>
                <a:cs typeface="Arial"/>
                <a:sym typeface="Arial"/>
              </a:rPr>
              <a:t>booking channels</a:t>
            </a:r>
            <a:r>
              <a:rPr lang="en" sz="800">
                <a:solidFill>
                  <a:srgbClr val="000000"/>
                </a:solidFill>
                <a:latin typeface="Arial"/>
                <a:ea typeface="Arial"/>
                <a:cs typeface="Arial"/>
                <a:sym typeface="Arial"/>
              </a:rPr>
              <a:t> (such as Web vs. Mobile) have a significantly higher refund rate.</a:t>
            </a:r>
            <a:endParaRPr sz="800">
              <a:solidFill>
                <a:srgbClr val="000000"/>
              </a:solidFill>
              <a:latin typeface="Arial"/>
              <a:ea typeface="Arial"/>
              <a:cs typeface="Arial"/>
              <a:sym typeface="Arial"/>
            </a:endParaRPr>
          </a:p>
          <a:p>
            <a:pPr indent="0" lvl="0" marL="0" rtl="0" algn="just">
              <a:lnSpc>
                <a:spcPct val="105000"/>
              </a:lnSpc>
              <a:spcBef>
                <a:spcPts val="1200"/>
              </a:spcBef>
              <a:spcAft>
                <a:spcPts val="0"/>
              </a:spcAft>
              <a:buSzPts val="605"/>
              <a:buNone/>
            </a:pPr>
            <a:r>
              <a:rPr b="1" lang="en" sz="800">
                <a:solidFill>
                  <a:srgbClr val="000000"/>
                </a:solidFill>
                <a:latin typeface="Arial"/>
                <a:ea typeface="Arial"/>
                <a:cs typeface="Arial"/>
                <a:sym typeface="Arial"/>
              </a:rPr>
              <a:t>Insight</a:t>
            </a:r>
            <a:r>
              <a:rPr lang="en" sz="800">
                <a:solidFill>
                  <a:srgbClr val="000000"/>
                </a:solidFill>
                <a:latin typeface="Arial"/>
                <a:ea typeface="Arial"/>
                <a:cs typeface="Arial"/>
                <a:sym typeface="Arial"/>
              </a:rPr>
              <a:t>: Channels like </a:t>
            </a:r>
            <a:r>
              <a:rPr b="1" lang="en" sz="800">
                <a:solidFill>
                  <a:srgbClr val="000000"/>
                </a:solidFill>
                <a:latin typeface="Arial"/>
                <a:ea typeface="Arial"/>
                <a:cs typeface="Arial"/>
                <a:sym typeface="Arial"/>
              </a:rPr>
              <a:t>web-based bookings</a:t>
            </a:r>
            <a:r>
              <a:rPr lang="en" sz="800">
                <a:solidFill>
                  <a:srgbClr val="000000"/>
                </a:solidFill>
                <a:latin typeface="Arial"/>
                <a:ea typeface="Arial"/>
                <a:cs typeface="Arial"/>
                <a:sym typeface="Arial"/>
              </a:rPr>
              <a:t> have higher refunds compared to mobile-based bookings, potentially due to </a:t>
            </a:r>
            <a:r>
              <a:rPr b="1" lang="en" sz="800">
                <a:solidFill>
                  <a:srgbClr val="000000"/>
                </a:solidFill>
                <a:latin typeface="Arial"/>
                <a:ea typeface="Arial"/>
                <a:cs typeface="Arial"/>
                <a:sym typeface="Arial"/>
              </a:rPr>
              <a:t>different user experiences</a:t>
            </a:r>
            <a:r>
              <a:rPr lang="en" sz="800">
                <a:solidFill>
                  <a:srgbClr val="000000"/>
                </a:solidFill>
                <a:latin typeface="Arial"/>
                <a:ea typeface="Arial"/>
                <a:cs typeface="Arial"/>
                <a:sym typeface="Arial"/>
              </a:rPr>
              <a:t> or </a:t>
            </a:r>
            <a:r>
              <a:rPr b="1" lang="en" sz="800">
                <a:solidFill>
                  <a:srgbClr val="000000"/>
                </a:solidFill>
                <a:latin typeface="Arial"/>
                <a:ea typeface="Arial"/>
                <a:cs typeface="Arial"/>
                <a:sym typeface="Arial"/>
              </a:rPr>
              <a:t>supplier issues</a:t>
            </a:r>
            <a:r>
              <a:rPr lang="en" sz="800">
                <a:solidFill>
                  <a:srgbClr val="000000"/>
                </a:solidFill>
                <a:latin typeface="Arial"/>
                <a:ea typeface="Arial"/>
                <a:cs typeface="Arial"/>
                <a:sym typeface="Arial"/>
              </a:rPr>
              <a:t>.</a:t>
            </a:r>
            <a:endParaRPr sz="800">
              <a:solidFill>
                <a:srgbClr val="000000"/>
              </a:solidFill>
              <a:latin typeface="Arial"/>
              <a:ea typeface="Arial"/>
              <a:cs typeface="Arial"/>
              <a:sym typeface="Arial"/>
            </a:endParaRPr>
          </a:p>
          <a:p>
            <a:pPr indent="0" lvl="0" marL="0" rtl="0" algn="just">
              <a:lnSpc>
                <a:spcPct val="105000"/>
              </a:lnSpc>
              <a:spcBef>
                <a:spcPts val="1200"/>
              </a:spcBef>
              <a:spcAft>
                <a:spcPts val="0"/>
              </a:spcAft>
              <a:buSzPts val="605"/>
              <a:buNone/>
            </a:pPr>
            <a:r>
              <a:rPr b="1" lang="en" sz="800">
                <a:solidFill>
                  <a:srgbClr val="000000"/>
                </a:solidFill>
                <a:latin typeface="Arial"/>
                <a:ea typeface="Arial"/>
                <a:cs typeface="Arial"/>
                <a:sym typeface="Arial"/>
              </a:rPr>
              <a:t>Importance</a:t>
            </a:r>
            <a:r>
              <a:rPr lang="en" sz="800">
                <a:solidFill>
                  <a:srgbClr val="000000"/>
                </a:solidFill>
                <a:latin typeface="Arial"/>
                <a:ea typeface="Arial"/>
                <a:cs typeface="Arial"/>
                <a:sym typeface="Arial"/>
              </a:rPr>
              <a:t>: Refunds represent lost revenue and impact profitability. Identifying the root cause of these refunds can help the company </a:t>
            </a:r>
            <a:r>
              <a:rPr b="1" lang="en" sz="800">
                <a:solidFill>
                  <a:srgbClr val="000000"/>
                </a:solidFill>
                <a:latin typeface="Arial"/>
                <a:ea typeface="Arial"/>
                <a:cs typeface="Arial"/>
                <a:sym typeface="Arial"/>
              </a:rPr>
              <a:t>minimize losses</a:t>
            </a:r>
            <a:r>
              <a:rPr lang="en" sz="800">
                <a:solidFill>
                  <a:srgbClr val="000000"/>
                </a:solidFill>
                <a:latin typeface="Arial"/>
                <a:ea typeface="Arial"/>
                <a:cs typeface="Arial"/>
                <a:sym typeface="Arial"/>
              </a:rPr>
              <a:t> and </a:t>
            </a:r>
            <a:r>
              <a:rPr b="1" lang="en" sz="800">
                <a:solidFill>
                  <a:srgbClr val="000000"/>
                </a:solidFill>
                <a:latin typeface="Arial"/>
                <a:ea typeface="Arial"/>
                <a:cs typeface="Arial"/>
                <a:sym typeface="Arial"/>
              </a:rPr>
              <a:t>improve customer satisfaction</a:t>
            </a:r>
            <a:r>
              <a:rPr lang="en" sz="800">
                <a:solidFill>
                  <a:srgbClr val="000000"/>
                </a:solidFill>
                <a:latin typeface="Arial"/>
                <a:ea typeface="Arial"/>
                <a:cs typeface="Arial"/>
                <a:sym typeface="Arial"/>
              </a:rPr>
              <a:t>.</a:t>
            </a:r>
            <a:endParaRPr sz="800">
              <a:solidFill>
                <a:srgbClr val="000000"/>
              </a:solidFill>
              <a:latin typeface="Arial"/>
              <a:ea typeface="Arial"/>
              <a:cs typeface="Arial"/>
              <a:sym typeface="Arial"/>
            </a:endParaRPr>
          </a:p>
          <a:p>
            <a:pPr indent="0" lvl="0" marL="0" rtl="0" algn="just">
              <a:lnSpc>
                <a:spcPct val="105000"/>
              </a:lnSpc>
              <a:spcBef>
                <a:spcPts val="1400"/>
              </a:spcBef>
              <a:spcAft>
                <a:spcPts val="0"/>
              </a:spcAft>
              <a:buSzPts val="605"/>
              <a:buNone/>
            </a:pPr>
            <a:r>
              <a:rPr b="1" lang="en" sz="800">
                <a:solidFill>
                  <a:srgbClr val="000000"/>
                </a:solidFill>
                <a:latin typeface="Arial"/>
                <a:ea typeface="Arial"/>
                <a:cs typeface="Arial"/>
                <a:sym typeface="Arial"/>
              </a:rPr>
              <a:t>Recommendation: </a:t>
            </a:r>
            <a:r>
              <a:rPr lang="en" sz="800">
                <a:solidFill>
                  <a:srgbClr val="000000"/>
                </a:solidFill>
                <a:latin typeface="Arial"/>
                <a:ea typeface="Arial"/>
                <a:cs typeface="Arial"/>
                <a:sym typeface="Arial"/>
              </a:rPr>
              <a:t>Improve refund rates by enhancing customer support, optimizing refund policies, and increasing transparency in the booking process, particularly on high-refund channels (e.g., web bookings).</a:t>
            </a:r>
            <a:endParaRPr sz="800">
              <a:solidFill>
                <a:srgbClr val="000000"/>
              </a:solidFill>
              <a:latin typeface="Arial"/>
              <a:ea typeface="Arial"/>
              <a:cs typeface="Arial"/>
              <a:sym typeface="Arial"/>
            </a:endParaRPr>
          </a:p>
          <a:p>
            <a:pPr indent="-279400" lvl="0" marL="457200" rtl="0" algn="just">
              <a:lnSpc>
                <a:spcPct val="105000"/>
              </a:lnSpc>
              <a:spcBef>
                <a:spcPts val="1400"/>
              </a:spcBef>
              <a:spcAft>
                <a:spcPts val="0"/>
              </a:spcAft>
              <a:buClr>
                <a:srgbClr val="000000"/>
              </a:buClr>
              <a:buSzPts val="800"/>
              <a:buFont typeface="Arial"/>
              <a:buChar char="●"/>
            </a:pPr>
            <a:r>
              <a:rPr b="1" lang="en" sz="800">
                <a:solidFill>
                  <a:srgbClr val="000000"/>
                </a:solidFill>
                <a:latin typeface="Arial"/>
                <a:ea typeface="Arial"/>
                <a:cs typeface="Arial"/>
                <a:sym typeface="Arial"/>
              </a:rPr>
              <a:t>Tactic 1</a:t>
            </a:r>
            <a:r>
              <a:rPr lang="en" sz="800">
                <a:solidFill>
                  <a:srgbClr val="000000"/>
                </a:solidFill>
                <a:latin typeface="Arial"/>
                <a:ea typeface="Arial"/>
                <a:cs typeface="Arial"/>
                <a:sym typeface="Arial"/>
              </a:rPr>
              <a:t>: Implement real-time customer support (via live chat or automated bots) on high-refund channels.</a:t>
            </a:r>
            <a:endParaRPr sz="800">
              <a:solidFill>
                <a:srgbClr val="000000"/>
              </a:solidFill>
              <a:latin typeface="Arial"/>
              <a:ea typeface="Arial"/>
              <a:cs typeface="Arial"/>
              <a:sym typeface="Arial"/>
            </a:endParaRPr>
          </a:p>
          <a:p>
            <a:pPr indent="-279400" lvl="0" marL="457200" rtl="0" algn="just">
              <a:lnSpc>
                <a:spcPct val="105000"/>
              </a:lnSpc>
              <a:spcBef>
                <a:spcPts val="0"/>
              </a:spcBef>
              <a:spcAft>
                <a:spcPts val="0"/>
              </a:spcAft>
              <a:buClr>
                <a:srgbClr val="000000"/>
              </a:buClr>
              <a:buSzPts val="800"/>
              <a:buFont typeface="Arial"/>
              <a:buChar char="●"/>
            </a:pPr>
            <a:r>
              <a:rPr b="1" lang="en" sz="800">
                <a:solidFill>
                  <a:srgbClr val="000000"/>
                </a:solidFill>
                <a:latin typeface="Arial"/>
                <a:ea typeface="Arial"/>
                <a:cs typeface="Arial"/>
                <a:sym typeface="Arial"/>
              </a:rPr>
              <a:t>Tactic 2</a:t>
            </a:r>
            <a:r>
              <a:rPr lang="en" sz="800">
                <a:solidFill>
                  <a:srgbClr val="000000"/>
                </a:solidFill>
                <a:latin typeface="Arial"/>
                <a:ea typeface="Arial"/>
                <a:cs typeface="Arial"/>
                <a:sym typeface="Arial"/>
              </a:rPr>
              <a:t>: Introduce flexible, tiered refund policies.</a:t>
            </a:r>
            <a:endParaRPr sz="800">
              <a:solidFill>
                <a:srgbClr val="000000"/>
              </a:solidFill>
              <a:latin typeface="Arial"/>
              <a:ea typeface="Arial"/>
              <a:cs typeface="Arial"/>
              <a:sym typeface="Arial"/>
            </a:endParaRPr>
          </a:p>
          <a:p>
            <a:pPr indent="-279400" lvl="0" marL="457200" rtl="0" algn="just">
              <a:lnSpc>
                <a:spcPct val="105000"/>
              </a:lnSpc>
              <a:spcBef>
                <a:spcPts val="0"/>
              </a:spcBef>
              <a:spcAft>
                <a:spcPts val="0"/>
              </a:spcAft>
              <a:buClr>
                <a:srgbClr val="000000"/>
              </a:buClr>
              <a:buSzPts val="800"/>
              <a:buFont typeface="Arial"/>
              <a:buChar char="●"/>
            </a:pPr>
            <a:r>
              <a:rPr b="1" lang="en" sz="800">
                <a:solidFill>
                  <a:srgbClr val="000000"/>
                </a:solidFill>
                <a:latin typeface="Arial"/>
                <a:ea typeface="Arial"/>
                <a:cs typeface="Arial"/>
                <a:sym typeface="Arial"/>
              </a:rPr>
              <a:t>Tactic 3</a:t>
            </a:r>
            <a:r>
              <a:rPr lang="en" sz="800">
                <a:solidFill>
                  <a:srgbClr val="000000"/>
                </a:solidFill>
                <a:latin typeface="Arial"/>
                <a:ea typeface="Arial"/>
                <a:cs typeface="Arial"/>
                <a:sym typeface="Arial"/>
              </a:rPr>
              <a:t>: Improve transparency of refund and cancellation policies during the booking process.</a:t>
            </a:r>
            <a:endParaRPr sz="800">
              <a:solidFill>
                <a:srgbClr val="000000"/>
              </a:solidFill>
              <a:latin typeface="Arial"/>
              <a:ea typeface="Arial"/>
              <a:cs typeface="Arial"/>
              <a:sym typeface="Arial"/>
            </a:endParaRPr>
          </a:p>
          <a:p>
            <a:pPr indent="-279400" lvl="0" marL="457200" rtl="0" algn="just">
              <a:lnSpc>
                <a:spcPct val="105000"/>
              </a:lnSpc>
              <a:spcBef>
                <a:spcPts val="0"/>
              </a:spcBef>
              <a:spcAft>
                <a:spcPts val="0"/>
              </a:spcAft>
              <a:buClr>
                <a:srgbClr val="000000"/>
              </a:buClr>
              <a:buSzPts val="800"/>
              <a:buFont typeface="Arial"/>
              <a:buChar char="●"/>
            </a:pPr>
            <a:r>
              <a:rPr b="1" lang="en" sz="800">
                <a:solidFill>
                  <a:srgbClr val="000000"/>
                </a:solidFill>
                <a:latin typeface="Arial"/>
                <a:ea typeface="Arial"/>
                <a:cs typeface="Arial"/>
                <a:sym typeface="Arial"/>
              </a:rPr>
              <a:t>Tactic 4</a:t>
            </a:r>
            <a:r>
              <a:rPr lang="en" sz="800">
                <a:solidFill>
                  <a:srgbClr val="000000"/>
                </a:solidFill>
                <a:latin typeface="Arial"/>
                <a:ea typeface="Arial"/>
                <a:cs typeface="Arial"/>
                <a:sym typeface="Arial"/>
              </a:rPr>
              <a:t>: Use data analytics to identify the most frequent reasons for refunds by channel and address them directly.</a:t>
            </a:r>
            <a:endParaRPr sz="800">
              <a:solidFill>
                <a:srgbClr val="000000"/>
              </a:solidFill>
              <a:latin typeface="Arial"/>
              <a:ea typeface="Arial"/>
              <a:cs typeface="Arial"/>
              <a:sym typeface="Arial"/>
            </a:endParaRPr>
          </a:p>
          <a:p>
            <a:pPr indent="0" lvl="0" marL="0" rtl="0" algn="l">
              <a:lnSpc>
                <a:spcPct val="105000"/>
              </a:lnSpc>
              <a:spcBef>
                <a:spcPts val="1400"/>
              </a:spcBef>
              <a:spcAft>
                <a:spcPts val="400"/>
              </a:spcAft>
              <a:buSzPts val="605"/>
              <a:buNone/>
            </a:pPr>
            <a:r>
              <a:t/>
            </a:r>
            <a:endParaRPr sz="715">
              <a:solidFill>
                <a:srgbClr val="000000"/>
              </a:solidFill>
              <a:latin typeface="Arial"/>
              <a:ea typeface="Arial"/>
              <a:cs typeface="Arial"/>
              <a:sym typeface="Arial"/>
            </a:endParaRPr>
          </a:p>
        </p:txBody>
      </p:sp>
      <p:pic>
        <p:nvPicPr>
          <p:cNvPr id="155" name="Google Shape;155;p17"/>
          <p:cNvPicPr preferRelativeResize="0"/>
          <p:nvPr/>
        </p:nvPicPr>
        <p:blipFill>
          <a:blip r:embed="rId3">
            <a:alphaModFix/>
          </a:blip>
          <a:stretch>
            <a:fillRect/>
          </a:stretch>
        </p:blipFill>
        <p:spPr>
          <a:xfrm>
            <a:off x="381700" y="1352300"/>
            <a:ext cx="4190300" cy="2996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464600"/>
            <a:ext cx="7505700" cy="6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00" u="sng"/>
              <a:t>Pricing and Markup Strategies</a:t>
            </a:r>
            <a:endParaRPr b="1" sz="2400" u="sng"/>
          </a:p>
        </p:txBody>
      </p:sp>
      <p:sp>
        <p:nvSpPr>
          <p:cNvPr id="161" name="Google Shape;161;p18"/>
          <p:cNvSpPr txBox="1"/>
          <p:nvPr>
            <p:ph idx="1" type="body"/>
          </p:nvPr>
        </p:nvSpPr>
        <p:spPr>
          <a:xfrm>
            <a:off x="4723150" y="994225"/>
            <a:ext cx="3951300" cy="3216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3200">
                <a:solidFill>
                  <a:srgbClr val="000000"/>
                </a:solidFill>
                <a:latin typeface="Arial"/>
                <a:ea typeface="Arial"/>
                <a:cs typeface="Arial"/>
                <a:sym typeface="Arial"/>
              </a:rPr>
              <a:t>Analysis Overview</a:t>
            </a:r>
            <a:r>
              <a:rPr lang="en" sz="3200">
                <a:solidFill>
                  <a:srgbClr val="000000"/>
                </a:solidFill>
                <a:latin typeface="Arial"/>
                <a:ea typeface="Arial"/>
                <a:cs typeface="Arial"/>
                <a:sym typeface="Arial"/>
              </a:rPr>
              <a:t>: The relationship between </a:t>
            </a:r>
            <a:r>
              <a:rPr b="1" lang="en" sz="3200">
                <a:solidFill>
                  <a:srgbClr val="000000"/>
                </a:solidFill>
                <a:latin typeface="Arial"/>
                <a:ea typeface="Arial"/>
                <a:cs typeface="Arial"/>
                <a:sym typeface="Arial"/>
              </a:rPr>
              <a:t>markup</a:t>
            </a:r>
            <a:r>
              <a:rPr lang="en" sz="3200">
                <a:solidFill>
                  <a:srgbClr val="000000"/>
                </a:solidFill>
                <a:latin typeface="Arial"/>
                <a:ea typeface="Arial"/>
                <a:cs typeface="Arial"/>
                <a:sym typeface="Arial"/>
              </a:rPr>
              <a:t> and </a:t>
            </a:r>
            <a:r>
              <a:rPr b="1" lang="en" sz="3200">
                <a:solidFill>
                  <a:srgbClr val="000000"/>
                </a:solidFill>
                <a:latin typeface="Arial"/>
                <a:ea typeface="Arial"/>
                <a:cs typeface="Arial"/>
                <a:sym typeface="Arial"/>
              </a:rPr>
              <a:t>sales</a:t>
            </a:r>
            <a:r>
              <a:rPr lang="en" sz="3200">
                <a:solidFill>
                  <a:srgbClr val="000000"/>
                </a:solidFill>
                <a:latin typeface="Arial"/>
                <a:ea typeface="Arial"/>
                <a:cs typeface="Arial"/>
                <a:sym typeface="Arial"/>
              </a:rPr>
              <a:t> shows that higher markups on certain channels lead to </a:t>
            </a:r>
            <a:r>
              <a:rPr b="1" lang="en" sz="3200">
                <a:solidFill>
                  <a:srgbClr val="000000"/>
                </a:solidFill>
                <a:latin typeface="Arial"/>
                <a:ea typeface="Arial"/>
                <a:cs typeface="Arial"/>
                <a:sym typeface="Arial"/>
              </a:rPr>
              <a:t>lower sales</a:t>
            </a:r>
            <a:r>
              <a:rPr lang="en" sz="3200">
                <a:solidFill>
                  <a:srgbClr val="000000"/>
                </a:solidFill>
                <a:latin typeface="Arial"/>
                <a:ea typeface="Arial"/>
                <a:cs typeface="Arial"/>
                <a:sym typeface="Arial"/>
              </a:rPr>
              <a:t>, indicating a </a:t>
            </a:r>
            <a:r>
              <a:rPr b="1" lang="en" sz="3200">
                <a:solidFill>
                  <a:srgbClr val="000000"/>
                </a:solidFill>
                <a:latin typeface="Arial"/>
                <a:ea typeface="Arial"/>
                <a:cs typeface="Arial"/>
                <a:sym typeface="Arial"/>
              </a:rPr>
              <a:t>price sensitivity</a:t>
            </a:r>
            <a:r>
              <a:rPr lang="en" sz="3200">
                <a:solidFill>
                  <a:srgbClr val="000000"/>
                </a:solidFill>
                <a:latin typeface="Arial"/>
                <a:ea typeface="Arial"/>
                <a:cs typeface="Arial"/>
                <a:sym typeface="Arial"/>
              </a:rPr>
              <a:t> among customers.</a:t>
            </a:r>
            <a:endParaRPr sz="3200">
              <a:solidFill>
                <a:srgbClr val="000000"/>
              </a:solidFill>
              <a:latin typeface="Arial"/>
              <a:ea typeface="Arial"/>
              <a:cs typeface="Arial"/>
              <a:sym typeface="Arial"/>
            </a:endParaRPr>
          </a:p>
          <a:p>
            <a:pPr indent="0" lvl="0" marL="0" rtl="0" algn="l">
              <a:spcBef>
                <a:spcPts val="1200"/>
              </a:spcBef>
              <a:spcAft>
                <a:spcPts val="0"/>
              </a:spcAft>
              <a:buNone/>
            </a:pPr>
            <a:r>
              <a:rPr b="1" lang="en" sz="3200">
                <a:solidFill>
                  <a:srgbClr val="000000"/>
                </a:solidFill>
                <a:latin typeface="Arial"/>
                <a:ea typeface="Arial"/>
                <a:cs typeface="Arial"/>
                <a:sym typeface="Arial"/>
              </a:rPr>
              <a:t>Insight</a:t>
            </a:r>
            <a:r>
              <a:rPr lang="en" sz="3200">
                <a:solidFill>
                  <a:srgbClr val="000000"/>
                </a:solidFill>
                <a:latin typeface="Arial"/>
                <a:ea typeface="Arial"/>
                <a:cs typeface="Arial"/>
                <a:sym typeface="Arial"/>
              </a:rPr>
              <a:t>: </a:t>
            </a:r>
            <a:r>
              <a:rPr b="1" lang="en" sz="3200">
                <a:solidFill>
                  <a:srgbClr val="000000"/>
                </a:solidFill>
                <a:latin typeface="Arial"/>
                <a:ea typeface="Arial"/>
                <a:cs typeface="Arial"/>
                <a:sym typeface="Arial"/>
              </a:rPr>
              <a:t>Channels with higher markups</a:t>
            </a:r>
            <a:r>
              <a:rPr lang="en" sz="3200">
                <a:solidFill>
                  <a:srgbClr val="000000"/>
                </a:solidFill>
                <a:latin typeface="Arial"/>
                <a:ea typeface="Arial"/>
                <a:cs typeface="Arial"/>
                <a:sym typeface="Arial"/>
              </a:rPr>
              <a:t> (e.g., certain regions or customer types) tend to have reduced sales, suggesting customers are sensitive to price changes.</a:t>
            </a:r>
            <a:endParaRPr sz="3200">
              <a:solidFill>
                <a:srgbClr val="000000"/>
              </a:solidFill>
              <a:latin typeface="Arial"/>
              <a:ea typeface="Arial"/>
              <a:cs typeface="Arial"/>
              <a:sym typeface="Arial"/>
            </a:endParaRPr>
          </a:p>
          <a:p>
            <a:pPr indent="0" lvl="0" marL="0" rtl="0" algn="l">
              <a:spcBef>
                <a:spcPts val="1200"/>
              </a:spcBef>
              <a:spcAft>
                <a:spcPts val="0"/>
              </a:spcAft>
              <a:buNone/>
            </a:pPr>
            <a:r>
              <a:rPr b="1" lang="en" sz="3200">
                <a:solidFill>
                  <a:srgbClr val="000000"/>
                </a:solidFill>
                <a:latin typeface="Arial"/>
                <a:ea typeface="Arial"/>
                <a:cs typeface="Arial"/>
                <a:sym typeface="Arial"/>
              </a:rPr>
              <a:t>Importance</a:t>
            </a:r>
            <a:r>
              <a:rPr lang="en" sz="3200">
                <a:solidFill>
                  <a:srgbClr val="000000"/>
                </a:solidFill>
                <a:latin typeface="Arial"/>
                <a:ea typeface="Arial"/>
                <a:cs typeface="Arial"/>
                <a:sym typeface="Arial"/>
              </a:rPr>
              <a:t>: Optimizing the markup strategy is crucial to maintaining competitiveness, especially in highly sensitive markets or with cost-conscious customers.</a:t>
            </a:r>
            <a:endParaRPr sz="3200">
              <a:solidFill>
                <a:srgbClr val="000000"/>
              </a:solidFill>
              <a:latin typeface="Arial"/>
              <a:ea typeface="Arial"/>
              <a:cs typeface="Arial"/>
              <a:sym typeface="Arial"/>
            </a:endParaRPr>
          </a:p>
          <a:p>
            <a:pPr indent="0" lvl="0" marL="0" rtl="0" algn="l">
              <a:spcBef>
                <a:spcPts val="1200"/>
              </a:spcBef>
              <a:spcAft>
                <a:spcPts val="0"/>
              </a:spcAft>
              <a:buNone/>
            </a:pPr>
            <a:r>
              <a:rPr b="1" lang="en" sz="3200">
                <a:solidFill>
                  <a:srgbClr val="000000"/>
                </a:solidFill>
                <a:latin typeface="Arial"/>
                <a:ea typeface="Arial"/>
                <a:cs typeface="Arial"/>
                <a:sym typeface="Arial"/>
              </a:rPr>
              <a:t>Recommendation</a:t>
            </a:r>
            <a:r>
              <a:rPr lang="en" sz="3200">
                <a:solidFill>
                  <a:srgbClr val="000000"/>
                </a:solidFill>
                <a:latin typeface="Arial"/>
                <a:ea typeface="Arial"/>
                <a:cs typeface="Arial"/>
                <a:sym typeface="Arial"/>
              </a:rPr>
              <a:t>: </a:t>
            </a:r>
            <a:r>
              <a:rPr b="1" lang="en" sz="3200">
                <a:solidFill>
                  <a:srgbClr val="000000"/>
                </a:solidFill>
                <a:latin typeface="Arial"/>
                <a:ea typeface="Arial"/>
                <a:cs typeface="Arial"/>
                <a:sym typeface="Arial"/>
              </a:rPr>
              <a:t>Optimize markup strategies</a:t>
            </a:r>
            <a:r>
              <a:rPr lang="en" sz="3200">
                <a:solidFill>
                  <a:srgbClr val="000000"/>
                </a:solidFill>
                <a:latin typeface="Arial"/>
                <a:ea typeface="Arial"/>
                <a:cs typeface="Arial"/>
                <a:sym typeface="Arial"/>
              </a:rPr>
              <a:t> by analyzing customer preferences and purchasing behaviors in each channel (Web, Android, etc.).</a:t>
            </a:r>
            <a:endParaRPr sz="32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ct val="100000"/>
              <a:buFont typeface="Arial"/>
              <a:buChar char="●"/>
            </a:pPr>
            <a:r>
              <a:rPr b="1" lang="en" sz="3200">
                <a:solidFill>
                  <a:srgbClr val="000000"/>
                </a:solidFill>
                <a:latin typeface="Arial"/>
                <a:ea typeface="Arial"/>
                <a:cs typeface="Arial"/>
                <a:sym typeface="Arial"/>
              </a:rPr>
              <a:t>Tactic 1</a:t>
            </a:r>
            <a:r>
              <a:rPr lang="en" sz="3200">
                <a:solidFill>
                  <a:srgbClr val="000000"/>
                </a:solidFill>
                <a:latin typeface="Arial"/>
                <a:ea typeface="Arial"/>
                <a:cs typeface="Arial"/>
                <a:sym typeface="Arial"/>
              </a:rPr>
              <a:t>: Use </a:t>
            </a:r>
            <a:r>
              <a:rPr b="1" lang="en" sz="3200">
                <a:solidFill>
                  <a:srgbClr val="000000"/>
                </a:solidFill>
                <a:latin typeface="Arial"/>
                <a:ea typeface="Arial"/>
                <a:cs typeface="Arial"/>
                <a:sym typeface="Arial"/>
              </a:rPr>
              <a:t>A/B testing</a:t>
            </a:r>
            <a:r>
              <a:rPr lang="en" sz="3200">
                <a:solidFill>
                  <a:srgbClr val="000000"/>
                </a:solidFill>
                <a:latin typeface="Arial"/>
                <a:ea typeface="Arial"/>
                <a:cs typeface="Arial"/>
                <a:sym typeface="Arial"/>
              </a:rPr>
              <a:t> to experiment with different markup rates across channels, tracking the effect on booking conversions and profitability.</a:t>
            </a:r>
            <a:endParaRPr sz="32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ct val="100000"/>
              <a:buFont typeface="Arial"/>
              <a:buChar char="●"/>
            </a:pPr>
            <a:r>
              <a:rPr b="1" lang="en" sz="3200">
                <a:solidFill>
                  <a:srgbClr val="000000"/>
                </a:solidFill>
                <a:latin typeface="Arial"/>
                <a:ea typeface="Arial"/>
                <a:cs typeface="Arial"/>
                <a:sym typeface="Arial"/>
              </a:rPr>
              <a:t>Tactic 2</a:t>
            </a:r>
            <a:r>
              <a:rPr lang="en" sz="3200">
                <a:solidFill>
                  <a:srgbClr val="000000"/>
                </a:solidFill>
                <a:latin typeface="Arial"/>
                <a:ea typeface="Arial"/>
                <a:cs typeface="Arial"/>
                <a:sym typeface="Arial"/>
              </a:rPr>
              <a:t>: </a:t>
            </a:r>
            <a:r>
              <a:rPr b="1" lang="en" sz="3200">
                <a:solidFill>
                  <a:srgbClr val="000000"/>
                </a:solidFill>
                <a:latin typeface="Arial"/>
                <a:ea typeface="Arial"/>
                <a:cs typeface="Arial"/>
                <a:sym typeface="Arial"/>
              </a:rPr>
              <a:t>Personalize pricing</a:t>
            </a:r>
            <a:r>
              <a:rPr lang="en" sz="3200">
                <a:solidFill>
                  <a:srgbClr val="000000"/>
                </a:solidFill>
                <a:latin typeface="Arial"/>
                <a:ea typeface="Arial"/>
                <a:cs typeface="Arial"/>
                <a:sym typeface="Arial"/>
              </a:rPr>
              <a:t> by using historical data on customer preferences to offer personalized offers (e.g., loyalty discounts for frequent users of specific channels).</a:t>
            </a:r>
            <a:endParaRPr sz="32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ct val="100000"/>
              <a:buFont typeface="Arial"/>
              <a:buChar char="●"/>
            </a:pPr>
            <a:r>
              <a:rPr b="1" lang="en" sz="3200">
                <a:solidFill>
                  <a:srgbClr val="000000"/>
                </a:solidFill>
                <a:latin typeface="Arial"/>
                <a:ea typeface="Arial"/>
                <a:cs typeface="Arial"/>
                <a:sym typeface="Arial"/>
              </a:rPr>
              <a:t>Tactic 3</a:t>
            </a:r>
            <a:r>
              <a:rPr lang="en" sz="3200">
                <a:solidFill>
                  <a:srgbClr val="000000"/>
                </a:solidFill>
                <a:latin typeface="Arial"/>
                <a:ea typeface="Arial"/>
                <a:cs typeface="Arial"/>
                <a:sym typeface="Arial"/>
              </a:rPr>
              <a:t>: Implement a </a:t>
            </a:r>
            <a:r>
              <a:rPr b="1" lang="en" sz="3200">
                <a:solidFill>
                  <a:srgbClr val="000000"/>
                </a:solidFill>
                <a:latin typeface="Arial"/>
                <a:ea typeface="Arial"/>
                <a:cs typeface="Arial"/>
                <a:sym typeface="Arial"/>
              </a:rPr>
              <a:t>dynamic pricing model</a:t>
            </a:r>
            <a:r>
              <a:rPr lang="en" sz="3200">
                <a:solidFill>
                  <a:srgbClr val="000000"/>
                </a:solidFill>
                <a:latin typeface="Arial"/>
                <a:ea typeface="Arial"/>
                <a:cs typeface="Arial"/>
                <a:sym typeface="Arial"/>
              </a:rPr>
              <a:t> where markup fluctuates based on demand (e.g., higher markups during high demand periods but lower in low-demand periods).</a:t>
            </a:r>
            <a:endParaRPr sz="3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62" name="Google Shape;162;p18"/>
          <p:cNvPicPr preferRelativeResize="0"/>
          <p:nvPr/>
        </p:nvPicPr>
        <p:blipFill>
          <a:blip r:embed="rId3">
            <a:alphaModFix/>
          </a:blip>
          <a:stretch>
            <a:fillRect/>
          </a:stretch>
        </p:blipFill>
        <p:spPr>
          <a:xfrm>
            <a:off x="489125" y="1078700"/>
            <a:ext cx="4081626" cy="2895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22934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Thankyou</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