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05AB0B7-017A-4B5A-9CE4-A841043BB2B8}" type="datetimeFigureOut">
              <a:rPr lang="en-US" smtClean="0"/>
              <a:t>8/22/2011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B39F7-F889-453D-AB0E-761FFC59D73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5AB0B7-017A-4B5A-9CE4-A841043BB2B8}" type="datetimeFigureOut">
              <a:rPr lang="en-US" smtClean="0"/>
              <a:t>8/22/2011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B39F7-F889-453D-AB0E-761FFC59D73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5AB0B7-017A-4B5A-9CE4-A841043BB2B8}" type="datetimeFigureOut">
              <a:rPr lang="en-US" smtClean="0"/>
              <a:t>8/22/2011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B39F7-F889-453D-AB0E-761FFC59D73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5AB0B7-017A-4B5A-9CE4-A841043BB2B8}" type="datetimeFigureOut">
              <a:rPr lang="en-US" smtClean="0"/>
              <a:t>8/22/2011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B39F7-F889-453D-AB0E-761FFC59D73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5AB0B7-017A-4B5A-9CE4-A841043BB2B8}" type="datetimeFigureOut">
              <a:rPr lang="en-US" smtClean="0"/>
              <a:t>8/22/2011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B39F7-F889-453D-AB0E-761FFC59D73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05AB0B7-017A-4B5A-9CE4-A841043BB2B8}" type="datetimeFigureOut">
              <a:rPr lang="en-US" smtClean="0"/>
              <a:t>8/22/2011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2B39F7-F889-453D-AB0E-761FFC59D73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05AB0B7-017A-4B5A-9CE4-A841043BB2B8}" type="datetimeFigureOut">
              <a:rPr lang="en-US" smtClean="0"/>
              <a:t>8/22/2011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2B39F7-F889-453D-AB0E-761FFC59D73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05AB0B7-017A-4B5A-9CE4-A841043BB2B8}" type="datetimeFigureOut">
              <a:rPr lang="en-US" smtClean="0"/>
              <a:t>8/22/2011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2B39F7-F889-453D-AB0E-761FFC59D73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5AB0B7-017A-4B5A-9CE4-A841043BB2B8}" type="datetimeFigureOut">
              <a:rPr lang="en-US" smtClean="0"/>
              <a:t>8/22/2011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2B39F7-F889-453D-AB0E-761FFC59D73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5AB0B7-017A-4B5A-9CE4-A841043BB2B8}" type="datetimeFigureOut">
              <a:rPr lang="en-US" smtClean="0"/>
              <a:t>8/22/2011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2B39F7-F889-453D-AB0E-761FFC59D73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5AB0B7-017A-4B5A-9CE4-A841043BB2B8}" type="datetimeFigureOut">
              <a:rPr lang="en-US" smtClean="0"/>
              <a:t>8/22/2011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2B39F7-F889-453D-AB0E-761FFC59D73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5AB0B7-017A-4B5A-9CE4-A841043BB2B8}" type="datetimeFigureOut">
              <a:rPr lang="en-US" smtClean="0"/>
              <a:t>8/22/2011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2B39F7-F889-453D-AB0E-761FFC59D73A}"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puzzlersworld.com/ipuzzles/puzzles/ants-on-a-triangl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puzzlersworld.com/ipuzzles/puzzles/zeroes-in-100-factorial.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mathemania</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b="1" dirty="0"/>
              <a:t>Answer: </a:t>
            </a:r>
            <a:r>
              <a:rPr lang="en-IN" dirty="0"/>
              <a:t>Option </a:t>
            </a:r>
            <a:r>
              <a:rPr lang="en-IN" b="1" dirty="0"/>
              <a:t>A</a:t>
            </a:r>
            <a:endParaRPr lang="en-IN" dirty="0"/>
          </a:p>
          <a:p>
            <a:r>
              <a:rPr lang="en-IN" b="1" dirty="0"/>
              <a:t>Explanation:</a:t>
            </a:r>
            <a:endParaRPr lang="en-IN" dirty="0"/>
          </a:p>
          <a:p>
            <a:r>
              <a:rPr lang="en-IN" dirty="0"/>
              <a:t>B's 1 day's work =120</a:t>
            </a:r>
          </a:p>
          <a:p>
            <a:r>
              <a:rPr lang="en-IN" dirty="0"/>
              <a:t>(A+ B)'s 1 day's work =17</a:t>
            </a:r>
          </a:p>
          <a:p>
            <a:r>
              <a:rPr lang="en-IN" b="1" dirty="0"/>
              <a:t> I.</a:t>
            </a:r>
            <a:r>
              <a:rPr lang="en-IN" dirty="0"/>
              <a:t> (A + B)'s 5 day's work =57</a:t>
            </a:r>
          </a:p>
          <a:p>
            <a:r>
              <a:rPr lang="en-IN" dirty="0"/>
              <a:t>Remaining work =1 -5=2.77</a:t>
            </a:r>
          </a:p>
          <a:p>
            <a:r>
              <a:rPr lang="en-IN" dirty="0"/>
              <a:t>2work was carried by A.7</a:t>
            </a:r>
          </a:p>
          <a:p>
            <a:r>
              <a:rPr lang="en-IN" b="1" dirty="0"/>
              <a:t>II.</a:t>
            </a:r>
            <a:r>
              <a:rPr lang="en-IN" dirty="0"/>
              <a:t> is irrelevant.</a:t>
            </a:r>
          </a:p>
          <a:p>
            <a:r>
              <a:rPr lang="en-IN" dirty="0"/>
              <a:t> Correct answer is (A).</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20.The calendar for the year 2007 will be the same for the year:</a:t>
            </a:r>
          </a:p>
          <a:p>
            <a:r>
              <a:rPr lang="en-IN" dirty="0" smtClean="0"/>
              <a:t>A.2014</a:t>
            </a:r>
          </a:p>
          <a:p>
            <a:r>
              <a:rPr lang="en-IN" dirty="0" smtClean="0"/>
              <a:t>B.2016</a:t>
            </a:r>
          </a:p>
          <a:p>
            <a:r>
              <a:rPr lang="en-IN" dirty="0" smtClean="0"/>
              <a:t>C.2017</a:t>
            </a:r>
          </a:p>
          <a:p>
            <a:r>
              <a:rPr lang="en-IN" dirty="0" smtClean="0"/>
              <a:t>D.2018</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1600" b="1" dirty="0"/>
              <a:t>Answer: </a:t>
            </a:r>
            <a:r>
              <a:rPr lang="en-IN" sz="1600" dirty="0"/>
              <a:t>Option </a:t>
            </a:r>
            <a:r>
              <a:rPr lang="en-IN" sz="1600" b="1" dirty="0"/>
              <a:t>D</a:t>
            </a:r>
            <a:endParaRPr lang="en-IN" sz="1600" dirty="0"/>
          </a:p>
          <a:p>
            <a:r>
              <a:rPr lang="en-IN" sz="1600" b="1" dirty="0"/>
              <a:t>Explanation:</a:t>
            </a:r>
            <a:endParaRPr lang="en-IN" sz="1600" dirty="0"/>
          </a:p>
          <a:p>
            <a:r>
              <a:rPr lang="en-IN" sz="1600" dirty="0"/>
              <a:t>Count the number of odd days from the year 2007 onwards to get the sum equal to 0 odd day.</a:t>
            </a:r>
          </a:p>
          <a:p>
            <a:r>
              <a:rPr lang="en-IN" sz="1600" dirty="0"/>
              <a:t>Year : 2007 2008 2009 2010 2011 2012 2013 2014 2015 2016 2017 </a:t>
            </a:r>
            <a:endParaRPr lang="en-IN" sz="1600" dirty="0" smtClean="0"/>
          </a:p>
          <a:p>
            <a:r>
              <a:rPr lang="en-IN" sz="1600" dirty="0" smtClean="0"/>
              <a:t>Odd </a:t>
            </a:r>
            <a:r>
              <a:rPr lang="en-IN" sz="1600" dirty="0"/>
              <a:t>day : 1 2 1 1 1 2 1 1 1 2 1 </a:t>
            </a:r>
          </a:p>
          <a:p>
            <a:r>
              <a:rPr lang="en-IN" sz="1600" dirty="0"/>
              <a:t>Sum = 14 odd days  0 odd days.</a:t>
            </a:r>
          </a:p>
          <a:p>
            <a:r>
              <a:rPr lang="en-IN" sz="1600" dirty="0"/>
              <a:t> Calendar for the year 2018 will be the same as for the year 2007.</a:t>
            </a:r>
          </a:p>
          <a:p>
            <a:endParaRPr lang="en-IN"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a:t>The question for the day is from the topic Permutation and Combination.</a:t>
            </a:r>
            <a:br>
              <a:rPr lang="en-IN" dirty="0"/>
            </a:br>
            <a:r>
              <a:rPr lang="en-IN" dirty="0"/>
              <a:t/>
            </a:r>
            <a:br>
              <a:rPr lang="en-IN" dirty="0"/>
            </a:br>
            <a:r>
              <a:rPr lang="en-IN" b="1" dirty="0" err="1"/>
              <a:t>Question:</a:t>
            </a:r>
            <a:r>
              <a:rPr lang="en-IN" dirty="0" err="1"/>
              <a:t>How</a:t>
            </a:r>
            <a:r>
              <a:rPr lang="en-IN" dirty="0"/>
              <a:t> many number of times will the digit ‘7' be written when listing the integers from 1 to 1000?</a:t>
            </a:r>
            <a:br>
              <a:rPr lang="en-IN" dirty="0"/>
            </a:br>
            <a:r>
              <a:rPr lang="en-IN" dirty="0"/>
              <a:t>(1) 271</a:t>
            </a:r>
            <a:br>
              <a:rPr lang="en-IN" dirty="0"/>
            </a:br>
            <a:r>
              <a:rPr lang="en-IN" dirty="0"/>
              <a:t>(2) 300</a:t>
            </a:r>
            <a:br>
              <a:rPr lang="en-IN" dirty="0"/>
            </a:br>
            <a:r>
              <a:rPr lang="en-IN" dirty="0"/>
              <a:t>(3) 252</a:t>
            </a:r>
            <a:br>
              <a:rPr lang="en-IN" dirty="0"/>
            </a:br>
            <a:r>
              <a:rPr lang="en-IN" dirty="0"/>
              <a:t>(4) </a:t>
            </a:r>
            <a:r>
              <a:rPr lang="en-IN" dirty="0" smtClean="0"/>
              <a:t>304</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Solution:correct</a:t>
            </a:r>
            <a:r>
              <a:rPr lang="en-US" dirty="0" smtClean="0"/>
              <a:t> </a:t>
            </a:r>
            <a:r>
              <a:rPr lang="en-US" dirty="0" err="1" smtClean="0"/>
              <a:t>ans</a:t>
            </a:r>
            <a:r>
              <a:rPr lang="en-US" dirty="0" smtClean="0"/>
              <a:t>(2)</a:t>
            </a:r>
            <a:endParaRPr lang="en-IN" dirty="0"/>
          </a:p>
        </p:txBody>
      </p:sp>
      <p:sp>
        <p:nvSpPr>
          <p:cNvPr id="3" name="Content Placeholder 2"/>
          <p:cNvSpPr>
            <a:spLocks noGrp="1"/>
          </p:cNvSpPr>
          <p:nvPr>
            <p:ph idx="1"/>
          </p:nvPr>
        </p:nvSpPr>
        <p:spPr/>
        <p:txBody>
          <a:bodyPr>
            <a:normAutofit fontScale="47500" lnSpcReduction="20000"/>
          </a:bodyPr>
          <a:lstStyle/>
          <a:p>
            <a:r>
              <a:rPr lang="en-IN" dirty="0"/>
              <a:t>7 does not occur in 1000. So we have to count the number of times it appears between 1 and 999. Any number between 1 and 999 can be expressed in the form of xyz where 0 </a:t>
            </a:r>
            <a:r>
              <a:rPr lang="en-IN" u="sng" dirty="0"/>
              <a:t>&lt;</a:t>
            </a:r>
            <a:r>
              <a:rPr lang="en-IN" dirty="0"/>
              <a:t> x, y, z </a:t>
            </a:r>
            <a:r>
              <a:rPr lang="en-IN" u="sng" dirty="0"/>
              <a:t>&lt;</a:t>
            </a:r>
            <a:r>
              <a:rPr lang="en-IN" dirty="0"/>
              <a:t> 9. </a:t>
            </a:r>
            <a:br>
              <a:rPr lang="en-IN" dirty="0"/>
            </a:br>
            <a:r>
              <a:rPr lang="en-IN" dirty="0"/>
              <a:t/>
            </a:r>
            <a:br>
              <a:rPr lang="en-IN" dirty="0"/>
            </a:br>
            <a:r>
              <a:rPr lang="en-IN" dirty="0"/>
              <a:t>1. The numbers in which 7 occurs only once. </a:t>
            </a:r>
            <a:r>
              <a:rPr lang="en-IN" dirty="0" err="1"/>
              <a:t>e.g</a:t>
            </a:r>
            <a:r>
              <a:rPr lang="en-IN" dirty="0"/>
              <a:t> 7, 17, 78, 217, 743 etc</a:t>
            </a:r>
            <a:br>
              <a:rPr lang="en-IN" dirty="0"/>
            </a:br>
            <a:r>
              <a:rPr lang="en-IN" dirty="0"/>
              <a:t>This means that 7 is one of the digits and the remaining two digits will be any of the other 9 digits (</a:t>
            </a:r>
            <a:r>
              <a:rPr lang="en-IN" dirty="0" err="1"/>
              <a:t>i.e</a:t>
            </a:r>
            <a:r>
              <a:rPr lang="en-IN" dirty="0"/>
              <a:t> 0 to 9 with the exception of 7)</a:t>
            </a:r>
            <a:br>
              <a:rPr lang="en-IN" dirty="0"/>
            </a:br>
            <a:r>
              <a:rPr lang="en-IN" dirty="0"/>
              <a:t/>
            </a:r>
            <a:br>
              <a:rPr lang="en-IN" dirty="0"/>
            </a:br>
            <a:r>
              <a:rPr lang="en-IN" dirty="0"/>
              <a:t>You have 1*9*9 = 81 such numbers. However, 7 could appear as the first or the second or the third digit. Therefore, there will be 3*81 = 243 numbers (1-digit, 2-digits and 3- digits) in which 7 will appear only once. </a:t>
            </a:r>
            <a:br>
              <a:rPr lang="en-IN" dirty="0"/>
            </a:br>
            <a:r>
              <a:rPr lang="en-IN" dirty="0"/>
              <a:t/>
            </a:r>
            <a:br>
              <a:rPr lang="en-IN" dirty="0"/>
            </a:br>
            <a:r>
              <a:rPr lang="en-IN" dirty="0"/>
              <a:t>In each of these numbers, 7 is written once. Therefore, 243 times.</a:t>
            </a:r>
            <a:br>
              <a:rPr lang="en-IN" dirty="0"/>
            </a:br>
            <a:r>
              <a:rPr lang="en-IN" dirty="0"/>
              <a:t/>
            </a:r>
            <a:br>
              <a:rPr lang="en-IN" dirty="0"/>
            </a:br>
            <a:r>
              <a:rPr lang="en-IN" dirty="0"/>
              <a:t>2. The numbers in which 7 will appear twice. </a:t>
            </a:r>
            <a:r>
              <a:rPr lang="en-IN" dirty="0" err="1"/>
              <a:t>e.g</a:t>
            </a:r>
            <a:r>
              <a:rPr lang="en-IN" dirty="0"/>
              <a:t> 772 or 377 or 747 or 77</a:t>
            </a:r>
            <a:br>
              <a:rPr lang="en-IN" dirty="0"/>
            </a:br>
            <a:r>
              <a:rPr lang="en-IN" dirty="0"/>
              <a:t>In these numbers, one of the digits is not 7 and it can be any of the 9 digits ( 0 to 9 with the exception of 7). </a:t>
            </a:r>
            <a:br>
              <a:rPr lang="en-IN" dirty="0"/>
            </a:br>
            <a:r>
              <a:rPr lang="en-IN" dirty="0"/>
              <a:t>There will be 9 such numbers. However, this digit which is not 7 can appear in the first or second or the third place. So there are 3 * 9 = 27 such numbers. </a:t>
            </a:r>
            <a:br>
              <a:rPr lang="en-IN" dirty="0"/>
            </a:br>
            <a:r>
              <a:rPr lang="en-IN" dirty="0"/>
              <a:t/>
            </a:r>
            <a:br>
              <a:rPr lang="en-IN" dirty="0"/>
            </a:br>
            <a:r>
              <a:rPr lang="en-IN" dirty="0"/>
              <a:t>In each of these 27 numbers, the digit 7 is written twice. Therefore, 7 is written 54 times. </a:t>
            </a:r>
            <a:br>
              <a:rPr lang="en-IN" dirty="0"/>
            </a:br>
            <a:r>
              <a:rPr lang="en-IN" dirty="0"/>
              <a:t/>
            </a:r>
            <a:br>
              <a:rPr lang="en-IN" dirty="0"/>
            </a:br>
            <a:r>
              <a:rPr lang="en-IN" dirty="0"/>
              <a:t>3. The number in which 7 appears thrice - 777 - 1 number. 7 is written thrice in it.</a:t>
            </a:r>
            <a:br>
              <a:rPr lang="en-IN" dirty="0"/>
            </a:br>
            <a:r>
              <a:rPr lang="en-IN" dirty="0"/>
              <a:t/>
            </a:r>
            <a:br>
              <a:rPr lang="en-IN" dirty="0"/>
            </a:br>
            <a:r>
              <a:rPr lang="en-IN" dirty="0"/>
              <a:t>Therefore, the total number of times the digit 7 is written between 1 and 999 is 243 + 54 + 3 = 300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pt-BR" dirty="0"/>
              <a:t>What is the value of 1*1! + 2*2! + 3!*3! + ............ n*n!, </a:t>
            </a:r>
            <a:br>
              <a:rPr lang="pt-BR" dirty="0"/>
            </a:br>
            <a:r>
              <a:rPr lang="pt-BR" dirty="0"/>
              <a:t>where n! means n factorial or n(n-1)(n-2)...1</a:t>
            </a:r>
            <a:br>
              <a:rPr lang="pt-BR" dirty="0"/>
            </a:br>
            <a:r>
              <a:rPr lang="pt-BR" dirty="0"/>
              <a:t>(1) n(n-1)(n-1)!</a:t>
            </a:r>
            <a:br>
              <a:rPr lang="pt-BR" dirty="0"/>
            </a:br>
            <a:r>
              <a:rPr lang="pt-BR" dirty="0"/>
              <a:t>(2) (n+1)!/(n(n-1))</a:t>
            </a:r>
            <a:br>
              <a:rPr lang="pt-BR" dirty="0"/>
            </a:br>
            <a:r>
              <a:rPr lang="pt-BR" dirty="0"/>
              <a:t>(3) (n+1)! - n!</a:t>
            </a:r>
            <a:br>
              <a:rPr lang="pt-BR" dirty="0"/>
            </a:br>
            <a:r>
              <a:rPr lang="pt-BR" dirty="0"/>
              <a:t>(4) (n + 1)! - 1!Correct Answer - </a:t>
            </a:r>
            <a:r>
              <a:rPr lang="pt-BR" b="1" dirty="0"/>
              <a:t>(4)</a:t>
            </a:r>
            <a:r>
              <a:rPr lang="pt-BR" dirty="0"/>
              <a:t/>
            </a:r>
            <a:br>
              <a:rPr lang="pt-BR" dirty="0"/>
            </a:br>
            <a:r>
              <a:rPr lang="pt-BR" b="1" dirty="0"/>
              <a:t>Solution:</a:t>
            </a:r>
            <a:r>
              <a:rPr lang="pt-BR" dirty="0"/>
              <a:t/>
            </a:r>
            <a:br>
              <a:rPr lang="pt-BR" dirty="0"/>
            </a:br>
            <a:r>
              <a:rPr lang="pt-BR" dirty="0"/>
              <a:t/>
            </a:r>
            <a:br>
              <a:rPr lang="pt-BR" dirty="0"/>
            </a:br>
            <a:r>
              <a:rPr lang="pt-BR" dirty="0"/>
              <a:t>1*1! = (2 -1)*1! = 2*1! - 1*1! = 2! - 1!</a:t>
            </a:r>
            <a:br>
              <a:rPr lang="pt-BR" dirty="0"/>
            </a:br>
            <a:r>
              <a:rPr lang="pt-BR" dirty="0"/>
              <a:t>2*2! = (3 - 1)*2! = 3*2! - 2! = 3! - 2!</a:t>
            </a:r>
            <a:br>
              <a:rPr lang="pt-BR" dirty="0"/>
            </a:br>
            <a:r>
              <a:rPr lang="pt-BR" dirty="0"/>
              <a:t>3*3! = (4 - 1)*3! = 4*3! - 3! = 4! - 3!</a:t>
            </a:r>
            <a:br>
              <a:rPr lang="pt-BR" dirty="0"/>
            </a:br>
            <a:r>
              <a:rPr lang="pt-BR" dirty="0"/>
              <a:t>..</a:t>
            </a:r>
            <a:br>
              <a:rPr lang="pt-BR" dirty="0"/>
            </a:br>
            <a:r>
              <a:rPr lang="pt-BR" dirty="0"/>
              <a:t>..</a:t>
            </a:r>
            <a:br>
              <a:rPr lang="pt-BR" dirty="0"/>
            </a:br>
            <a:r>
              <a:rPr lang="pt-BR" dirty="0"/>
              <a:t>..</a:t>
            </a:r>
            <a:br>
              <a:rPr lang="pt-BR" dirty="0"/>
            </a:br>
            <a:r>
              <a:rPr lang="pt-BR" dirty="0"/>
              <a:t>n*n! = (n+1 - 1)*n! = (n+1)(n!) - n! = (n+1)! - n!</a:t>
            </a:r>
            <a:br>
              <a:rPr lang="pt-BR" dirty="0"/>
            </a:br>
            <a:r>
              <a:rPr lang="pt-BR" dirty="0"/>
              <a:t/>
            </a:r>
            <a:br>
              <a:rPr lang="pt-BR" dirty="0"/>
            </a:br>
            <a:r>
              <a:rPr lang="pt-BR" dirty="0"/>
              <a:t>Summing up all these terms, we get (n+1)! - 1!</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r>
              <a:rPr lang="en-IN" dirty="0"/>
              <a:t>How many alphabets need to be there in a language if one were to make 1 million distinct 3 digit initials using the alphabets of the language?</a:t>
            </a:r>
            <a:br>
              <a:rPr lang="en-IN" dirty="0"/>
            </a:br>
            <a:r>
              <a:rPr lang="en-IN" dirty="0"/>
              <a:t>(1) 26</a:t>
            </a:r>
            <a:br>
              <a:rPr lang="en-IN" dirty="0"/>
            </a:br>
            <a:r>
              <a:rPr lang="en-IN" dirty="0"/>
              <a:t>(2) 50</a:t>
            </a:r>
            <a:br>
              <a:rPr lang="en-IN" dirty="0"/>
            </a:br>
            <a:r>
              <a:rPr lang="en-IN" dirty="0"/>
              <a:t>(3) 100</a:t>
            </a:r>
            <a:br>
              <a:rPr lang="en-IN" dirty="0"/>
            </a:br>
            <a:r>
              <a:rPr lang="en-IN" dirty="0"/>
              <a:t>(4) 1000Correct Answer - </a:t>
            </a:r>
            <a:r>
              <a:rPr lang="en-IN" b="1" dirty="0"/>
              <a:t>(3)</a:t>
            </a:r>
            <a:r>
              <a:rPr lang="en-IN" dirty="0"/>
              <a:t/>
            </a:r>
            <a:br>
              <a:rPr lang="en-IN" dirty="0"/>
            </a:br>
            <a:r>
              <a:rPr lang="en-IN" b="1" dirty="0"/>
              <a:t>Solution:</a:t>
            </a:r>
            <a:r>
              <a:rPr lang="en-IN" dirty="0"/>
              <a:t/>
            </a:r>
            <a:br>
              <a:rPr lang="en-IN" dirty="0"/>
            </a:br>
            <a:r>
              <a:rPr lang="en-IN" dirty="0"/>
              <a:t/>
            </a:r>
            <a:br>
              <a:rPr lang="en-IN" dirty="0"/>
            </a:br>
            <a:r>
              <a:rPr lang="en-IN" dirty="0"/>
              <a:t>1 million distinct 3 digit initials are needed. </a:t>
            </a:r>
            <a:br>
              <a:rPr lang="en-IN" dirty="0"/>
            </a:br>
            <a:r>
              <a:rPr lang="en-IN" dirty="0"/>
              <a:t/>
            </a:r>
            <a:br>
              <a:rPr lang="en-IN" dirty="0"/>
            </a:br>
            <a:r>
              <a:rPr lang="en-IN" dirty="0"/>
              <a:t>Let the number of required alphabets in the language be ‘n’.</a:t>
            </a:r>
            <a:br>
              <a:rPr lang="en-IN" dirty="0"/>
            </a:br>
            <a:r>
              <a:rPr lang="en-IN" dirty="0"/>
              <a:t/>
            </a:r>
            <a:br>
              <a:rPr lang="en-IN" dirty="0"/>
            </a:br>
            <a:r>
              <a:rPr lang="en-IN" dirty="0"/>
              <a:t>Therefore, using ‘n’ alphabets we can form n * n * n = n</a:t>
            </a:r>
            <a:r>
              <a:rPr lang="en-IN" baseline="30000" dirty="0"/>
              <a:t>3</a:t>
            </a:r>
            <a:r>
              <a:rPr lang="en-IN" dirty="0"/>
              <a:t> distinct 3 digit initials. </a:t>
            </a:r>
            <a:br>
              <a:rPr lang="en-IN" dirty="0"/>
            </a:br>
            <a:r>
              <a:rPr lang="en-IN" dirty="0"/>
              <a:t/>
            </a:r>
            <a:br>
              <a:rPr lang="en-IN" dirty="0"/>
            </a:br>
            <a:r>
              <a:rPr lang="en-IN" dirty="0"/>
              <a:t>Note distinct initials is different from initials where the digits are different. </a:t>
            </a:r>
            <a:br>
              <a:rPr lang="en-IN" dirty="0"/>
            </a:br>
            <a:r>
              <a:rPr lang="en-IN" dirty="0"/>
              <a:t>For instance, AAA and BBB are acceptable combinations in the case of distinct initials while they are not permitted when the digits of the initials need to be different.</a:t>
            </a:r>
            <a:br>
              <a:rPr lang="en-IN" dirty="0"/>
            </a:br>
            <a:r>
              <a:rPr lang="en-IN" dirty="0"/>
              <a:t/>
            </a:r>
            <a:br>
              <a:rPr lang="en-IN" dirty="0"/>
            </a:br>
            <a:r>
              <a:rPr lang="en-IN" dirty="0"/>
              <a:t>This n</a:t>
            </a:r>
            <a:r>
              <a:rPr lang="en-IN" baseline="30000" dirty="0"/>
              <a:t>3</a:t>
            </a:r>
            <a:r>
              <a:rPr lang="en-IN" dirty="0"/>
              <a:t> different initials = 1 million</a:t>
            </a:r>
            <a:br>
              <a:rPr lang="en-IN" dirty="0"/>
            </a:br>
            <a:r>
              <a:rPr lang="en-IN" dirty="0"/>
              <a:t/>
            </a:r>
            <a:br>
              <a:rPr lang="en-IN" dirty="0"/>
            </a:br>
            <a:r>
              <a:rPr lang="en-IN" dirty="0"/>
              <a:t>i.e. n</a:t>
            </a:r>
            <a:r>
              <a:rPr lang="en-IN" baseline="30000" dirty="0"/>
              <a:t>3</a:t>
            </a:r>
            <a:r>
              <a:rPr lang="en-IN" dirty="0"/>
              <a:t> = 10</a:t>
            </a:r>
            <a:r>
              <a:rPr lang="en-IN" baseline="30000" dirty="0"/>
              <a:t>6</a:t>
            </a:r>
            <a:r>
              <a:rPr lang="en-IN" dirty="0"/>
              <a:t> (1 million = 10</a:t>
            </a:r>
            <a:r>
              <a:rPr lang="en-IN" baseline="30000" dirty="0"/>
              <a:t>6</a:t>
            </a:r>
            <a:r>
              <a:rPr lang="en-IN" dirty="0"/>
              <a:t>)</a:t>
            </a:r>
            <a:br>
              <a:rPr lang="en-IN" dirty="0"/>
            </a:br>
            <a:r>
              <a:rPr lang="en-IN" dirty="0"/>
              <a:t>=&gt; n</a:t>
            </a:r>
            <a:r>
              <a:rPr lang="en-IN" baseline="30000" dirty="0"/>
              <a:t>3</a:t>
            </a:r>
            <a:r>
              <a:rPr lang="en-IN" dirty="0"/>
              <a:t> = (10</a:t>
            </a:r>
            <a:r>
              <a:rPr lang="en-IN" baseline="30000" dirty="0"/>
              <a:t>2</a:t>
            </a:r>
            <a:r>
              <a:rPr lang="en-IN" dirty="0"/>
              <a:t>)</a:t>
            </a:r>
            <a:r>
              <a:rPr lang="en-IN" baseline="30000" dirty="0"/>
              <a:t>3</a:t>
            </a:r>
            <a:r>
              <a:rPr lang="en-IN" dirty="0"/>
              <a:t> =&gt; n = 10</a:t>
            </a:r>
            <a:r>
              <a:rPr lang="en-IN" baseline="30000" dirty="0"/>
              <a:t>2</a:t>
            </a:r>
            <a:r>
              <a:rPr lang="en-IN" dirty="0"/>
              <a:t> = 100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
            </a:r>
            <a:br>
              <a:rPr lang="en-IN" dirty="0"/>
            </a:br>
            <a:r>
              <a:rPr lang="en-IN" dirty="0"/>
              <a:t>Let N be the greatest number that will divide 1305, 4665 and 6905, leaving the same remainder in each case. Then sum of the digits in N is:</a:t>
            </a:r>
          </a:p>
          <a:p>
            <a:r>
              <a:rPr lang="en-IN" b="1" dirty="0"/>
              <a:t>A.</a:t>
            </a:r>
            <a:r>
              <a:rPr lang="en-IN" dirty="0"/>
              <a:t>4</a:t>
            </a:r>
            <a:r>
              <a:rPr lang="en-IN" b="1" dirty="0"/>
              <a:t>B.</a:t>
            </a:r>
            <a:r>
              <a:rPr lang="en-IN" dirty="0"/>
              <a:t>5</a:t>
            </a:r>
            <a:r>
              <a:rPr lang="en-IN" b="1" dirty="0"/>
              <a:t>C.</a:t>
            </a:r>
            <a:r>
              <a:rPr lang="en-IN" dirty="0"/>
              <a:t>6</a:t>
            </a:r>
            <a:r>
              <a:rPr lang="en-IN" b="1" dirty="0"/>
              <a:t>D.</a:t>
            </a:r>
            <a:r>
              <a:rPr lang="en-IN" dirty="0"/>
              <a:t>8</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Answer:</a:t>
            </a:r>
            <a:r>
              <a:rPr lang="en-IN" dirty="0"/>
              <a:t> Option </a:t>
            </a:r>
            <a:r>
              <a:rPr lang="en-IN" b="1" dirty="0"/>
              <a:t>A</a:t>
            </a:r>
            <a:endParaRPr lang="en-IN" dirty="0"/>
          </a:p>
          <a:p>
            <a:r>
              <a:rPr lang="en-IN" b="1" dirty="0"/>
              <a:t>Explanation:</a:t>
            </a:r>
            <a:endParaRPr lang="en-IN" dirty="0"/>
          </a:p>
          <a:p>
            <a:r>
              <a:rPr lang="en-IN" dirty="0"/>
              <a:t>N = H.C.F. of (4665 - 1305), (6905 - 4665) and (6905 - 1305)</a:t>
            </a:r>
          </a:p>
          <a:p>
            <a:r>
              <a:rPr lang="en-IN" dirty="0"/>
              <a:t>  = H.C.F. of 3360, 2240 and 5600 = 1120.</a:t>
            </a:r>
          </a:p>
          <a:p>
            <a:r>
              <a:rPr lang="en-IN" dirty="0"/>
              <a:t>Sum of digits in N = ( 1 + 1 + 2 + 0 ) = 4</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a:t>1. Three pipes A, B and C can fill a tank from empty to full in 30 minutes, 20 minutes, and 10 minutes respectively. When the tank is empty, all the three pipes are opened. A, B and C discharge chemical solutions P,Q and R respectively. What is the proportion of the solution R in the liquid in the tank after 3 minutes?</a:t>
            </a:r>
          </a:p>
          <a:p>
            <a:r>
              <a:rPr lang="en-IN" b="1" dirty="0" smtClean="0"/>
              <a:t>A.</a:t>
            </a:r>
            <a:r>
              <a:rPr lang="en-IN" dirty="0" smtClean="0"/>
              <a:t>5/11</a:t>
            </a:r>
            <a:r>
              <a:rPr lang="en-IN" b="1" dirty="0" smtClean="0"/>
              <a:t>B.</a:t>
            </a:r>
            <a:r>
              <a:rPr lang="en-IN" dirty="0" smtClean="0"/>
              <a:t>6/11</a:t>
            </a:r>
            <a:r>
              <a:rPr lang="en-IN" b="1" dirty="0" smtClean="0"/>
              <a:t>C.</a:t>
            </a:r>
            <a:r>
              <a:rPr lang="en-IN" dirty="0" smtClean="0"/>
              <a:t>7/11</a:t>
            </a:r>
            <a:r>
              <a:rPr lang="en-IN" b="1" dirty="0" smtClean="0"/>
              <a:t>D.</a:t>
            </a:r>
            <a:r>
              <a:rPr lang="en-IN" dirty="0" smtClean="0"/>
              <a:t>8/11</a:t>
            </a:r>
            <a:endParaRPr lang="en-IN"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There are three ants on a triangle, one at each corner. At a given moment in time, they all set off for a different corner at random. What is the probability that they don't collide ?</a:t>
            </a:r>
          </a:p>
          <a:p>
            <a:r>
              <a:rPr lang="en-IN" dirty="0" smtClean="0"/>
              <a:t/>
            </a:r>
            <a:br>
              <a:rPr lang="en-IN" dirty="0" smtClean="0"/>
            </a:b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Option </a:t>
            </a:r>
            <a:r>
              <a:rPr lang="en-IN" b="1" dirty="0"/>
              <a:t>B</a:t>
            </a:r>
            <a:endParaRPr lang="en-IN" dirty="0"/>
          </a:p>
          <a:p>
            <a:r>
              <a:rPr lang="en-IN" b="1" dirty="0"/>
              <a:t>Explanation:</a:t>
            </a:r>
            <a:endParaRPr lang="en-IN" dirty="0"/>
          </a:p>
          <a:p>
            <a:r>
              <a:rPr lang="en-IN" dirty="0"/>
              <a:t>Part filled by (A + B + C) in 3 minutes = </a:t>
            </a:r>
            <a:r>
              <a:rPr lang="en-IN" dirty="0" smtClean="0"/>
              <a:t>3(1/30+1/20+1/10)=3 x11/60=11/20</a:t>
            </a:r>
            <a:endParaRPr lang="en-IN" dirty="0"/>
          </a:p>
          <a:p>
            <a:r>
              <a:rPr lang="en-IN" dirty="0"/>
              <a:t>Part filled by C in 3 minutes =</a:t>
            </a:r>
            <a:r>
              <a:rPr lang="en-IN" dirty="0" smtClean="0"/>
              <a:t>3/10</a:t>
            </a:r>
            <a:endParaRPr lang="en-IN" dirty="0"/>
          </a:p>
          <a:p>
            <a:r>
              <a:rPr lang="en-IN" dirty="0"/>
              <a:t> Required </a:t>
            </a:r>
            <a:r>
              <a:rPr lang="en-IN"/>
              <a:t>ratio </a:t>
            </a:r>
            <a:r>
              <a:rPr lang="en-IN" smtClean="0"/>
              <a:t>=(3/10x20/11)=6/11</a:t>
            </a:r>
            <a:endParaRPr lang="en-IN"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32500" lnSpcReduction="20000"/>
          </a:bodyPr>
          <a:lstStyle/>
          <a:p>
            <a:r>
              <a:rPr lang="en-IN" b="1" dirty="0">
                <a:hlinkClick r:id="rId2"/>
              </a:rPr>
              <a:t>See </a:t>
            </a:r>
            <a:r>
              <a:rPr lang="en-IN" b="1" dirty="0" err="1">
                <a:hlinkClick r:id="rId2"/>
              </a:rPr>
              <a:t>Puzzle</a:t>
            </a:r>
            <a:r>
              <a:rPr lang="en-IN" b="1" dirty="0" err="1"/>
              <a:t>Solution</a:t>
            </a:r>
            <a:r>
              <a:rPr lang="en-IN" b="1" dirty="0"/>
              <a:t> 1:</a:t>
            </a:r>
            <a:r>
              <a:rPr lang="en-IN" dirty="0"/>
              <a:t/>
            </a:r>
            <a:br>
              <a:rPr lang="en-IN" dirty="0"/>
            </a:br>
            <a:r>
              <a:rPr lang="en-IN" dirty="0"/>
              <a:t>Let the three ants are a, b, c.</a:t>
            </a:r>
            <a:br>
              <a:rPr lang="en-IN" dirty="0"/>
            </a:br>
            <a:r>
              <a:rPr lang="en-IN" dirty="0"/>
              <a:t>There are two cases when they will not collide, the one is when they all move clockwise and the other is when they all move anticlockwise.</a:t>
            </a:r>
            <a:br>
              <a:rPr lang="en-IN" dirty="0"/>
            </a:br>
            <a:r>
              <a:rPr lang="en-IN" dirty="0"/>
              <a:t/>
            </a:r>
            <a:br>
              <a:rPr lang="en-IN" dirty="0"/>
            </a:br>
            <a:r>
              <a:rPr lang="en-IN" dirty="0"/>
              <a:t>They will collide if any two ants move towards each other, at the same time the third ant can move in clockwise or in anticlockwise. so for each pair there are 2 such cases. And there are 3 pairs possible (</a:t>
            </a:r>
            <a:r>
              <a:rPr lang="en-IN" dirty="0" err="1"/>
              <a:t>a,b</a:t>
            </a:r>
            <a:r>
              <a:rPr lang="en-IN" dirty="0"/>
              <a:t>), (</a:t>
            </a:r>
            <a:r>
              <a:rPr lang="en-IN" dirty="0" err="1"/>
              <a:t>b,c</a:t>
            </a:r>
            <a:r>
              <a:rPr lang="en-IN" dirty="0"/>
              <a:t>) and (</a:t>
            </a:r>
            <a:r>
              <a:rPr lang="en-IN" dirty="0" err="1"/>
              <a:t>c,a</a:t>
            </a:r>
            <a:r>
              <a:rPr lang="en-IN" dirty="0"/>
              <a:t>). So total 3*2 = 6 cases when they will collide.</a:t>
            </a:r>
            <a:br>
              <a:rPr lang="en-IN" dirty="0"/>
            </a:br>
            <a:r>
              <a:rPr lang="en-IN" dirty="0"/>
              <a:t/>
            </a:r>
            <a:br>
              <a:rPr lang="en-IN" dirty="0"/>
            </a:br>
            <a:r>
              <a:rPr lang="en-IN" dirty="0"/>
              <a:t>So probability that they will not collide is 2/(2+6) i.e. 1/4</a:t>
            </a:r>
            <a:br>
              <a:rPr lang="en-IN" dirty="0"/>
            </a:br>
            <a:r>
              <a:rPr lang="en-IN" dirty="0"/>
              <a:t/>
            </a:r>
            <a:br>
              <a:rPr lang="en-IN" dirty="0"/>
            </a:br>
            <a:r>
              <a:rPr lang="en-IN" b="1" dirty="0"/>
              <a:t>Solution 2:</a:t>
            </a:r>
            <a:r>
              <a:rPr lang="en-IN" dirty="0"/>
              <a:t/>
            </a:r>
            <a:br>
              <a:rPr lang="en-IN" dirty="0"/>
            </a:br>
            <a:r>
              <a:rPr lang="en-IN" dirty="0"/>
              <a:t>Consider the triangle ABC. We assume that the ants move towards different corners along the edges of the triangle.</a:t>
            </a:r>
            <a:br>
              <a:rPr lang="en-IN" dirty="0"/>
            </a:br>
            <a:r>
              <a:rPr lang="en-IN" dirty="0"/>
              <a:t/>
            </a:r>
            <a:br>
              <a:rPr lang="en-IN" dirty="0"/>
            </a:br>
            <a:r>
              <a:rPr lang="en-IN" dirty="0"/>
              <a:t>Total no. of movements: 8</a:t>
            </a:r>
            <a:br>
              <a:rPr lang="en-IN" dirty="0"/>
            </a:br>
            <a:r>
              <a:rPr lang="en-IN" dirty="0"/>
              <a:t/>
            </a:r>
            <a:br>
              <a:rPr lang="en-IN" dirty="0"/>
            </a:br>
            <a:r>
              <a:rPr lang="en-IN" dirty="0"/>
              <a:t>A-&gt;B, B-&gt;C, C-&gt;A; A-&gt;B, B-&gt;A, C-&gt;A; A-&gt;B, B-&gt;A, C-&gt;B; A-&gt;B, B-&gt;C, C-&gt;B; A-&gt;C, B-&gt;C, C-&gt;A; A-&gt;C, B-&gt;A, C-&gt;A; A-&gt;C, B-&gt;A, C-&gt;B; A-&gt;C, B-&gt;C, C-&gt;B</a:t>
            </a:r>
            <a:br>
              <a:rPr lang="en-IN" dirty="0"/>
            </a:br>
            <a:r>
              <a:rPr lang="en-IN" dirty="0"/>
              <a:t/>
            </a:r>
            <a:br>
              <a:rPr lang="en-IN" dirty="0"/>
            </a:br>
            <a:r>
              <a:rPr lang="en-IN" dirty="0"/>
              <a:t>Non-colliding movements: 2</a:t>
            </a:r>
            <a:br>
              <a:rPr lang="en-IN" dirty="0"/>
            </a:br>
            <a:r>
              <a:rPr lang="en-IN" dirty="0"/>
              <a:t/>
            </a:r>
            <a:br>
              <a:rPr lang="en-IN" dirty="0"/>
            </a:br>
            <a:r>
              <a:rPr lang="en-IN" dirty="0"/>
              <a:t>A-&gt;B, B-&gt;C, C-&gt;A; A-&gt;C, B-&gt;A, C-&gt;B</a:t>
            </a:r>
            <a:br>
              <a:rPr lang="en-IN" dirty="0"/>
            </a:br>
            <a:r>
              <a:rPr lang="en-IN" dirty="0"/>
              <a:t/>
            </a:r>
            <a:br>
              <a:rPr lang="en-IN" dirty="0"/>
            </a:br>
            <a:r>
              <a:rPr lang="en-IN" dirty="0"/>
              <a:t>(i.e. the all ants move either in the clockwise or anti-clockwise direction at the same time)</a:t>
            </a:r>
            <a:br>
              <a:rPr lang="en-IN" dirty="0"/>
            </a:br>
            <a:r>
              <a:rPr lang="en-IN" dirty="0"/>
              <a:t/>
            </a:r>
            <a:br>
              <a:rPr lang="en-IN" dirty="0"/>
            </a:br>
            <a:r>
              <a:rPr lang="en-IN" dirty="0"/>
              <a:t>So probability of not colliding = 2/8 = 1/4</a:t>
            </a:r>
          </a:p>
          <a:p>
            <a:r>
              <a:rPr lang="en-IN" dirty="0" smtClean="0"/>
              <a:t/>
            </a:r>
            <a:br>
              <a:rPr lang="en-IN" dirty="0" smtClean="0"/>
            </a:b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How many trailing zeroes are there in 100! (100 factorial)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IN" b="1" dirty="0"/>
              <a:t>Zeroes in 100 factorial - solution</a:t>
            </a:r>
          </a:p>
          <a:p>
            <a:r>
              <a:rPr lang="en-IN" b="1" dirty="0">
                <a:hlinkClick r:id="rId2"/>
              </a:rPr>
              <a:t>See </a:t>
            </a:r>
            <a:r>
              <a:rPr lang="en-IN" b="1" dirty="0" err="1">
                <a:hlinkClick r:id="rId2"/>
              </a:rPr>
              <a:t>Puzzle</a:t>
            </a:r>
            <a:r>
              <a:rPr lang="en-IN" dirty="0" err="1"/>
              <a:t>For</a:t>
            </a:r>
            <a:r>
              <a:rPr lang="en-IN" dirty="0"/>
              <a:t> every factor of 10, there will be one trailing zero similarly for every factor of 5 there will be one trailing zero (as 5*2 =10, and there are enough number of 2's). But we have to take care of repetitions.</a:t>
            </a:r>
            <a:br>
              <a:rPr lang="en-IN" dirty="0"/>
            </a:br>
            <a:r>
              <a:rPr lang="en-IN" dirty="0"/>
              <a:t/>
            </a:r>
            <a:br>
              <a:rPr lang="en-IN" dirty="0"/>
            </a:br>
            <a:r>
              <a:rPr lang="en-IN" dirty="0"/>
              <a:t>10, 20,...., 90 = 9 zeros</a:t>
            </a:r>
            <a:br>
              <a:rPr lang="en-IN" dirty="0"/>
            </a:br>
            <a:r>
              <a:rPr lang="en-IN" dirty="0"/>
              <a:t/>
            </a:r>
            <a:br>
              <a:rPr lang="en-IN" dirty="0"/>
            </a:br>
            <a:r>
              <a:rPr lang="en-IN" dirty="0"/>
              <a:t>100 = 2 zeros</a:t>
            </a:r>
            <a:br>
              <a:rPr lang="en-IN" dirty="0"/>
            </a:br>
            <a:r>
              <a:rPr lang="en-IN" dirty="0"/>
              <a:t/>
            </a:r>
            <a:br>
              <a:rPr lang="en-IN" dirty="0"/>
            </a:br>
            <a:r>
              <a:rPr lang="en-IN" dirty="0"/>
              <a:t>5, 15, 25......95 = 10 zeros</a:t>
            </a:r>
            <a:br>
              <a:rPr lang="en-IN" dirty="0"/>
            </a:br>
            <a:r>
              <a:rPr lang="en-IN" dirty="0"/>
              <a:t/>
            </a:r>
            <a:br>
              <a:rPr lang="en-IN" dirty="0"/>
            </a:br>
            <a:r>
              <a:rPr lang="en-IN" dirty="0"/>
              <a:t>and 1 extra 5 in each of 25, 50 and 75 = 3 zeros</a:t>
            </a:r>
            <a:br>
              <a:rPr lang="en-IN" dirty="0"/>
            </a:br>
            <a:r>
              <a:rPr lang="en-IN" dirty="0"/>
              <a:t/>
            </a:r>
            <a:br>
              <a:rPr lang="en-IN" dirty="0"/>
            </a:br>
            <a:r>
              <a:rPr lang="en-IN" dirty="0"/>
              <a:t>so total 9+2+10+3 = 24 zeros.</a:t>
            </a:r>
          </a:p>
          <a:p>
            <a:r>
              <a:rPr lang="en-IN" dirty="0" smtClean="0"/>
              <a:t/>
            </a:r>
            <a:br>
              <a:rPr lang="en-IN" dirty="0" smtClean="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280"/>
          </a:xfrm>
        </p:spPr>
        <p:txBody>
          <a:bodyPr>
            <a:normAutofit fontScale="90000"/>
          </a:bodyPr>
          <a:lstStyle/>
          <a:p>
            <a:r>
              <a:rPr lang="en-US" dirty="0" err="1" smtClean="0"/>
              <a:t>Ques</a:t>
            </a:r>
            <a:r>
              <a:rPr lang="en-US" dirty="0" smtClean="0"/>
              <a:t> based on sequences:</a:t>
            </a:r>
            <a:endParaRPr lang="en-IN" dirty="0"/>
          </a:p>
        </p:txBody>
      </p:sp>
      <p:sp>
        <p:nvSpPr>
          <p:cNvPr id="3" name="Content Placeholder 2"/>
          <p:cNvSpPr>
            <a:spLocks noGrp="1"/>
          </p:cNvSpPr>
          <p:nvPr>
            <p:ph idx="1"/>
          </p:nvPr>
        </p:nvSpPr>
        <p:spPr>
          <a:xfrm>
            <a:off x="457200" y="857232"/>
            <a:ext cx="8229600" cy="5572164"/>
          </a:xfrm>
        </p:spPr>
        <p:txBody>
          <a:bodyPr>
            <a:normAutofit fontScale="85000" lnSpcReduction="20000"/>
          </a:bodyPr>
          <a:lstStyle/>
          <a:p>
            <a:pPr>
              <a:buNone/>
            </a:pPr>
            <a:r>
              <a:rPr lang="en-IN" sz="1200" b="1" dirty="0" smtClean="0"/>
              <a:t>Q.       </a:t>
            </a:r>
            <a:r>
              <a:rPr lang="en-IN" sz="1200" dirty="0" smtClean="0"/>
              <a:t>15   29  56  108    208…...???</a:t>
            </a:r>
            <a:endParaRPr lang="en-IN" sz="1200" dirty="0"/>
          </a:p>
          <a:p>
            <a:r>
              <a:rPr lang="en-IN" sz="1200" dirty="0" smtClean="0"/>
              <a:t>A.</a:t>
            </a:r>
            <a:r>
              <a:rPr lang="en-IN" sz="1200" dirty="0"/>
              <a:t> </a:t>
            </a:r>
            <a:r>
              <a:rPr lang="en-IN" sz="1200" dirty="0" smtClean="0"/>
              <a:t>386  B.   400    C. 416     D. 438</a:t>
            </a:r>
            <a:r>
              <a:rPr lang="en-IN" sz="1200" dirty="0"/>
              <a:t>  </a:t>
            </a:r>
            <a:endParaRPr lang="en-IN" sz="1200" dirty="0" smtClean="0"/>
          </a:p>
          <a:p>
            <a:r>
              <a:rPr lang="en-IN" sz="1200" dirty="0" smtClean="0"/>
              <a:t>Solution:</a:t>
            </a:r>
            <a:r>
              <a:rPr lang="en-IN" sz="1200" dirty="0"/>
              <a:t>29 = 2 x 15 -1</a:t>
            </a:r>
            <a:br>
              <a:rPr lang="en-IN" sz="1200" dirty="0"/>
            </a:br>
            <a:r>
              <a:rPr lang="en-IN" sz="1200" dirty="0"/>
              <a:t>56 = 2 x 29 – 2</a:t>
            </a:r>
            <a:br>
              <a:rPr lang="en-IN" sz="1200" dirty="0"/>
            </a:br>
            <a:r>
              <a:rPr lang="en-IN" sz="1200" dirty="0"/>
              <a:t>108 = 2 x 56 – 4</a:t>
            </a:r>
            <a:br>
              <a:rPr lang="en-IN" sz="1200" dirty="0"/>
            </a:br>
            <a:r>
              <a:rPr lang="en-IN" sz="1200" dirty="0"/>
              <a:t>208 = 2 x 108 – 8</a:t>
            </a:r>
            <a:br>
              <a:rPr lang="en-IN" sz="1200" dirty="0"/>
            </a:br>
            <a:r>
              <a:rPr lang="en-IN" sz="1200" dirty="0"/>
              <a:t>400 = 2 x 208 -</a:t>
            </a:r>
            <a:r>
              <a:rPr lang="en-IN" sz="1200" dirty="0" smtClean="0"/>
              <a:t>16</a:t>
            </a:r>
          </a:p>
          <a:p>
            <a:r>
              <a:rPr lang="en-IN" sz="1200" dirty="0" smtClean="0"/>
              <a:t>Q.</a:t>
            </a:r>
            <a:r>
              <a:rPr lang="en-IN" sz="1200" dirty="0"/>
              <a:t> </a:t>
            </a:r>
            <a:r>
              <a:rPr lang="en-IN" sz="1200" dirty="0" smtClean="0"/>
              <a:t>    52   56    48   64   32…???</a:t>
            </a:r>
            <a:endParaRPr lang="en-IN" sz="1200" dirty="0"/>
          </a:p>
          <a:p>
            <a:r>
              <a:rPr lang="en-IN" sz="1200" dirty="0"/>
              <a:t> </a:t>
            </a:r>
            <a:r>
              <a:rPr lang="en-IN" sz="1200" dirty="0" smtClean="0"/>
              <a:t>A.84   B.112    C.96     D.94</a:t>
            </a:r>
            <a:r>
              <a:rPr lang="en-IN" sz="1200" dirty="0"/>
              <a:t> </a:t>
            </a:r>
            <a:endParaRPr lang="en-IN" sz="1200" dirty="0" smtClean="0"/>
          </a:p>
          <a:p>
            <a:r>
              <a:rPr lang="en-US" sz="1200" dirty="0" smtClean="0"/>
              <a:t>Solution:</a:t>
            </a:r>
            <a:r>
              <a:rPr lang="en-IN" sz="1200" dirty="0"/>
              <a:t>3. This sequence consists out of two alternating series.</a:t>
            </a:r>
          </a:p>
          <a:p>
            <a:r>
              <a:rPr lang="en-IN" sz="1200" dirty="0"/>
              <a:t>52   56   48   64   32   </a:t>
            </a:r>
            <a:r>
              <a:rPr lang="en-IN" sz="1200" dirty="0" smtClean="0"/>
              <a:t>96</a:t>
            </a:r>
          </a:p>
          <a:p>
            <a:r>
              <a:rPr lang="en-US" sz="1200" dirty="0" smtClean="0"/>
              <a:t>Q.</a:t>
            </a:r>
            <a:r>
              <a:rPr lang="en-IN" sz="1200" b="1" dirty="0"/>
              <a:t>  </a:t>
            </a:r>
            <a:r>
              <a:rPr lang="en-IN" sz="1200" b="1" dirty="0" smtClean="0"/>
              <a:t>  </a:t>
            </a:r>
            <a:r>
              <a:rPr lang="en-IN" sz="1200" dirty="0" smtClean="0"/>
              <a:t>68   36   20    12    8</a:t>
            </a:r>
            <a:r>
              <a:rPr lang="en-IN" sz="1200" dirty="0"/>
              <a:t>…</a:t>
            </a:r>
          </a:p>
          <a:p>
            <a:r>
              <a:rPr lang="en-IN" sz="1200" dirty="0"/>
              <a:t> </a:t>
            </a:r>
            <a:r>
              <a:rPr lang="en-IN" sz="1200" dirty="0" smtClean="0"/>
              <a:t>A.4      B.5     C. 3     D.6</a:t>
            </a:r>
            <a:r>
              <a:rPr lang="en-IN" sz="1200" dirty="0"/>
              <a:t>  </a:t>
            </a:r>
            <a:endParaRPr lang="en-IN" sz="1200" dirty="0" smtClean="0"/>
          </a:p>
          <a:p>
            <a:r>
              <a:rPr lang="en-IN" sz="1200" dirty="0"/>
              <a:t>The pattern in this sequence is as follows: First the number is divided by 2 after which 2 is added to the </a:t>
            </a:r>
            <a:r>
              <a:rPr lang="en-IN" sz="1200" dirty="0" smtClean="0"/>
              <a:t>result.</a:t>
            </a:r>
            <a:endParaRPr lang="en-IN" sz="1200" dirty="0"/>
          </a:p>
          <a:p>
            <a:r>
              <a:rPr lang="en-IN" sz="1200" dirty="0" smtClean="0"/>
              <a:t>:</a:t>
            </a:r>
            <a:r>
              <a:rPr lang="en-IN" sz="1200" dirty="0"/>
              <a:t>2+2   :2+2   :2+2   :2+2   :</a:t>
            </a:r>
            <a:r>
              <a:rPr lang="en-IN" sz="1200" dirty="0" smtClean="0"/>
              <a:t>2+2</a:t>
            </a:r>
          </a:p>
          <a:p>
            <a:pPr>
              <a:buNone/>
            </a:pPr>
            <a:r>
              <a:rPr lang="en-US" sz="1200" dirty="0" err="1" smtClean="0"/>
              <a:t>Q.What</a:t>
            </a:r>
            <a:r>
              <a:rPr lang="en-US" sz="1200" dirty="0" smtClean="0"/>
              <a:t> </a:t>
            </a:r>
            <a:r>
              <a:rPr lang="en-US" sz="1200" dirty="0" err="1" smtClean="0"/>
              <a:t>wiil</a:t>
            </a:r>
            <a:r>
              <a:rPr lang="en-US" sz="1200" dirty="0" smtClean="0"/>
              <a:t> be the next number in the series??...13,16,49,169,256…?</a:t>
            </a:r>
          </a:p>
          <a:p>
            <a:pPr>
              <a:buNone/>
            </a:pPr>
            <a:r>
              <a:rPr lang="en-US" sz="1200" dirty="0" smtClean="0"/>
              <a:t>Solution:1+3=4 and 4 square=16</a:t>
            </a:r>
          </a:p>
          <a:p>
            <a:pPr>
              <a:buNone/>
            </a:pPr>
            <a:r>
              <a:rPr lang="en-US" sz="1200" dirty="0" smtClean="0"/>
              <a:t>1+6=7 and 4 square=49</a:t>
            </a:r>
          </a:p>
          <a:p>
            <a:pPr>
              <a:buNone/>
            </a:pPr>
            <a:r>
              <a:rPr lang="en-US" sz="1200" dirty="0" smtClean="0"/>
              <a:t>4+9=13 and 4 square=169</a:t>
            </a:r>
          </a:p>
          <a:p>
            <a:pPr>
              <a:buNone/>
            </a:pPr>
            <a:r>
              <a:rPr lang="en-US" sz="1200" dirty="0" smtClean="0"/>
              <a:t>1+6+9=16 and 4 square=256…</a:t>
            </a:r>
            <a:r>
              <a:rPr lang="en-US" sz="1200" dirty="0" err="1" smtClean="0"/>
              <a:t>ans</a:t>
            </a:r>
            <a:r>
              <a:rPr lang="en-US" sz="1200" dirty="0" smtClean="0"/>
              <a:t>=169..</a:t>
            </a:r>
          </a:p>
          <a:p>
            <a:pPr>
              <a:buNone/>
            </a:pPr>
            <a:r>
              <a:rPr lang="en-US" sz="1200" dirty="0" smtClean="0"/>
              <a:t>Q.1,1,4,8,9,27….</a:t>
            </a:r>
            <a:r>
              <a:rPr lang="en-US" sz="1200" dirty="0" err="1" smtClean="0"/>
              <a:t>waht</a:t>
            </a:r>
            <a:r>
              <a:rPr lang="en-US" sz="1200" dirty="0" smtClean="0"/>
              <a:t> will be the next two numbers?</a:t>
            </a:r>
          </a:p>
          <a:p>
            <a:pPr>
              <a:buNone/>
            </a:pPr>
            <a:r>
              <a:rPr lang="en-US" sz="1200" dirty="0" smtClean="0"/>
              <a:t>Solution:1^2=1</a:t>
            </a:r>
          </a:p>
          <a:p>
            <a:pPr>
              <a:buNone/>
            </a:pPr>
            <a:r>
              <a:rPr lang="en-US" sz="1200" dirty="0" smtClean="0"/>
              <a:t>1^3=1</a:t>
            </a:r>
          </a:p>
          <a:p>
            <a:pPr>
              <a:buNone/>
            </a:pPr>
            <a:r>
              <a:rPr lang="en-US" sz="1200" dirty="0" smtClean="0"/>
              <a:t>2^2=4</a:t>
            </a:r>
          </a:p>
          <a:p>
            <a:pPr>
              <a:buNone/>
            </a:pPr>
            <a:r>
              <a:rPr lang="en-US" sz="1200" dirty="0" smtClean="0"/>
              <a:t>2^3=8</a:t>
            </a:r>
            <a:endParaRPr lang="en-IN" sz="1200" dirty="0" smtClean="0"/>
          </a:p>
          <a:p>
            <a:pPr>
              <a:buNone/>
            </a:pPr>
            <a:r>
              <a:rPr lang="en-US" sz="1200" dirty="0" smtClean="0"/>
              <a:t>3^2=9</a:t>
            </a:r>
            <a:endParaRPr lang="en-IN" sz="1200" dirty="0" smtClean="0"/>
          </a:p>
          <a:p>
            <a:pPr>
              <a:buNone/>
            </a:pPr>
            <a:r>
              <a:rPr lang="en-US" sz="1200" dirty="0" smtClean="0"/>
              <a:t>3^3=27..ans-16,64</a:t>
            </a:r>
          </a:p>
          <a:p>
            <a:r>
              <a:rPr lang="en-IN" sz="1200" dirty="0" smtClean="0"/>
              <a:t/>
            </a:r>
            <a:br>
              <a:rPr lang="en-IN" sz="1200" dirty="0" smtClean="0"/>
            </a:br>
            <a:r>
              <a:rPr lang="en-IN" sz="1200" dirty="0" smtClean="0"/>
              <a:t>Q....18   6   24    8    28</a:t>
            </a:r>
            <a:r>
              <a:rPr lang="en-IN" sz="1200" dirty="0"/>
              <a:t>…</a:t>
            </a:r>
          </a:p>
          <a:p>
            <a:r>
              <a:rPr lang="en-IN" sz="1200" dirty="0"/>
              <a:t> </a:t>
            </a:r>
            <a:r>
              <a:rPr lang="en-IN" sz="1200" dirty="0" smtClean="0"/>
              <a:t>A.9    B.9 1/3    C.10     D.8</a:t>
            </a:r>
          </a:p>
          <a:p>
            <a:r>
              <a:rPr lang="en-US" sz="1200" dirty="0" smtClean="0"/>
              <a:t>Solution:</a:t>
            </a:r>
            <a:endParaRPr lang="en-IN" sz="1200" dirty="0" smtClean="0"/>
          </a:p>
          <a:p>
            <a:r>
              <a:rPr lang="en-IN" sz="1100" dirty="0"/>
              <a:t>. Alternating dividing or multiplying with increasing </a:t>
            </a:r>
            <a:r>
              <a:rPr lang="en-IN" sz="1100" dirty="0" smtClean="0"/>
              <a:t>sequence</a:t>
            </a:r>
          </a:p>
          <a:p>
            <a:r>
              <a:rPr lang="en-IN" sz="1100" dirty="0"/>
              <a:t>:3   *4   :3   *4   :3</a:t>
            </a:r>
            <a:endParaRPr lang="en-IN" sz="1200" dirty="0" smtClean="0"/>
          </a:p>
          <a:p>
            <a:r>
              <a:rPr lang="en-IN" sz="1200" dirty="0" smtClean="0"/>
              <a:t/>
            </a:r>
            <a:br>
              <a:rPr lang="en-IN" sz="1200" dirty="0" smtClean="0"/>
            </a:br>
            <a:r>
              <a:rPr lang="en-IN" sz="1200" dirty="0" smtClean="0"/>
              <a:t/>
            </a:r>
            <a:br>
              <a:rPr lang="en-IN" sz="1200" dirty="0" smtClean="0"/>
            </a:br>
            <a:endParaRPr lang="en-IN" sz="1200" dirty="0" smtClean="0"/>
          </a:p>
          <a:p>
            <a:pPr>
              <a:buNone/>
            </a:pPr>
            <a:endParaRPr lang="en-IN" sz="1200" dirty="0" smtClean="0"/>
          </a:p>
          <a:p>
            <a:pPr>
              <a:buNone/>
            </a:pPr>
            <a:endParaRPr lang="en-US" sz="1200" dirty="0" smtClean="0"/>
          </a:p>
          <a:p>
            <a:pPr>
              <a:buNone/>
            </a:pPr>
            <a:endParaRPr lang="en-IN" sz="1200" dirty="0" smtClean="0"/>
          </a:p>
          <a:p>
            <a:pPr>
              <a:buNone/>
            </a:pPr>
            <a:endParaRPr lang="en-IN"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2. If A + B means A is the mother of B; A - B means A is the brother B; A % B means A is the father of B and A x B means A is the sister of B, which of the following shows that P is the maternal uncle of Q?</a:t>
            </a:r>
          </a:p>
          <a:p>
            <a:r>
              <a:rPr lang="en-IN" b="1" dirty="0"/>
              <a:t>A.</a:t>
            </a:r>
            <a:r>
              <a:rPr lang="en-IN" dirty="0"/>
              <a:t>Q - N + M x P</a:t>
            </a:r>
            <a:r>
              <a:rPr lang="en-IN" b="1" dirty="0"/>
              <a:t>B.</a:t>
            </a:r>
            <a:r>
              <a:rPr lang="en-IN" dirty="0"/>
              <a:t>P + S x N - Q</a:t>
            </a:r>
            <a:r>
              <a:rPr lang="en-IN" b="1" dirty="0"/>
              <a:t>C.</a:t>
            </a:r>
            <a:r>
              <a:rPr lang="en-IN" dirty="0"/>
              <a:t>P - M + N x Q</a:t>
            </a:r>
            <a:r>
              <a:rPr lang="en-IN" b="1" dirty="0"/>
              <a:t>D.</a:t>
            </a:r>
            <a:r>
              <a:rPr lang="en-IN" dirty="0"/>
              <a:t>Q - S % 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Answer:</a:t>
            </a:r>
            <a:r>
              <a:rPr lang="en-IN" dirty="0"/>
              <a:t> Option </a:t>
            </a:r>
            <a:r>
              <a:rPr lang="en-IN" b="1" dirty="0"/>
              <a:t>C</a:t>
            </a:r>
            <a:endParaRPr lang="en-IN" dirty="0"/>
          </a:p>
          <a:p>
            <a:r>
              <a:rPr lang="en-IN" b="1" dirty="0"/>
              <a:t>Explanation:</a:t>
            </a:r>
            <a:endParaRPr lang="en-IN" dirty="0"/>
          </a:p>
          <a:p>
            <a:r>
              <a:rPr lang="en-IN" dirty="0"/>
              <a:t>P - M → P is the brother of M</a:t>
            </a:r>
          </a:p>
          <a:p>
            <a:r>
              <a:rPr lang="en-IN" dirty="0"/>
              <a:t>M + N → M is the mother of N</a:t>
            </a:r>
          </a:p>
          <a:p>
            <a:r>
              <a:rPr lang="en-IN" dirty="0"/>
              <a:t>N x Q → N is the sister of Q</a:t>
            </a:r>
          </a:p>
          <a:p>
            <a:r>
              <a:rPr lang="en-IN" dirty="0"/>
              <a:t>Therefore, P is the maternal uncle of Q.</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1600" dirty="0"/>
              <a:t>2.A and B together can complete a task in 7 days. B alone can do it in 20 days. What part of the work was carried out by A?</a:t>
            </a:r>
          </a:p>
          <a:p>
            <a:r>
              <a:rPr lang="en-IN" sz="1600" dirty="0" smtClean="0"/>
              <a:t>I.A </a:t>
            </a:r>
            <a:r>
              <a:rPr lang="en-IN" sz="1600" dirty="0"/>
              <a:t>completed the job alone after A and B worked together for 5 days.</a:t>
            </a:r>
          </a:p>
          <a:p>
            <a:r>
              <a:rPr lang="en-IN" sz="1600" dirty="0" err="1" smtClean="0"/>
              <a:t>II.Part</a:t>
            </a:r>
            <a:r>
              <a:rPr lang="en-IN" sz="1600" dirty="0" smtClean="0"/>
              <a:t> </a:t>
            </a:r>
            <a:r>
              <a:rPr lang="en-IN" sz="1600" dirty="0"/>
              <a:t>of the work done by A could have been done by B and C together in 6 days.</a:t>
            </a:r>
          </a:p>
          <a:p>
            <a:r>
              <a:rPr lang="en-IN" sz="1600" dirty="0"/>
              <a:t>A.I alone sufficient while II alone not sufficient to </a:t>
            </a:r>
            <a:r>
              <a:rPr lang="en-IN" sz="1600" dirty="0" smtClean="0"/>
              <a:t>answer</a:t>
            </a:r>
          </a:p>
          <a:p>
            <a:r>
              <a:rPr lang="en-IN" sz="1600" dirty="0" smtClean="0"/>
              <a:t>B.II </a:t>
            </a:r>
            <a:r>
              <a:rPr lang="en-IN" sz="1600" dirty="0"/>
              <a:t>alone sufficient while I alone not sufficient to </a:t>
            </a:r>
            <a:r>
              <a:rPr lang="en-IN" sz="1600" dirty="0" smtClean="0"/>
              <a:t>answer</a:t>
            </a:r>
          </a:p>
          <a:p>
            <a:r>
              <a:rPr lang="en-IN" sz="1600" dirty="0" err="1" smtClean="0"/>
              <a:t>C.Either</a:t>
            </a:r>
            <a:r>
              <a:rPr lang="en-IN" sz="1600" dirty="0" smtClean="0"/>
              <a:t> </a:t>
            </a:r>
            <a:r>
              <a:rPr lang="en-IN" sz="1600" dirty="0"/>
              <a:t>I or II alone sufficient to </a:t>
            </a:r>
            <a:r>
              <a:rPr lang="en-IN" sz="1600" dirty="0" smtClean="0"/>
              <a:t>answer</a:t>
            </a:r>
          </a:p>
          <a:p>
            <a:r>
              <a:rPr lang="en-IN" sz="1600" dirty="0" err="1" smtClean="0"/>
              <a:t>D.Both</a:t>
            </a:r>
            <a:r>
              <a:rPr lang="en-IN" sz="1600" dirty="0" smtClean="0"/>
              <a:t> </a:t>
            </a:r>
            <a:r>
              <a:rPr lang="en-IN" sz="1600" dirty="0"/>
              <a:t>I and II are not sufficient to </a:t>
            </a:r>
            <a:r>
              <a:rPr lang="en-IN" sz="1600" dirty="0" smtClean="0"/>
              <a:t>answer</a:t>
            </a:r>
          </a:p>
          <a:p>
            <a:r>
              <a:rPr lang="en-IN" sz="1600" dirty="0" err="1" smtClean="0"/>
              <a:t>E.Both</a:t>
            </a:r>
            <a:r>
              <a:rPr lang="en-IN" sz="1600" dirty="0" smtClean="0"/>
              <a:t> </a:t>
            </a:r>
            <a:r>
              <a:rPr lang="en-IN" sz="1600" dirty="0"/>
              <a:t>I and II are necessary to answer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373</Words>
  <Application>Microsoft Office PowerPoint</Application>
  <PresentationFormat>On-screen Show (4:3)</PresentationFormat>
  <Paragraphs>97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mathemania</vt:lpstr>
      <vt:lpstr>Slide 2</vt:lpstr>
      <vt:lpstr>Slide 3</vt:lpstr>
      <vt:lpstr>Slide 4</vt:lpstr>
      <vt:lpstr>Slide 5</vt:lpstr>
      <vt:lpstr>Ques based on sequences:</vt:lpstr>
      <vt:lpstr>Slide 7</vt:lpstr>
      <vt:lpstr>Slide 8</vt:lpstr>
      <vt:lpstr>Slide 9</vt:lpstr>
      <vt:lpstr>Slide 10</vt:lpstr>
      <vt:lpstr>Slide 11</vt:lpstr>
      <vt:lpstr>Slide 12</vt:lpstr>
      <vt:lpstr>Slide 13</vt:lpstr>
      <vt:lpstr>Solution:correct ans(2)</vt:lpstr>
      <vt:lpstr>Slide 15</vt:lpstr>
      <vt:lpstr>Slide 16</vt:lpstr>
      <vt:lpstr>Slide 17</vt:lpstr>
      <vt:lpstr>Slide 18</vt:lpstr>
      <vt:lpstr>Slide 19</vt:lpstr>
      <vt:lpstr>Slide 20</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mathemania</dc:title>
  <dc:creator>Priyanka</dc:creator>
  <cp:lastModifiedBy>Priyanka</cp:lastModifiedBy>
  <cp:revision>11</cp:revision>
  <dcterms:created xsi:type="dcterms:W3CDTF">2011-08-21T20:29:20Z</dcterms:created>
  <dcterms:modified xsi:type="dcterms:W3CDTF">2011-08-21T22:09:10Z</dcterms:modified>
</cp:coreProperties>
</file>