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C0EFB9-3610-44C7-95D4-D83CE693A9BE}" type="datetimeFigureOut">
              <a:rPr lang="en-IN" smtClean="0"/>
              <a:t>19-03-2011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0ABA3-15A3-412C-B119-B1EB225C2673}"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C0EFB9-3610-44C7-95D4-D83CE693A9BE}" type="datetimeFigureOut">
              <a:rPr lang="en-IN" smtClean="0"/>
              <a:t>19-03-2011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0ABA3-15A3-412C-B119-B1EB225C267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0EFB9-3610-44C7-95D4-D83CE693A9BE}" type="datetimeFigureOut">
              <a:rPr lang="en-IN" smtClean="0"/>
              <a:t>19-03-2011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0ABA3-15A3-412C-B119-B1EB225C267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C0EFB9-3610-44C7-95D4-D83CE693A9BE}" type="datetimeFigureOut">
              <a:rPr lang="en-IN" smtClean="0"/>
              <a:t>19-03-2011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0ABA3-15A3-412C-B119-B1EB225C2673}"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0EFB9-3610-44C7-95D4-D83CE693A9BE}" type="datetimeFigureOut">
              <a:rPr lang="en-IN" smtClean="0"/>
              <a:t>19-03-2011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0ABA3-15A3-412C-B119-B1EB225C267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CC0EFB9-3610-44C7-95D4-D83CE693A9BE}" type="datetimeFigureOut">
              <a:rPr lang="en-IN" smtClean="0"/>
              <a:t>19-03-2011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0ABA3-15A3-412C-B119-B1EB225C2673}"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0EFB9-3610-44C7-95D4-D83CE693A9BE}" type="datetimeFigureOut">
              <a:rPr lang="en-IN" smtClean="0"/>
              <a:t>19-03-2011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B0ABA3-15A3-412C-B119-B1EB225C2673}"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0EFB9-3610-44C7-95D4-D83CE693A9BE}" type="datetimeFigureOut">
              <a:rPr lang="en-IN" smtClean="0"/>
              <a:t>19-03-2011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B0ABA3-15A3-412C-B119-B1EB225C267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0EFB9-3610-44C7-95D4-D83CE693A9BE}" type="datetimeFigureOut">
              <a:rPr lang="en-IN" smtClean="0"/>
              <a:t>19-03-2011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B0ABA3-15A3-412C-B119-B1EB225C267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0EFB9-3610-44C7-95D4-D83CE693A9BE}" type="datetimeFigureOut">
              <a:rPr lang="en-IN" smtClean="0"/>
              <a:t>19-03-2011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0ABA3-15A3-412C-B119-B1EB225C267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0EFB9-3610-44C7-95D4-D83CE693A9BE}" type="datetimeFigureOut">
              <a:rPr lang="en-IN" smtClean="0"/>
              <a:t>19-03-2011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0ABA3-15A3-412C-B119-B1EB225C2673}"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CC0EFB9-3610-44C7-95D4-D83CE693A9BE}" type="datetimeFigureOut">
              <a:rPr lang="en-IN" smtClean="0"/>
              <a:t>19-03-2011</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1B0ABA3-15A3-412C-B119-B1EB225C267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Using </a:t>
            </a:r>
            <a:r>
              <a:rPr lang="en-US" dirty="0" err="1" smtClean="0"/>
              <a:t>Freescale</a:t>
            </a:r>
            <a:r>
              <a:rPr lang="en-US" dirty="0" smtClean="0"/>
              <a:t> HC12 microcontroller</a:t>
            </a:r>
            <a:endParaRPr lang="en-IN" dirty="0"/>
          </a:p>
        </p:txBody>
      </p:sp>
      <p:sp>
        <p:nvSpPr>
          <p:cNvPr id="2" name="Title 1"/>
          <p:cNvSpPr>
            <a:spLocks noGrp="1"/>
          </p:cNvSpPr>
          <p:nvPr>
            <p:ph type="ctrTitle"/>
          </p:nvPr>
        </p:nvSpPr>
        <p:spPr/>
        <p:txBody>
          <a:bodyPr/>
          <a:lstStyle/>
          <a:p>
            <a:r>
              <a:rPr lang="en-US" dirty="0" smtClean="0"/>
              <a:t>SMART PATH FOLLOWER</a:t>
            </a:r>
            <a:endParaRPr lang="en-IN" dirty="0"/>
          </a:p>
        </p:txBody>
      </p:sp>
    </p:spTree>
    <p:extLst>
      <p:ext uri="{BB962C8B-B14F-4D97-AF65-F5344CB8AC3E}">
        <p14:creationId xmlns:p14="http://schemas.microsoft.com/office/powerpoint/2010/main" val="3276882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4725144"/>
            <a:ext cx="6512511" cy="1143000"/>
          </a:xfrm>
        </p:spPr>
        <p:txBody>
          <a:bodyPr/>
          <a:lstStyle/>
          <a:p>
            <a:r>
              <a:rPr lang="en-US" dirty="0" smtClean="0"/>
              <a:t>Data logger</a:t>
            </a:r>
            <a:endParaRPr lang="en-IN" dirty="0"/>
          </a:p>
        </p:txBody>
      </p:sp>
      <p:pic>
        <p:nvPicPr>
          <p:cNvPr id="4" name="Content Placeholder 3" descr="3.jpg"/>
          <p:cNvPicPr>
            <a:picLocks noGrp="1"/>
          </p:cNvPicPr>
          <p:nvPr>
            <p:ph sz="quarter" idx="13"/>
          </p:nvPr>
        </p:nvPicPr>
        <p:blipFill>
          <a:blip r:embed="rId2" cstate="print"/>
          <a:stretch>
            <a:fillRect/>
          </a:stretch>
        </p:blipFill>
        <p:spPr>
          <a:xfrm>
            <a:off x="1613014" y="731838"/>
            <a:ext cx="5839306" cy="3561258"/>
          </a:xfrm>
          <a:prstGeom prst="rect">
            <a:avLst/>
          </a:prstGeom>
        </p:spPr>
      </p:pic>
    </p:spTree>
    <p:extLst>
      <p:ext uri="{BB962C8B-B14F-4D97-AF65-F5344CB8AC3E}">
        <p14:creationId xmlns:p14="http://schemas.microsoft.com/office/powerpoint/2010/main" val="884689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Logger</a:t>
            </a:r>
            <a:endParaRPr lang="en-IN" dirty="0"/>
          </a:p>
        </p:txBody>
      </p:sp>
      <p:pic>
        <p:nvPicPr>
          <p:cNvPr id="4" name="Content Placeholder 3" descr="4.jpg"/>
          <p:cNvPicPr>
            <a:picLocks noGrp="1"/>
          </p:cNvPicPr>
          <p:nvPr>
            <p:ph sz="quarter" idx="13"/>
          </p:nvPr>
        </p:nvPicPr>
        <p:blipFill>
          <a:blip r:embed="rId2" cstate="print"/>
          <a:stretch>
            <a:fillRect/>
          </a:stretch>
        </p:blipFill>
        <p:spPr>
          <a:xfrm>
            <a:off x="1607000" y="731838"/>
            <a:ext cx="5472800" cy="3475037"/>
          </a:xfrm>
          <a:prstGeom prst="rect">
            <a:avLst/>
          </a:prstGeom>
        </p:spPr>
      </p:pic>
    </p:spTree>
    <p:extLst>
      <p:ext uri="{BB962C8B-B14F-4D97-AF65-F5344CB8AC3E}">
        <p14:creationId xmlns:p14="http://schemas.microsoft.com/office/powerpoint/2010/main" val="2641623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Tool</a:t>
            </a:r>
            <a:endParaRPr lang="en-IN" dirty="0"/>
          </a:p>
        </p:txBody>
      </p:sp>
      <p:pic>
        <p:nvPicPr>
          <p:cNvPr id="4" name="Content Placeholder 3" descr="1 (2).JPG"/>
          <p:cNvPicPr>
            <a:picLocks noGrp="1"/>
          </p:cNvPicPr>
          <p:nvPr>
            <p:ph sz="quarter" idx="13"/>
          </p:nvPr>
        </p:nvPicPr>
        <p:blipFill>
          <a:blip r:embed="rId2" cstate="print"/>
          <a:stretch>
            <a:fillRect/>
          </a:stretch>
        </p:blipFill>
        <p:spPr>
          <a:xfrm>
            <a:off x="1266544" y="731838"/>
            <a:ext cx="6153711" cy="3475037"/>
          </a:xfrm>
          <a:prstGeom prst="rect">
            <a:avLst/>
          </a:prstGeom>
        </p:spPr>
      </p:pic>
    </p:spTree>
    <p:extLst>
      <p:ext uri="{BB962C8B-B14F-4D97-AF65-F5344CB8AC3E}">
        <p14:creationId xmlns:p14="http://schemas.microsoft.com/office/powerpoint/2010/main" val="1021559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4941168"/>
            <a:ext cx="6512511" cy="1143000"/>
          </a:xfrm>
        </p:spPr>
        <p:txBody>
          <a:bodyPr/>
          <a:lstStyle/>
          <a:p>
            <a:r>
              <a:rPr lang="en-US" dirty="0" err="1" smtClean="0"/>
              <a:t>Codewarriors</a:t>
            </a:r>
            <a:endParaRPr lang="en-IN" dirty="0"/>
          </a:p>
        </p:txBody>
      </p:sp>
      <p:pic>
        <p:nvPicPr>
          <p:cNvPr id="4" name="Content Placeholder 3" descr="2 (2).JPG"/>
          <p:cNvPicPr>
            <a:picLocks noGrp="1"/>
          </p:cNvPicPr>
          <p:nvPr>
            <p:ph sz="quarter" idx="13"/>
          </p:nvPr>
        </p:nvPicPr>
        <p:blipFill>
          <a:blip r:embed="rId2" cstate="print"/>
          <a:stretch>
            <a:fillRect/>
          </a:stretch>
        </p:blipFill>
        <p:spPr>
          <a:xfrm>
            <a:off x="1266544" y="731838"/>
            <a:ext cx="6473808" cy="3633266"/>
          </a:xfrm>
          <a:prstGeom prst="rect">
            <a:avLst/>
          </a:prstGeom>
        </p:spPr>
      </p:pic>
    </p:spTree>
    <p:extLst>
      <p:ext uri="{BB962C8B-B14F-4D97-AF65-F5344CB8AC3E}">
        <p14:creationId xmlns:p14="http://schemas.microsoft.com/office/powerpoint/2010/main" val="2115137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IN" dirty="0"/>
          </a:p>
        </p:txBody>
      </p:sp>
      <p:sp>
        <p:nvSpPr>
          <p:cNvPr id="3" name="Content Placeholder 2"/>
          <p:cNvSpPr>
            <a:spLocks noGrp="1"/>
          </p:cNvSpPr>
          <p:nvPr>
            <p:ph sz="quarter" idx="13"/>
          </p:nvPr>
        </p:nvSpPr>
        <p:spPr/>
        <p:txBody>
          <a:bodyPr/>
          <a:lstStyle/>
          <a:p>
            <a:r>
              <a:rPr lang="en-US" dirty="0" smtClean="0"/>
              <a:t>Use of floating point emulation to increase sampling time</a:t>
            </a:r>
          </a:p>
          <a:p>
            <a:r>
              <a:rPr lang="en-US" dirty="0" smtClean="0"/>
              <a:t>Use of EEPROM to store the run time details</a:t>
            </a:r>
            <a:endParaRPr lang="en-IN" dirty="0"/>
          </a:p>
        </p:txBody>
      </p:sp>
    </p:spTree>
    <p:extLst>
      <p:ext uri="{BB962C8B-B14F-4D97-AF65-F5344CB8AC3E}">
        <p14:creationId xmlns:p14="http://schemas.microsoft.com/office/powerpoint/2010/main" val="2310039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2348880"/>
            <a:ext cx="6512511" cy="1143000"/>
          </a:xfrm>
        </p:spPr>
        <p:txBody>
          <a:bodyPr/>
          <a:lstStyle/>
          <a:p>
            <a:r>
              <a:rPr lang="en-US" dirty="0" smtClean="0"/>
              <a:t>THANK YOU</a:t>
            </a:r>
            <a:endParaRPr lang="en-IN" dirty="0"/>
          </a:p>
        </p:txBody>
      </p:sp>
    </p:spTree>
    <p:extLst>
      <p:ext uri="{BB962C8B-B14F-4D97-AF65-F5344CB8AC3E}">
        <p14:creationId xmlns:p14="http://schemas.microsoft.com/office/powerpoint/2010/main" val="260527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221088"/>
            <a:ext cx="6512511" cy="1143000"/>
          </a:xfrm>
        </p:spPr>
        <p:txBody>
          <a:bodyPr/>
          <a:lstStyle/>
          <a:p>
            <a:r>
              <a:rPr lang="en-US" dirty="0" smtClean="0"/>
              <a:t>Sections of the car</a:t>
            </a:r>
            <a:endParaRPr lang="en-IN" dirty="0"/>
          </a:p>
        </p:txBody>
      </p:sp>
      <p:pic>
        <p:nvPicPr>
          <p:cNvPr id="4" name="Content Placeholder 3" descr="car main view.jpg"/>
          <p:cNvPicPr>
            <a:picLocks noGrp="1"/>
          </p:cNvPicPr>
          <p:nvPr>
            <p:ph sz="quarter" idx="13"/>
          </p:nvPr>
        </p:nvPicPr>
        <p:blipFill>
          <a:blip r:embed="rId2" cstate="print"/>
          <a:stretch>
            <a:fillRect/>
          </a:stretch>
        </p:blipFill>
        <p:spPr>
          <a:xfrm>
            <a:off x="251520" y="476672"/>
            <a:ext cx="4198528" cy="2820228"/>
          </a:xfrm>
          <a:prstGeom prst="rect">
            <a:avLst/>
          </a:prstGeom>
        </p:spPr>
      </p:pic>
      <p:pic>
        <p:nvPicPr>
          <p:cNvPr id="5" name="Picture 4" descr="rear view detailed.jpg"/>
          <p:cNvPicPr/>
          <p:nvPr/>
        </p:nvPicPr>
        <p:blipFill>
          <a:blip r:embed="rId3" cstate="print"/>
          <a:stretch>
            <a:fillRect/>
          </a:stretch>
        </p:blipFill>
        <p:spPr>
          <a:xfrm>
            <a:off x="4499992" y="476672"/>
            <a:ext cx="4117255" cy="2880320"/>
          </a:xfrm>
          <a:prstGeom prst="rect">
            <a:avLst/>
          </a:prstGeom>
        </p:spPr>
      </p:pic>
    </p:spTree>
    <p:extLst>
      <p:ext uri="{BB962C8B-B14F-4D97-AF65-F5344CB8AC3E}">
        <p14:creationId xmlns:p14="http://schemas.microsoft.com/office/powerpoint/2010/main" val="1850529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5373216"/>
            <a:ext cx="6512511" cy="1143000"/>
          </a:xfrm>
        </p:spPr>
        <p:txBody>
          <a:bodyPr/>
          <a:lstStyle/>
          <a:p>
            <a:r>
              <a:rPr lang="en-US" dirty="0" smtClean="0"/>
              <a:t>Control system</a:t>
            </a:r>
            <a:endParaRPr lang="en-IN" dirty="0"/>
          </a:p>
        </p:txBody>
      </p:sp>
      <p:sp>
        <p:nvSpPr>
          <p:cNvPr id="3" name="Content Placeholder 2"/>
          <p:cNvSpPr>
            <a:spLocks noGrp="1"/>
          </p:cNvSpPr>
          <p:nvPr>
            <p:ph sz="quarter" idx="13"/>
          </p:nvPr>
        </p:nvSpPr>
        <p:spPr/>
        <p:txBody>
          <a:bodyPr/>
          <a:lstStyle/>
          <a:p>
            <a:r>
              <a:rPr lang="en-US" dirty="0" smtClean="0"/>
              <a:t>PID controller</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1705571"/>
              </p:ext>
            </p:extLst>
          </p:nvPr>
        </p:nvGraphicFramePr>
        <p:xfrm>
          <a:off x="1187624" y="1484784"/>
          <a:ext cx="6247765" cy="1148334"/>
        </p:xfrm>
        <a:graphic>
          <a:graphicData uri="http://schemas.openxmlformats.org/drawingml/2006/table">
            <a:tbl>
              <a:tblPr firstRow="1" firstCol="1" bandRow="1">
                <a:tableStyleId>{5C22544A-7EE6-4342-B048-85BDC9FD1C3A}</a:tableStyleId>
              </a:tblPr>
              <a:tblGrid>
                <a:gridCol w="778510"/>
                <a:gridCol w="778510"/>
                <a:gridCol w="778510"/>
                <a:gridCol w="778510"/>
                <a:gridCol w="778510"/>
                <a:gridCol w="778510"/>
                <a:gridCol w="778510"/>
                <a:gridCol w="798195"/>
              </a:tblGrid>
              <a:tr h="282575">
                <a:tc>
                  <a:txBody>
                    <a:bodyPr/>
                    <a:lstStyle/>
                    <a:p>
                      <a:pPr algn="just">
                        <a:lnSpc>
                          <a:spcPct val="115000"/>
                        </a:lnSpc>
                        <a:spcAft>
                          <a:spcPts val="1000"/>
                        </a:spcAft>
                      </a:pPr>
                      <a:r>
                        <a:rPr lang="en-US" sz="1400">
                          <a:effectLst/>
                        </a:rPr>
                        <a:t>Sensor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Sensor 6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Sensor 5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Sensor 4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Sensor 3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Sensor 2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Sensor 1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Sensor 0 </a:t>
                      </a:r>
                      <a:endParaRPr lang="en-IN" sz="1100">
                        <a:solidFill>
                          <a:srgbClr val="000000"/>
                        </a:solidFill>
                        <a:effectLst/>
                        <a:latin typeface="Perpetua"/>
                        <a:ea typeface="Perpetua"/>
                        <a:cs typeface="Times New Roman"/>
                      </a:endParaRPr>
                    </a:p>
                  </a:txBody>
                  <a:tcPr/>
                </a:tc>
              </a:tr>
              <a:tr h="130175">
                <a:tc>
                  <a:txBody>
                    <a:bodyPr/>
                    <a:lstStyle/>
                    <a:p>
                      <a:pPr algn="just">
                        <a:lnSpc>
                          <a:spcPct val="115000"/>
                        </a:lnSpc>
                        <a:spcAft>
                          <a:spcPts val="1000"/>
                        </a:spcAft>
                      </a:pPr>
                      <a:r>
                        <a:rPr lang="en-US" sz="1400">
                          <a:effectLst/>
                        </a:rPr>
                        <a:t>Position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3072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2560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2048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1536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1024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a:effectLst/>
                        </a:rPr>
                        <a:t>512 </a:t>
                      </a:r>
                      <a:endParaRPr lang="en-IN" sz="1100">
                        <a:solidFill>
                          <a:srgbClr val="000000"/>
                        </a:solidFill>
                        <a:effectLst/>
                        <a:latin typeface="Perpetua"/>
                        <a:ea typeface="Perpetua"/>
                        <a:cs typeface="Times New Roman"/>
                      </a:endParaRPr>
                    </a:p>
                  </a:txBody>
                  <a:tcPr/>
                </a:tc>
                <a:tc>
                  <a:txBody>
                    <a:bodyPr/>
                    <a:lstStyle/>
                    <a:p>
                      <a:pPr algn="just">
                        <a:lnSpc>
                          <a:spcPct val="115000"/>
                        </a:lnSpc>
                        <a:spcAft>
                          <a:spcPts val="1000"/>
                        </a:spcAft>
                      </a:pPr>
                      <a:r>
                        <a:rPr lang="en-US" sz="1400" dirty="0">
                          <a:effectLst/>
                        </a:rPr>
                        <a:t>0 </a:t>
                      </a:r>
                      <a:endParaRPr lang="en-IN" sz="1100" dirty="0">
                        <a:solidFill>
                          <a:srgbClr val="000000"/>
                        </a:solidFill>
                        <a:effectLst/>
                        <a:latin typeface="Perpetua"/>
                        <a:ea typeface="Perpetua"/>
                        <a:cs typeface="Times New Roman"/>
                      </a:endParaRPr>
                    </a:p>
                  </a:txBody>
                  <a:tcPr/>
                </a:tc>
              </a:tr>
            </a:tbl>
          </a:graphicData>
        </a:graphic>
      </p:graphicFrame>
      <p:sp>
        <p:nvSpPr>
          <p:cNvPr id="6" name="Rectangle 5"/>
          <p:cNvSpPr/>
          <p:nvPr/>
        </p:nvSpPr>
        <p:spPr>
          <a:xfrm>
            <a:off x="1259632" y="2852936"/>
            <a:ext cx="7272808" cy="2862322"/>
          </a:xfrm>
          <a:prstGeom prst="rect">
            <a:avLst/>
          </a:prstGeom>
        </p:spPr>
        <p:txBody>
          <a:bodyPr wrap="square">
            <a:spAutoFit/>
          </a:bodyPr>
          <a:lstStyle/>
          <a:p>
            <a:r>
              <a:rPr lang="en-US" dirty="0"/>
              <a:t>Position of black line = (X)*2*ATD resolution level +(compensated reading of index(X+1) – compensated reading of index (X-1))   [if 0&lt;X&lt;6]</a:t>
            </a:r>
            <a:endParaRPr lang="en-IN" dirty="0"/>
          </a:p>
          <a:p>
            <a:r>
              <a:rPr lang="en-US" dirty="0"/>
              <a:t>Position of black line = compensated reading of index (1)       [if X=0]</a:t>
            </a:r>
            <a:endParaRPr lang="en-IN" dirty="0"/>
          </a:p>
          <a:p>
            <a:r>
              <a:rPr lang="en-US" dirty="0"/>
              <a:t>Position of black line =3076- compensated reading of index (6</a:t>
            </a:r>
            <a:r>
              <a:rPr lang="en-US" dirty="0" smtClean="0"/>
              <a:t>)</a:t>
            </a:r>
          </a:p>
          <a:p>
            <a:r>
              <a:rPr lang="en-US" dirty="0"/>
              <a:t>ATD resolution is  256</a:t>
            </a:r>
            <a:endParaRPr lang="en-IN" dirty="0"/>
          </a:p>
          <a:p>
            <a:r>
              <a:rPr lang="en-US" dirty="0"/>
              <a:t>The desired position of the black line or the </a:t>
            </a:r>
            <a:r>
              <a:rPr lang="en-US" dirty="0" err="1"/>
              <a:t>setpoint</a:t>
            </a:r>
            <a:r>
              <a:rPr lang="en-US" dirty="0"/>
              <a:t> is: ( position of  highest index – position of lowest index)/2 = (3072 - 0)/2 = 1536</a:t>
            </a:r>
            <a:endParaRPr lang="en-IN" dirty="0"/>
          </a:p>
          <a:p>
            <a:r>
              <a:rPr lang="en-US" dirty="0"/>
              <a:t>And the error  = (position of center line – </a:t>
            </a:r>
            <a:r>
              <a:rPr lang="en-US" dirty="0" err="1"/>
              <a:t>setpoint</a:t>
            </a:r>
            <a:r>
              <a:rPr lang="en-US" dirty="0"/>
              <a:t>)</a:t>
            </a:r>
            <a:endParaRPr lang="en-IN" dirty="0"/>
          </a:p>
          <a:p>
            <a:endParaRPr lang="en-IN" dirty="0"/>
          </a:p>
        </p:txBody>
      </p:sp>
    </p:spTree>
    <p:extLst>
      <p:ext uri="{BB962C8B-B14F-4D97-AF65-F5344CB8AC3E}">
        <p14:creationId xmlns:p14="http://schemas.microsoft.com/office/powerpoint/2010/main" val="1242297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PID</a:t>
            </a:r>
            <a:r>
              <a:rPr lang="en-US" dirty="0"/>
              <a:t/>
            </a:r>
            <a:br>
              <a:rPr lang="en-US" dirty="0"/>
            </a:br>
            <a:r>
              <a:rPr lang="en-US" sz="3200" dirty="0" smtClean="0"/>
              <a:t>Proportional Integral differential</a:t>
            </a:r>
            <a:endParaRPr lang="en-IN" dirty="0"/>
          </a:p>
        </p:txBody>
      </p:sp>
      <p:pic>
        <p:nvPicPr>
          <p:cNvPr id="4" name="Content Placeholder 3" descr="Pid-feedback-nct-int-correct.jpg"/>
          <p:cNvPicPr>
            <a:picLocks noGrp="1"/>
          </p:cNvPicPr>
          <p:nvPr>
            <p:ph sz="quarter" idx="13"/>
          </p:nvPr>
        </p:nvPicPr>
        <p:blipFill>
          <a:blip r:embed="rId2" cstate="print"/>
          <a:stretch>
            <a:fillRect/>
          </a:stretch>
        </p:blipFill>
        <p:spPr>
          <a:xfrm>
            <a:off x="1143000" y="996853"/>
            <a:ext cx="6400800" cy="2945006"/>
          </a:xfrm>
          <a:prstGeom prst="rect">
            <a:avLst/>
          </a:prstGeom>
        </p:spPr>
      </p:pic>
    </p:spTree>
    <p:extLst>
      <p:ext uri="{BB962C8B-B14F-4D97-AF65-F5344CB8AC3E}">
        <p14:creationId xmlns:p14="http://schemas.microsoft.com/office/powerpoint/2010/main" val="3962765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5301208"/>
            <a:ext cx="6512511" cy="1143000"/>
          </a:xfrm>
        </p:spPr>
        <p:txBody>
          <a:bodyPr/>
          <a:lstStyle/>
          <a:p>
            <a:r>
              <a:rPr lang="en-US" dirty="0" smtClean="0"/>
              <a:t>algorithm</a:t>
            </a:r>
            <a:endParaRPr lang="en-IN" dirty="0"/>
          </a:p>
        </p:txBody>
      </p:sp>
      <p:sp>
        <p:nvSpPr>
          <p:cNvPr id="3" name="Content Placeholder 2"/>
          <p:cNvSpPr>
            <a:spLocks noGrp="1"/>
          </p:cNvSpPr>
          <p:nvPr>
            <p:ph sz="quarter" idx="13"/>
          </p:nvPr>
        </p:nvSpPr>
        <p:spPr>
          <a:xfrm>
            <a:off x="899592" y="731520"/>
            <a:ext cx="8064896" cy="4425672"/>
          </a:xfrm>
        </p:spPr>
        <p:txBody>
          <a:bodyPr>
            <a:noAutofit/>
          </a:bodyPr>
          <a:lstStyle/>
          <a:p>
            <a:r>
              <a:rPr lang="en-US" sz="1800" dirty="0"/>
              <a:t>The </a:t>
            </a:r>
            <a:r>
              <a:rPr lang="en-US" sz="1800" dirty="0" err="1"/>
              <a:t>programme</a:t>
            </a:r>
            <a:r>
              <a:rPr lang="en-US" sz="1800" dirty="0"/>
              <a:t> starts with initialization process where it initializes all its variables and macros. The a variable </a:t>
            </a:r>
            <a:r>
              <a:rPr lang="en-US" sz="1800" dirty="0" err="1"/>
              <a:t>stop_value</a:t>
            </a:r>
            <a:r>
              <a:rPr lang="en-US" sz="1800" dirty="0"/>
              <a:t> is created and initiated to 0 </a:t>
            </a:r>
            <a:r>
              <a:rPr lang="en-US" sz="1800" dirty="0" smtClean="0"/>
              <a:t>. After </a:t>
            </a:r>
            <a:r>
              <a:rPr lang="en-US" sz="1800" dirty="0"/>
              <a:t>that the </a:t>
            </a:r>
            <a:r>
              <a:rPr lang="en-US" sz="1800" dirty="0" err="1"/>
              <a:t>programme</a:t>
            </a:r>
            <a:r>
              <a:rPr lang="en-US" sz="1800" dirty="0"/>
              <a:t>  goes into an infinite while loop including the main body of the </a:t>
            </a:r>
            <a:r>
              <a:rPr lang="en-US" sz="1800" dirty="0" err="1"/>
              <a:t>programme</a:t>
            </a:r>
            <a:r>
              <a:rPr lang="en-US" sz="1800" dirty="0"/>
              <a:t>. The while loop starts with compensation of the sensor values obtained from the ATD converter. </a:t>
            </a:r>
            <a:r>
              <a:rPr lang="en-US" sz="1800" dirty="0" smtClean="0"/>
              <a:t>The </a:t>
            </a:r>
            <a:r>
              <a:rPr lang="en-US" sz="1800" dirty="0"/>
              <a:t>ATD values are stored in an array out of which the sensor showing the maximum reading is </a:t>
            </a:r>
            <a:r>
              <a:rPr lang="en-US" sz="1800" dirty="0" err="1"/>
              <a:t>slected</a:t>
            </a:r>
            <a:r>
              <a:rPr lang="en-US" sz="1800" dirty="0"/>
              <a:t> and its index is returned .  And according to the index of the sensor with highest value speed of the robot is set and the position of the car is calculated as per the formula given above. Then the error from the </a:t>
            </a:r>
            <a:r>
              <a:rPr lang="en-US" sz="1800" dirty="0" err="1"/>
              <a:t>setpoint</a:t>
            </a:r>
            <a:r>
              <a:rPr lang="en-US" sz="1800" dirty="0"/>
              <a:t> is calculated which is corrected  by the PID control and the servo motor is given the desired duty cycle to guide the robot on its path. For convenient tuning of the car the </a:t>
            </a:r>
            <a:r>
              <a:rPr lang="en-US" sz="1800" dirty="0" err="1"/>
              <a:t>K</a:t>
            </a:r>
            <a:r>
              <a:rPr lang="en-US" sz="1800" baseline="-25000" dirty="0" err="1"/>
              <a:t>p</a:t>
            </a:r>
            <a:r>
              <a:rPr lang="en-US" sz="1800" dirty="0"/>
              <a:t>, K</a:t>
            </a:r>
            <a:r>
              <a:rPr lang="en-US" sz="1800" baseline="-25000" dirty="0"/>
              <a:t>i </a:t>
            </a:r>
            <a:r>
              <a:rPr lang="en-US" sz="1800" dirty="0"/>
              <a:t>and </a:t>
            </a:r>
            <a:r>
              <a:rPr lang="en-US" sz="1800" dirty="0" err="1"/>
              <a:t>K</a:t>
            </a:r>
            <a:r>
              <a:rPr lang="en-US" sz="1800" baseline="-25000" dirty="0" err="1"/>
              <a:t>d</a:t>
            </a:r>
            <a:r>
              <a:rPr lang="en-US" sz="1800" dirty="0"/>
              <a:t> values were stored in EEPROM and it can be changed with the help switch 1 and switch 2. The PD controller was also implemented in the pulse encoder section and it helped to keep the speed of the car constant.</a:t>
            </a:r>
            <a:endParaRPr lang="en-IN" sz="1800" dirty="0"/>
          </a:p>
        </p:txBody>
      </p:sp>
    </p:spTree>
    <p:extLst>
      <p:ext uri="{BB962C8B-B14F-4D97-AF65-F5344CB8AC3E}">
        <p14:creationId xmlns:p14="http://schemas.microsoft.com/office/powerpoint/2010/main" val="2079339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6832" y="19116"/>
            <a:ext cx="6512511" cy="1143000"/>
          </a:xfrm>
        </p:spPr>
        <p:txBody>
          <a:bodyPr/>
          <a:lstStyle/>
          <a:p>
            <a:r>
              <a:rPr lang="en-US" dirty="0" smtClean="0"/>
              <a:t>flowchart</a:t>
            </a:r>
            <a:endParaRPr lang="en-IN" dirty="0"/>
          </a:p>
        </p:txBody>
      </p:sp>
      <p:sp>
        <p:nvSpPr>
          <p:cNvPr id="4"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
          <p:cNvGrpSpPr>
            <a:grpSpLocks noChangeAspect="1"/>
          </p:cNvGrpSpPr>
          <p:nvPr/>
        </p:nvGrpSpPr>
        <p:grpSpPr bwMode="auto">
          <a:xfrm>
            <a:off x="2079632" y="1191357"/>
            <a:ext cx="5573429" cy="5452520"/>
            <a:chOff x="705" y="3516"/>
            <a:chExt cx="10095" cy="11250"/>
          </a:xfrm>
        </p:grpSpPr>
        <p:sp>
          <p:nvSpPr>
            <p:cNvPr id="6" name="AutoShape 25"/>
            <p:cNvSpPr>
              <a:spLocks noChangeAspect="1" noChangeArrowheads="1" noTextEdit="1"/>
            </p:cNvSpPr>
            <p:nvPr/>
          </p:nvSpPr>
          <p:spPr bwMode="auto">
            <a:xfrm>
              <a:off x="705" y="3516"/>
              <a:ext cx="10095" cy="1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Oval 24"/>
            <p:cNvSpPr>
              <a:spLocks noChangeArrowheads="1"/>
            </p:cNvSpPr>
            <p:nvPr/>
          </p:nvSpPr>
          <p:spPr bwMode="auto">
            <a:xfrm>
              <a:off x="4433" y="3840"/>
              <a:ext cx="3376" cy="690"/>
            </a:xfrm>
            <a:prstGeom prst="ellipse">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Perpetua" pitchFamily="18" charset="0"/>
                  <a:ea typeface="Perpetua" pitchFamily="18" charset="0"/>
                  <a:cs typeface="Times New Roman" pitchFamily="18" charset="0"/>
                </a:rPr>
                <a:t>Start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AutoShape 23"/>
            <p:cNvSpPr>
              <a:spLocks noChangeArrowheads="1"/>
            </p:cNvSpPr>
            <p:nvPr/>
          </p:nvSpPr>
          <p:spPr bwMode="auto">
            <a:xfrm>
              <a:off x="3465" y="5070"/>
              <a:ext cx="5265" cy="1095"/>
            </a:xfrm>
            <a:prstGeom prst="parallelogram">
              <a:avLst>
                <a:gd name="adj" fmla="val 120205"/>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Perpetua" pitchFamily="18" charset="0"/>
                  <a:ea typeface="Perpetua" pitchFamily="18" charset="0"/>
                  <a:cs typeface="Times New Roman" pitchFamily="18" charset="0"/>
                </a:rPr>
                <a:t>All initialization and declaration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AutoShape 22"/>
            <p:cNvSpPr>
              <a:spLocks noChangeShapeType="1"/>
            </p:cNvSpPr>
            <p:nvPr/>
          </p:nvSpPr>
          <p:spPr bwMode="auto">
            <a:xfrm>
              <a:off x="6121" y="4530"/>
              <a:ext cx="0"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1"/>
            <p:cNvSpPr>
              <a:spLocks noChangeShapeType="1"/>
            </p:cNvSpPr>
            <p:nvPr/>
          </p:nvSpPr>
          <p:spPr bwMode="auto">
            <a:xfrm flipH="1">
              <a:off x="6038" y="6165"/>
              <a:ext cx="83" cy="154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9"/>
            <p:cNvSpPr>
              <a:spLocks noChangeArrowheads="1"/>
            </p:cNvSpPr>
            <p:nvPr/>
          </p:nvSpPr>
          <p:spPr bwMode="auto">
            <a:xfrm>
              <a:off x="4433" y="7861"/>
              <a:ext cx="3376" cy="855"/>
            </a:xfrm>
            <a:prstGeom prst="flowChartDecision">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Perpetua" pitchFamily="18" charset="0"/>
                  <a:ea typeface="Perpetua" pitchFamily="18" charset="0"/>
                  <a:cs typeface="Times New Roman" pitchFamily="18" charset="0"/>
                </a:rPr>
                <a:t>While(1)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AutoShape 17"/>
            <p:cNvSpPr>
              <a:spLocks noChangeShapeType="1"/>
            </p:cNvSpPr>
            <p:nvPr/>
          </p:nvSpPr>
          <p:spPr bwMode="auto">
            <a:xfrm flipH="1">
              <a:off x="6120" y="10277"/>
              <a:ext cx="4" cy="5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p:cNvSpPr>
              <a:spLocks noChangeArrowheads="1"/>
            </p:cNvSpPr>
            <p:nvPr/>
          </p:nvSpPr>
          <p:spPr bwMode="auto">
            <a:xfrm>
              <a:off x="3825" y="9392"/>
              <a:ext cx="4590" cy="659"/>
            </a:xfrm>
            <a:prstGeom prst="parallelogram">
              <a:avLst>
                <a:gd name="adj" fmla="val 174127"/>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Perpetua" pitchFamily="18" charset="0"/>
                  <a:ea typeface="Perpetua" pitchFamily="18" charset="0"/>
                  <a:cs typeface="Times New Roman" pitchFamily="18" charset="0"/>
                </a:rPr>
                <a:t>Compensate Reading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AutoShape 15"/>
            <p:cNvSpPr>
              <a:spLocks noChangeShapeType="1"/>
            </p:cNvSpPr>
            <p:nvPr/>
          </p:nvSpPr>
          <p:spPr bwMode="auto">
            <a:xfrm>
              <a:off x="6123" y="8911"/>
              <a:ext cx="1"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9"/>
            <p:cNvSpPr>
              <a:spLocks noChangeShapeType="1"/>
            </p:cNvSpPr>
            <p:nvPr/>
          </p:nvSpPr>
          <p:spPr bwMode="auto">
            <a:xfrm>
              <a:off x="6124" y="10890"/>
              <a:ext cx="2" cy="23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AutoShape 6"/>
            <p:cNvSpPr>
              <a:spLocks noChangeShapeType="1"/>
            </p:cNvSpPr>
            <p:nvPr/>
          </p:nvSpPr>
          <p:spPr bwMode="auto">
            <a:xfrm flipH="1">
              <a:off x="6370" y="7712"/>
              <a:ext cx="369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WordArt 5"/>
            <p:cNvSpPr>
              <a:spLocks noChangeArrowheads="1" noChangeShapeType="1" noTextEdit="1"/>
            </p:cNvSpPr>
            <p:nvPr/>
          </p:nvSpPr>
          <p:spPr bwMode="auto">
            <a:xfrm>
              <a:off x="2675" y="14153"/>
              <a:ext cx="216" cy="384"/>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rtl="0">
                <a:buNone/>
              </a:pPr>
              <a:endParaRPr lang="en-IN" sz="1400" kern="10" spc="0" dirty="0">
                <a:ln w="9525">
                  <a:solidFill>
                    <a:srgbClr val="000000"/>
                  </a:solidFill>
                  <a:round/>
                  <a:headEnd/>
                  <a:tailEnd/>
                </a:ln>
                <a:solidFill>
                  <a:srgbClr val="FFFFFF"/>
                </a:solidFill>
                <a:effectLst/>
                <a:latin typeface="Arial Black"/>
              </a:endParaRPr>
            </a:p>
          </p:txBody>
        </p:sp>
        <p:sp>
          <p:nvSpPr>
            <p:cNvPr id="27" name="WordArt 4"/>
            <p:cNvSpPr>
              <a:spLocks noChangeArrowheads="1" noChangeShapeType="1" noTextEdit="1"/>
            </p:cNvSpPr>
            <p:nvPr/>
          </p:nvSpPr>
          <p:spPr bwMode="auto">
            <a:xfrm>
              <a:off x="5924" y="13231"/>
              <a:ext cx="216" cy="384"/>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rtl="0">
                <a:buNone/>
              </a:pPr>
              <a:r>
                <a:rPr lang="en-IN" sz="1400" kern="10" spc="0" dirty="0" smtClean="0">
                  <a:ln w="9525">
                    <a:solidFill>
                      <a:srgbClr val="000000"/>
                    </a:solidFill>
                    <a:round/>
                    <a:headEnd/>
                    <a:tailEnd/>
                  </a:ln>
                  <a:solidFill>
                    <a:srgbClr val="FFFFFF"/>
                  </a:solidFill>
                  <a:effectLst/>
                  <a:latin typeface="Arial Black"/>
                </a:rPr>
                <a:t>B</a:t>
              </a:r>
              <a:endParaRPr lang="en-IN" sz="1400" kern="10" spc="0" dirty="0">
                <a:ln w="9525">
                  <a:solidFill>
                    <a:srgbClr val="000000"/>
                  </a:solidFill>
                  <a:round/>
                  <a:headEnd/>
                  <a:tailEnd/>
                </a:ln>
                <a:solidFill>
                  <a:srgbClr val="FFFFFF"/>
                </a:solidFill>
                <a:effectLst/>
                <a:latin typeface="Arial Black"/>
              </a:endParaRPr>
            </a:p>
          </p:txBody>
        </p:sp>
        <p:sp>
          <p:nvSpPr>
            <p:cNvPr id="28" name="AutoShape 3"/>
            <p:cNvSpPr>
              <a:spLocks noChangeShapeType="1"/>
            </p:cNvSpPr>
            <p:nvPr/>
          </p:nvSpPr>
          <p:spPr bwMode="auto">
            <a:xfrm flipV="1">
              <a:off x="10061" y="7712"/>
              <a:ext cx="1" cy="635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WordArt 2"/>
            <p:cNvSpPr>
              <a:spLocks noChangeArrowheads="1" noChangeShapeType="1" noTextEdit="1"/>
            </p:cNvSpPr>
            <p:nvPr/>
          </p:nvSpPr>
          <p:spPr bwMode="auto">
            <a:xfrm>
              <a:off x="9960" y="14069"/>
              <a:ext cx="216" cy="384"/>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rtl="0">
                <a:buNone/>
              </a:pPr>
              <a:r>
                <a:rPr lang="en-IN" sz="1400" kern="10" spc="0" smtClean="0">
                  <a:ln w="9525">
                    <a:solidFill>
                      <a:srgbClr val="000000"/>
                    </a:solidFill>
                    <a:round/>
                    <a:headEnd/>
                    <a:tailEnd/>
                  </a:ln>
                  <a:solidFill>
                    <a:srgbClr val="FFFFFF"/>
                  </a:solidFill>
                  <a:effectLst/>
                  <a:latin typeface="Arial Black"/>
                </a:rPr>
                <a:t>C</a:t>
              </a:r>
              <a:endParaRPr lang="en-IN" sz="1400" kern="10" spc="0">
                <a:ln w="9525">
                  <a:solidFill>
                    <a:srgbClr val="000000"/>
                  </a:solidFill>
                  <a:round/>
                  <a:headEnd/>
                  <a:tailEnd/>
                </a:ln>
                <a:solidFill>
                  <a:srgbClr val="FFFFFF"/>
                </a:solidFill>
                <a:effectLst/>
                <a:latin typeface="Arial Black"/>
              </a:endParaRPr>
            </a:p>
          </p:txBody>
        </p:sp>
      </p:grpSp>
    </p:spTree>
    <p:extLst>
      <p:ext uri="{BB962C8B-B14F-4D97-AF65-F5344CB8AC3E}">
        <p14:creationId xmlns:p14="http://schemas.microsoft.com/office/powerpoint/2010/main" val="399999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
          <p:cNvGrpSpPr>
            <a:grpSpLocks noChangeAspect="1"/>
          </p:cNvGrpSpPr>
          <p:nvPr/>
        </p:nvGrpSpPr>
        <p:grpSpPr bwMode="auto">
          <a:xfrm>
            <a:off x="2000024" y="458291"/>
            <a:ext cx="5448751" cy="6066583"/>
            <a:chOff x="2527" y="3862"/>
            <a:chExt cx="9565" cy="10650"/>
          </a:xfrm>
        </p:grpSpPr>
        <p:sp>
          <p:nvSpPr>
            <p:cNvPr id="6" name="AutoShape 30"/>
            <p:cNvSpPr>
              <a:spLocks noChangeAspect="1" noChangeArrowheads="1" noTextEdit="1"/>
            </p:cNvSpPr>
            <p:nvPr/>
          </p:nvSpPr>
          <p:spPr bwMode="auto">
            <a:xfrm>
              <a:off x="2527" y="3862"/>
              <a:ext cx="9565" cy="10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29"/>
            <p:cNvSpPr>
              <a:spLocks noChangeShapeType="1"/>
            </p:cNvSpPr>
            <p:nvPr/>
          </p:nvSpPr>
          <p:spPr bwMode="auto">
            <a:xfrm>
              <a:off x="9151" y="4324"/>
              <a:ext cx="1" cy="1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24"/>
            <p:cNvSpPr>
              <a:spLocks noChangeShapeType="1"/>
            </p:cNvSpPr>
            <p:nvPr/>
          </p:nvSpPr>
          <p:spPr bwMode="auto">
            <a:xfrm>
              <a:off x="9056" y="6655"/>
              <a:ext cx="2" cy="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22"/>
            <p:cNvSpPr>
              <a:spLocks noChangeArrowheads="1"/>
            </p:cNvSpPr>
            <p:nvPr/>
          </p:nvSpPr>
          <p:spPr bwMode="auto">
            <a:xfrm>
              <a:off x="7096" y="12985"/>
              <a:ext cx="3529" cy="509"/>
            </a:xfrm>
            <a:prstGeom prst="parallelogram">
              <a:avLst>
                <a:gd name="adj" fmla="val 173330"/>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Perpetua" pitchFamily="18" charset="0"/>
                  <a:ea typeface="Perpetua" pitchFamily="18" charset="0"/>
                  <a:cs typeface="Times New Roman" pitchFamily="18" charset="0"/>
                </a:rPr>
                <a:t>Servo_set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AutoShape 21"/>
            <p:cNvSpPr>
              <a:spLocks noChangeArrowheads="1"/>
            </p:cNvSpPr>
            <p:nvPr/>
          </p:nvSpPr>
          <p:spPr bwMode="auto">
            <a:xfrm>
              <a:off x="7165" y="11867"/>
              <a:ext cx="3529" cy="507"/>
            </a:xfrm>
            <a:prstGeom prst="parallelogram">
              <a:avLst>
                <a:gd name="adj" fmla="val 174014"/>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Perpetua" pitchFamily="18" charset="0"/>
                  <a:ea typeface="Perpetua" pitchFamily="18" charset="0"/>
                  <a:cs typeface="Times New Roman" pitchFamily="18" charset="0"/>
                </a:rPr>
                <a:t>P I 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AutoShape 20"/>
            <p:cNvSpPr>
              <a:spLocks noChangeArrowheads="1"/>
            </p:cNvSpPr>
            <p:nvPr/>
          </p:nvSpPr>
          <p:spPr bwMode="auto">
            <a:xfrm>
              <a:off x="7281" y="10713"/>
              <a:ext cx="3529" cy="507"/>
            </a:xfrm>
            <a:prstGeom prst="parallelogram">
              <a:avLst>
                <a:gd name="adj" fmla="val 174014"/>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Perpetua" pitchFamily="18" charset="0"/>
                  <a:ea typeface="Perpetua" pitchFamily="18" charset="0"/>
                  <a:cs typeface="Times New Roman" pitchFamily="18" charset="0"/>
                </a:rPr>
                <a:t>Correction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AutoShape 19"/>
            <p:cNvSpPr>
              <a:spLocks noChangeArrowheads="1"/>
            </p:cNvSpPr>
            <p:nvPr/>
          </p:nvSpPr>
          <p:spPr bwMode="auto">
            <a:xfrm>
              <a:off x="7096" y="9409"/>
              <a:ext cx="3529" cy="508"/>
            </a:xfrm>
            <a:prstGeom prst="parallelogram">
              <a:avLst>
                <a:gd name="adj" fmla="val 173671"/>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Perpetua" pitchFamily="18" charset="0"/>
                  <a:ea typeface="Perpetua" pitchFamily="18" charset="0"/>
                  <a:cs typeface="Times New Roman" pitchFamily="18" charset="0"/>
                </a:rPr>
                <a:t>Find error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AutoShape 18"/>
            <p:cNvSpPr>
              <a:spLocks noChangeArrowheads="1"/>
            </p:cNvSpPr>
            <p:nvPr/>
          </p:nvSpPr>
          <p:spPr bwMode="auto">
            <a:xfrm>
              <a:off x="7165" y="8278"/>
              <a:ext cx="3529" cy="508"/>
            </a:xfrm>
            <a:prstGeom prst="parallelogram">
              <a:avLst>
                <a:gd name="adj" fmla="val 173671"/>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Perpetua" pitchFamily="18" charset="0"/>
                  <a:ea typeface="Perpetua" pitchFamily="18" charset="0"/>
                  <a:cs typeface="Times New Roman" pitchFamily="18" charset="0"/>
                </a:rPr>
                <a:t>Find position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AutoShape 17"/>
            <p:cNvSpPr>
              <a:spLocks noChangeArrowheads="1"/>
            </p:cNvSpPr>
            <p:nvPr/>
          </p:nvSpPr>
          <p:spPr bwMode="auto">
            <a:xfrm>
              <a:off x="7223" y="7163"/>
              <a:ext cx="3529" cy="507"/>
            </a:xfrm>
            <a:prstGeom prst="parallelogram">
              <a:avLst>
                <a:gd name="adj" fmla="val 174014"/>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Perpetua" pitchFamily="18" charset="0"/>
                  <a:ea typeface="Perpetua" pitchFamily="18" charset="0"/>
                  <a:cs typeface="Times New Roman" pitchFamily="18" charset="0"/>
                </a:rPr>
                <a:t>Control Speed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AutoShape 16"/>
            <p:cNvSpPr>
              <a:spLocks noChangeArrowheads="1"/>
            </p:cNvSpPr>
            <p:nvPr/>
          </p:nvSpPr>
          <p:spPr bwMode="auto">
            <a:xfrm>
              <a:off x="7165" y="6086"/>
              <a:ext cx="3529" cy="508"/>
            </a:xfrm>
            <a:prstGeom prst="parallelogram">
              <a:avLst>
                <a:gd name="adj" fmla="val 173671"/>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Perpetua" pitchFamily="18" charset="0"/>
                  <a:cs typeface="Times New Roman" pitchFamily="18" charset="0"/>
                </a:rPr>
                <a:t>Find Largest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AutoShape 13"/>
            <p:cNvSpPr>
              <a:spLocks noChangeShapeType="1"/>
            </p:cNvSpPr>
            <p:nvPr/>
          </p:nvSpPr>
          <p:spPr bwMode="auto">
            <a:xfrm>
              <a:off x="9058" y="10083"/>
              <a:ext cx="3" cy="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12"/>
            <p:cNvSpPr>
              <a:spLocks noChangeShapeType="1"/>
            </p:cNvSpPr>
            <p:nvPr/>
          </p:nvSpPr>
          <p:spPr bwMode="auto">
            <a:xfrm>
              <a:off x="9061" y="7752"/>
              <a:ext cx="3" cy="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AutoShape 11"/>
            <p:cNvSpPr>
              <a:spLocks noChangeShapeType="1"/>
            </p:cNvSpPr>
            <p:nvPr/>
          </p:nvSpPr>
          <p:spPr bwMode="auto">
            <a:xfrm>
              <a:off x="9054" y="8860"/>
              <a:ext cx="2" cy="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10"/>
            <p:cNvSpPr>
              <a:spLocks noChangeShapeType="1"/>
            </p:cNvSpPr>
            <p:nvPr/>
          </p:nvSpPr>
          <p:spPr bwMode="auto">
            <a:xfrm>
              <a:off x="9064" y="10083"/>
              <a:ext cx="2" cy="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AutoShape 9"/>
            <p:cNvSpPr>
              <a:spLocks noChangeShapeType="1"/>
            </p:cNvSpPr>
            <p:nvPr/>
          </p:nvSpPr>
          <p:spPr bwMode="auto">
            <a:xfrm>
              <a:off x="9076" y="12443"/>
              <a:ext cx="3" cy="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8"/>
            <p:cNvSpPr>
              <a:spLocks noChangeShapeType="1"/>
            </p:cNvSpPr>
            <p:nvPr/>
          </p:nvSpPr>
          <p:spPr bwMode="auto">
            <a:xfrm>
              <a:off x="9071" y="11220"/>
              <a:ext cx="3" cy="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7"/>
            <p:cNvSpPr>
              <a:spLocks noChangeShapeType="1"/>
            </p:cNvSpPr>
            <p:nvPr/>
          </p:nvSpPr>
          <p:spPr bwMode="auto">
            <a:xfrm rot="16200000" flipH="1">
              <a:off x="9501" y="12854"/>
              <a:ext cx="764" cy="2043"/>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6"/>
            <p:cNvSpPr>
              <a:spLocks noChangeShapeType="1"/>
            </p:cNvSpPr>
            <p:nvPr/>
          </p:nvSpPr>
          <p:spPr bwMode="auto">
            <a:xfrm flipV="1">
              <a:off x="10904" y="4324"/>
              <a:ext cx="1" cy="993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WordArt 4"/>
            <p:cNvSpPr>
              <a:spLocks noChangeArrowheads="1" noChangeShapeType="1" noTextEdit="1"/>
            </p:cNvSpPr>
            <p:nvPr/>
          </p:nvSpPr>
          <p:spPr bwMode="auto">
            <a:xfrm>
              <a:off x="4368" y="3862"/>
              <a:ext cx="166" cy="29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rtl="0">
                <a:buNone/>
              </a:pPr>
              <a:endParaRPr lang="en-IN" sz="1400" kern="10" spc="0" dirty="0">
                <a:ln w="9525">
                  <a:solidFill>
                    <a:srgbClr val="000000"/>
                  </a:solidFill>
                  <a:round/>
                  <a:headEnd/>
                  <a:tailEnd/>
                </a:ln>
                <a:solidFill>
                  <a:srgbClr val="FFFFFF"/>
                </a:solidFill>
                <a:effectLst/>
                <a:latin typeface="Arial Black"/>
              </a:endParaRPr>
            </a:p>
          </p:txBody>
        </p:sp>
        <p:sp>
          <p:nvSpPr>
            <p:cNvPr id="33" name="WordArt 3"/>
            <p:cNvSpPr>
              <a:spLocks noChangeArrowheads="1" noChangeShapeType="1" noTextEdit="1"/>
            </p:cNvSpPr>
            <p:nvPr/>
          </p:nvSpPr>
          <p:spPr bwMode="auto">
            <a:xfrm>
              <a:off x="9074" y="3954"/>
              <a:ext cx="166" cy="29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rtl="0">
                <a:buNone/>
              </a:pPr>
              <a:r>
                <a:rPr lang="en-IN" sz="1400" kern="10" spc="0" smtClean="0">
                  <a:ln w="9525">
                    <a:solidFill>
                      <a:srgbClr val="000000"/>
                    </a:solidFill>
                    <a:round/>
                    <a:headEnd/>
                    <a:tailEnd/>
                  </a:ln>
                  <a:solidFill>
                    <a:srgbClr val="FFFFFF"/>
                  </a:solidFill>
                  <a:effectLst/>
                  <a:latin typeface="Arial Black"/>
                </a:rPr>
                <a:t>B</a:t>
              </a:r>
              <a:endParaRPr lang="en-IN" sz="1400" kern="10" spc="0">
                <a:ln w="9525">
                  <a:solidFill>
                    <a:srgbClr val="000000"/>
                  </a:solidFill>
                  <a:round/>
                  <a:headEnd/>
                  <a:tailEnd/>
                </a:ln>
                <a:solidFill>
                  <a:srgbClr val="FFFFFF"/>
                </a:solidFill>
                <a:effectLst/>
                <a:latin typeface="Arial Black"/>
              </a:endParaRPr>
            </a:p>
          </p:txBody>
        </p:sp>
        <p:sp>
          <p:nvSpPr>
            <p:cNvPr id="34" name="WordArt 2"/>
            <p:cNvSpPr>
              <a:spLocks noChangeArrowheads="1" noChangeShapeType="1" noTextEdit="1"/>
            </p:cNvSpPr>
            <p:nvPr/>
          </p:nvSpPr>
          <p:spPr bwMode="auto">
            <a:xfrm>
              <a:off x="10810" y="3862"/>
              <a:ext cx="166" cy="29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rtl="0">
                <a:buNone/>
              </a:pPr>
              <a:r>
                <a:rPr lang="en-IN" sz="1400" kern="10" spc="0" smtClean="0">
                  <a:ln w="9525">
                    <a:solidFill>
                      <a:srgbClr val="000000"/>
                    </a:solidFill>
                    <a:round/>
                    <a:headEnd/>
                    <a:tailEnd/>
                  </a:ln>
                  <a:solidFill>
                    <a:srgbClr val="FFFFFF"/>
                  </a:solidFill>
                  <a:effectLst/>
                  <a:latin typeface="Arial Black"/>
                </a:rPr>
                <a:t>C</a:t>
              </a:r>
              <a:endParaRPr lang="en-IN" sz="1400" kern="10" spc="0">
                <a:ln w="9525">
                  <a:solidFill>
                    <a:srgbClr val="000000"/>
                  </a:solidFill>
                  <a:round/>
                  <a:headEnd/>
                  <a:tailEnd/>
                </a:ln>
                <a:solidFill>
                  <a:srgbClr val="FFFFFF"/>
                </a:solidFill>
                <a:effectLst/>
                <a:latin typeface="Arial Black"/>
              </a:endParaRPr>
            </a:p>
          </p:txBody>
        </p:sp>
      </p:grpSp>
    </p:spTree>
    <p:extLst>
      <p:ext uri="{BB962C8B-B14F-4D97-AF65-F5344CB8AC3E}">
        <p14:creationId xmlns:p14="http://schemas.microsoft.com/office/powerpoint/2010/main" val="3668983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time</a:t>
            </a:r>
            <a:endParaRPr lang="en-IN" dirty="0"/>
          </a:p>
        </p:txBody>
      </p:sp>
      <p:sp>
        <p:nvSpPr>
          <p:cNvPr id="3" name="Content Placeholder 2"/>
          <p:cNvSpPr>
            <a:spLocks noGrp="1"/>
          </p:cNvSpPr>
          <p:nvPr>
            <p:ph sz="quarter" idx="13"/>
          </p:nvPr>
        </p:nvSpPr>
        <p:spPr/>
        <p:txBody>
          <a:bodyPr/>
          <a:lstStyle/>
          <a:p>
            <a:r>
              <a:rPr lang="en-US" dirty="0"/>
              <a:t>Overall Sampling time: 0.5ms</a:t>
            </a:r>
            <a:endParaRPr lang="en-IN" dirty="0"/>
          </a:p>
          <a:p>
            <a:r>
              <a:rPr lang="en-US" dirty="0"/>
              <a:t>ATD Interrupt  time : Time spent in the ATD interrupt. Since this interrupt is very frequent, the time of execution of this interrupt has to as small as possible. We made it the smallest possible and the time is 0.084ms.</a:t>
            </a:r>
            <a:endParaRPr lang="en-IN" dirty="0"/>
          </a:p>
          <a:p>
            <a:endParaRPr lang="en-IN" dirty="0"/>
          </a:p>
        </p:txBody>
      </p:sp>
    </p:spTree>
    <p:extLst>
      <p:ext uri="{BB962C8B-B14F-4D97-AF65-F5344CB8AC3E}">
        <p14:creationId xmlns:p14="http://schemas.microsoft.com/office/powerpoint/2010/main" val="4180329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04864"/>
            <a:ext cx="7550224" cy="3022272"/>
          </a:xfrm>
        </p:spPr>
        <p:txBody>
          <a:bodyPr/>
          <a:lstStyle/>
          <a:p>
            <a:r>
              <a:rPr lang="en-US" sz="8800" dirty="0" smtClean="0"/>
              <a:t>Tools used</a:t>
            </a:r>
            <a:br>
              <a:rPr lang="en-US" sz="8800" dirty="0" smtClean="0"/>
            </a:br>
            <a:r>
              <a:rPr lang="en-US" sz="6000" dirty="0" smtClean="0"/>
              <a:t/>
            </a:r>
            <a:br>
              <a:rPr lang="en-US" sz="6000" dirty="0" smtClean="0"/>
            </a:br>
            <a:r>
              <a:rPr lang="en-US" sz="2800" dirty="0" smtClean="0"/>
              <a:t>for creation and debugging of algorithm</a:t>
            </a:r>
            <a:endParaRPr lang="en-IN" sz="8800" dirty="0"/>
          </a:p>
        </p:txBody>
      </p:sp>
    </p:spTree>
    <p:extLst>
      <p:ext uri="{BB962C8B-B14F-4D97-AF65-F5344CB8AC3E}">
        <p14:creationId xmlns:p14="http://schemas.microsoft.com/office/powerpoint/2010/main" val="3944320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121</TotalTime>
  <Words>460</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Slipstream</vt:lpstr>
      <vt:lpstr>SMART PATH FOLLOWER</vt:lpstr>
      <vt:lpstr>Sections of the car</vt:lpstr>
      <vt:lpstr>Control system</vt:lpstr>
      <vt:lpstr>PID Proportional Integral differential</vt:lpstr>
      <vt:lpstr>algorithm</vt:lpstr>
      <vt:lpstr>flowchart</vt:lpstr>
      <vt:lpstr>PowerPoint Presentation</vt:lpstr>
      <vt:lpstr>Sampling time</vt:lpstr>
      <vt:lpstr>Tools used  for creation and debugging of algorithm</vt:lpstr>
      <vt:lpstr>Data logger</vt:lpstr>
      <vt:lpstr>Data Logger</vt:lpstr>
      <vt:lpstr>Virtualization Tool</vt:lpstr>
      <vt:lpstr>Codewarriors</vt:lpstr>
      <vt:lpstr>Other features</vt:lpstr>
      <vt:lpstr>THANK YOU</vt:lpstr>
    </vt:vector>
  </TitlesOfParts>
  <Company>THAPAR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PATH FOLLOWER</dc:title>
  <dc:creator>simar</dc:creator>
  <cp:lastModifiedBy>simar</cp:lastModifiedBy>
  <cp:revision>5</cp:revision>
  <dcterms:created xsi:type="dcterms:W3CDTF">2011-03-19T05:37:57Z</dcterms:created>
  <dcterms:modified xsi:type="dcterms:W3CDTF">2011-03-19T07:39:20Z</dcterms:modified>
</cp:coreProperties>
</file>