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83" r:id="rId3"/>
    <p:sldId id="288" r:id="rId4"/>
    <p:sldId id="291" r:id="rId5"/>
    <p:sldId id="290" r:id="rId6"/>
    <p:sldId id="289" r:id="rId7"/>
    <p:sldId id="257" r:id="rId8"/>
    <p:sldId id="263" r:id="rId9"/>
    <p:sldId id="262" r:id="rId10"/>
    <p:sldId id="258" r:id="rId11"/>
    <p:sldId id="264" r:id="rId12"/>
    <p:sldId id="265" r:id="rId13"/>
    <p:sldId id="261" r:id="rId14"/>
    <p:sldId id="266" r:id="rId15"/>
    <p:sldId id="275" r:id="rId16"/>
    <p:sldId id="276" r:id="rId17"/>
    <p:sldId id="272" r:id="rId18"/>
    <p:sldId id="278" r:id="rId19"/>
    <p:sldId id="279" r:id="rId20"/>
    <p:sldId id="280" r:id="rId21"/>
    <p:sldId id="292" r:id="rId22"/>
    <p:sldId id="277" r:id="rId23"/>
    <p:sldId id="267" r:id="rId24"/>
    <p:sldId id="284" r:id="rId25"/>
    <p:sldId id="286" r:id="rId26"/>
    <p:sldId id="287" r:id="rId27"/>
    <p:sldId id="273" r:id="rId28"/>
    <p:sldId id="281" r:id="rId29"/>
    <p:sldId id="269" r:id="rId30"/>
    <p:sldId id="270" r:id="rId31"/>
    <p:sldId id="271" r:id="rId32"/>
    <p:sldId id="274" r:id="rId33"/>
    <p:sldId id="282"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744" autoAdjust="0"/>
  </p:normalViewPr>
  <p:slideViewPr>
    <p:cSldViewPr>
      <p:cViewPr>
        <p:scale>
          <a:sx n="75" d="100"/>
          <a:sy n="75" d="100"/>
        </p:scale>
        <p:origin x="-1236" y="1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F57177-AD0E-47F5-A9C3-84FC5CB49CCD}" type="datetimeFigureOut">
              <a:rPr lang="en-IN" smtClean="0"/>
              <a:t>05-06-2012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74639A-5D2C-4981-82C1-3F868F93D911}" type="slidenum">
              <a:rPr lang="en-IN" smtClean="0"/>
              <a:t>‹#›</a:t>
            </a:fld>
            <a:endParaRPr lang="en-IN"/>
          </a:p>
        </p:txBody>
      </p:sp>
    </p:spTree>
    <p:extLst>
      <p:ext uri="{BB962C8B-B14F-4D97-AF65-F5344CB8AC3E}">
        <p14:creationId xmlns:p14="http://schemas.microsoft.com/office/powerpoint/2010/main" val="886189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74639A-5D2C-4981-82C1-3F868F93D911}" type="slidenum">
              <a:rPr lang="en-IN" smtClean="0"/>
              <a:t>6</a:t>
            </a:fld>
            <a:endParaRPr lang="en-IN"/>
          </a:p>
        </p:txBody>
      </p:sp>
    </p:spTree>
    <p:extLst>
      <p:ext uri="{BB962C8B-B14F-4D97-AF65-F5344CB8AC3E}">
        <p14:creationId xmlns:p14="http://schemas.microsoft.com/office/powerpoint/2010/main" val="4135446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74639A-5D2C-4981-82C1-3F868F93D911}" type="slidenum">
              <a:rPr lang="en-IN" smtClean="0"/>
              <a:t>14</a:t>
            </a:fld>
            <a:endParaRPr lang="en-IN"/>
          </a:p>
        </p:txBody>
      </p:sp>
    </p:spTree>
    <p:extLst>
      <p:ext uri="{BB962C8B-B14F-4D97-AF65-F5344CB8AC3E}">
        <p14:creationId xmlns:p14="http://schemas.microsoft.com/office/powerpoint/2010/main" val="3538701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Label</a:t>
            </a:r>
            <a:r>
              <a:rPr lang="en-US" baseline="0" dirty="0" smtClean="0"/>
              <a:t> the graph properly and add the other curve in the figure</a:t>
            </a:r>
            <a:endParaRPr lang="en-IN" dirty="0"/>
          </a:p>
        </p:txBody>
      </p:sp>
      <p:sp>
        <p:nvSpPr>
          <p:cNvPr id="4" name="Slide Number Placeholder 3"/>
          <p:cNvSpPr>
            <a:spLocks noGrp="1"/>
          </p:cNvSpPr>
          <p:nvPr>
            <p:ph type="sldNum" sz="quarter" idx="10"/>
          </p:nvPr>
        </p:nvSpPr>
        <p:spPr/>
        <p:txBody>
          <a:bodyPr/>
          <a:lstStyle/>
          <a:p>
            <a:fld id="{ED74639A-5D2C-4981-82C1-3F868F93D911}" type="slidenum">
              <a:rPr lang="en-IN" smtClean="0"/>
              <a:t>15</a:t>
            </a:fld>
            <a:endParaRPr lang="en-IN"/>
          </a:p>
        </p:txBody>
      </p:sp>
    </p:spTree>
    <p:extLst>
      <p:ext uri="{BB962C8B-B14F-4D97-AF65-F5344CB8AC3E}">
        <p14:creationId xmlns:p14="http://schemas.microsoft.com/office/powerpoint/2010/main" val="3538701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proper labeling</a:t>
            </a:r>
            <a:r>
              <a:rPr lang="en-US" baseline="0" dirty="0" smtClean="0"/>
              <a:t> of axis and make </a:t>
            </a:r>
            <a:r>
              <a:rPr lang="en-US" baseline="0" dirty="0" err="1" smtClean="0"/>
              <a:t>ylim</a:t>
            </a:r>
            <a:r>
              <a:rPr lang="en-US" baseline="0" dirty="0" smtClean="0"/>
              <a:t> and </a:t>
            </a:r>
            <a:r>
              <a:rPr lang="en-US" baseline="0" dirty="0" err="1" smtClean="0"/>
              <a:t>xlim</a:t>
            </a:r>
            <a:r>
              <a:rPr lang="en-US" baseline="0" dirty="0" smtClean="0"/>
              <a:t> as same….</a:t>
            </a:r>
            <a:endParaRPr lang="en-IN" dirty="0"/>
          </a:p>
        </p:txBody>
      </p:sp>
      <p:sp>
        <p:nvSpPr>
          <p:cNvPr id="4" name="Slide Number Placeholder 3"/>
          <p:cNvSpPr>
            <a:spLocks noGrp="1"/>
          </p:cNvSpPr>
          <p:nvPr>
            <p:ph type="sldNum" sz="quarter" idx="10"/>
          </p:nvPr>
        </p:nvSpPr>
        <p:spPr/>
        <p:txBody>
          <a:bodyPr/>
          <a:lstStyle/>
          <a:p>
            <a:fld id="{ED74639A-5D2C-4981-82C1-3F868F93D911}" type="slidenum">
              <a:rPr lang="en-IN" smtClean="0"/>
              <a:t>17</a:t>
            </a:fld>
            <a:endParaRPr lang="en-IN"/>
          </a:p>
        </p:txBody>
      </p:sp>
    </p:spTree>
    <p:extLst>
      <p:ext uri="{BB962C8B-B14F-4D97-AF65-F5344CB8AC3E}">
        <p14:creationId xmlns:p14="http://schemas.microsoft.com/office/powerpoint/2010/main" val="3538701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74639A-5D2C-4981-82C1-3F868F93D911}" type="slidenum">
              <a:rPr lang="en-IN" smtClean="0"/>
              <a:t>18</a:t>
            </a:fld>
            <a:endParaRPr lang="en-IN"/>
          </a:p>
        </p:txBody>
      </p:sp>
    </p:spTree>
    <p:extLst>
      <p:ext uri="{BB962C8B-B14F-4D97-AF65-F5344CB8AC3E}">
        <p14:creationId xmlns:p14="http://schemas.microsoft.com/office/powerpoint/2010/main" val="3538701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74639A-5D2C-4981-82C1-3F868F93D911}" type="slidenum">
              <a:rPr lang="en-IN" smtClean="0"/>
              <a:t>19</a:t>
            </a:fld>
            <a:endParaRPr lang="en-IN"/>
          </a:p>
        </p:txBody>
      </p:sp>
    </p:spTree>
    <p:extLst>
      <p:ext uri="{BB962C8B-B14F-4D97-AF65-F5344CB8AC3E}">
        <p14:creationId xmlns:p14="http://schemas.microsoft.com/office/powerpoint/2010/main" val="3538701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74639A-5D2C-4981-82C1-3F868F93D911}" type="slidenum">
              <a:rPr lang="en-IN" smtClean="0"/>
              <a:t>20</a:t>
            </a:fld>
            <a:endParaRPr lang="en-IN"/>
          </a:p>
        </p:txBody>
      </p:sp>
    </p:spTree>
    <p:extLst>
      <p:ext uri="{BB962C8B-B14F-4D97-AF65-F5344CB8AC3E}">
        <p14:creationId xmlns:p14="http://schemas.microsoft.com/office/powerpoint/2010/main" val="1570602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74639A-5D2C-4981-82C1-3F868F93D911}" type="slidenum">
              <a:rPr lang="en-IN" smtClean="0"/>
              <a:t>22</a:t>
            </a:fld>
            <a:endParaRPr lang="en-IN"/>
          </a:p>
        </p:txBody>
      </p:sp>
    </p:spTree>
    <p:extLst>
      <p:ext uri="{BB962C8B-B14F-4D97-AF65-F5344CB8AC3E}">
        <p14:creationId xmlns:p14="http://schemas.microsoft.com/office/powerpoint/2010/main" val="3538701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D8BD707-D9CF-40AE-B4C6-C98DA3205C09}" type="datetimeFigureOut">
              <a:rPr lang="en-US" smtClean="0"/>
              <a:pPr/>
              <a:t>6/5/2012</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6F15528-21DE-4FAA-801E-634DDDAF4B2B}"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6/5/2012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6/5/2012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6/5/2012</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D8BD707-D9CF-40AE-B4C6-C98DA3205C09}" type="datetimeFigureOut">
              <a:rPr lang="en-US" smtClean="0"/>
              <a:pPr/>
              <a:t>6/5/2012</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8200" y="2362200"/>
            <a:ext cx="3474720" cy="1702160"/>
          </a:xfrm>
        </p:spPr>
        <p:txBody>
          <a:bodyPr>
            <a:normAutofit fontScale="90000"/>
          </a:bodyPr>
          <a:lstStyle/>
          <a:p>
            <a:r>
              <a:rPr lang="en-US" dirty="0" smtClean="0"/>
              <a:t>Computations on sparse matrix</a:t>
            </a:r>
            <a:endParaRPr lang="en-IN" dirty="0"/>
          </a:p>
        </p:txBody>
      </p:sp>
      <p:sp>
        <p:nvSpPr>
          <p:cNvPr id="3" name="Subtitle 2"/>
          <p:cNvSpPr>
            <a:spLocks noGrp="1"/>
          </p:cNvSpPr>
          <p:nvPr>
            <p:ph type="subTitle" idx="1"/>
          </p:nvPr>
        </p:nvSpPr>
        <p:spPr/>
        <p:txBody>
          <a:bodyPr/>
          <a:lstStyle/>
          <a:p>
            <a:r>
              <a:rPr lang="en-US" dirty="0" smtClean="0"/>
              <a:t>Netflix problem</a:t>
            </a:r>
          </a:p>
        </p:txBody>
      </p:sp>
    </p:spTree>
    <p:extLst>
      <p:ext uri="{BB962C8B-B14F-4D97-AF65-F5344CB8AC3E}">
        <p14:creationId xmlns:p14="http://schemas.microsoft.com/office/powerpoint/2010/main" val="3127577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v_approx_missing</a:t>
            </a:r>
            <a:endParaRPr lang="en-IN" b="1" dirty="0"/>
          </a:p>
        </p:txBody>
      </p:sp>
      <p:sp>
        <p:nvSpPr>
          <p:cNvPr id="3" name="Content Placeholder 2"/>
          <p:cNvSpPr>
            <a:spLocks noGrp="1"/>
          </p:cNvSpPr>
          <p:nvPr>
            <p:ph idx="1"/>
          </p:nvPr>
        </p:nvSpPr>
        <p:spPr/>
        <p:txBody>
          <a:bodyPr/>
          <a:lstStyle/>
          <a:p>
            <a:r>
              <a:rPr lang="en-US" dirty="0" smtClean="0"/>
              <a:t>Similarly the other matrix is movie matrix</a:t>
            </a:r>
            <a:br>
              <a:rPr lang="en-US" dirty="0" smtClean="0"/>
            </a:br>
            <a:r>
              <a:rPr lang="en-US" dirty="0" smtClean="0"/>
              <a:t>representing the latent</a:t>
            </a:r>
            <a:r>
              <a:rPr lang="en-US" dirty="0"/>
              <a:t> </a:t>
            </a:r>
            <a:r>
              <a:rPr lang="en-US" dirty="0" smtClean="0"/>
              <a:t>features</a:t>
            </a:r>
            <a:br>
              <a:rPr lang="en-US" dirty="0" smtClean="0"/>
            </a:br>
            <a:r>
              <a:rPr lang="en-US" dirty="0" smtClean="0"/>
              <a:t>of movies.</a:t>
            </a:r>
          </a:p>
          <a:p>
            <a:endParaRPr lang="en-US" dirty="0"/>
          </a:p>
          <a:p>
            <a:r>
              <a:rPr lang="en-US" b="1" dirty="0"/>
              <a:t>CODE</a:t>
            </a:r>
            <a:endParaRPr lang="en-IN" sz="1700" dirty="0"/>
          </a:p>
          <a:p>
            <a:pPr lvl="1"/>
            <a:r>
              <a:rPr lang="en-US" sz="1500" dirty="0" smtClean="0"/>
              <a:t>a = size(M)</a:t>
            </a:r>
            <a:r>
              <a:rPr lang="en-IN" sz="1500" dirty="0"/>
              <a:t/>
            </a:r>
            <a:br>
              <a:rPr lang="en-IN" sz="1500" dirty="0"/>
            </a:br>
            <a:r>
              <a:rPr lang="en-IN" sz="1500" dirty="0" err="1" smtClean="0"/>
              <a:t>v_approx_missing</a:t>
            </a:r>
            <a:r>
              <a:rPr lang="en-IN" sz="1500" dirty="0" smtClean="0"/>
              <a:t> </a:t>
            </a:r>
            <a:r>
              <a:rPr lang="en-IN" sz="1500" dirty="0"/>
              <a:t>= </a:t>
            </a:r>
            <a:r>
              <a:rPr lang="en-IN" sz="1500" dirty="0" err="1"/>
              <a:t>randint</a:t>
            </a:r>
            <a:r>
              <a:rPr lang="en-IN" sz="1500" dirty="0"/>
              <a:t> (</a:t>
            </a:r>
            <a:r>
              <a:rPr lang="en-IN" sz="1500" dirty="0" err="1"/>
              <a:t>r,a</a:t>
            </a:r>
            <a:r>
              <a:rPr lang="en-IN" sz="1500" dirty="0"/>
              <a:t>(2),5);</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1602230776"/>
              </p:ext>
            </p:extLst>
          </p:nvPr>
        </p:nvGraphicFramePr>
        <p:xfrm>
          <a:off x="5881255" y="4191000"/>
          <a:ext cx="1828800" cy="1905000"/>
        </p:xfrm>
        <a:graphic>
          <a:graphicData uri="http://schemas.openxmlformats.org/drawingml/2006/table">
            <a:tbl>
              <a:tblPr>
                <a:tableStyleId>{5C22544A-7EE6-4342-B048-85BDC9FD1C3A}</a:tableStyleId>
              </a:tblPr>
              <a:tblGrid>
                <a:gridCol w="609600"/>
                <a:gridCol w="609600"/>
                <a:gridCol w="609600"/>
              </a:tblGrid>
              <a:tr h="190500">
                <a:tc>
                  <a:txBody>
                    <a:bodyPr/>
                    <a:lstStyle/>
                    <a:p>
                      <a:pPr algn="l" fontAlgn="b"/>
                      <a:endParaRPr lang="en-IN" sz="1100" b="0" i="0" u="none" strike="noStrike" dirty="0">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r>
            </a:tbl>
          </a:graphicData>
        </a:graphic>
      </p:graphicFrame>
      <p:sp>
        <p:nvSpPr>
          <p:cNvPr id="5" name="Left Brace 4"/>
          <p:cNvSpPr/>
          <p:nvPr/>
        </p:nvSpPr>
        <p:spPr>
          <a:xfrm>
            <a:off x="5271655" y="4343400"/>
            <a:ext cx="381000" cy="1524000"/>
          </a:xfrm>
          <a:prstGeom prst="leftBrace">
            <a:avLst>
              <a:gd name="adj1" fmla="val 5560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Right Brace 5"/>
          <p:cNvSpPr/>
          <p:nvPr/>
        </p:nvSpPr>
        <p:spPr>
          <a:xfrm rot="16200000">
            <a:off x="6528955" y="3162299"/>
            <a:ext cx="381000" cy="1524000"/>
          </a:xfrm>
          <a:prstGeom prst="rightBrace">
            <a:avLst>
              <a:gd name="adj1" fmla="val 62879"/>
              <a:gd name="adj2" fmla="val 5181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TextBox 6"/>
          <p:cNvSpPr txBox="1"/>
          <p:nvPr/>
        </p:nvSpPr>
        <p:spPr>
          <a:xfrm>
            <a:off x="5754801" y="3352800"/>
            <a:ext cx="1943161" cy="369332"/>
          </a:xfrm>
          <a:prstGeom prst="rect">
            <a:avLst/>
          </a:prstGeom>
          <a:noFill/>
        </p:spPr>
        <p:txBody>
          <a:bodyPr wrap="none" rtlCol="0">
            <a:spAutoFit/>
          </a:bodyPr>
          <a:lstStyle/>
          <a:p>
            <a:r>
              <a:rPr lang="en-US" b="1" dirty="0" smtClean="0"/>
              <a:t>r</a:t>
            </a:r>
            <a:r>
              <a:rPr lang="en-US" dirty="0" smtClean="0"/>
              <a:t> latent features</a:t>
            </a:r>
            <a:endParaRPr lang="en-IN" dirty="0"/>
          </a:p>
        </p:txBody>
      </p:sp>
      <p:sp>
        <p:nvSpPr>
          <p:cNvPr id="8" name="TextBox 7"/>
          <p:cNvSpPr txBox="1"/>
          <p:nvPr/>
        </p:nvSpPr>
        <p:spPr>
          <a:xfrm>
            <a:off x="4221998" y="4920734"/>
            <a:ext cx="1172116" cy="369332"/>
          </a:xfrm>
          <a:prstGeom prst="rect">
            <a:avLst/>
          </a:prstGeom>
          <a:noFill/>
        </p:spPr>
        <p:txBody>
          <a:bodyPr wrap="none" rtlCol="0">
            <a:spAutoFit/>
          </a:bodyPr>
          <a:lstStyle/>
          <a:p>
            <a:r>
              <a:rPr lang="en-US" dirty="0" smtClean="0"/>
              <a:t>n movies</a:t>
            </a:r>
            <a:endParaRPr lang="en-IN" dirty="0"/>
          </a:p>
        </p:txBody>
      </p:sp>
      <p:sp>
        <p:nvSpPr>
          <p:cNvPr id="9" name="TextBox 8"/>
          <p:cNvSpPr txBox="1"/>
          <p:nvPr/>
        </p:nvSpPr>
        <p:spPr>
          <a:xfrm>
            <a:off x="6437772" y="6096000"/>
            <a:ext cx="748923" cy="369332"/>
          </a:xfrm>
          <a:prstGeom prst="rect">
            <a:avLst/>
          </a:prstGeom>
          <a:noFill/>
        </p:spPr>
        <p:txBody>
          <a:bodyPr wrap="none" rtlCol="0">
            <a:spAutoFit/>
          </a:bodyPr>
          <a:lstStyle/>
          <a:p>
            <a:r>
              <a:rPr lang="en-US" dirty="0" smtClean="0"/>
              <a:t>10 x r</a:t>
            </a:r>
            <a:endParaRPr lang="en-IN" dirty="0"/>
          </a:p>
        </p:txBody>
      </p:sp>
    </p:spTree>
    <p:extLst>
      <p:ext uri="{BB962C8B-B14F-4D97-AF65-F5344CB8AC3E}">
        <p14:creationId xmlns:p14="http://schemas.microsoft.com/office/powerpoint/2010/main" val="37801667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M_approx_missing</a:t>
            </a:r>
            <a:endParaRPr lang="en-IN" b="1" dirty="0"/>
          </a:p>
        </p:txBody>
      </p:sp>
      <p:graphicFrame>
        <p:nvGraphicFramePr>
          <p:cNvPr id="9" name="Table 8"/>
          <p:cNvGraphicFramePr>
            <a:graphicFrameLocks noGrp="1"/>
          </p:cNvGraphicFramePr>
          <p:nvPr>
            <p:extLst>
              <p:ext uri="{D42A27DB-BD31-4B8C-83A1-F6EECF244321}">
                <p14:modId xmlns:p14="http://schemas.microsoft.com/office/powerpoint/2010/main" val="2832521520"/>
              </p:ext>
            </p:extLst>
          </p:nvPr>
        </p:nvGraphicFramePr>
        <p:xfrm>
          <a:off x="1735001" y="2902527"/>
          <a:ext cx="2362199" cy="1905000"/>
        </p:xfrm>
        <a:graphic>
          <a:graphicData uri="http://schemas.openxmlformats.org/drawingml/2006/table">
            <a:tbl>
              <a:tblPr>
                <a:tableStyleId>{5C22544A-7EE6-4342-B048-85BDC9FD1C3A}</a:tableStyleId>
              </a:tblPr>
              <a:tblGrid>
                <a:gridCol w="337457"/>
                <a:gridCol w="337457"/>
                <a:gridCol w="337457"/>
                <a:gridCol w="337457"/>
                <a:gridCol w="337457"/>
                <a:gridCol w="337457"/>
                <a:gridCol w="337457"/>
              </a:tblGrid>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r>
            </a:tbl>
          </a:graphicData>
        </a:graphic>
      </p:graphicFrame>
      <p:sp>
        <p:nvSpPr>
          <p:cNvPr id="10" name="TextBox 9"/>
          <p:cNvSpPr txBox="1"/>
          <p:nvPr/>
        </p:nvSpPr>
        <p:spPr>
          <a:xfrm>
            <a:off x="857352" y="5410200"/>
            <a:ext cx="6381648" cy="892552"/>
          </a:xfrm>
          <a:prstGeom prst="rect">
            <a:avLst/>
          </a:prstGeom>
          <a:noFill/>
        </p:spPr>
        <p:txBody>
          <a:bodyPr wrap="square" rtlCol="0">
            <a:spAutoFit/>
          </a:bodyPr>
          <a:lstStyle/>
          <a:p>
            <a:r>
              <a:rPr lang="en-IN" b="1" dirty="0" smtClean="0"/>
              <a:t>CODE</a:t>
            </a:r>
            <a:r>
              <a:rPr lang="en-IN" dirty="0" smtClean="0"/>
              <a:t/>
            </a:r>
            <a:br>
              <a:rPr lang="en-IN" dirty="0" smtClean="0"/>
            </a:br>
            <a:r>
              <a:rPr lang="en-IN" sz="1600" dirty="0" err="1"/>
              <a:t>M_approx_missing</a:t>
            </a:r>
            <a:r>
              <a:rPr lang="en-IN" sz="1600" dirty="0"/>
              <a:t> = </a:t>
            </a:r>
            <a:r>
              <a:rPr lang="en-IN" sz="1600" dirty="0" err="1"/>
              <a:t>u_approx_missing</a:t>
            </a:r>
            <a:r>
              <a:rPr lang="en-IN" sz="1600" dirty="0"/>
              <a:t> * </a:t>
            </a:r>
            <a:r>
              <a:rPr lang="en-IN" sz="1600" dirty="0" err="1"/>
              <a:t>v_approx_missing</a:t>
            </a:r>
            <a:r>
              <a:rPr lang="en-IN" sz="1600" dirty="0"/>
              <a:t>;</a:t>
            </a:r>
          </a:p>
          <a:p>
            <a:endParaRPr lang="en-IN" dirty="0"/>
          </a:p>
        </p:txBody>
      </p:sp>
      <p:sp>
        <p:nvSpPr>
          <p:cNvPr id="11" name="TextBox 10"/>
          <p:cNvSpPr txBox="1"/>
          <p:nvPr/>
        </p:nvSpPr>
        <p:spPr>
          <a:xfrm>
            <a:off x="1201601" y="3816927"/>
            <a:ext cx="401072" cy="369332"/>
          </a:xfrm>
          <a:prstGeom prst="rect">
            <a:avLst/>
          </a:prstGeom>
          <a:noFill/>
        </p:spPr>
        <p:txBody>
          <a:bodyPr wrap="none" rtlCol="0">
            <a:spAutoFit/>
          </a:bodyPr>
          <a:lstStyle/>
          <a:p>
            <a:r>
              <a:rPr lang="en-US" dirty="0" smtClean="0"/>
              <a:t>m</a:t>
            </a:r>
            <a:endParaRPr lang="en-IN" dirty="0"/>
          </a:p>
        </p:txBody>
      </p:sp>
      <p:sp>
        <p:nvSpPr>
          <p:cNvPr id="12" name="TextBox 11"/>
          <p:cNvSpPr txBox="1"/>
          <p:nvPr/>
        </p:nvSpPr>
        <p:spPr>
          <a:xfrm>
            <a:off x="2812266" y="2419988"/>
            <a:ext cx="325730" cy="369332"/>
          </a:xfrm>
          <a:prstGeom prst="rect">
            <a:avLst/>
          </a:prstGeom>
          <a:noFill/>
        </p:spPr>
        <p:txBody>
          <a:bodyPr wrap="none" rtlCol="0">
            <a:spAutoFit/>
          </a:bodyPr>
          <a:lstStyle/>
          <a:p>
            <a:r>
              <a:rPr lang="en-US" dirty="0" smtClean="0"/>
              <a:t>n</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2739531"/>
            <a:ext cx="3133662" cy="2365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6096000" y="5112327"/>
            <a:ext cx="808235" cy="369332"/>
          </a:xfrm>
          <a:prstGeom prst="rect">
            <a:avLst/>
          </a:prstGeom>
          <a:noFill/>
        </p:spPr>
        <p:txBody>
          <a:bodyPr wrap="none" rtlCol="0">
            <a:spAutoFit/>
          </a:bodyPr>
          <a:lstStyle/>
          <a:p>
            <a:r>
              <a:rPr lang="en-US" dirty="0" smtClean="0"/>
              <a:t>9 x 10</a:t>
            </a:r>
            <a:endParaRPr lang="en-IN" dirty="0"/>
          </a:p>
        </p:txBody>
      </p:sp>
    </p:spTree>
    <p:extLst>
      <p:ext uri="{BB962C8B-B14F-4D97-AF65-F5344CB8AC3E}">
        <p14:creationId xmlns:p14="http://schemas.microsoft.com/office/powerpoint/2010/main" val="1653488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Inputs</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443674806"/>
              </p:ext>
            </p:extLst>
          </p:nvPr>
        </p:nvGraphicFramePr>
        <p:xfrm>
          <a:off x="685800" y="2438400"/>
          <a:ext cx="7848600" cy="3772990"/>
        </p:xfrm>
        <a:graphic>
          <a:graphicData uri="http://schemas.openxmlformats.org/drawingml/2006/table">
            <a:tbl>
              <a:tblPr firstRow="1" bandRow="1">
                <a:tableStyleId>{5C22544A-7EE6-4342-B048-85BDC9FD1C3A}</a:tableStyleId>
              </a:tblPr>
              <a:tblGrid>
                <a:gridCol w="2441787"/>
                <a:gridCol w="5406813"/>
              </a:tblGrid>
              <a:tr h="468086">
                <a:tc>
                  <a:txBody>
                    <a:bodyPr/>
                    <a:lstStyle/>
                    <a:p>
                      <a:r>
                        <a:rPr lang="en-US" dirty="0" smtClean="0"/>
                        <a:t>variable</a:t>
                      </a:r>
                      <a:endParaRPr lang="en-IN" dirty="0"/>
                    </a:p>
                  </a:txBody>
                  <a:tcPr/>
                </a:tc>
                <a:tc>
                  <a:txBody>
                    <a:bodyPr/>
                    <a:lstStyle/>
                    <a:p>
                      <a:r>
                        <a:rPr lang="en-US" dirty="0" smtClean="0"/>
                        <a:t>Description</a:t>
                      </a:r>
                      <a:endParaRPr lang="en-IN" dirty="0"/>
                    </a:p>
                  </a:txBody>
                  <a:tcPr/>
                </a:tc>
              </a:tr>
              <a:tr h="468086">
                <a:tc>
                  <a:txBody>
                    <a:bodyPr/>
                    <a:lstStyle/>
                    <a:p>
                      <a:r>
                        <a:rPr lang="en-US" dirty="0" smtClean="0"/>
                        <a:t>R</a:t>
                      </a:r>
                    </a:p>
                  </a:txBody>
                  <a:tcPr/>
                </a:tc>
                <a:tc>
                  <a:txBody>
                    <a:bodyPr/>
                    <a:lstStyle/>
                    <a:p>
                      <a:r>
                        <a:rPr lang="en-US" dirty="0" smtClean="0"/>
                        <a:t>Rank of </a:t>
                      </a:r>
                      <a:r>
                        <a:rPr lang="en-US" dirty="0" err="1" smtClean="0"/>
                        <a:t>matirx</a:t>
                      </a:r>
                      <a:r>
                        <a:rPr lang="en-US" baseline="0" dirty="0" smtClean="0"/>
                        <a:t> to be approximated</a:t>
                      </a:r>
                      <a:br>
                        <a:rPr lang="en-US" baseline="0" dirty="0" smtClean="0"/>
                      </a:br>
                      <a:r>
                        <a:rPr lang="en-US" sz="1400" baseline="0" dirty="0" err="1" smtClean="0"/>
                        <a:t>u_missing_approx</a:t>
                      </a:r>
                      <a:r>
                        <a:rPr lang="en-US" sz="1400" baseline="0" dirty="0" smtClean="0"/>
                        <a:t> (</a:t>
                      </a:r>
                      <a:r>
                        <a:rPr lang="en-US" sz="1400" baseline="0" dirty="0" err="1" smtClean="0"/>
                        <a:t>mxr</a:t>
                      </a:r>
                      <a:r>
                        <a:rPr lang="en-US" sz="1400" baseline="0" dirty="0" smtClean="0"/>
                        <a:t>)</a:t>
                      </a:r>
                    </a:p>
                    <a:p>
                      <a:r>
                        <a:rPr lang="en-US" sz="1400" baseline="0" dirty="0" err="1" smtClean="0"/>
                        <a:t>v_missing_approx</a:t>
                      </a:r>
                      <a:r>
                        <a:rPr lang="en-US" sz="1400" baseline="0" dirty="0" smtClean="0"/>
                        <a:t>(</a:t>
                      </a:r>
                      <a:r>
                        <a:rPr lang="en-US" sz="1400" baseline="0" dirty="0" err="1" smtClean="0"/>
                        <a:t>nxr</a:t>
                      </a:r>
                      <a:r>
                        <a:rPr lang="en-US" sz="1400" baseline="0" dirty="0" smtClean="0"/>
                        <a:t>)</a:t>
                      </a:r>
                      <a:endParaRPr lang="en-IN" sz="1400" dirty="0"/>
                    </a:p>
                  </a:txBody>
                  <a:tcPr/>
                </a:tc>
              </a:tr>
              <a:tr h="468086">
                <a:tc>
                  <a:txBody>
                    <a:bodyPr/>
                    <a:lstStyle/>
                    <a:p>
                      <a:r>
                        <a:rPr lang="en-US" dirty="0" err="1" smtClean="0"/>
                        <a:t>l_lim</a:t>
                      </a:r>
                      <a:endParaRPr lang="en-US" dirty="0" smtClean="0"/>
                    </a:p>
                  </a:txBody>
                  <a:tcPr/>
                </a:tc>
                <a:tc>
                  <a:txBody>
                    <a:bodyPr/>
                    <a:lstStyle/>
                    <a:p>
                      <a:r>
                        <a:rPr lang="en-US" dirty="0" smtClean="0"/>
                        <a:t>Value</a:t>
                      </a:r>
                      <a:r>
                        <a:rPr lang="en-US" baseline="0" dirty="0" smtClean="0"/>
                        <a:t> </a:t>
                      </a:r>
                      <a:r>
                        <a:rPr lang="en-US" baseline="0" dirty="0" err="1" smtClean="0"/>
                        <a:t>upto</a:t>
                      </a:r>
                      <a:r>
                        <a:rPr lang="en-US" baseline="0" dirty="0" smtClean="0"/>
                        <a:t> which program will sparse and calculate RMSE of the matrix (staring from 1)</a:t>
                      </a:r>
                      <a:endParaRPr lang="en-IN" dirty="0"/>
                    </a:p>
                  </a:txBody>
                  <a:tcPr/>
                </a:tc>
              </a:tr>
              <a:tr h="468086">
                <a:tc>
                  <a:txBody>
                    <a:bodyPr/>
                    <a:lstStyle/>
                    <a:p>
                      <a:r>
                        <a:rPr lang="en-US" dirty="0" err="1" smtClean="0"/>
                        <a:t>Lrate</a:t>
                      </a:r>
                      <a:endParaRPr lang="en-US" dirty="0" smtClean="0"/>
                    </a:p>
                  </a:txBody>
                  <a:tcPr/>
                </a:tc>
                <a:tc>
                  <a:txBody>
                    <a:bodyPr/>
                    <a:lstStyle/>
                    <a:p>
                      <a:r>
                        <a:rPr lang="en-US" dirty="0" smtClean="0"/>
                        <a:t>Learning rate (0.002)</a:t>
                      </a:r>
                      <a:endParaRPr lang="en-IN" dirty="0"/>
                    </a:p>
                  </a:txBody>
                  <a:tcPr/>
                </a:tc>
              </a:tr>
              <a:tr h="468086">
                <a:tc>
                  <a:txBody>
                    <a:bodyPr/>
                    <a:lstStyle/>
                    <a:p>
                      <a:r>
                        <a:rPr lang="en-US" dirty="0" smtClean="0"/>
                        <a:t>M</a:t>
                      </a:r>
                    </a:p>
                  </a:txBody>
                  <a:tcPr/>
                </a:tc>
                <a:tc>
                  <a:txBody>
                    <a:bodyPr/>
                    <a:lstStyle/>
                    <a:p>
                      <a:r>
                        <a:rPr lang="en-US" dirty="0" smtClean="0"/>
                        <a:t>Input Matrix</a:t>
                      </a:r>
                      <a:endParaRPr lang="en-IN" dirty="0"/>
                    </a:p>
                  </a:txBody>
                  <a:tcPr/>
                </a:tc>
              </a:tr>
              <a:tr h="468086">
                <a:tc>
                  <a:txBody>
                    <a:bodyPr/>
                    <a:lstStyle/>
                    <a:p>
                      <a:r>
                        <a:rPr lang="en-US" dirty="0" err="1" smtClean="0"/>
                        <a:t>mc_itr</a:t>
                      </a:r>
                      <a:endParaRPr lang="en-US" dirty="0" smtClean="0"/>
                    </a:p>
                  </a:txBody>
                  <a:tcPr/>
                </a:tc>
                <a:tc>
                  <a:txBody>
                    <a:bodyPr/>
                    <a:lstStyle/>
                    <a:p>
                      <a:r>
                        <a:rPr lang="en-US" dirty="0" err="1" smtClean="0"/>
                        <a:t>Monti</a:t>
                      </a:r>
                      <a:r>
                        <a:rPr lang="en-US" dirty="0" smtClean="0"/>
                        <a:t> </a:t>
                      </a:r>
                      <a:r>
                        <a:rPr lang="en-US" dirty="0" err="1" smtClean="0"/>
                        <a:t>carlo</a:t>
                      </a:r>
                      <a:r>
                        <a:rPr lang="en-US" dirty="0" smtClean="0"/>
                        <a:t> iterations to</a:t>
                      </a:r>
                      <a:r>
                        <a:rPr lang="en-US" baseline="0" dirty="0" smtClean="0"/>
                        <a:t> perform</a:t>
                      </a:r>
                      <a:endParaRPr lang="en-IN" dirty="0"/>
                    </a:p>
                  </a:txBody>
                  <a:tcPr/>
                </a:tc>
              </a:tr>
              <a:tr h="4680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fro_th</a:t>
                      </a:r>
                      <a:endParaRPr lang="en-US" dirty="0" smtClean="0"/>
                    </a:p>
                  </a:txBody>
                  <a:tcPr/>
                </a:tc>
                <a:tc>
                  <a:txBody>
                    <a:bodyPr/>
                    <a:lstStyle/>
                    <a:p>
                      <a:r>
                        <a:rPr lang="en-US" dirty="0" smtClean="0"/>
                        <a:t>Threshold of </a:t>
                      </a:r>
                      <a:r>
                        <a:rPr lang="en-US" dirty="0" err="1" smtClean="0"/>
                        <a:t>frobinius</a:t>
                      </a:r>
                      <a:r>
                        <a:rPr lang="en-US" dirty="0" smtClean="0"/>
                        <a:t> norm</a:t>
                      </a:r>
                      <a:endParaRPr lang="en-IN" dirty="0"/>
                    </a:p>
                  </a:txBody>
                  <a:tcPr/>
                </a:tc>
              </a:tr>
            </a:tbl>
          </a:graphicData>
        </a:graphic>
      </p:graphicFrame>
    </p:spTree>
    <p:extLst>
      <p:ext uri="{BB962C8B-B14F-4D97-AF65-F5344CB8AC3E}">
        <p14:creationId xmlns:p14="http://schemas.microsoft.com/office/powerpoint/2010/main" val="23184034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 The RMSE curve</a:t>
            </a:r>
            <a:endParaRPr lang="en-IN" dirty="0"/>
          </a:p>
        </p:txBody>
      </p:sp>
      <p:sp>
        <p:nvSpPr>
          <p:cNvPr id="3" name="Content Placeholder 2"/>
          <p:cNvSpPr>
            <a:spLocks noGrp="1"/>
          </p:cNvSpPr>
          <p:nvPr>
            <p:ph idx="1"/>
          </p:nvPr>
        </p:nvSpPr>
        <p:spPr>
          <a:xfrm>
            <a:off x="1043492" y="2323652"/>
            <a:ext cx="7338508" cy="4077148"/>
          </a:xfrm>
        </p:spPr>
        <p:txBody>
          <a:bodyPr>
            <a:normAutofit fontScale="92500" lnSpcReduction="20000"/>
          </a:bodyPr>
          <a:lstStyle/>
          <a:p>
            <a:r>
              <a:rPr lang="en-US" sz="2000" dirty="0" smtClean="0"/>
              <a:t>RMSE Curve is graph </a:t>
            </a:r>
            <a:r>
              <a:rPr lang="en-US" sz="2000" dirty="0" err="1" smtClean="0"/>
              <a:t>bw</a:t>
            </a:r>
            <a:r>
              <a:rPr lang="en-US" sz="2000" dirty="0" smtClean="0"/>
              <a:t> </a:t>
            </a:r>
            <a:r>
              <a:rPr lang="en-US" sz="2000" b="1" dirty="0" smtClean="0"/>
              <a:t>RMSE difference</a:t>
            </a:r>
            <a:r>
              <a:rPr lang="en-US" sz="2000" dirty="0" smtClean="0"/>
              <a:t> </a:t>
            </a:r>
            <a:r>
              <a:rPr lang="en-US" sz="2000" dirty="0" err="1" smtClean="0"/>
              <a:t>vs</a:t>
            </a:r>
            <a:r>
              <a:rPr lang="en-US" sz="2000" dirty="0" smtClean="0"/>
              <a:t> </a:t>
            </a:r>
            <a:r>
              <a:rPr lang="en-US" sz="2000" b="1" dirty="0" smtClean="0"/>
              <a:t>sparseness</a:t>
            </a:r>
            <a:r>
              <a:rPr lang="en-US" sz="2000" dirty="0" smtClean="0"/>
              <a:t>.</a:t>
            </a:r>
          </a:p>
          <a:p>
            <a:endParaRPr lang="en-US" sz="2000" dirty="0" smtClean="0"/>
          </a:p>
          <a:p>
            <a:r>
              <a:rPr lang="en-US" sz="2000" b="1" dirty="0" smtClean="0"/>
              <a:t>Expected RMSE</a:t>
            </a:r>
            <a:r>
              <a:rPr lang="en-US" sz="2000" dirty="0" smtClean="0"/>
              <a:t> difference between the </a:t>
            </a:r>
            <a:r>
              <a:rPr lang="en-US" sz="2000" b="1" dirty="0" smtClean="0"/>
              <a:t>original</a:t>
            </a:r>
            <a:r>
              <a:rPr lang="en-US" sz="2000" dirty="0" smtClean="0"/>
              <a:t> and </a:t>
            </a:r>
            <a:r>
              <a:rPr lang="en-US" sz="2000" b="1" dirty="0" smtClean="0"/>
              <a:t>approximated matrix </a:t>
            </a:r>
            <a:r>
              <a:rPr lang="en-US" sz="2000" dirty="0" smtClean="0"/>
              <a:t>for :::</a:t>
            </a:r>
            <a:endParaRPr lang="en-US" sz="2000" dirty="0"/>
          </a:p>
          <a:p>
            <a:pPr lvl="1"/>
            <a:endParaRPr lang="en-US" sz="1800" b="1" dirty="0" smtClean="0"/>
          </a:p>
          <a:p>
            <a:pPr lvl="1"/>
            <a:r>
              <a:rPr lang="en-US" sz="1800" b="1" dirty="0"/>
              <a:t>Same matrices</a:t>
            </a:r>
          </a:p>
          <a:p>
            <a:pPr lvl="2"/>
            <a:r>
              <a:rPr lang="en-US" sz="1600" dirty="0"/>
              <a:t>When the matrix is</a:t>
            </a:r>
            <a:r>
              <a:rPr lang="en-US" sz="1600" b="1" dirty="0"/>
              <a:t> </a:t>
            </a:r>
            <a:r>
              <a:rPr lang="en-US" sz="1600" b="1" dirty="0" smtClean="0"/>
              <a:t>permutated</a:t>
            </a:r>
          </a:p>
          <a:p>
            <a:pPr lvl="3"/>
            <a:r>
              <a:rPr lang="en-US" sz="1400" b="1" dirty="0" smtClean="0"/>
              <a:t>No effect – proved by experiment (by dropping columns)</a:t>
            </a:r>
            <a:endParaRPr lang="en-US" sz="1400" b="1" dirty="0"/>
          </a:p>
          <a:p>
            <a:pPr lvl="2"/>
            <a:r>
              <a:rPr lang="en-US" sz="1600" b="1" dirty="0"/>
              <a:t>As r varies</a:t>
            </a:r>
          </a:p>
          <a:p>
            <a:pPr lvl="1"/>
            <a:endParaRPr lang="en-US" sz="1800" b="1" dirty="0" smtClean="0"/>
          </a:p>
          <a:p>
            <a:pPr lvl="1"/>
            <a:r>
              <a:rPr lang="en-US" sz="1800" b="1" dirty="0" smtClean="0"/>
              <a:t>Different matrices (ratio of rank  </a:t>
            </a:r>
            <a:r>
              <a:rPr lang="en-US" sz="1800" b="1" dirty="0" err="1" smtClean="0"/>
              <a:t>vs</a:t>
            </a:r>
            <a:r>
              <a:rPr lang="en-US" sz="1800" b="1" dirty="0" smtClean="0"/>
              <a:t> dimension)</a:t>
            </a:r>
            <a:endParaRPr lang="en-US" sz="1800" dirty="0"/>
          </a:p>
          <a:p>
            <a:pPr lvl="2"/>
            <a:r>
              <a:rPr lang="en-US" sz="1600" b="1" dirty="0" smtClean="0"/>
              <a:t>Rectangle</a:t>
            </a:r>
          </a:p>
          <a:p>
            <a:pPr lvl="2"/>
            <a:r>
              <a:rPr lang="en-US" sz="1600" b="1" dirty="0" smtClean="0"/>
              <a:t>Circle</a:t>
            </a:r>
          </a:p>
          <a:p>
            <a:pPr lvl="2"/>
            <a:endParaRPr lang="en-US" sz="1600" b="1" dirty="0"/>
          </a:p>
          <a:p>
            <a:r>
              <a:rPr lang="en-US" sz="2000" b="1" dirty="0" smtClean="0"/>
              <a:t>Time curves</a:t>
            </a:r>
          </a:p>
        </p:txBody>
      </p:sp>
    </p:spTree>
    <p:extLst>
      <p:ext uri="{BB962C8B-B14F-4D97-AF65-F5344CB8AC3E}">
        <p14:creationId xmlns:p14="http://schemas.microsoft.com/office/powerpoint/2010/main" val="38300792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RMSE Curve - Rectangle</a:t>
            </a:r>
            <a:endParaRPr lang="en-IN" dirty="0"/>
          </a:p>
        </p:txBody>
      </p:sp>
      <p:sp>
        <p:nvSpPr>
          <p:cNvPr id="5" name="Content Placeholder 2"/>
          <p:cNvSpPr>
            <a:spLocks noGrp="1"/>
          </p:cNvSpPr>
          <p:nvPr>
            <p:ph idx="1"/>
          </p:nvPr>
        </p:nvSpPr>
        <p:spPr>
          <a:xfrm>
            <a:off x="685800" y="5990293"/>
            <a:ext cx="6777317" cy="422429"/>
          </a:xfrm>
        </p:spPr>
        <p:txBody>
          <a:bodyPr>
            <a:normAutofit fontScale="92500" lnSpcReduction="20000"/>
          </a:bodyPr>
          <a:lstStyle/>
          <a:p>
            <a:r>
              <a:rPr lang="en-US" sz="1400" dirty="0" smtClean="0"/>
              <a:t>R=80</a:t>
            </a:r>
            <a:r>
              <a:rPr lang="en-IN" sz="1400" dirty="0" smtClean="0"/>
              <a:t>, </a:t>
            </a:r>
            <a:r>
              <a:rPr lang="en-IN" sz="1400" dirty="0" err="1" smtClean="0"/>
              <a:t>mc_itr</a:t>
            </a:r>
            <a:r>
              <a:rPr lang="en-IN" sz="1400" dirty="0" smtClean="0"/>
              <a:t> =25000 </a:t>
            </a:r>
            <a:r>
              <a:rPr lang="en-IN" sz="1400" dirty="0" err="1" smtClean="0"/>
              <a:t>l_lim</a:t>
            </a:r>
            <a:r>
              <a:rPr lang="en-IN" sz="1400" dirty="0" smtClean="0"/>
              <a:t>=</a:t>
            </a:r>
            <a:br>
              <a:rPr lang="en-IN" sz="1400" dirty="0" smtClean="0"/>
            </a:br>
            <a:r>
              <a:rPr lang="en-IN" sz="1400" dirty="0" smtClean="0"/>
              <a:t>Time ~ 6 </a:t>
            </a:r>
            <a:r>
              <a:rPr lang="en-IN" sz="1400" dirty="0" err="1" smtClean="0"/>
              <a:t>hrs</a:t>
            </a:r>
            <a:endParaRPr lang="en-IN" sz="1400" dirty="0" smtClean="0"/>
          </a:p>
        </p:txBody>
      </p:sp>
      <p:pic>
        <p:nvPicPr>
          <p:cNvPr id="4" name="Picture 2" descr="C:\Users\Gursimar\Desktop\sparseness curv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6600" y="2162908"/>
            <a:ext cx="5384799" cy="40386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438400"/>
            <a:ext cx="2209800" cy="337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98249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Rectangle - permuted</a:t>
            </a:r>
            <a:endParaRPr lang="en-IN" dirty="0"/>
          </a:p>
        </p:txBody>
      </p:sp>
      <p:sp>
        <p:nvSpPr>
          <p:cNvPr id="5" name="Content Placeholder 2"/>
          <p:cNvSpPr>
            <a:spLocks noGrp="1"/>
          </p:cNvSpPr>
          <p:nvPr>
            <p:ph idx="1"/>
          </p:nvPr>
        </p:nvSpPr>
        <p:spPr>
          <a:xfrm>
            <a:off x="685800" y="5486400"/>
            <a:ext cx="2541667" cy="926323"/>
          </a:xfrm>
        </p:spPr>
        <p:txBody>
          <a:bodyPr>
            <a:normAutofit fontScale="92500" lnSpcReduction="10000"/>
          </a:bodyPr>
          <a:lstStyle/>
          <a:p>
            <a:r>
              <a:rPr lang="en-US" sz="1400" dirty="0" smtClean="0"/>
              <a:t>R=80</a:t>
            </a:r>
            <a:r>
              <a:rPr lang="en-IN" sz="1400" dirty="0" smtClean="0"/>
              <a:t>, </a:t>
            </a:r>
          </a:p>
          <a:p>
            <a:r>
              <a:rPr lang="en-IN" sz="1400" dirty="0" err="1" smtClean="0"/>
              <a:t>mc_itr</a:t>
            </a:r>
            <a:r>
              <a:rPr lang="en-IN" sz="1400" dirty="0" smtClean="0"/>
              <a:t> =25000</a:t>
            </a:r>
          </a:p>
          <a:p>
            <a:r>
              <a:rPr lang="en-IN" sz="1400" dirty="0" err="1" smtClean="0"/>
              <a:t>l_lim</a:t>
            </a:r>
            <a:r>
              <a:rPr lang="en-IN" sz="1400" dirty="0" smtClean="0"/>
              <a:t>=90</a:t>
            </a:r>
          </a:p>
          <a:p>
            <a:r>
              <a:rPr lang="en-IN" sz="1400" dirty="0" smtClean="0"/>
              <a:t>Time ~ 6 </a:t>
            </a:r>
            <a:r>
              <a:rPr lang="en-IN" sz="1400" dirty="0" err="1" smtClean="0"/>
              <a:t>hrs</a:t>
            </a:r>
            <a:endParaRPr lang="en-IN" sz="1400" dirty="0" smtClean="0"/>
          </a:p>
        </p:txBody>
      </p:sp>
      <p:pic>
        <p:nvPicPr>
          <p:cNvPr id="3074" name="Picture 2" descr="C:\Users\Gursimar\Documents\MATLAB\iisc\latest data\simar_matlab\permutated\random bug removed permutted\M_matri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3122612"/>
            <a:ext cx="2746044" cy="206057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Gursimar\Documents\MATLAB\iisc\latest data\simar_matlab\permutated\random bug removed permutted\mc_rect_permutated_25000_5.2hrs_r8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7467" y="2133599"/>
            <a:ext cx="5386308" cy="404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25606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Permutated - closer look</a:t>
            </a:r>
            <a:endParaRPr lang="en-IN"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2600" y="2133600"/>
            <a:ext cx="5791200" cy="4346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66907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Rectangle – </a:t>
            </a:r>
            <a:r>
              <a:rPr lang="en-US" sz="3600" dirty="0" smtClean="0"/>
              <a:t>variation of </a:t>
            </a:r>
            <a:r>
              <a:rPr lang="en-US" sz="3600" b="1" dirty="0" smtClean="0"/>
              <a:t>r(80)</a:t>
            </a:r>
            <a:endParaRPr lang="en-IN" sz="3600" b="1" dirty="0"/>
          </a:p>
        </p:txBody>
      </p:sp>
      <p:pic>
        <p:nvPicPr>
          <p:cNvPr id="4098" name="Picture 2" descr="C:\Users\Gursimar\Documents\MATLAB\iisc\latest data\rectangle diff r\mc_8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599" y="2133600"/>
            <a:ext cx="5791199" cy="4343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60047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Rectangle – </a:t>
            </a:r>
            <a:r>
              <a:rPr lang="en-US" sz="3600" dirty="0" smtClean="0"/>
              <a:t>variation of </a:t>
            </a:r>
            <a:r>
              <a:rPr lang="en-US" sz="3600" b="1" dirty="0" smtClean="0"/>
              <a:t>r(70)</a:t>
            </a:r>
            <a:endParaRPr lang="en-IN" sz="3600" b="1" dirty="0"/>
          </a:p>
        </p:txBody>
      </p:sp>
      <p:pic>
        <p:nvPicPr>
          <p:cNvPr id="5122" name="Picture 2" descr="C:\Users\Gursimar\Documents\MATLAB\iisc\latest data\rectangle diff r\mc_7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057400"/>
            <a:ext cx="5867400" cy="4400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2594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Rectangle – </a:t>
            </a:r>
            <a:r>
              <a:rPr lang="en-US" sz="3600" dirty="0" smtClean="0"/>
              <a:t>variation of </a:t>
            </a:r>
            <a:r>
              <a:rPr lang="en-US" sz="3600" b="1" dirty="0" smtClean="0"/>
              <a:t>r(60)</a:t>
            </a:r>
            <a:endParaRPr lang="en-IN" sz="3600" b="1" dirty="0"/>
          </a:p>
        </p:txBody>
      </p:sp>
      <p:pic>
        <p:nvPicPr>
          <p:cNvPr id="6146" name="Picture 2" descr="C:\Users\Gursimar\Documents\MATLAB\iisc\latest data\rectangle diff r\mc_6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019300"/>
            <a:ext cx="5943600"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7220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IN" dirty="0"/>
          </a:p>
        </p:txBody>
      </p:sp>
      <p:sp>
        <p:nvSpPr>
          <p:cNvPr id="3" name="Content Placeholder 2"/>
          <p:cNvSpPr>
            <a:spLocks noGrp="1"/>
          </p:cNvSpPr>
          <p:nvPr>
            <p:ph idx="1"/>
          </p:nvPr>
        </p:nvSpPr>
        <p:spPr/>
        <p:txBody>
          <a:bodyPr/>
          <a:lstStyle/>
          <a:p>
            <a:r>
              <a:rPr lang="en-US" dirty="0" smtClean="0"/>
              <a:t>Factor the given </a:t>
            </a:r>
            <a:r>
              <a:rPr lang="en-US" b="1" dirty="0" err="1" smtClean="0"/>
              <a:t>mxn</a:t>
            </a:r>
            <a:r>
              <a:rPr lang="en-US" b="1" dirty="0" smtClean="0"/>
              <a:t> user-movie matrix</a:t>
            </a:r>
            <a:r>
              <a:rPr lang="en-US" dirty="0" smtClean="0"/>
              <a:t> into two matrices (</a:t>
            </a:r>
            <a:r>
              <a:rPr lang="en-US" b="1" dirty="0" smtClean="0"/>
              <a:t>rank r &lt; min(</a:t>
            </a:r>
            <a:r>
              <a:rPr lang="en-US" b="1" dirty="0" err="1" smtClean="0"/>
              <a:t>m,n</a:t>
            </a:r>
            <a:r>
              <a:rPr lang="en-US" dirty="0" smtClean="0"/>
              <a:t>)) representing. </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269218887"/>
              </p:ext>
            </p:extLst>
          </p:nvPr>
        </p:nvGraphicFramePr>
        <p:xfrm>
          <a:off x="3997036" y="3684216"/>
          <a:ext cx="1828800" cy="1905000"/>
        </p:xfrm>
        <a:graphic>
          <a:graphicData uri="http://schemas.openxmlformats.org/drawingml/2006/table">
            <a:tbl>
              <a:tblPr>
                <a:tableStyleId>{5C22544A-7EE6-4342-B048-85BDC9FD1C3A}</a:tableStyleId>
              </a:tblPr>
              <a:tblGrid>
                <a:gridCol w="609600"/>
                <a:gridCol w="609600"/>
                <a:gridCol w="609600"/>
              </a:tblGrid>
              <a:tr h="190500">
                <a:tc>
                  <a:txBody>
                    <a:bodyPr/>
                    <a:lstStyle/>
                    <a:p>
                      <a:pPr algn="l" fontAlgn="b"/>
                      <a:endParaRPr lang="en-IN" sz="1100" b="0" i="0" u="none" strike="noStrike" dirty="0">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962700102"/>
              </p:ext>
            </p:extLst>
          </p:nvPr>
        </p:nvGraphicFramePr>
        <p:xfrm>
          <a:off x="5978236" y="4217616"/>
          <a:ext cx="2285997" cy="762000"/>
        </p:xfrm>
        <a:graphic>
          <a:graphicData uri="http://schemas.openxmlformats.org/drawingml/2006/table">
            <a:tbl>
              <a:tblPr>
                <a:tableStyleId>{5C22544A-7EE6-4342-B048-85BDC9FD1C3A}</a:tableStyleId>
              </a:tblPr>
              <a:tblGrid>
                <a:gridCol w="326571"/>
                <a:gridCol w="326571"/>
                <a:gridCol w="326571"/>
                <a:gridCol w="326571"/>
                <a:gridCol w="326571"/>
                <a:gridCol w="326571"/>
                <a:gridCol w="326571"/>
              </a:tblGrid>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457058076"/>
              </p:ext>
            </p:extLst>
          </p:nvPr>
        </p:nvGraphicFramePr>
        <p:xfrm>
          <a:off x="796637" y="3684216"/>
          <a:ext cx="1946567" cy="1905000"/>
        </p:xfrm>
        <a:graphic>
          <a:graphicData uri="http://schemas.openxmlformats.org/drawingml/2006/table">
            <a:tbl>
              <a:tblPr>
                <a:tableStyleId>{5C22544A-7EE6-4342-B048-85BDC9FD1C3A}</a:tableStyleId>
              </a:tblPr>
              <a:tblGrid>
                <a:gridCol w="278081"/>
                <a:gridCol w="278081"/>
                <a:gridCol w="278081"/>
                <a:gridCol w="278081"/>
                <a:gridCol w="278081"/>
                <a:gridCol w="278081"/>
                <a:gridCol w="278081"/>
              </a:tblGrid>
              <a:tr h="190500">
                <a:tc>
                  <a:txBody>
                    <a:bodyPr/>
                    <a:lstStyle/>
                    <a:p>
                      <a:pPr algn="l" fontAlgn="b"/>
                      <a:endParaRPr lang="en-IN" sz="1100" b="0" i="0" u="none" strike="noStrike" dirty="0">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r>
            </a:tbl>
          </a:graphicData>
        </a:graphic>
      </p:graphicFrame>
      <p:sp>
        <p:nvSpPr>
          <p:cNvPr id="7" name="Right Arrow 6"/>
          <p:cNvSpPr/>
          <p:nvPr/>
        </p:nvSpPr>
        <p:spPr>
          <a:xfrm>
            <a:off x="2895600" y="4446216"/>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734290" y="5894016"/>
            <a:ext cx="2576946" cy="369332"/>
          </a:xfrm>
          <a:prstGeom prst="rect">
            <a:avLst/>
          </a:prstGeom>
          <a:noFill/>
        </p:spPr>
        <p:txBody>
          <a:bodyPr wrap="square" rtlCol="0">
            <a:spAutoFit/>
          </a:bodyPr>
          <a:lstStyle/>
          <a:p>
            <a:r>
              <a:rPr lang="en-US" dirty="0" smtClean="0"/>
              <a:t>User movie matrix (</a:t>
            </a:r>
            <a:r>
              <a:rPr lang="en-US" b="1" dirty="0"/>
              <a:t>M</a:t>
            </a:r>
            <a:r>
              <a:rPr lang="en-US" dirty="0" smtClean="0"/>
              <a:t>)</a:t>
            </a:r>
            <a:endParaRPr lang="en-IN" dirty="0"/>
          </a:p>
        </p:txBody>
      </p:sp>
      <p:sp>
        <p:nvSpPr>
          <p:cNvPr id="9" name="TextBox 8"/>
          <p:cNvSpPr txBox="1"/>
          <p:nvPr/>
        </p:nvSpPr>
        <p:spPr>
          <a:xfrm>
            <a:off x="3577936" y="5882532"/>
            <a:ext cx="2705100" cy="369332"/>
          </a:xfrm>
          <a:prstGeom prst="rect">
            <a:avLst/>
          </a:prstGeom>
          <a:noFill/>
        </p:spPr>
        <p:txBody>
          <a:bodyPr wrap="square" rtlCol="0">
            <a:spAutoFit/>
          </a:bodyPr>
          <a:lstStyle/>
          <a:p>
            <a:r>
              <a:rPr lang="en-US" dirty="0" smtClean="0"/>
              <a:t>User latent features (</a:t>
            </a:r>
            <a:r>
              <a:rPr lang="en-US" b="1" dirty="0" smtClean="0"/>
              <a:t>U</a:t>
            </a:r>
            <a:r>
              <a:rPr lang="en-US" dirty="0" smtClean="0"/>
              <a:t>)</a:t>
            </a:r>
            <a:endParaRPr lang="en-IN" dirty="0"/>
          </a:p>
        </p:txBody>
      </p:sp>
      <p:sp>
        <p:nvSpPr>
          <p:cNvPr id="10" name="TextBox 9"/>
          <p:cNvSpPr txBox="1"/>
          <p:nvPr/>
        </p:nvSpPr>
        <p:spPr>
          <a:xfrm>
            <a:off x="5791200" y="5284416"/>
            <a:ext cx="2937164" cy="369332"/>
          </a:xfrm>
          <a:prstGeom prst="rect">
            <a:avLst/>
          </a:prstGeom>
          <a:noFill/>
        </p:spPr>
        <p:txBody>
          <a:bodyPr wrap="square" rtlCol="0">
            <a:spAutoFit/>
          </a:bodyPr>
          <a:lstStyle/>
          <a:p>
            <a:r>
              <a:rPr lang="en-US" dirty="0" smtClean="0"/>
              <a:t>movie latent features (</a:t>
            </a:r>
            <a:r>
              <a:rPr lang="en-US" b="1" dirty="0" smtClean="0"/>
              <a:t>V</a:t>
            </a:r>
            <a:r>
              <a:rPr lang="en-US" dirty="0" smtClean="0"/>
              <a:t>)</a:t>
            </a:r>
            <a:endParaRPr lang="en-IN" dirty="0"/>
          </a:p>
        </p:txBody>
      </p:sp>
      <p:sp>
        <p:nvSpPr>
          <p:cNvPr id="13" name="TextBox 12"/>
          <p:cNvSpPr txBox="1"/>
          <p:nvPr/>
        </p:nvSpPr>
        <p:spPr>
          <a:xfrm>
            <a:off x="4801284" y="3352800"/>
            <a:ext cx="258404" cy="369332"/>
          </a:xfrm>
          <a:prstGeom prst="rect">
            <a:avLst/>
          </a:prstGeom>
          <a:noFill/>
        </p:spPr>
        <p:txBody>
          <a:bodyPr wrap="none" rtlCol="0">
            <a:spAutoFit/>
          </a:bodyPr>
          <a:lstStyle/>
          <a:p>
            <a:r>
              <a:rPr lang="en-US" b="1" dirty="0" smtClean="0"/>
              <a:t>r</a:t>
            </a:r>
            <a:endParaRPr lang="en-IN" dirty="0"/>
          </a:p>
        </p:txBody>
      </p:sp>
      <p:sp>
        <p:nvSpPr>
          <p:cNvPr id="14" name="TextBox 13"/>
          <p:cNvSpPr txBox="1"/>
          <p:nvPr/>
        </p:nvSpPr>
        <p:spPr>
          <a:xfrm>
            <a:off x="3644100" y="4481263"/>
            <a:ext cx="401072" cy="369332"/>
          </a:xfrm>
          <a:prstGeom prst="rect">
            <a:avLst/>
          </a:prstGeom>
          <a:noFill/>
        </p:spPr>
        <p:txBody>
          <a:bodyPr wrap="none" rtlCol="0">
            <a:spAutoFit/>
          </a:bodyPr>
          <a:lstStyle/>
          <a:p>
            <a:r>
              <a:rPr lang="en-US" b="1" dirty="0"/>
              <a:t>m</a:t>
            </a:r>
            <a:endParaRPr lang="en-IN" b="1" dirty="0"/>
          </a:p>
        </p:txBody>
      </p:sp>
      <p:sp>
        <p:nvSpPr>
          <p:cNvPr id="15" name="TextBox 14"/>
          <p:cNvSpPr txBox="1"/>
          <p:nvPr/>
        </p:nvSpPr>
        <p:spPr>
          <a:xfrm>
            <a:off x="6990328" y="3810000"/>
            <a:ext cx="325730" cy="369332"/>
          </a:xfrm>
          <a:prstGeom prst="rect">
            <a:avLst/>
          </a:prstGeom>
          <a:noFill/>
        </p:spPr>
        <p:txBody>
          <a:bodyPr wrap="none" rtlCol="0">
            <a:spAutoFit/>
          </a:bodyPr>
          <a:lstStyle/>
          <a:p>
            <a:r>
              <a:rPr lang="en-US" b="1" dirty="0" smtClean="0"/>
              <a:t>n</a:t>
            </a:r>
            <a:endParaRPr lang="en-IN" b="1" dirty="0"/>
          </a:p>
        </p:txBody>
      </p:sp>
      <p:sp>
        <p:nvSpPr>
          <p:cNvPr id="16" name="TextBox 15"/>
          <p:cNvSpPr txBox="1"/>
          <p:nvPr/>
        </p:nvSpPr>
        <p:spPr>
          <a:xfrm>
            <a:off x="8305800" y="4457884"/>
            <a:ext cx="258404" cy="369332"/>
          </a:xfrm>
          <a:prstGeom prst="rect">
            <a:avLst/>
          </a:prstGeom>
          <a:noFill/>
        </p:spPr>
        <p:txBody>
          <a:bodyPr wrap="none" rtlCol="0">
            <a:spAutoFit/>
          </a:bodyPr>
          <a:lstStyle/>
          <a:p>
            <a:r>
              <a:rPr lang="en-US" b="1" dirty="0" smtClean="0"/>
              <a:t>r</a:t>
            </a:r>
            <a:endParaRPr lang="en-IN" dirty="0"/>
          </a:p>
        </p:txBody>
      </p:sp>
    </p:spTree>
    <p:extLst>
      <p:ext uri="{BB962C8B-B14F-4D97-AF65-F5344CB8AC3E}">
        <p14:creationId xmlns:p14="http://schemas.microsoft.com/office/powerpoint/2010/main" val="33390011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Variation – in a nutshell</a:t>
            </a:r>
            <a:endParaRPr lang="en-IN" dirty="0"/>
          </a:p>
        </p:txBody>
      </p:sp>
      <p:pic>
        <p:nvPicPr>
          <p:cNvPr id="717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90600" y="2057400"/>
            <a:ext cx="6777037"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82319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Variation – in a nutshell</a:t>
            </a:r>
            <a:endParaRPr lang="en-IN" dirty="0"/>
          </a:p>
        </p:txBody>
      </p:sp>
      <p:pic>
        <p:nvPicPr>
          <p:cNvPr id="1026" name="Picture 2" descr="C:\Users\Gursimar\Documents\MATLAB\iisc\new corrected RMSE curves\rectangle diff r __fixed DONE RESULTS\in_a_nutshell.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2021270"/>
            <a:ext cx="6781800" cy="4344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6988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RMSE Curve – Circle</a:t>
            </a:r>
            <a:endParaRPr lang="en-IN" dirty="0"/>
          </a:p>
        </p:txBody>
      </p:sp>
      <p:sp>
        <p:nvSpPr>
          <p:cNvPr id="5" name="Content Placeholder 2"/>
          <p:cNvSpPr>
            <a:spLocks noGrp="1"/>
          </p:cNvSpPr>
          <p:nvPr>
            <p:ph idx="1"/>
          </p:nvPr>
        </p:nvSpPr>
        <p:spPr>
          <a:xfrm>
            <a:off x="685801" y="5105400"/>
            <a:ext cx="3200400" cy="955829"/>
          </a:xfrm>
        </p:spPr>
        <p:txBody>
          <a:bodyPr>
            <a:normAutofit fontScale="92500" lnSpcReduction="10000"/>
          </a:bodyPr>
          <a:lstStyle/>
          <a:p>
            <a:r>
              <a:rPr lang="en-US" sz="1400" dirty="0" smtClean="0"/>
              <a:t>R=260</a:t>
            </a:r>
            <a:endParaRPr lang="en-IN" sz="1400" dirty="0"/>
          </a:p>
          <a:p>
            <a:r>
              <a:rPr lang="en-IN" sz="1400" dirty="0" err="1" smtClean="0"/>
              <a:t>mc_itr</a:t>
            </a:r>
            <a:r>
              <a:rPr lang="en-IN" sz="1400" dirty="0" smtClean="0"/>
              <a:t> =13000</a:t>
            </a:r>
          </a:p>
          <a:p>
            <a:r>
              <a:rPr lang="en-IN" sz="1400" dirty="0" err="1" smtClean="0"/>
              <a:t>l_lim</a:t>
            </a:r>
            <a:r>
              <a:rPr lang="en-IN" sz="1400" dirty="0" smtClean="0"/>
              <a:t>= 2000/50</a:t>
            </a:r>
          </a:p>
          <a:p>
            <a:r>
              <a:rPr lang="en-US" sz="1400" dirty="0" smtClean="0"/>
              <a:t>Time ~  43hrs</a:t>
            </a:r>
            <a:endParaRPr lang="en-IN" sz="1400" dirty="0" smtClean="0"/>
          </a:p>
        </p:txBody>
      </p:sp>
      <p:pic>
        <p:nvPicPr>
          <p:cNvPr id="8194" name="Picture 2" descr="C:\Users\Gursimar\Documents\MATLAB\iisc\latest data\simar\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133600"/>
            <a:ext cx="5562600" cy="42672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560" y="2667000"/>
            <a:ext cx="2587840" cy="229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019629" y="2081350"/>
            <a:ext cx="1981200" cy="600164"/>
          </a:xfrm>
          <a:prstGeom prst="rect">
            <a:avLst/>
          </a:prstGeom>
          <a:noFill/>
        </p:spPr>
        <p:txBody>
          <a:bodyPr wrap="square" rtlCol="0">
            <a:spAutoFit/>
          </a:bodyPr>
          <a:lstStyle/>
          <a:p>
            <a:r>
              <a:rPr lang="en-US" sz="1100" dirty="0" smtClean="0"/>
              <a:t>Rank = 13</a:t>
            </a:r>
          </a:p>
          <a:p>
            <a:r>
              <a:rPr lang="en-US" sz="1100" dirty="0" smtClean="0"/>
              <a:t>Greater than 0 =640</a:t>
            </a:r>
          </a:p>
          <a:p>
            <a:r>
              <a:rPr lang="en-US" sz="1100" dirty="0" smtClean="0"/>
              <a:t>Equal to zero = 1860</a:t>
            </a:r>
            <a:endParaRPr lang="en-IN" sz="1100" dirty="0"/>
          </a:p>
        </p:txBody>
      </p:sp>
    </p:spTree>
    <p:extLst>
      <p:ext uri="{BB962C8B-B14F-4D97-AF65-F5344CB8AC3E}">
        <p14:creationId xmlns:p14="http://schemas.microsoft.com/office/powerpoint/2010/main" val="21889490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Circle - permuted</a:t>
            </a:r>
            <a:endParaRPr lang="en-IN" dirty="0"/>
          </a:p>
        </p:txBody>
      </p:sp>
      <p:pic>
        <p:nvPicPr>
          <p:cNvPr id="9218" name="Picture 2" descr="C:\Users\Gursimar\Documents\MATLAB\iisc\latest data\simar_matlab\new - circle\mc_5.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19400" y="2057400"/>
            <a:ext cx="5867400" cy="4401772"/>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667000"/>
            <a:ext cx="26670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txBox="1">
            <a:spLocks/>
          </p:cNvSpPr>
          <p:nvPr/>
        </p:nvSpPr>
        <p:spPr>
          <a:xfrm>
            <a:off x="685801" y="5105400"/>
            <a:ext cx="2666999" cy="955829"/>
          </a:xfrm>
          <a:prstGeom prst="rect">
            <a:avLst/>
          </a:prstGeom>
        </p:spPr>
        <p:txBody>
          <a:bodyPr vert="horz" lIns="91440" tIns="45720" rIns="91440" bIns="45720" rtlCol="0">
            <a:normAutofit fontScale="92500" lnSpcReduction="10000"/>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r>
              <a:rPr lang="en-US" sz="1400" dirty="0" smtClean="0"/>
              <a:t>R=260</a:t>
            </a:r>
            <a:endParaRPr lang="en-IN" sz="1400" dirty="0" smtClean="0"/>
          </a:p>
          <a:p>
            <a:r>
              <a:rPr lang="en-IN" sz="1400" dirty="0" err="1" smtClean="0"/>
              <a:t>mc_itr</a:t>
            </a:r>
            <a:r>
              <a:rPr lang="en-IN" sz="1400" dirty="0" smtClean="0"/>
              <a:t> =10000</a:t>
            </a:r>
          </a:p>
          <a:p>
            <a:r>
              <a:rPr lang="en-IN" sz="1400" dirty="0" err="1" smtClean="0"/>
              <a:t>l_lim</a:t>
            </a:r>
            <a:r>
              <a:rPr lang="en-IN" sz="1400" dirty="0" smtClean="0"/>
              <a:t>= 2000/50</a:t>
            </a:r>
          </a:p>
          <a:p>
            <a:r>
              <a:rPr lang="en-US" sz="1400" dirty="0" smtClean="0"/>
              <a:t>Time ~  40hrs</a:t>
            </a:r>
            <a:endParaRPr lang="en-IN" sz="1400" dirty="0" smtClean="0"/>
          </a:p>
        </p:txBody>
      </p:sp>
    </p:spTree>
    <p:extLst>
      <p:ext uri="{BB962C8B-B14F-4D97-AF65-F5344CB8AC3E}">
        <p14:creationId xmlns:p14="http://schemas.microsoft.com/office/powerpoint/2010/main" val="7769905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 dropping columns (SVD)</a:t>
            </a:r>
            <a:endParaRPr lang="en-IN" dirty="0"/>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33600"/>
            <a:ext cx="7318770" cy="4114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90203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questions</a:t>
            </a:r>
            <a:endParaRPr lang="en-IN" dirty="0"/>
          </a:p>
        </p:txBody>
      </p:sp>
      <p:sp>
        <p:nvSpPr>
          <p:cNvPr id="3" name="Content Placeholder 2"/>
          <p:cNvSpPr>
            <a:spLocks noGrp="1"/>
          </p:cNvSpPr>
          <p:nvPr>
            <p:ph idx="1"/>
          </p:nvPr>
        </p:nvSpPr>
        <p:spPr/>
        <p:txBody>
          <a:bodyPr/>
          <a:lstStyle/>
          <a:p>
            <a:r>
              <a:rPr lang="en-US" dirty="0" smtClean="0"/>
              <a:t>How close I can reach by gradient descent method.</a:t>
            </a:r>
            <a:endParaRPr lang="en-US" dirty="0"/>
          </a:p>
          <a:p>
            <a:pPr lvl="1"/>
            <a:r>
              <a:rPr lang="en-US" dirty="0" smtClean="0"/>
              <a:t>What happens when no entry is missing</a:t>
            </a:r>
          </a:p>
          <a:p>
            <a:pPr lvl="2"/>
            <a:r>
              <a:rPr lang="en-US" dirty="0" err="1" smtClean="0"/>
              <a:t>FRO_diff</a:t>
            </a:r>
            <a:r>
              <a:rPr lang="en-US" dirty="0" smtClean="0"/>
              <a:t> = </a:t>
            </a:r>
          </a:p>
          <a:p>
            <a:endParaRPr lang="en-US" dirty="0"/>
          </a:p>
          <a:p>
            <a:r>
              <a:rPr lang="en-US" dirty="0" smtClean="0"/>
              <a:t>How does starting point affects the result.</a:t>
            </a:r>
          </a:p>
          <a:p>
            <a:pPr lvl="1"/>
            <a:r>
              <a:rPr lang="en-US" dirty="0" smtClean="0"/>
              <a:t>Best is to study the case for l=0 </a:t>
            </a:r>
            <a:endParaRPr lang="en-IN" dirty="0"/>
          </a:p>
        </p:txBody>
      </p:sp>
    </p:spTree>
    <p:extLst>
      <p:ext uri="{BB962C8B-B14F-4D97-AF65-F5344CB8AC3E}">
        <p14:creationId xmlns:p14="http://schemas.microsoft.com/office/powerpoint/2010/main" val="31714393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questions</a:t>
            </a:r>
            <a:endParaRPr lang="en-IN" dirty="0"/>
          </a:p>
        </p:txBody>
      </p:sp>
      <p:sp>
        <p:nvSpPr>
          <p:cNvPr id="3" name="Content Placeholder 2"/>
          <p:cNvSpPr>
            <a:spLocks noGrp="1"/>
          </p:cNvSpPr>
          <p:nvPr>
            <p:ph idx="1"/>
          </p:nvPr>
        </p:nvSpPr>
        <p:spPr/>
        <p:txBody>
          <a:bodyPr/>
          <a:lstStyle/>
          <a:p>
            <a:r>
              <a:rPr lang="en-US" dirty="0" smtClean="0"/>
              <a:t>Study for lower rank r&lt;R</a:t>
            </a:r>
            <a:endParaRPr lang="en-IN" dirty="0"/>
          </a:p>
        </p:txBody>
      </p:sp>
    </p:spTree>
    <p:extLst>
      <p:ext uri="{BB962C8B-B14F-4D97-AF65-F5344CB8AC3E}">
        <p14:creationId xmlns:p14="http://schemas.microsoft.com/office/powerpoint/2010/main" val="12059292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Testing</a:t>
            </a:r>
            <a:r>
              <a:rPr lang="en-US" dirty="0" smtClean="0"/>
              <a:t> – </a:t>
            </a:r>
            <a:r>
              <a:rPr lang="en-US" sz="3100" dirty="0" smtClean="0"/>
              <a:t>Random number generator</a:t>
            </a:r>
            <a:endParaRPr lang="en-IN" dirty="0"/>
          </a:p>
        </p:txBody>
      </p:sp>
      <p:pic>
        <p:nvPicPr>
          <p:cNvPr id="2050" name="Picture 2" descr="C:\Users\Gursimar\Documents\MATLAB\iisc\latest data\simar_matlab\rand_gen_unique_10000_bin(1_9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133600"/>
            <a:ext cx="5791200" cy="4344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1776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Testing</a:t>
            </a:r>
            <a:r>
              <a:rPr lang="en-US" dirty="0" smtClean="0"/>
              <a:t> – </a:t>
            </a:r>
            <a:r>
              <a:rPr lang="en-US" sz="3100" dirty="0" smtClean="0"/>
              <a:t>Time </a:t>
            </a:r>
            <a:r>
              <a:rPr lang="en-US" sz="3100" dirty="0" err="1" smtClean="0"/>
              <a:t>vs</a:t>
            </a:r>
            <a:r>
              <a:rPr lang="en-US" sz="3100" dirty="0" smtClean="0"/>
              <a:t> r (Rectangle)</a:t>
            </a:r>
            <a:endParaRPr lang="en-IN" dirty="0"/>
          </a:p>
        </p:txBody>
      </p:sp>
      <p:pic>
        <p:nvPicPr>
          <p:cNvPr id="10242" name="Picture 2" descr="C:\Users\Gursimar\Documents\MATLAB\iisc\latest data\simar_matlab\time_experiment_r8\Time_curve_r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133600"/>
            <a:ext cx="5811454" cy="436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405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possible options</a:t>
            </a:r>
            <a:endParaRPr lang="en-IN" dirty="0"/>
          </a:p>
        </p:txBody>
      </p:sp>
      <p:sp>
        <p:nvSpPr>
          <p:cNvPr id="3" name="Content Placeholder 2"/>
          <p:cNvSpPr>
            <a:spLocks noGrp="1"/>
          </p:cNvSpPr>
          <p:nvPr>
            <p:ph idx="1"/>
          </p:nvPr>
        </p:nvSpPr>
        <p:spPr/>
        <p:txBody>
          <a:bodyPr/>
          <a:lstStyle/>
          <a:p>
            <a:r>
              <a:rPr lang="en-US" b="1" dirty="0" smtClean="0"/>
              <a:t>Time</a:t>
            </a:r>
            <a:r>
              <a:rPr lang="en-US" dirty="0" smtClean="0"/>
              <a:t> curve of convergence as </a:t>
            </a:r>
            <a:r>
              <a:rPr lang="en-US" b="1" dirty="0" smtClean="0"/>
              <a:t>r</a:t>
            </a:r>
          </a:p>
          <a:p>
            <a:pPr lvl="1"/>
            <a:r>
              <a:rPr lang="en-US" dirty="0" smtClean="0"/>
              <a:t>Do this remains same for </a:t>
            </a:r>
            <a:r>
              <a:rPr lang="en-US" b="1" dirty="0" smtClean="0"/>
              <a:t>other matrices</a:t>
            </a:r>
            <a:r>
              <a:rPr lang="en-US" dirty="0" smtClean="0"/>
              <a:t>.</a:t>
            </a:r>
          </a:p>
          <a:p>
            <a:pPr lvl="1"/>
            <a:r>
              <a:rPr lang="en-US" dirty="0" smtClean="0"/>
              <a:t>Explain the curve.</a:t>
            </a:r>
            <a:endParaRPr lang="en-IN" dirty="0"/>
          </a:p>
        </p:txBody>
      </p:sp>
    </p:spTree>
    <p:extLst>
      <p:ext uri="{BB962C8B-B14F-4D97-AF65-F5344CB8AC3E}">
        <p14:creationId xmlns:p14="http://schemas.microsoft.com/office/powerpoint/2010/main" val="35294530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Approach – </a:t>
            </a:r>
            <a:r>
              <a:rPr lang="en-US" sz="2000" dirty="0" smtClean="0"/>
              <a:t>Mathematical formulation</a:t>
            </a:r>
            <a:endParaRPr lang="en-IN" dirty="0"/>
          </a:p>
        </p:txBody>
      </p:sp>
      <p:sp>
        <p:nvSpPr>
          <p:cNvPr id="3" name="Content Placeholder 2"/>
          <p:cNvSpPr>
            <a:spLocks noGrp="1"/>
          </p:cNvSpPr>
          <p:nvPr>
            <p:ph idx="1"/>
          </p:nvPr>
        </p:nvSpPr>
        <p:spPr>
          <a:xfrm>
            <a:off x="1043492" y="2323652"/>
            <a:ext cx="7033708" cy="4077148"/>
          </a:xfrm>
        </p:spPr>
        <p:txBody>
          <a:bodyPr>
            <a:normAutofit lnSpcReduction="10000"/>
          </a:bodyPr>
          <a:lstStyle/>
          <a:p>
            <a:r>
              <a:rPr lang="en-US" dirty="0" smtClean="0"/>
              <a:t>min {</a:t>
            </a:r>
            <a:r>
              <a:rPr lang="en-US" sz="2000" b="1" dirty="0" smtClean="0"/>
              <a:t>|| M – UV ||</a:t>
            </a:r>
            <a:r>
              <a:rPr lang="en-US" sz="2000" b="1" baseline="-25000" dirty="0" smtClean="0"/>
              <a:t>o</a:t>
            </a:r>
            <a:r>
              <a:rPr lang="en-US" dirty="0" smtClean="0"/>
              <a:t>} - </a:t>
            </a:r>
            <a:r>
              <a:rPr lang="en-US" b="1" dirty="0" smtClean="0"/>
              <a:t>Problem</a:t>
            </a:r>
          </a:p>
          <a:p>
            <a:pPr lvl="1"/>
            <a:r>
              <a:rPr lang="en-US" sz="3000" b="1" dirty="0" smtClean="0"/>
              <a:t>F</a:t>
            </a:r>
            <a:r>
              <a:rPr lang="en-US" b="1" dirty="0" smtClean="0"/>
              <a:t> </a:t>
            </a:r>
            <a:r>
              <a:rPr lang="en-US" dirty="0" smtClean="0"/>
              <a:t>: </a:t>
            </a:r>
            <a:r>
              <a:rPr lang="en-US" b="1" dirty="0" smtClean="0"/>
              <a:t>R</a:t>
            </a:r>
            <a:r>
              <a:rPr lang="en-US" b="1" baseline="30000" dirty="0" smtClean="0"/>
              <a:t>(</a:t>
            </a:r>
            <a:r>
              <a:rPr lang="en-US" baseline="30000" dirty="0" smtClean="0"/>
              <a:t>m*r + n*r</a:t>
            </a:r>
            <a:r>
              <a:rPr lang="en-US" b="1" baseline="30000" dirty="0" smtClean="0"/>
              <a:t>)</a:t>
            </a:r>
            <a:r>
              <a:rPr lang="en-US" dirty="0" smtClean="0"/>
              <a:t> </a:t>
            </a:r>
            <a:r>
              <a:rPr lang="en-US" dirty="0" smtClean="0">
                <a:sym typeface="Wingdings" pitchFamily="2" charset="2"/>
              </a:rPr>
              <a:t> </a:t>
            </a:r>
            <a:r>
              <a:rPr lang="en-US" b="1" dirty="0" smtClean="0">
                <a:sym typeface="Wingdings" pitchFamily="2" charset="2"/>
              </a:rPr>
              <a:t>R</a:t>
            </a:r>
          </a:p>
          <a:p>
            <a:pPr lvl="2"/>
            <a:r>
              <a:rPr lang="en-US" dirty="0">
                <a:sym typeface="Wingdings" pitchFamily="2" charset="2"/>
              </a:rPr>
              <a:t>s</a:t>
            </a:r>
            <a:r>
              <a:rPr lang="en-US" dirty="0" smtClean="0">
                <a:sym typeface="Wingdings" pitchFamily="2" charset="2"/>
              </a:rPr>
              <a:t>.t   </a:t>
            </a:r>
          </a:p>
          <a:p>
            <a:pPr lvl="3"/>
            <a:r>
              <a:rPr lang="en-US" b="1" dirty="0" smtClean="0">
                <a:sym typeface="Wingdings" pitchFamily="2" charset="2"/>
              </a:rPr>
              <a:t>Y = ||M-B||</a:t>
            </a:r>
            <a:r>
              <a:rPr lang="en-US" b="1" baseline="-25000" dirty="0" smtClean="0">
                <a:sym typeface="Wingdings" pitchFamily="2" charset="2"/>
              </a:rPr>
              <a:t>o    </a:t>
            </a:r>
            <a:r>
              <a:rPr lang="en-US" dirty="0" smtClean="0">
                <a:sym typeface="Wingdings" pitchFamily="2" charset="2"/>
              </a:rPr>
              <a:t>where    </a:t>
            </a:r>
            <a:r>
              <a:rPr lang="en-US" b="1" dirty="0" smtClean="0">
                <a:sym typeface="Wingdings" pitchFamily="2" charset="2"/>
              </a:rPr>
              <a:t>B=UV</a:t>
            </a:r>
          </a:p>
          <a:p>
            <a:pPr lvl="4"/>
            <a:r>
              <a:rPr lang="en-US" b="1" dirty="0" smtClean="0">
                <a:sym typeface="Wingdings" pitchFamily="2" charset="2"/>
              </a:rPr>
              <a:t>Y </a:t>
            </a:r>
            <a:r>
              <a:rPr lang="en-US" b="1" dirty="0">
                <a:sym typeface="Wingdings" pitchFamily="2" charset="2"/>
              </a:rPr>
              <a:t>= </a:t>
            </a:r>
            <a:r>
              <a:rPr lang="en-US" sz="2000" b="1" dirty="0" smtClean="0">
                <a:sym typeface="Wingdings" pitchFamily="2" charset="2"/>
              </a:rPr>
              <a:t>∑</a:t>
            </a:r>
            <a:r>
              <a:rPr lang="en-US" b="1" dirty="0" smtClean="0">
                <a:sym typeface="Wingdings" pitchFamily="2" charset="2"/>
              </a:rPr>
              <a:t>(m</a:t>
            </a:r>
            <a:r>
              <a:rPr lang="en-US" b="1" baseline="-25000" dirty="0" smtClean="0">
                <a:sym typeface="Wingdings" pitchFamily="2" charset="2"/>
              </a:rPr>
              <a:t>i</a:t>
            </a:r>
            <a:r>
              <a:rPr lang="en-US" b="1" dirty="0" smtClean="0">
                <a:sym typeface="Wingdings" pitchFamily="2" charset="2"/>
              </a:rPr>
              <a:t>-b</a:t>
            </a:r>
            <a:r>
              <a:rPr lang="en-US" b="1" baseline="-25000" dirty="0" smtClean="0">
                <a:sym typeface="Wingdings" pitchFamily="2" charset="2"/>
              </a:rPr>
              <a:t>i</a:t>
            </a:r>
            <a:r>
              <a:rPr lang="en-US" b="1" dirty="0" smtClean="0">
                <a:sym typeface="Wingdings" pitchFamily="2" charset="2"/>
              </a:rPr>
              <a:t>)</a:t>
            </a:r>
            <a:r>
              <a:rPr lang="en-US" b="1" baseline="30000" dirty="0" smtClean="0">
                <a:sym typeface="Wingdings" pitchFamily="2" charset="2"/>
              </a:rPr>
              <a:t>2</a:t>
            </a:r>
          </a:p>
          <a:p>
            <a:pPr lvl="4"/>
            <a:r>
              <a:rPr lang="en-US" sz="1800" b="1" dirty="0" smtClean="0">
                <a:sym typeface="Wingdings" pitchFamily="2" charset="2"/>
              </a:rPr>
              <a:t>b</a:t>
            </a:r>
            <a:r>
              <a:rPr lang="en-US" sz="1800" b="1" baseline="-25000" dirty="0" smtClean="0">
                <a:sym typeface="Wingdings" pitchFamily="2" charset="2"/>
              </a:rPr>
              <a:t>i</a:t>
            </a:r>
            <a:r>
              <a:rPr lang="en-US" sz="1800" b="1" dirty="0" smtClean="0">
                <a:sym typeface="Wingdings" pitchFamily="2" charset="2"/>
              </a:rPr>
              <a:t> € R</a:t>
            </a:r>
            <a:endParaRPr lang="en-IN" sz="1800" b="1" dirty="0"/>
          </a:p>
          <a:p>
            <a:pPr lvl="4"/>
            <a:r>
              <a:rPr lang="en-US" b="1" dirty="0">
                <a:sym typeface="Wingdings" pitchFamily="2" charset="2"/>
              </a:rPr>
              <a:t>M is </a:t>
            </a:r>
            <a:r>
              <a:rPr lang="en-US" b="1" dirty="0" smtClean="0">
                <a:sym typeface="Wingdings" pitchFamily="2" charset="2"/>
              </a:rPr>
              <a:t>known </a:t>
            </a:r>
            <a:r>
              <a:rPr lang="en-US" dirty="0" smtClean="0">
                <a:sym typeface="Wingdings" pitchFamily="2" charset="2"/>
              </a:rPr>
              <a:t>and hence</a:t>
            </a:r>
            <a:r>
              <a:rPr lang="en-US" b="1" dirty="0" smtClean="0">
                <a:sym typeface="Wingdings" pitchFamily="2" charset="2"/>
              </a:rPr>
              <a:t> all m</a:t>
            </a:r>
            <a:r>
              <a:rPr lang="en-US" b="1" baseline="-25000" dirty="0" smtClean="0">
                <a:sym typeface="Wingdings" pitchFamily="2" charset="2"/>
              </a:rPr>
              <a:t>i</a:t>
            </a:r>
            <a:endParaRPr lang="en-US" b="1" baseline="30000" dirty="0">
              <a:sym typeface="Wingdings" pitchFamily="2" charset="2"/>
            </a:endParaRPr>
          </a:p>
          <a:p>
            <a:endParaRPr lang="en-US" sz="2000" dirty="0" smtClean="0">
              <a:sym typeface="Wingdings" pitchFamily="2" charset="2"/>
            </a:endParaRPr>
          </a:p>
          <a:p>
            <a:r>
              <a:rPr lang="en-US" sz="2000" dirty="0" smtClean="0">
                <a:sym typeface="Wingdings" pitchFamily="2" charset="2"/>
              </a:rPr>
              <a:t>This is a </a:t>
            </a:r>
            <a:r>
              <a:rPr lang="en-US" sz="2000" b="1" dirty="0" err="1" smtClean="0">
                <a:sym typeface="Wingdings" pitchFamily="2" charset="2"/>
              </a:rPr>
              <a:t>paraboloid</a:t>
            </a:r>
            <a:r>
              <a:rPr lang="en-US" sz="2000" dirty="0" smtClean="0">
                <a:sym typeface="Wingdings" pitchFamily="2" charset="2"/>
              </a:rPr>
              <a:t>  in (</a:t>
            </a:r>
            <a:r>
              <a:rPr lang="en-US" sz="2000" b="1" dirty="0" smtClean="0">
                <a:sym typeface="Wingdings" pitchFamily="2" charset="2"/>
              </a:rPr>
              <a:t>m*r + n*r +1)</a:t>
            </a:r>
            <a:r>
              <a:rPr lang="en-US" sz="2000" dirty="0" smtClean="0">
                <a:sym typeface="Wingdings" pitchFamily="2" charset="2"/>
              </a:rPr>
              <a:t> dimensions.</a:t>
            </a:r>
          </a:p>
          <a:p>
            <a:pPr lvl="1"/>
            <a:r>
              <a:rPr lang="en-US" sz="1800" dirty="0" smtClean="0">
                <a:sym typeface="Wingdings" pitchFamily="2" charset="2"/>
              </a:rPr>
              <a:t>Rank (M) = </a:t>
            </a:r>
            <a:r>
              <a:rPr lang="en-US" sz="1800" b="1" dirty="0" smtClean="0">
                <a:sym typeface="Wingdings" pitchFamily="2" charset="2"/>
              </a:rPr>
              <a:t>R</a:t>
            </a:r>
          </a:p>
          <a:p>
            <a:pPr lvl="1"/>
            <a:r>
              <a:rPr lang="en-US" sz="1800" dirty="0" smtClean="0">
                <a:sym typeface="Wingdings" pitchFamily="2" charset="2"/>
              </a:rPr>
              <a:t>Rank (U) = Rank(V) = </a:t>
            </a:r>
            <a:r>
              <a:rPr lang="en-US" sz="1800" b="1" dirty="0" smtClean="0">
                <a:sym typeface="Wingdings" pitchFamily="2" charset="2"/>
              </a:rPr>
              <a:t>r</a:t>
            </a:r>
          </a:p>
        </p:txBody>
      </p:sp>
    </p:spTree>
    <p:extLst>
      <p:ext uri="{BB962C8B-B14F-4D97-AF65-F5344CB8AC3E}">
        <p14:creationId xmlns:p14="http://schemas.microsoft.com/office/powerpoint/2010/main" val="5228926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possible options</a:t>
            </a:r>
            <a:endParaRPr lang="en-IN" dirty="0"/>
          </a:p>
        </p:txBody>
      </p:sp>
      <p:sp>
        <p:nvSpPr>
          <p:cNvPr id="3" name="Content Placeholder 2"/>
          <p:cNvSpPr>
            <a:spLocks noGrp="1"/>
          </p:cNvSpPr>
          <p:nvPr>
            <p:ph idx="1"/>
          </p:nvPr>
        </p:nvSpPr>
        <p:spPr/>
        <p:txBody>
          <a:bodyPr>
            <a:normAutofit/>
          </a:bodyPr>
          <a:lstStyle/>
          <a:p>
            <a:r>
              <a:rPr lang="en-US" dirty="0" smtClean="0"/>
              <a:t>PSO on the matrix space to find min.</a:t>
            </a:r>
          </a:p>
          <a:p>
            <a:pPr lvl="1"/>
            <a:r>
              <a:rPr lang="en-US" dirty="0" smtClean="0"/>
              <a:t>On dense matrix</a:t>
            </a:r>
          </a:p>
          <a:p>
            <a:pPr lvl="1"/>
            <a:r>
              <a:rPr lang="en-US" dirty="0" smtClean="0"/>
              <a:t>On sparse matrix</a:t>
            </a:r>
          </a:p>
          <a:p>
            <a:pPr lvl="2"/>
            <a:r>
              <a:rPr lang="en-US" dirty="0" smtClean="0"/>
              <a:t>Look for papers</a:t>
            </a:r>
          </a:p>
          <a:p>
            <a:r>
              <a:rPr lang="en-US" dirty="0" smtClean="0"/>
              <a:t>Possible improvements of the matrix factorization method of </a:t>
            </a:r>
            <a:r>
              <a:rPr lang="en-US" dirty="0" err="1" smtClean="0"/>
              <a:t>simon</a:t>
            </a:r>
            <a:r>
              <a:rPr lang="en-US" dirty="0" smtClean="0"/>
              <a:t> funk.</a:t>
            </a:r>
          </a:p>
          <a:p>
            <a:pPr lvl="1"/>
            <a:r>
              <a:rPr lang="en-US" dirty="0" smtClean="0"/>
              <a:t>Look for papers.</a:t>
            </a:r>
          </a:p>
          <a:p>
            <a:endParaRPr lang="en-US" dirty="0" smtClean="0"/>
          </a:p>
        </p:txBody>
      </p:sp>
    </p:spTree>
    <p:extLst>
      <p:ext uri="{BB962C8B-B14F-4D97-AF65-F5344CB8AC3E}">
        <p14:creationId xmlns:p14="http://schemas.microsoft.com/office/powerpoint/2010/main" val="16091274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Comparison of two methods</a:t>
            </a:r>
            <a:endParaRPr lang="en-IN" dirty="0"/>
          </a:p>
        </p:txBody>
      </p:sp>
      <p:sp>
        <p:nvSpPr>
          <p:cNvPr id="3" name="Content Placeholder 2"/>
          <p:cNvSpPr>
            <a:spLocks noGrp="1"/>
          </p:cNvSpPr>
          <p:nvPr>
            <p:ph idx="1"/>
          </p:nvPr>
        </p:nvSpPr>
        <p:spPr/>
        <p:txBody>
          <a:bodyPr>
            <a:normAutofit fontScale="85000" lnSpcReduction="10000"/>
          </a:bodyPr>
          <a:lstStyle/>
          <a:p>
            <a:r>
              <a:rPr lang="en-US" dirty="0" smtClean="0"/>
              <a:t>Simon funk’s method was based on a particular dataset, so no need for </a:t>
            </a:r>
            <a:r>
              <a:rPr lang="en-US" dirty="0" err="1" smtClean="0"/>
              <a:t>monticarlo</a:t>
            </a:r>
            <a:r>
              <a:rPr lang="en-US" dirty="0" smtClean="0"/>
              <a:t> to get stable RMSE curve. Instead he will get only one value of RMSE.</a:t>
            </a:r>
          </a:p>
          <a:p>
            <a:r>
              <a:rPr lang="en-US" dirty="0" smtClean="0"/>
              <a:t>The particular dataset always have the same missing entries, so in a way they are working only on one sparse matrix.</a:t>
            </a:r>
          </a:p>
          <a:p>
            <a:r>
              <a:rPr lang="en-US" dirty="0" smtClean="0"/>
              <a:t>This makes comparison of methods easy because if we introduce some modification to method, there is no chance that it may produce some adverse effects on other possible sparse matrices (which does not exist here).</a:t>
            </a:r>
            <a:endParaRPr lang="en-IN" dirty="0"/>
          </a:p>
        </p:txBody>
      </p:sp>
    </p:spTree>
    <p:extLst>
      <p:ext uri="{BB962C8B-B14F-4D97-AF65-F5344CB8AC3E}">
        <p14:creationId xmlns:p14="http://schemas.microsoft.com/office/powerpoint/2010/main" val="12624227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figures</a:t>
            </a:r>
            <a:endParaRPr lang="en-IN" dirty="0"/>
          </a:p>
        </p:txBody>
      </p:sp>
      <p:pic>
        <p:nvPicPr>
          <p:cNvPr id="1026" name="Picture 2" descr="C:\Users\Gursimar\Documents\MATLAB\iisc\latest data\simar_matlab\pattern_spars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3600" y="2105890"/>
            <a:ext cx="5181600" cy="388851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52600" y="6019800"/>
            <a:ext cx="5806398" cy="369332"/>
          </a:xfrm>
          <a:prstGeom prst="rect">
            <a:avLst/>
          </a:prstGeom>
          <a:noFill/>
        </p:spPr>
        <p:txBody>
          <a:bodyPr wrap="none" rtlCol="0">
            <a:spAutoFit/>
          </a:bodyPr>
          <a:lstStyle/>
          <a:p>
            <a:r>
              <a:rPr lang="en-US" dirty="0" smtClean="0"/>
              <a:t>RMSE with one iteration (Rectangle r=80,l_lim=90)</a:t>
            </a:r>
            <a:endParaRPr lang="en-IN" dirty="0"/>
          </a:p>
        </p:txBody>
      </p:sp>
    </p:spTree>
    <p:extLst>
      <p:ext uri="{BB962C8B-B14F-4D97-AF65-F5344CB8AC3E}">
        <p14:creationId xmlns:p14="http://schemas.microsoft.com/office/powerpoint/2010/main" val="22306228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Rough work</a:t>
            </a:r>
            <a:endParaRPr lang="en-IN" dirty="0"/>
          </a:p>
        </p:txBody>
      </p:sp>
      <p:sp>
        <p:nvSpPr>
          <p:cNvPr id="3" name="Content Placeholder 2"/>
          <p:cNvSpPr>
            <a:spLocks noGrp="1"/>
          </p:cNvSpPr>
          <p:nvPr>
            <p:ph idx="1"/>
          </p:nvPr>
        </p:nvSpPr>
        <p:spPr/>
        <p:txBody>
          <a:bodyPr/>
          <a:lstStyle/>
          <a:p>
            <a:r>
              <a:rPr lang="en-US" dirty="0" smtClean="0"/>
              <a:t>Explain the </a:t>
            </a:r>
            <a:r>
              <a:rPr lang="en-US" b="1" dirty="0" smtClean="0"/>
              <a:t>permutation results</a:t>
            </a:r>
            <a:r>
              <a:rPr lang="en-US" dirty="0" smtClean="0"/>
              <a:t> analytically and logically..</a:t>
            </a:r>
          </a:p>
          <a:p>
            <a:r>
              <a:rPr lang="en-US" dirty="0" smtClean="0"/>
              <a:t>Explain the </a:t>
            </a:r>
            <a:r>
              <a:rPr lang="en-US" b="1" dirty="0" smtClean="0"/>
              <a:t>r&gt;R</a:t>
            </a:r>
            <a:r>
              <a:rPr lang="en-US" dirty="0" smtClean="0"/>
              <a:t> cases in the same way.</a:t>
            </a:r>
          </a:p>
          <a:p>
            <a:r>
              <a:rPr lang="en-US" dirty="0" smtClean="0"/>
              <a:t>Make the theory </a:t>
            </a:r>
            <a:r>
              <a:rPr lang="en-US" b="1" dirty="0" smtClean="0"/>
              <a:t>mathematically sound</a:t>
            </a:r>
            <a:r>
              <a:rPr lang="en-US" dirty="0" smtClean="0"/>
              <a:t>.</a:t>
            </a:r>
          </a:p>
          <a:p>
            <a:r>
              <a:rPr lang="en-US" dirty="0" smtClean="0"/>
              <a:t>Explain the</a:t>
            </a:r>
            <a:r>
              <a:rPr lang="en-US" b="1" dirty="0" smtClean="0"/>
              <a:t> </a:t>
            </a:r>
            <a:r>
              <a:rPr lang="en-US" b="1" dirty="0" err="1" smtClean="0"/>
              <a:t>eckart</a:t>
            </a:r>
            <a:r>
              <a:rPr lang="en-US" b="1" dirty="0" smtClean="0"/>
              <a:t> n young </a:t>
            </a:r>
            <a:r>
              <a:rPr lang="en-US" b="1" dirty="0" err="1" smtClean="0"/>
              <a:t>theorm</a:t>
            </a:r>
            <a:r>
              <a:rPr lang="en-US" dirty="0" smtClean="0"/>
              <a:t> with intuition</a:t>
            </a:r>
          </a:p>
          <a:p>
            <a:r>
              <a:rPr lang="en-US" dirty="0" smtClean="0"/>
              <a:t>Explain </a:t>
            </a:r>
            <a:r>
              <a:rPr lang="en-US" b="1" dirty="0" smtClean="0"/>
              <a:t>why its finding missing entries..</a:t>
            </a:r>
          </a:p>
          <a:p>
            <a:r>
              <a:rPr lang="en-US" dirty="0" smtClean="0"/>
              <a:t>Add </a:t>
            </a:r>
            <a:r>
              <a:rPr lang="en-US" smtClean="0"/>
              <a:t>related figures..</a:t>
            </a:r>
            <a:endParaRPr lang="en-US" dirty="0" smtClean="0"/>
          </a:p>
          <a:p>
            <a:endParaRPr lang="en-IN" dirty="0"/>
          </a:p>
        </p:txBody>
      </p:sp>
    </p:spTree>
    <p:extLst>
      <p:ext uri="{BB962C8B-B14F-4D97-AF65-F5344CB8AC3E}">
        <p14:creationId xmlns:p14="http://schemas.microsoft.com/office/powerpoint/2010/main" val="20580089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Hyperparaboloid</a:t>
            </a:r>
            <a:endParaRPr lang="en-IN" dirty="0"/>
          </a:p>
        </p:txBody>
      </p:sp>
      <p:pic>
        <p:nvPicPr>
          <p:cNvPr id="3074" name="Picture 2" descr="C:\Users\Gursimar\Documents\MATLAB\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286000"/>
            <a:ext cx="5183922" cy="4038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5800" y="3048000"/>
            <a:ext cx="2438400" cy="2492990"/>
          </a:xfrm>
          <a:prstGeom prst="rect">
            <a:avLst/>
          </a:prstGeom>
          <a:noFill/>
        </p:spPr>
        <p:txBody>
          <a:bodyPr wrap="square" rtlCol="0">
            <a:spAutoFit/>
          </a:bodyPr>
          <a:lstStyle/>
          <a:p>
            <a:pPr marL="0" lvl="1"/>
            <a:r>
              <a:rPr lang="en-US" sz="3000" b="1" dirty="0"/>
              <a:t>F</a:t>
            </a:r>
            <a:r>
              <a:rPr lang="en-US" b="1" dirty="0"/>
              <a:t> </a:t>
            </a:r>
            <a:r>
              <a:rPr lang="en-US" dirty="0"/>
              <a:t>: </a:t>
            </a:r>
            <a:r>
              <a:rPr lang="en-US" b="1" dirty="0"/>
              <a:t>R</a:t>
            </a:r>
            <a:r>
              <a:rPr lang="en-US" b="1" baseline="30000" dirty="0"/>
              <a:t>(</a:t>
            </a:r>
            <a:r>
              <a:rPr lang="en-US" baseline="30000" dirty="0"/>
              <a:t>m*r + n*r</a:t>
            </a:r>
            <a:r>
              <a:rPr lang="en-US" b="1" baseline="30000" dirty="0"/>
              <a:t>)</a:t>
            </a:r>
            <a:r>
              <a:rPr lang="en-US" dirty="0"/>
              <a:t> </a:t>
            </a:r>
            <a:r>
              <a:rPr lang="en-US" dirty="0">
                <a:sym typeface="Wingdings" pitchFamily="2" charset="2"/>
              </a:rPr>
              <a:t> </a:t>
            </a:r>
            <a:r>
              <a:rPr lang="en-US" b="1" dirty="0" smtClean="0">
                <a:sym typeface="Wingdings" pitchFamily="2" charset="2"/>
              </a:rPr>
              <a:t>R</a:t>
            </a:r>
          </a:p>
          <a:p>
            <a:pPr marL="0" lvl="1"/>
            <a:endParaRPr lang="en-US" b="1" dirty="0" smtClean="0">
              <a:sym typeface="Wingdings" pitchFamily="2" charset="2"/>
            </a:endParaRPr>
          </a:p>
          <a:p>
            <a:pPr marL="0" lvl="1"/>
            <a:r>
              <a:rPr lang="en-US" b="1" dirty="0" smtClean="0">
                <a:sym typeface="Wingdings" pitchFamily="2" charset="2"/>
              </a:rPr>
              <a:t>Y(</a:t>
            </a:r>
            <a:r>
              <a:rPr lang="en-US" sz="1600" b="1" dirty="0" smtClean="0">
                <a:sym typeface="Wingdings" pitchFamily="2" charset="2"/>
              </a:rPr>
              <a:t>U,V</a:t>
            </a:r>
            <a:r>
              <a:rPr lang="en-US" b="1" dirty="0" smtClean="0">
                <a:sym typeface="Wingdings" pitchFamily="2" charset="2"/>
              </a:rPr>
              <a:t>) </a:t>
            </a:r>
            <a:r>
              <a:rPr lang="en-US" b="1" dirty="0">
                <a:sym typeface="Wingdings" pitchFamily="2" charset="2"/>
              </a:rPr>
              <a:t>= ||</a:t>
            </a:r>
            <a:r>
              <a:rPr lang="en-US" b="1" dirty="0" smtClean="0">
                <a:sym typeface="Wingdings" pitchFamily="2" charset="2"/>
              </a:rPr>
              <a:t>M-UV||</a:t>
            </a:r>
            <a:r>
              <a:rPr lang="en-US" b="1" baseline="-25000" dirty="0" smtClean="0">
                <a:sym typeface="Wingdings" pitchFamily="2" charset="2"/>
              </a:rPr>
              <a:t>o</a:t>
            </a:r>
          </a:p>
          <a:p>
            <a:pPr marL="0" lvl="1"/>
            <a:endParaRPr lang="en-US" b="1" baseline="-25000" dirty="0">
              <a:sym typeface="Wingdings" pitchFamily="2" charset="2"/>
            </a:endParaRPr>
          </a:p>
          <a:p>
            <a:pPr marL="0" lvl="1"/>
            <a:r>
              <a:rPr lang="en-US" b="1" baseline="-25000" dirty="0" smtClean="0">
                <a:sym typeface="Wingdings" pitchFamily="2" charset="2"/>
              </a:rPr>
              <a:t>Or</a:t>
            </a:r>
          </a:p>
          <a:p>
            <a:pPr marL="0" lvl="1"/>
            <a:endParaRPr lang="en-US" b="1" baseline="-25000" dirty="0">
              <a:sym typeface="Wingdings" pitchFamily="2" charset="2"/>
            </a:endParaRPr>
          </a:p>
          <a:p>
            <a:pPr marL="0" lvl="1"/>
            <a:r>
              <a:rPr lang="en-US" b="1" dirty="0" smtClean="0">
                <a:sym typeface="Wingdings" pitchFamily="2" charset="2"/>
              </a:rPr>
              <a:t>Y(</a:t>
            </a:r>
            <a:r>
              <a:rPr lang="en-US" sz="1600" b="1" dirty="0" smtClean="0">
                <a:sym typeface="Wingdings" pitchFamily="2" charset="2"/>
              </a:rPr>
              <a:t>b</a:t>
            </a:r>
            <a:r>
              <a:rPr lang="en-US" sz="1600" b="1" baseline="-25000" dirty="0" smtClean="0">
                <a:sym typeface="Wingdings" pitchFamily="2" charset="2"/>
              </a:rPr>
              <a:t>1</a:t>
            </a:r>
            <a:r>
              <a:rPr lang="en-US" sz="1600" b="1" dirty="0" smtClean="0">
                <a:sym typeface="Wingdings" pitchFamily="2" charset="2"/>
              </a:rPr>
              <a:t>,b</a:t>
            </a:r>
            <a:r>
              <a:rPr lang="en-US" sz="1600" b="1" baseline="-25000" dirty="0" smtClean="0">
                <a:sym typeface="Wingdings" pitchFamily="2" charset="2"/>
              </a:rPr>
              <a:t>2</a:t>
            </a:r>
            <a:r>
              <a:rPr lang="en-US" sz="1600" b="1" dirty="0" smtClean="0">
                <a:sym typeface="Wingdings" pitchFamily="2" charset="2"/>
              </a:rPr>
              <a:t>..</a:t>
            </a:r>
            <a:r>
              <a:rPr lang="en-US" b="1" dirty="0" smtClean="0">
                <a:sym typeface="Wingdings" pitchFamily="2" charset="2"/>
              </a:rPr>
              <a:t>) </a:t>
            </a:r>
            <a:r>
              <a:rPr lang="en-US" b="1" dirty="0">
                <a:sym typeface="Wingdings" pitchFamily="2" charset="2"/>
              </a:rPr>
              <a:t>= </a:t>
            </a:r>
            <a:r>
              <a:rPr lang="en-US" b="1" dirty="0">
                <a:solidFill>
                  <a:srgbClr val="3E3D2D"/>
                </a:solidFill>
                <a:sym typeface="Wingdings" pitchFamily="2" charset="2"/>
              </a:rPr>
              <a:t>∑</a:t>
            </a:r>
            <a:r>
              <a:rPr lang="en-US" sz="1600" b="1" dirty="0">
                <a:solidFill>
                  <a:srgbClr val="3E3D2D"/>
                </a:solidFill>
                <a:sym typeface="Wingdings" pitchFamily="2" charset="2"/>
              </a:rPr>
              <a:t>(m</a:t>
            </a:r>
            <a:r>
              <a:rPr lang="en-US" sz="1600" b="1" baseline="-25000" dirty="0">
                <a:solidFill>
                  <a:srgbClr val="3E3D2D"/>
                </a:solidFill>
                <a:sym typeface="Wingdings" pitchFamily="2" charset="2"/>
              </a:rPr>
              <a:t>i</a:t>
            </a:r>
            <a:r>
              <a:rPr lang="en-US" sz="1600" b="1" dirty="0">
                <a:solidFill>
                  <a:srgbClr val="3E3D2D"/>
                </a:solidFill>
                <a:sym typeface="Wingdings" pitchFamily="2" charset="2"/>
              </a:rPr>
              <a:t>-b</a:t>
            </a:r>
            <a:r>
              <a:rPr lang="en-US" sz="1600" b="1" baseline="-25000" dirty="0">
                <a:solidFill>
                  <a:srgbClr val="3E3D2D"/>
                </a:solidFill>
                <a:sym typeface="Wingdings" pitchFamily="2" charset="2"/>
              </a:rPr>
              <a:t>i</a:t>
            </a:r>
            <a:r>
              <a:rPr lang="en-US" sz="1600" b="1" dirty="0">
                <a:solidFill>
                  <a:srgbClr val="3E3D2D"/>
                </a:solidFill>
                <a:sym typeface="Wingdings" pitchFamily="2" charset="2"/>
              </a:rPr>
              <a:t>)</a:t>
            </a:r>
            <a:r>
              <a:rPr lang="en-US" sz="1600" b="1" baseline="30000" dirty="0">
                <a:solidFill>
                  <a:srgbClr val="3E3D2D"/>
                </a:solidFill>
                <a:sym typeface="Wingdings" pitchFamily="2" charset="2"/>
              </a:rPr>
              <a:t>2</a:t>
            </a:r>
            <a:endParaRPr lang="en-US" baseline="-25000" dirty="0">
              <a:sym typeface="Wingdings" pitchFamily="2" charset="2"/>
            </a:endParaRPr>
          </a:p>
          <a:p>
            <a:pPr marL="0" lvl="1"/>
            <a:endParaRPr lang="en-US" b="1" dirty="0">
              <a:sym typeface="Wingdings" pitchFamily="2" charset="2"/>
            </a:endParaRPr>
          </a:p>
          <a:p>
            <a:endParaRPr lang="en-IN" dirty="0"/>
          </a:p>
        </p:txBody>
      </p:sp>
    </p:spTree>
    <p:extLst>
      <p:ext uri="{BB962C8B-B14F-4D97-AF65-F5344CB8AC3E}">
        <p14:creationId xmlns:p14="http://schemas.microsoft.com/office/powerpoint/2010/main" val="21520640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RMSE Difference - Ranks</a:t>
            </a:r>
            <a:endParaRPr lang="en-IN" dirty="0"/>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2353810"/>
            <a:ext cx="3124200" cy="3513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353810"/>
            <a:ext cx="2971800" cy="3513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rot="16200000">
            <a:off x="-304801" y="3853934"/>
            <a:ext cx="2895601" cy="369332"/>
          </a:xfrm>
          <a:prstGeom prst="rect">
            <a:avLst/>
          </a:prstGeom>
          <a:noFill/>
        </p:spPr>
        <p:txBody>
          <a:bodyPr wrap="square" rtlCol="0">
            <a:spAutoFit/>
          </a:bodyPr>
          <a:lstStyle/>
          <a:p>
            <a:r>
              <a:rPr lang="en-US" b="1" dirty="0" smtClean="0"/>
              <a:t>RMSE Difference   M-UV</a:t>
            </a:r>
            <a:endParaRPr lang="en-IN" b="1" dirty="0"/>
          </a:p>
        </p:txBody>
      </p:sp>
      <p:sp>
        <p:nvSpPr>
          <p:cNvPr id="5" name="TextBox 4"/>
          <p:cNvSpPr txBox="1"/>
          <p:nvPr/>
        </p:nvSpPr>
        <p:spPr>
          <a:xfrm>
            <a:off x="2819400" y="5867400"/>
            <a:ext cx="3886200" cy="369332"/>
          </a:xfrm>
          <a:prstGeom prst="rect">
            <a:avLst/>
          </a:prstGeom>
          <a:noFill/>
        </p:spPr>
        <p:txBody>
          <a:bodyPr wrap="square" rtlCol="0">
            <a:spAutoFit/>
          </a:bodyPr>
          <a:lstStyle/>
          <a:p>
            <a:r>
              <a:rPr lang="en-US" b="1" dirty="0" smtClean="0">
                <a:sym typeface="Wingdings" pitchFamily="2" charset="2"/>
              </a:rPr>
              <a:t>(m*r + n*r)</a:t>
            </a:r>
            <a:r>
              <a:rPr lang="en-US" dirty="0" smtClean="0"/>
              <a:t> </a:t>
            </a:r>
            <a:r>
              <a:rPr lang="en-US" b="1" dirty="0" smtClean="0"/>
              <a:t>dimensional space</a:t>
            </a:r>
            <a:endParaRPr lang="en-IN" b="1" dirty="0"/>
          </a:p>
        </p:txBody>
      </p:sp>
      <p:sp>
        <p:nvSpPr>
          <p:cNvPr id="6" name="TextBox 5"/>
          <p:cNvSpPr txBox="1"/>
          <p:nvPr/>
        </p:nvSpPr>
        <p:spPr>
          <a:xfrm>
            <a:off x="2247900" y="2514600"/>
            <a:ext cx="952500" cy="381001"/>
          </a:xfrm>
          <a:prstGeom prst="rect">
            <a:avLst/>
          </a:prstGeom>
          <a:noFill/>
        </p:spPr>
        <p:txBody>
          <a:bodyPr wrap="square" rtlCol="0">
            <a:spAutoFit/>
          </a:bodyPr>
          <a:lstStyle/>
          <a:p>
            <a:r>
              <a:rPr lang="en-US" b="1" dirty="0" smtClean="0"/>
              <a:t>r &gt;= R</a:t>
            </a:r>
            <a:endParaRPr lang="en-IN" b="1" dirty="0"/>
          </a:p>
        </p:txBody>
      </p:sp>
      <p:sp>
        <p:nvSpPr>
          <p:cNvPr id="12" name="TextBox 11"/>
          <p:cNvSpPr txBox="1"/>
          <p:nvPr/>
        </p:nvSpPr>
        <p:spPr>
          <a:xfrm>
            <a:off x="5753100" y="2592612"/>
            <a:ext cx="952500" cy="381001"/>
          </a:xfrm>
          <a:prstGeom prst="rect">
            <a:avLst/>
          </a:prstGeom>
          <a:noFill/>
        </p:spPr>
        <p:txBody>
          <a:bodyPr wrap="square" rtlCol="0">
            <a:spAutoFit/>
          </a:bodyPr>
          <a:lstStyle/>
          <a:p>
            <a:r>
              <a:rPr lang="en-US" b="1" dirty="0" smtClean="0"/>
              <a:t>r &lt; R</a:t>
            </a:r>
            <a:endParaRPr lang="en-IN" b="1" dirty="0"/>
          </a:p>
        </p:txBody>
      </p:sp>
    </p:spTree>
    <p:extLst>
      <p:ext uri="{BB962C8B-B14F-4D97-AF65-F5344CB8AC3E}">
        <p14:creationId xmlns:p14="http://schemas.microsoft.com/office/powerpoint/2010/main" val="28321240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Gradient Descent</a:t>
            </a:r>
            <a:endParaRPr lang="en-IN"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133599"/>
            <a:ext cx="5791200" cy="4344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914400" y="3642640"/>
            <a:ext cx="1676400" cy="2031325"/>
          </a:xfrm>
          <a:prstGeom prst="rect">
            <a:avLst/>
          </a:prstGeom>
          <a:noFill/>
        </p:spPr>
        <p:txBody>
          <a:bodyPr wrap="square" rtlCol="0">
            <a:spAutoFit/>
          </a:bodyPr>
          <a:lstStyle/>
          <a:p>
            <a:r>
              <a:rPr lang="en-US" dirty="0" smtClean="0"/>
              <a:t>Gradient</a:t>
            </a:r>
            <a:br>
              <a:rPr lang="en-US" dirty="0" smtClean="0"/>
            </a:br>
            <a:r>
              <a:rPr lang="en-US" dirty="0" smtClean="0"/>
              <a:t>Descent</a:t>
            </a:r>
            <a:br>
              <a:rPr lang="en-US" dirty="0" smtClean="0"/>
            </a:br>
            <a:r>
              <a:rPr lang="en-US" dirty="0" smtClean="0"/>
              <a:t/>
            </a:r>
            <a:br>
              <a:rPr lang="en-US" dirty="0" smtClean="0"/>
            </a:br>
            <a:r>
              <a:rPr lang="en-US" dirty="0" smtClean="0"/>
              <a:t>cover the two types of gradient descent</a:t>
            </a:r>
            <a:endParaRPr lang="en-IN" dirty="0"/>
          </a:p>
        </p:txBody>
      </p:sp>
    </p:spTree>
    <p:extLst>
      <p:ext uri="{BB962C8B-B14F-4D97-AF65-F5344CB8AC3E}">
        <p14:creationId xmlns:p14="http://schemas.microsoft.com/office/powerpoint/2010/main" val="41536128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Abstractions – </a:t>
            </a:r>
            <a:r>
              <a:rPr lang="en-US" b="1" dirty="0" smtClean="0"/>
              <a:t>M</a:t>
            </a:r>
            <a:endParaRPr lang="en-IN" b="1" dirty="0"/>
          </a:p>
        </p:txBody>
      </p:sp>
      <p:graphicFrame>
        <p:nvGraphicFramePr>
          <p:cNvPr id="9" name="Table 8"/>
          <p:cNvGraphicFramePr>
            <a:graphicFrameLocks noGrp="1"/>
          </p:cNvGraphicFramePr>
          <p:nvPr>
            <p:extLst>
              <p:ext uri="{D42A27DB-BD31-4B8C-83A1-F6EECF244321}">
                <p14:modId xmlns:p14="http://schemas.microsoft.com/office/powerpoint/2010/main" val="2216970713"/>
              </p:ext>
            </p:extLst>
          </p:nvPr>
        </p:nvGraphicFramePr>
        <p:xfrm>
          <a:off x="1735001" y="2902527"/>
          <a:ext cx="2362199" cy="1905000"/>
        </p:xfrm>
        <a:graphic>
          <a:graphicData uri="http://schemas.openxmlformats.org/drawingml/2006/table">
            <a:tbl>
              <a:tblPr>
                <a:tableStyleId>{5C22544A-7EE6-4342-B048-85BDC9FD1C3A}</a:tableStyleId>
              </a:tblPr>
              <a:tblGrid>
                <a:gridCol w="337457"/>
                <a:gridCol w="337457"/>
                <a:gridCol w="337457"/>
                <a:gridCol w="337457"/>
                <a:gridCol w="337457"/>
                <a:gridCol w="337457"/>
                <a:gridCol w="337457"/>
              </a:tblGrid>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r>
            </a:tbl>
          </a:graphicData>
        </a:graphic>
      </p:graphicFrame>
      <p:sp>
        <p:nvSpPr>
          <p:cNvPr id="10" name="TextBox 9"/>
          <p:cNvSpPr txBox="1"/>
          <p:nvPr/>
        </p:nvSpPr>
        <p:spPr>
          <a:xfrm>
            <a:off x="1790419" y="5112327"/>
            <a:ext cx="2230582" cy="369332"/>
          </a:xfrm>
          <a:prstGeom prst="rect">
            <a:avLst/>
          </a:prstGeom>
          <a:noFill/>
        </p:spPr>
        <p:txBody>
          <a:bodyPr wrap="square" rtlCol="0">
            <a:spAutoFit/>
          </a:bodyPr>
          <a:lstStyle/>
          <a:p>
            <a:r>
              <a:rPr lang="en-US" dirty="0" smtClean="0"/>
              <a:t>User movie matrix</a:t>
            </a:r>
            <a:endParaRPr lang="en-IN" dirty="0"/>
          </a:p>
        </p:txBody>
      </p:sp>
      <p:sp>
        <p:nvSpPr>
          <p:cNvPr id="11" name="TextBox 10"/>
          <p:cNvSpPr txBox="1"/>
          <p:nvPr/>
        </p:nvSpPr>
        <p:spPr>
          <a:xfrm>
            <a:off x="1201601" y="3816927"/>
            <a:ext cx="401072" cy="369332"/>
          </a:xfrm>
          <a:prstGeom prst="rect">
            <a:avLst/>
          </a:prstGeom>
          <a:noFill/>
        </p:spPr>
        <p:txBody>
          <a:bodyPr wrap="none" rtlCol="0">
            <a:spAutoFit/>
          </a:bodyPr>
          <a:lstStyle/>
          <a:p>
            <a:r>
              <a:rPr lang="en-US" dirty="0" smtClean="0"/>
              <a:t>m</a:t>
            </a:r>
            <a:endParaRPr lang="en-IN" dirty="0"/>
          </a:p>
        </p:txBody>
      </p:sp>
      <p:sp>
        <p:nvSpPr>
          <p:cNvPr id="12" name="TextBox 11"/>
          <p:cNvSpPr txBox="1"/>
          <p:nvPr/>
        </p:nvSpPr>
        <p:spPr>
          <a:xfrm>
            <a:off x="2812266" y="2419988"/>
            <a:ext cx="325730" cy="369332"/>
          </a:xfrm>
          <a:prstGeom prst="rect">
            <a:avLst/>
          </a:prstGeom>
          <a:noFill/>
        </p:spPr>
        <p:txBody>
          <a:bodyPr wrap="none" rtlCol="0">
            <a:spAutoFit/>
          </a:bodyPr>
          <a:lstStyle/>
          <a:p>
            <a:r>
              <a:rPr lang="en-US" dirty="0" smtClean="0"/>
              <a:t>n</a:t>
            </a:r>
            <a:endParaRPr lang="en-IN" dirty="0"/>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2575790"/>
            <a:ext cx="2667000" cy="253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Down Arrow 18"/>
          <p:cNvSpPr/>
          <p:nvPr/>
        </p:nvSpPr>
        <p:spPr>
          <a:xfrm rot="8550982">
            <a:off x="7514912" y="4046080"/>
            <a:ext cx="190501" cy="990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p:cNvSpPr txBox="1"/>
          <p:nvPr/>
        </p:nvSpPr>
        <p:spPr>
          <a:xfrm>
            <a:off x="7852001" y="4955370"/>
            <a:ext cx="441146" cy="369332"/>
          </a:xfrm>
          <a:prstGeom prst="rect">
            <a:avLst/>
          </a:prstGeom>
          <a:noFill/>
        </p:spPr>
        <p:txBody>
          <a:bodyPr wrap="none" rtlCol="0">
            <a:spAutoFit/>
          </a:bodyPr>
          <a:lstStyle/>
          <a:p>
            <a:r>
              <a:rPr lang="en-US" dirty="0" smtClean="0"/>
              <a:t>64</a:t>
            </a:r>
            <a:endParaRPr lang="en-IN" dirty="0"/>
          </a:p>
        </p:txBody>
      </p:sp>
      <p:sp>
        <p:nvSpPr>
          <p:cNvPr id="23" name="Right Arrow 22"/>
          <p:cNvSpPr/>
          <p:nvPr/>
        </p:nvSpPr>
        <p:spPr>
          <a:xfrm rot="8039219">
            <a:off x="6471206" y="2977213"/>
            <a:ext cx="1538985" cy="2137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p:cNvSpPr txBox="1"/>
          <p:nvPr/>
        </p:nvSpPr>
        <p:spPr>
          <a:xfrm>
            <a:off x="7857264" y="2206458"/>
            <a:ext cx="312906" cy="369332"/>
          </a:xfrm>
          <a:prstGeom prst="rect">
            <a:avLst/>
          </a:prstGeom>
          <a:noFill/>
        </p:spPr>
        <p:txBody>
          <a:bodyPr wrap="none" rtlCol="0">
            <a:spAutoFit/>
          </a:bodyPr>
          <a:lstStyle/>
          <a:p>
            <a:r>
              <a:rPr lang="en-US" dirty="0" smtClean="0"/>
              <a:t>0</a:t>
            </a:r>
            <a:endParaRPr lang="en-IN" dirty="0"/>
          </a:p>
        </p:txBody>
      </p:sp>
      <p:sp>
        <p:nvSpPr>
          <p:cNvPr id="24" name="TextBox 23"/>
          <p:cNvSpPr txBox="1"/>
          <p:nvPr/>
        </p:nvSpPr>
        <p:spPr>
          <a:xfrm>
            <a:off x="6019800" y="5278397"/>
            <a:ext cx="808235" cy="369332"/>
          </a:xfrm>
          <a:prstGeom prst="rect">
            <a:avLst/>
          </a:prstGeom>
          <a:noFill/>
        </p:spPr>
        <p:txBody>
          <a:bodyPr wrap="none" rtlCol="0">
            <a:spAutoFit/>
          </a:bodyPr>
          <a:lstStyle/>
          <a:p>
            <a:r>
              <a:rPr lang="en-US" dirty="0" smtClean="0"/>
              <a:t>9 x 10</a:t>
            </a:r>
            <a:endParaRPr lang="en-IN" dirty="0"/>
          </a:p>
        </p:txBody>
      </p:sp>
    </p:spTree>
    <p:extLst>
      <p:ext uri="{BB962C8B-B14F-4D97-AF65-F5344CB8AC3E}">
        <p14:creationId xmlns:p14="http://schemas.microsoft.com/office/powerpoint/2010/main" val="26467977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M_missing</a:t>
            </a:r>
            <a:endParaRPr lang="en-IN" b="1" dirty="0"/>
          </a:p>
        </p:txBody>
      </p:sp>
      <p:graphicFrame>
        <p:nvGraphicFramePr>
          <p:cNvPr id="9" name="Table 8"/>
          <p:cNvGraphicFramePr>
            <a:graphicFrameLocks noGrp="1"/>
          </p:cNvGraphicFramePr>
          <p:nvPr>
            <p:extLst>
              <p:ext uri="{D42A27DB-BD31-4B8C-83A1-F6EECF244321}">
                <p14:modId xmlns:p14="http://schemas.microsoft.com/office/powerpoint/2010/main" val="1057780033"/>
              </p:ext>
            </p:extLst>
          </p:nvPr>
        </p:nvGraphicFramePr>
        <p:xfrm>
          <a:off x="1735001" y="2902527"/>
          <a:ext cx="2362199" cy="1905000"/>
        </p:xfrm>
        <a:graphic>
          <a:graphicData uri="http://schemas.openxmlformats.org/drawingml/2006/table">
            <a:tbl>
              <a:tblPr>
                <a:tableStyleId>{5C22544A-7EE6-4342-B048-85BDC9FD1C3A}</a:tableStyleId>
              </a:tblPr>
              <a:tblGrid>
                <a:gridCol w="337457"/>
                <a:gridCol w="337457"/>
                <a:gridCol w="337457"/>
                <a:gridCol w="337457"/>
                <a:gridCol w="337457"/>
                <a:gridCol w="337457"/>
                <a:gridCol w="337457"/>
              </a:tblGrid>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9050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r>
            </a:tbl>
          </a:graphicData>
        </a:graphic>
      </p:graphicFrame>
      <p:sp>
        <p:nvSpPr>
          <p:cNvPr id="10" name="TextBox 9"/>
          <p:cNvSpPr txBox="1"/>
          <p:nvPr/>
        </p:nvSpPr>
        <p:spPr>
          <a:xfrm>
            <a:off x="857352" y="5266436"/>
            <a:ext cx="4235557" cy="1415772"/>
          </a:xfrm>
          <a:prstGeom prst="rect">
            <a:avLst/>
          </a:prstGeom>
          <a:noFill/>
        </p:spPr>
        <p:txBody>
          <a:bodyPr wrap="square" rtlCol="0">
            <a:spAutoFit/>
          </a:bodyPr>
          <a:lstStyle/>
          <a:p>
            <a:r>
              <a:rPr lang="en-IN" b="1" dirty="0" smtClean="0"/>
              <a:t>CODE</a:t>
            </a:r>
            <a:r>
              <a:rPr lang="en-IN" dirty="0" smtClean="0"/>
              <a:t/>
            </a:r>
            <a:br>
              <a:rPr lang="en-IN" dirty="0" smtClean="0"/>
            </a:br>
            <a:r>
              <a:rPr lang="en-IN" sz="1600" dirty="0" smtClean="0"/>
              <a:t>k </a:t>
            </a:r>
            <a:r>
              <a:rPr lang="en-IN" sz="1600" dirty="0"/>
              <a:t>= </a:t>
            </a:r>
            <a:r>
              <a:rPr lang="en-IN" sz="1600" dirty="0" err="1"/>
              <a:t>randint</a:t>
            </a:r>
            <a:r>
              <a:rPr lang="en-IN" sz="1600" dirty="0"/>
              <a:t>(l,1,(a(1)*a(2))-1)+1;</a:t>
            </a:r>
          </a:p>
          <a:p>
            <a:r>
              <a:rPr lang="en-IN" sz="1600" dirty="0" err="1"/>
              <a:t>M_missing</a:t>
            </a:r>
            <a:r>
              <a:rPr lang="en-IN" sz="1600" dirty="0"/>
              <a:t> = M;</a:t>
            </a:r>
          </a:p>
          <a:p>
            <a:r>
              <a:rPr lang="en-IN" sz="1600" dirty="0" err="1"/>
              <a:t>M_missing</a:t>
            </a:r>
            <a:r>
              <a:rPr lang="en-IN" sz="1600" dirty="0"/>
              <a:t>(k)=32;</a:t>
            </a:r>
          </a:p>
          <a:p>
            <a:endParaRPr lang="en-IN" dirty="0"/>
          </a:p>
        </p:txBody>
      </p:sp>
      <p:sp>
        <p:nvSpPr>
          <p:cNvPr id="11" name="TextBox 10"/>
          <p:cNvSpPr txBox="1"/>
          <p:nvPr/>
        </p:nvSpPr>
        <p:spPr>
          <a:xfrm>
            <a:off x="1201601" y="3816927"/>
            <a:ext cx="401072" cy="369332"/>
          </a:xfrm>
          <a:prstGeom prst="rect">
            <a:avLst/>
          </a:prstGeom>
          <a:noFill/>
        </p:spPr>
        <p:txBody>
          <a:bodyPr wrap="none" rtlCol="0">
            <a:spAutoFit/>
          </a:bodyPr>
          <a:lstStyle/>
          <a:p>
            <a:r>
              <a:rPr lang="en-US" dirty="0" smtClean="0"/>
              <a:t>m</a:t>
            </a:r>
            <a:endParaRPr lang="en-IN" dirty="0"/>
          </a:p>
        </p:txBody>
      </p:sp>
      <p:sp>
        <p:nvSpPr>
          <p:cNvPr id="12" name="TextBox 11"/>
          <p:cNvSpPr txBox="1"/>
          <p:nvPr/>
        </p:nvSpPr>
        <p:spPr>
          <a:xfrm>
            <a:off x="2812266" y="2419988"/>
            <a:ext cx="325730" cy="369332"/>
          </a:xfrm>
          <a:prstGeom prst="rect">
            <a:avLst/>
          </a:prstGeom>
          <a:noFill/>
        </p:spPr>
        <p:txBody>
          <a:bodyPr wrap="none" rtlCol="0">
            <a:spAutoFit/>
          </a:bodyPr>
          <a:lstStyle/>
          <a:p>
            <a:r>
              <a:rPr lang="en-US" dirty="0" smtClean="0"/>
              <a:t>n</a:t>
            </a:r>
            <a:endParaRPr lang="en-IN" dirty="0"/>
          </a:p>
        </p:txBody>
      </p:sp>
      <p:sp>
        <p:nvSpPr>
          <p:cNvPr id="20" name="TextBox 19"/>
          <p:cNvSpPr txBox="1"/>
          <p:nvPr/>
        </p:nvSpPr>
        <p:spPr>
          <a:xfrm>
            <a:off x="7572571" y="5211248"/>
            <a:ext cx="441146" cy="369332"/>
          </a:xfrm>
          <a:prstGeom prst="rect">
            <a:avLst/>
          </a:prstGeom>
          <a:noFill/>
        </p:spPr>
        <p:txBody>
          <a:bodyPr wrap="none" rtlCol="0">
            <a:spAutoFit/>
          </a:bodyPr>
          <a:lstStyle/>
          <a:p>
            <a:r>
              <a:rPr lang="en-US" dirty="0" smtClean="0"/>
              <a:t>64</a:t>
            </a:r>
            <a:endParaRPr lang="en-IN" dirty="0"/>
          </a:p>
        </p:txBody>
      </p:sp>
      <p:sp>
        <p:nvSpPr>
          <p:cNvPr id="25" name="TextBox 24"/>
          <p:cNvSpPr txBox="1"/>
          <p:nvPr/>
        </p:nvSpPr>
        <p:spPr>
          <a:xfrm>
            <a:off x="7857264" y="2206458"/>
            <a:ext cx="312906" cy="369332"/>
          </a:xfrm>
          <a:prstGeom prst="rect">
            <a:avLst/>
          </a:prstGeom>
          <a:noFill/>
        </p:spPr>
        <p:txBody>
          <a:bodyPr wrap="none" rtlCol="0">
            <a:spAutoFit/>
          </a:bodyPr>
          <a:lstStyle/>
          <a:p>
            <a:r>
              <a:rPr lang="en-US" dirty="0" smtClean="0"/>
              <a:t>0</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5879" y="2602514"/>
            <a:ext cx="2820194" cy="2608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ight Arrow 12"/>
          <p:cNvSpPr/>
          <p:nvPr/>
        </p:nvSpPr>
        <p:spPr>
          <a:xfrm rot="8039219">
            <a:off x="6062109" y="3222847"/>
            <a:ext cx="2052380" cy="1418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Down Arrow 13"/>
          <p:cNvSpPr/>
          <p:nvPr/>
        </p:nvSpPr>
        <p:spPr>
          <a:xfrm rot="8550982">
            <a:off x="7169646" y="4306284"/>
            <a:ext cx="190501" cy="990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ight Arrow 3"/>
          <p:cNvSpPr/>
          <p:nvPr/>
        </p:nvSpPr>
        <p:spPr>
          <a:xfrm rot="17554750">
            <a:off x="4428187" y="5122664"/>
            <a:ext cx="852411" cy="1771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4350633" y="5675622"/>
            <a:ext cx="441146" cy="369332"/>
          </a:xfrm>
          <a:prstGeom prst="rect">
            <a:avLst/>
          </a:prstGeom>
          <a:noFill/>
        </p:spPr>
        <p:txBody>
          <a:bodyPr wrap="none" rtlCol="0">
            <a:spAutoFit/>
          </a:bodyPr>
          <a:lstStyle/>
          <a:p>
            <a:r>
              <a:rPr lang="en-US" dirty="0" smtClean="0"/>
              <a:t>32</a:t>
            </a:r>
            <a:endParaRPr lang="en-IN" dirty="0"/>
          </a:p>
        </p:txBody>
      </p:sp>
      <p:sp>
        <p:nvSpPr>
          <p:cNvPr id="21" name="TextBox 20"/>
          <p:cNvSpPr txBox="1"/>
          <p:nvPr/>
        </p:nvSpPr>
        <p:spPr>
          <a:xfrm>
            <a:off x="5705736" y="5306290"/>
            <a:ext cx="808235" cy="369332"/>
          </a:xfrm>
          <a:prstGeom prst="rect">
            <a:avLst/>
          </a:prstGeom>
          <a:noFill/>
        </p:spPr>
        <p:txBody>
          <a:bodyPr wrap="none" rtlCol="0">
            <a:spAutoFit/>
          </a:bodyPr>
          <a:lstStyle/>
          <a:p>
            <a:r>
              <a:rPr lang="en-US" dirty="0" smtClean="0"/>
              <a:t>9 x 10</a:t>
            </a:r>
            <a:endParaRPr lang="en-IN" dirty="0"/>
          </a:p>
        </p:txBody>
      </p:sp>
    </p:spTree>
    <p:extLst>
      <p:ext uri="{BB962C8B-B14F-4D97-AF65-F5344CB8AC3E}">
        <p14:creationId xmlns:p14="http://schemas.microsoft.com/office/powerpoint/2010/main" val="40446197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u_approx_missing</a:t>
            </a:r>
            <a:endParaRPr lang="en-IN" b="1" dirty="0"/>
          </a:p>
        </p:txBody>
      </p:sp>
      <p:sp>
        <p:nvSpPr>
          <p:cNvPr id="3" name="Content Placeholder 2"/>
          <p:cNvSpPr>
            <a:spLocks noGrp="1"/>
          </p:cNvSpPr>
          <p:nvPr>
            <p:ph idx="1"/>
          </p:nvPr>
        </p:nvSpPr>
        <p:spPr>
          <a:xfrm>
            <a:off x="1043492" y="2323652"/>
            <a:ext cx="6777317" cy="1791147"/>
          </a:xfrm>
        </p:spPr>
        <p:txBody>
          <a:bodyPr>
            <a:normAutofit fontScale="92500" lnSpcReduction="20000"/>
          </a:bodyPr>
          <a:lstStyle/>
          <a:p>
            <a:r>
              <a:rPr lang="en-US" dirty="0" smtClean="0"/>
              <a:t>Can be thought of as a matrix containing latent features of users</a:t>
            </a:r>
          </a:p>
          <a:p>
            <a:endParaRPr lang="en-US" dirty="0"/>
          </a:p>
          <a:p>
            <a:r>
              <a:rPr lang="en-US" b="1" dirty="0" smtClean="0"/>
              <a:t>CODE</a:t>
            </a:r>
            <a:endParaRPr lang="en-IN" sz="1700" dirty="0" smtClean="0"/>
          </a:p>
          <a:p>
            <a:pPr lvl="1"/>
            <a:r>
              <a:rPr lang="en-US" sz="1500" dirty="0" smtClean="0"/>
              <a:t>a = size(M)</a:t>
            </a:r>
            <a:r>
              <a:rPr lang="en-IN" sz="1500" dirty="0"/>
              <a:t/>
            </a:r>
            <a:br>
              <a:rPr lang="en-IN" sz="1500" dirty="0"/>
            </a:br>
            <a:r>
              <a:rPr lang="en-IN" sz="1500" dirty="0" err="1" smtClean="0"/>
              <a:t>u_approx_missing</a:t>
            </a:r>
            <a:r>
              <a:rPr lang="en-IN" sz="1500" dirty="0" smtClean="0"/>
              <a:t> </a:t>
            </a:r>
            <a:r>
              <a:rPr lang="en-IN" sz="1500" dirty="0"/>
              <a:t>= </a:t>
            </a:r>
            <a:r>
              <a:rPr lang="en-IN" sz="1500" dirty="0" err="1"/>
              <a:t>randint</a:t>
            </a:r>
            <a:r>
              <a:rPr lang="en-IN" sz="1500" dirty="0"/>
              <a:t> (a(1),r,5);</a:t>
            </a:r>
          </a:p>
          <a:p>
            <a:endParaRPr lang="en-US" dirty="0" smtClean="0"/>
          </a:p>
          <a:p>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787792322"/>
              </p:ext>
            </p:extLst>
          </p:nvPr>
        </p:nvGraphicFramePr>
        <p:xfrm>
          <a:off x="5881255" y="4191000"/>
          <a:ext cx="1828800" cy="1417320"/>
        </p:xfrm>
        <a:graphic>
          <a:graphicData uri="http://schemas.openxmlformats.org/drawingml/2006/table">
            <a:tbl>
              <a:tblPr>
                <a:tableStyleId>{5C22544A-7EE6-4342-B048-85BDC9FD1C3A}</a:tableStyleId>
              </a:tblPr>
              <a:tblGrid>
                <a:gridCol w="609600"/>
                <a:gridCol w="609600"/>
                <a:gridCol w="609600"/>
              </a:tblGrid>
              <a:tr h="121920">
                <a:tc>
                  <a:txBody>
                    <a:bodyPr/>
                    <a:lstStyle/>
                    <a:p>
                      <a:pPr algn="l" fontAlgn="b"/>
                      <a:endParaRPr lang="en-IN" sz="1100" b="0" i="0" u="none" strike="noStrike" dirty="0">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2192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2192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2192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2192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r>
              <a:tr h="121920">
                <a:tc>
                  <a:txBody>
                    <a:bodyPr/>
                    <a:lstStyle/>
                    <a:p>
                      <a:pPr algn="l" fontAlgn="b"/>
                      <a:endParaRPr lang="en-IN" sz="1100" b="0" i="0" u="none" strike="noStrike" dirty="0">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21920">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a:solidFill>
                          <a:srgbClr val="000000"/>
                        </a:solidFill>
                        <a:effectLst/>
                        <a:latin typeface="Calibri"/>
                      </a:endParaRPr>
                    </a:p>
                  </a:txBody>
                  <a:tcPr marL="9525" marR="9525" marT="9525" marB="0" anchor="b"/>
                </a:tc>
              </a:tr>
              <a:tr h="121920">
                <a:tc>
                  <a:txBody>
                    <a:bodyPr/>
                    <a:lstStyle/>
                    <a:p>
                      <a:pPr algn="l" fontAlgn="b"/>
                      <a:endParaRPr lang="en-IN" sz="1100" b="0" i="0" u="none" strike="noStrike" dirty="0">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r>
            </a:tbl>
          </a:graphicData>
        </a:graphic>
      </p:graphicFrame>
      <p:sp>
        <p:nvSpPr>
          <p:cNvPr id="5" name="Left Brace 4"/>
          <p:cNvSpPr/>
          <p:nvPr/>
        </p:nvSpPr>
        <p:spPr>
          <a:xfrm>
            <a:off x="5271655" y="4273034"/>
            <a:ext cx="381000" cy="1213366"/>
          </a:xfrm>
          <a:prstGeom prst="leftBrace">
            <a:avLst>
              <a:gd name="adj1" fmla="val 5560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Right Brace 5"/>
          <p:cNvSpPr/>
          <p:nvPr/>
        </p:nvSpPr>
        <p:spPr>
          <a:xfrm rot="16200000">
            <a:off x="6528955" y="3162299"/>
            <a:ext cx="381000" cy="1524000"/>
          </a:xfrm>
          <a:prstGeom prst="rightBrace">
            <a:avLst>
              <a:gd name="adj1" fmla="val 62879"/>
              <a:gd name="adj2" fmla="val 5181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TextBox 6"/>
          <p:cNvSpPr txBox="1"/>
          <p:nvPr/>
        </p:nvSpPr>
        <p:spPr>
          <a:xfrm>
            <a:off x="5754801" y="3352800"/>
            <a:ext cx="1943161" cy="369332"/>
          </a:xfrm>
          <a:prstGeom prst="rect">
            <a:avLst/>
          </a:prstGeom>
          <a:noFill/>
        </p:spPr>
        <p:txBody>
          <a:bodyPr wrap="none" rtlCol="0">
            <a:spAutoFit/>
          </a:bodyPr>
          <a:lstStyle/>
          <a:p>
            <a:r>
              <a:rPr lang="en-US" b="1" dirty="0" smtClean="0"/>
              <a:t>r</a:t>
            </a:r>
            <a:r>
              <a:rPr lang="en-US" dirty="0" smtClean="0"/>
              <a:t> latent features</a:t>
            </a:r>
            <a:endParaRPr lang="en-IN" dirty="0"/>
          </a:p>
        </p:txBody>
      </p:sp>
      <p:sp>
        <p:nvSpPr>
          <p:cNvPr id="8" name="TextBox 7"/>
          <p:cNvSpPr txBox="1"/>
          <p:nvPr/>
        </p:nvSpPr>
        <p:spPr>
          <a:xfrm>
            <a:off x="4221998" y="4920734"/>
            <a:ext cx="1015021" cy="369332"/>
          </a:xfrm>
          <a:prstGeom prst="rect">
            <a:avLst/>
          </a:prstGeom>
          <a:noFill/>
        </p:spPr>
        <p:txBody>
          <a:bodyPr wrap="none" rtlCol="0">
            <a:spAutoFit/>
          </a:bodyPr>
          <a:lstStyle/>
          <a:p>
            <a:r>
              <a:rPr lang="en-US" dirty="0" smtClean="0"/>
              <a:t>m users</a:t>
            </a:r>
            <a:endParaRPr lang="en-IN" dirty="0"/>
          </a:p>
        </p:txBody>
      </p:sp>
      <p:sp>
        <p:nvSpPr>
          <p:cNvPr id="10" name="TextBox 9"/>
          <p:cNvSpPr txBox="1"/>
          <p:nvPr/>
        </p:nvSpPr>
        <p:spPr>
          <a:xfrm>
            <a:off x="6423917" y="5666325"/>
            <a:ext cx="620683" cy="369332"/>
          </a:xfrm>
          <a:prstGeom prst="rect">
            <a:avLst/>
          </a:prstGeom>
          <a:noFill/>
        </p:spPr>
        <p:txBody>
          <a:bodyPr wrap="none" rtlCol="0">
            <a:spAutoFit/>
          </a:bodyPr>
          <a:lstStyle/>
          <a:p>
            <a:r>
              <a:rPr lang="en-US" dirty="0" smtClean="0"/>
              <a:t>9 x r</a:t>
            </a:r>
            <a:endParaRPr lang="en-IN" dirty="0"/>
          </a:p>
        </p:txBody>
      </p:sp>
    </p:spTree>
    <p:extLst>
      <p:ext uri="{BB962C8B-B14F-4D97-AF65-F5344CB8AC3E}">
        <p14:creationId xmlns:p14="http://schemas.microsoft.com/office/powerpoint/2010/main" val="5476989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5249</TotalTime>
  <Words>746</Words>
  <Application>Microsoft Office PowerPoint</Application>
  <PresentationFormat>On-screen Show (4:3)</PresentationFormat>
  <Paragraphs>179</Paragraphs>
  <Slides>33</Slides>
  <Notes>8</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Austin</vt:lpstr>
      <vt:lpstr>Computations on sparse matrix</vt:lpstr>
      <vt:lpstr>Approach</vt:lpstr>
      <vt:lpstr>Approach – Mathematical formulation</vt:lpstr>
      <vt:lpstr>Hyperparaboloid</vt:lpstr>
      <vt:lpstr>RMSE Difference - Ranks</vt:lpstr>
      <vt:lpstr>Gradient Descent</vt:lpstr>
      <vt:lpstr>Abstractions – M</vt:lpstr>
      <vt:lpstr>M_missing</vt:lpstr>
      <vt:lpstr>u_approx_missing</vt:lpstr>
      <vt:lpstr>v_approx_missing</vt:lpstr>
      <vt:lpstr>M_approx_missing</vt:lpstr>
      <vt:lpstr>Inputs</vt:lpstr>
      <vt:lpstr>Goals – The RMSE curve</vt:lpstr>
      <vt:lpstr>RMSE Curve - Rectangle</vt:lpstr>
      <vt:lpstr>Rectangle - permuted</vt:lpstr>
      <vt:lpstr>Permutated - closer look</vt:lpstr>
      <vt:lpstr>Rectangle – variation of r(80)</vt:lpstr>
      <vt:lpstr>Rectangle – variation of r(70)</vt:lpstr>
      <vt:lpstr>Rectangle – variation of r(60)</vt:lpstr>
      <vt:lpstr>Variation – in a nutshell</vt:lpstr>
      <vt:lpstr>Variation – in a nutshell</vt:lpstr>
      <vt:lpstr>RMSE Curve – Circle</vt:lpstr>
      <vt:lpstr>Circle - permuted</vt:lpstr>
      <vt:lpstr>By dropping columns (SVD)</vt:lpstr>
      <vt:lpstr>New questions</vt:lpstr>
      <vt:lpstr>New questions</vt:lpstr>
      <vt:lpstr>Testing – Random number generator</vt:lpstr>
      <vt:lpstr>Testing – Time vs r (Rectangle)</vt:lpstr>
      <vt:lpstr>Other possible options</vt:lpstr>
      <vt:lpstr>Other possible options</vt:lpstr>
      <vt:lpstr>Comparison of two methods</vt:lpstr>
      <vt:lpstr>Other figures</vt:lpstr>
      <vt:lpstr>Rough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Computations on sparse matrix</dc:title>
  <dc:creator>Gursimar</dc:creator>
  <cp:lastModifiedBy>Gursimran singh</cp:lastModifiedBy>
  <cp:revision>85</cp:revision>
  <dcterms:created xsi:type="dcterms:W3CDTF">2006-08-16T00:00:00Z</dcterms:created>
  <dcterms:modified xsi:type="dcterms:W3CDTF">2012-06-05T03:33:36Z</dcterms:modified>
</cp:coreProperties>
</file>