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3"/>
  </p:notesMasterIdLst>
  <p:sldIdLst>
    <p:sldId id="256" r:id="rId2"/>
    <p:sldId id="286" r:id="rId3"/>
    <p:sldId id="259" r:id="rId4"/>
    <p:sldId id="257" r:id="rId5"/>
    <p:sldId id="264" r:id="rId6"/>
    <p:sldId id="266" r:id="rId7"/>
    <p:sldId id="258" r:id="rId8"/>
    <p:sldId id="281" r:id="rId9"/>
    <p:sldId id="282" r:id="rId10"/>
    <p:sldId id="283" r:id="rId11"/>
    <p:sldId id="260" r:id="rId12"/>
    <p:sldId id="261" r:id="rId13"/>
    <p:sldId id="262" r:id="rId14"/>
    <p:sldId id="263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3" r:id="rId23"/>
    <p:sldId id="275" r:id="rId24"/>
    <p:sldId id="276" r:id="rId25"/>
    <p:sldId id="277" r:id="rId26"/>
    <p:sldId id="279" r:id="rId27"/>
    <p:sldId id="278" r:id="rId28"/>
    <p:sldId id="280" r:id="rId29"/>
    <p:sldId id="284" r:id="rId30"/>
    <p:sldId id="265" r:id="rId31"/>
    <p:sldId id="285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1892" autoAdjust="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64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ul\AppData\Local\Temp\Temp1_Netflix-igvita.zip\Release\Workbook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ul\AppData\Local\Temp\Temp1_Netflix-igvita.zip\Release\Workbook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Num. Users with Avg. Rating of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Sheet2!$B$2</c:f>
              <c:strCache>
                <c:ptCount val="1"/>
                <c:pt idx="0">
                  <c:v>num_users</c:v>
                </c:pt>
              </c:strCache>
            </c:strRef>
          </c:tx>
          <c:invertIfNegative val="0"/>
          <c:cat>
            <c:numRef>
              <c:f>Sheet2!$A$3:$A$43</c:f>
              <c:numCache>
                <c:formatCode>General</c:formatCode>
                <c:ptCount val="41"/>
                <c:pt idx="0">
                  <c:v>1</c:v>
                </c:pt>
                <c:pt idx="1">
                  <c:v>1.1000000000000001</c:v>
                </c:pt>
                <c:pt idx="2">
                  <c:v>1.2</c:v>
                </c:pt>
                <c:pt idx="3">
                  <c:v>1.3</c:v>
                </c:pt>
                <c:pt idx="4">
                  <c:v>1.4</c:v>
                </c:pt>
                <c:pt idx="5">
                  <c:v>1.5</c:v>
                </c:pt>
                <c:pt idx="6">
                  <c:v>1.6</c:v>
                </c:pt>
                <c:pt idx="7">
                  <c:v>1.7000000000000006</c:v>
                </c:pt>
                <c:pt idx="8">
                  <c:v>1.8</c:v>
                </c:pt>
                <c:pt idx="9">
                  <c:v>1.9</c:v>
                </c:pt>
                <c:pt idx="10">
                  <c:v>2</c:v>
                </c:pt>
                <c:pt idx="11">
                  <c:v>2.1</c:v>
                </c:pt>
                <c:pt idx="12">
                  <c:v>2.2000000000000002</c:v>
                </c:pt>
                <c:pt idx="13">
                  <c:v>2.2999999999999998</c:v>
                </c:pt>
                <c:pt idx="14">
                  <c:v>2.4</c:v>
                </c:pt>
                <c:pt idx="15">
                  <c:v>2.5</c:v>
                </c:pt>
                <c:pt idx="16">
                  <c:v>2.6</c:v>
                </c:pt>
                <c:pt idx="17">
                  <c:v>2.7</c:v>
                </c:pt>
                <c:pt idx="18">
                  <c:v>2.8</c:v>
                </c:pt>
                <c:pt idx="19">
                  <c:v>2.9</c:v>
                </c:pt>
                <c:pt idx="20">
                  <c:v>3</c:v>
                </c:pt>
                <c:pt idx="21">
                  <c:v>3.1</c:v>
                </c:pt>
                <c:pt idx="22">
                  <c:v>3.2</c:v>
                </c:pt>
                <c:pt idx="23">
                  <c:v>3.3</c:v>
                </c:pt>
                <c:pt idx="24">
                  <c:v>3.4</c:v>
                </c:pt>
                <c:pt idx="25">
                  <c:v>3.5</c:v>
                </c:pt>
                <c:pt idx="26">
                  <c:v>3.6</c:v>
                </c:pt>
                <c:pt idx="27">
                  <c:v>3.7</c:v>
                </c:pt>
                <c:pt idx="28">
                  <c:v>3.8</c:v>
                </c:pt>
                <c:pt idx="29">
                  <c:v>3.9</c:v>
                </c:pt>
                <c:pt idx="30">
                  <c:v>4</c:v>
                </c:pt>
                <c:pt idx="31">
                  <c:v>4.0999999999999996</c:v>
                </c:pt>
                <c:pt idx="32">
                  <c:v>4.2</c:v>
                </c:pt>
                <c:pt idx="33">
                  <c:v>4.3</c:v>
                </c:pt>
                <c:pt idx="34">
                  <c:v>4.4000000000000004</c:v>
                </c:pt>
                <c:pt idx="35">
                  <c:v>4.5</c:v>
                </c:pt>
                <c:pt idx="36">
                  <c:v>4.5999999999999996</c:v>
                </c:pt>
                <c:pt idx="37">
                  <c:v>4.7</c:v>
                </c:pt>
                <c:pt idx="38">
                  <c:v>4.8</c:v>
                </c:pt>
                <c:pt idx="39">
                  <c:v>4.9000000000000004</c:v>
                </c:pt>
                <c:pt idx="40">
                  <c:v>5</c:v>
                </c:pt>
              </c:numCache>
            </c:numRef>
          </c:cat>
          <c:val>
            <c:numRef>
              <c:f>Sheet2!$B$2:$B$43</c:f>
              <c:numCache>
                <c:formatCode>General</c:formatCode>
                <c:ptCount val="42"/>
                <c:pt idx="0">
                  <c:v>0</c:v>
                </c:pt>
                <c:pt idx="1">
                  <c:v>150</c:v>
                </c:pt>
                <c:pt idx="2">
                  <c:v>12</c:v>
                </c:pt>
                <c:pt idx="3">
                  <c:v>22</c:v>
                </c:pt>
                <c:pt idx="4">
                  <c:v>42</c:v>
                </c:pt>
                <c:pt idx="5">
                  <c:v>34</c:v>
                </c:pt>
                <c:pt idx="6">
                  <c:v>118</c:v>
                </c:pt>
                <c:pt idx="7">
                  <c:v>83</c:v>
                </c:pt>
                <c:pt idx="8">
                  <c:v>111</c:v>
                </c:pt>
                <c:pt idx="9">
                  <c:v>140</c:v>
                </c:pt>
                <c:pt idx="10">
                  <c:v>189</c:v>
                </c:pt>
                <c:pt idx="11">
                  <c:v>567</c:v>
                </c:pt>
                <c:pt idx="12">
                  <c:v>388</c:v>
                </c:pt>
                <c:pt idx="13">
                  <c:v>529</c:v>
                </c:pt>
                <c:pt idx="14">
                  <c:v>951</c:v>
                </c:pt>
                <c:pt idx="15">
                  <c:v>1229</c:v>
                </c:pt>
                <c:pt idx="16">
                  <c:v>2008</c:v>
                </c:pt>
                <c:pt idx="17">
                  <c:v>2654</c:v>
                </c:pt>
                <c:pt idx="18">
                  <c:v>3841</c:v>
                </c:pt>
                <c:pt idx="19">
                  <c:v>6034</c:v>
                </c:pt>
                <c:pt idx="20">
                  <c:v>8527</c:v>
                </c:pt>
                <c:pt idx="21">
                  <c:v>13257</c:v>
                </c:pt>
                <c:pt idx="22">
                  <c:v>16950</c:v>
                </c:pt>
                <c:pt idx="23">
                  <c:v>22279</c:v>
                </c:pt>
                <c:pt idx="24">
                  <c:v>29760</c:v>
                </c:pt>
                <c:pt idx="25">
                  <c:v>35201</c:v>
                </c:pt>
                <c:pt idx="26">
                  <c:v>40640</c:v>
                </c:pt>
                <c:pt idx="27">
                  <c:v>42574</c:v>
                </c:pt>
                <c:pt idx="28">
                  <c:v>42466</c:v>
                </c:pt>
                <c:pt idx="29">
                  <c:v>42266</c:v>
                </c:pt>
                <c:pt idx="30">
                  <c:v>37082</c:v>
                </c:pt>
                <c:pt idx="31">
                  <c:v>33392</c:v>
                </c:pt>
                <c:pt idx="32">
                  <c:v>26082</c:v>
                </c:pt>
                <c:pt idx="33">
                  <c:v>20064</c:v>
                </c:pt>
                <c:pt idx="34">
                  <c:v>16168</c:v>
                </c:pt>
                <c:pt idx="35">
                  <c:v>10992</c:v>
                </c:pt>
                <c:pt idx="36">
                  <c:v>8097</c:v>
                </c:pt>
                <c:pt idx="37">
                  <c:v>5138</c:v>
                </c:pt>
                <c:pt idx="38">
                  <c:v>3536</c:v>
                </c:pt>
                <c:pt idx="39">
                  <c:v>2578</c:v>
                </c:pt>
                <c:pt idx="40">
                  <c:v>1628</c:v>
                </c:pt>
                <c:pt idx="41">
                  <c:v>2410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979968"/>
        <c:axId val="40718848"/>
      </c:barChart>
      <c:catAx>
        <c:axId val="40979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40718848"/>
        <c:crosses val="autoZero"/>
        <c:auto val="1"/>
        <c:lblAlgn val="ctr"/>
        <c:lblOffset val="100"/>
        <c:noMultiLvlLbl val="0"/>
      </c:catAx>
      <c:valAx>
        <c:axId val="4071884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409799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/>
              <a:t>Number of movies per year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num_movies</c:v>
          </c:tx>
          <c:invertIfNegative val="0"/>
          <c:cat>
            <c:numRef>
              <c:f>Sheet2!$H$3:$H$96</c:f>
              <c:numCache>
                <c:formatCode>General</c:formatCode>
                <c:ptCount val="94"/>
                <c:pt idx="0">
                  <c:v>1909</c:v>
                </c:pt>
                <c:pt idx="1">
                  <c:v>1896</c:v>
                </c:pt>
                <c:pt idx="2">
                  <c:v>1918</c:v>
                </c:pt>
                <c:pt idx="3">
                  <c:v>1923</c:v>
                </c:pt>
                <c:pt idx="4">
                  <c:v>1914</c:v>
                </c:pt>
                <c:pt idx="5">
                  <c:v>1917</c:v>
                </c:pt>
                <c:pt idx="6">
                  <c:v>1924</c:v>
                </c:pt>
                <c:pt idx="7">
                  <c:v>1916</c:v>
                </c:pt>
                <c:pt idx="8">
                  <c:v>1915</c:v>
                </c:pt>
                <c:pt idx="9">
                  <c:v>1922</c:v>
                </c:pt>
                <c:pt idx="10">
                  <c:v>1920</c:v>
                </c:pt>
                <c:pt idx="11">
                  <c:v>1919</c:v>
                </c:pt>
                <c:pt idx="12">
                  <c:v>1926</c:v>
                </c:pt>
                <c:pt idx="13">
                  <c:v>1921</c:v>
                </c:pt>
                <c:pt idx="14">
                  <c:v>1928</c:v>
                </c:pt>
                <c:pt idx="15">
                  <c:v>1929</c:v>
                </c:pt>
                <c:pt idx="16">
                  <c:v>1925</c:v>
                </c:pt>
                <c:pt idx="17">
                  <c:v>1931</c:v>
                </c:pt>
                <c:pt idx="18">
                  <c:v>1930</c:v>
                </c:pt>
                <c:pt idx="19">
                  <c:v>1927</c:v>
                </c:pt>
                <c:pt idx="20">
                  <c:v>1933</c:v>
                </c:pt>
                <c:pt idx="21">
                  <c:v>1935</c:v>
                </c:pt>
                <c:pt idx="22">
                  <c:v>1938</c:v>
                </c:pt>
                <c:pt idx="23">
                  <c:v>1932</c:v>
                </c:pt>
                <c:pt idx="24">
                  <c:v>1934</c:v>
                </c:pt>
                <c:pt idx="25">
                  <c:v>1937</c:v>
                </c:pt>
                <c:pt idx="26">
                  <c:v>1936</c:v>
                </c:pt>
                <c:pt idx="27">
                  <c:v>1942</c:v>
                </c:pt>
                <c:pt idx="28">
                  <c:v>1943</c:v>
                </c:pt>
                <c:pt idx="29">
                  <c:v>1941</c:v>
                </c:pt>
                <c:pt idx="30">
                  <c:v>1940</c:v>
                </c:pt>
                <c:pt idx="31">
                  <c:v>1948</c:v>
                </c:pt>
                <c:pt idx="32">
                  <c:v>1944</c:v>
                </c:pt>
                <c:pt idx="33">
                  <c:v>1947</c:v>
                </c:pt>
                <c:pt idx="34">
                  <c:v>1939</c:v>
                </c:pt>
                <c:pt idx="35">
                  <c:v>1945</c:v>
                </c:pt>
                <c:pt idx="36">
                  <c:v>1946</c:v>
                </c:pt>
                <c:pt idx="37">
                  <c:v>1950</c:v>
                </c:pt>
                <c:pt idx="38">
                  <c:v>1949</c:v>
                </c:pt>
                <c:pt idx="39">
                  <c:v>1951</c:v>
                </c:pt>
                <c:pt idx="40">
                  <c:v>1953</c:v>
                </c:pt>
                <c:pt idx="41">
                  <c:v>1956</c:v>
                </c:pt>
                <c:pt idx="42">
                  <c:v>1952</c:v>
                </c:pt>
                <c:pt idx="43">
                  <c:v>1954</c:v>
                </c:pt>
                <c:pt idx="44">
                  <c:v>1958</c:v>
                </c:pt>
                <c:pt idx="45">
                  <c:v>1955</c:v>
                </c:pt>
                <c:pt idx="46">
                  <c:v>1961</c:v>
                </c:pt>
                <c:pt idx="47">
                  <c:v>1959</c:v>
                </c:pt>
                <c:pt idx="48">
                  <c:v>1957</c:v>
                </c:pt>
                <c:pt idx="49">
                  <c:v>1960</c:v>
                </c:pt>
                <c:pt idx="50">
                  <c:v>1967</c:v>
                </c:pt>
                <c:pt idx="51">
                  <c:v>1970</c:v>
                </c:pt>
                <c:pt idx="52">
                  <c:v>1964</c:v>
                </c:pt>
                <c:pt idx="53">
                  <c:v>1963</c:v>
                </c:pt>
                <c:pt idx="54">
                  <c:v>1962</c:v>
                </c:pt>
                <c:pt idx="55">
                  <c:v>1966</c:v>
                </c:pt>
                <c:pt idx="56">
                  <c:v>1965</c:v>
                </c:pt>
                <c:pt idx="57">
                  <c:v>1969</c:v>
                </c:pt>
                <c:pt idx="58">
                  <c:v>1971</c:v>
                </c:pt>
                <c:pt idx="59">
                  <c:v>1968</c:v>
                </c:pt>
                <c:pt idx="60">
                  <c:v>1975</c:v>
                </c:pt>
                <c:pt idx="61">
                  <c:v>1977</c:v>
                </c:pt>
                <c:pt idx="62">
                  <c:v>1976</c:v>
                </c:pt>
                <c:pt idx="63">
                  <c:v>1972</c:v>
                </c:pt>
                <c:pt idx="64">
                  <c:v>1973</c:v>
                </c:pt>
                <c:pt idx="65">
                  <c:v>1974</c:v>
                </c:pt>
                <c:pt idx="66">
                  <c:v>1978</c:v>
                </c:pt>
                <c:pt idx="67">
                  <c:v>1981</c:v>
                </c:pt>
                <c:pt idx="68">
                  <c:v>1979</c:v>
                </c:pt>
                <c:pt idx="69">
                  <c:v>1982</c:v>
                </c:pt>
                <c:pt idx="70">
                  <c:v>1980</c:v>
                </c:pt>
                <c:pt idx="71">
                  <c:v>1983</c:v>
                </c:pt>
                <c:pt idx="72">
                  <c:v>1984</c:v>
                </c:pt>
                <c:pt idx="73">
                  <c:v>1985</c:v>
                </c:pt>
                <c:pt idx="74">
                  <c:v>1986</c:v>
                </c:pt>
                <c:pt idx="75">
                  <c:v>1987</c:v>
                </c:pt>
                <c:pt idx="76">
                  <c:v>1989</c:v>
                </c:pt>
                <c:pt idx="77">
                  <c:v>1988</c:v>
                </c:pt>
                <c:pt idx="78">
                  <c:v>1990</c:v>
                </c:pt>
                <c:pt idx="79">
                  <c:v>1991</c:v>
                </c:pt>
                <c:pt idx="80">
                  <c:v>1992</c:v>
                </c:pt>
                <c:pt idx="81">
                  <c:v>1993</c:v>
                </c:pt>
                <c:pt idx="82">
                  <c:v>1994</c:v>
                </c:pt>
                <c:pt idx="83">
                  <c:v>1995</c:v>
                </c:pt>
                <c:pt idx="84">
                  <c:v>2005</c:v>
                </c:pt>
                <c:pt idx="85">
                  <c:v>1996</c:v>
                </c:pt>
                <c:pt idx="86">
                  <c:v>1997</c:v>
                </c:pt>
                <c:pt idx="87">
                  <c:v>1998</c:v>
                </c:pt>
                <c:pt idx="88">
                  <c:v>1999</c:v>
                </c:pt>
                <c:pt idx="89">
                  <c:v>2001</c:v>
                </c:pt>
                <c:pt idx="90">
                  <c:v>2000</c:v>
                </c:pt>
                <c:pt idx="91">
                  <c:v>2003</c:v>
                </c:pt>
                <c:pt idx="92">
                  <c:v>2002</c:v>
                </c:pt>
                <c:pt idx="93">
                  <c:v>2004</c:v>
                </c:pt>
              </c:numCache>
            </c:numRef>
          </c:cat>
          <c:val>
            <c:numRef>
              <c:f>Sheet2!$I$3:$I$96</c:f>
              <c:numCache>
                <c:formatCode>General</c:formatCode>
                <c:ptCount val="94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6</c:v>
                </c:pt>
                <c:pt idx="10">
                  <c:v>6</c:v>
                </c:pt>
                <c:pt idx="11">
                  <c:v>8</c:v>
                </c:pt>
                <c:pt idx="12">
                  <c:v>9</c:v>
                </c:pt>
                <c:pt idx="13">
                  <c:v>9</c:v>
                </c:pt>
                <c:pt idx="14">
                  <c:v>10</c:v>
                </c:pt>
                <c:pt idx="15">
                  <c:v>10</c:v>
                </c:pt>
                <c:pt idx="16">
                  <c:v>12</c:v>
                </c:pt>
                <c:pt idx="17">
                  <c:v>13</c:v>
                </c:pt>
                <c:pt idx="18">
                  <c:v>13</c:v>
                </c:pt>
                <c:pt idx="19">
                  <c:v>13</c:v>
                </c:pt>
                <c:pt idx="20">
                  <c:v>15</c:v>
                </c:pt>
                <c:pt idx="21">
                  <c:v>16</c:v>
                </c:pt>
                <c:pt idx="22">
                  <c:v>21</c:v>
                </c:pt>
                <c:pt idx="23">
                  <c:v>22</c:v>
                </c:pt>
                <c:pt idx="24">
                  <c:v>26</c:v>
                </c:pt>
                <c:pt idx="25">
                  <c:v>27</c:v>
                </c:pt>
                <c:pt idx="26">
                  <c:v>29</c:v>
                </c:pt>
                <c:pt idx="27">
                  <c:v>33</c:v>
                </c:pt>
                <c:pt idx="28">
                  <c:v>33</c:v>
                </c:pt>
                <c:pt idx="29">
                  <c:v>33</c:v>
                </c:pt>
                <c:pt idx="30">
                  <c:v>34</c:v>
                </c:pt>
                <c:pt idx="31">
                  <c:v>36</c:v>
                </c:pt>
                <c:pt idx="32">
                  <c:v>36</c:v>
                </c:pt>
                <c:pt idx="33">
                  <c:v>37</c:v>
                </c:pt>
                <c:pt idx="34">
                  <c:v>37</c:v>
                </c:pt>
                <c:pt idx="35">
                  <c:v>37</c:v>
                </c:pt>
                <c:pt idx="36">
                  <c:v>39</c:v>
                </c:pt>
                <c:pt idx="37">
                  <c:v>41</c:v>
                </c:pt>
                <c:pt idx="38">
                  <c:v>41</c:v>
                </c:pt>
                <c:pt idx="39">
                  <c:v>42</c:v>
                </c:pt>
                <c:pt idx="40">
                  <c:v>47</c:v>
                </c:pt>
                <c:pt idx="41">
                  <c:v>47</c:v>
                </c:pt>
                <c:pt idx="42">
                  <c:v>50</c:v>
                </c:pt>
                <c:pt idx="43">
                  <c:v>59</c:v>
                </c:pt>
                <c:pt idx="44">
                  <c:v>61</c:v>
                </c:pt>
                <c:pt idx="45">
                  <c:v>64</c:v>
                </c:pt>
                <c:pt idx="46">
                  <c:v>72</c:v>
                </c:pt>
                <c:pt idx="47">
                  <c:v>72</c:v>
                </c:pt>
                <c:pt idx="48">
                  <c:v>78</c:v>
                </c:pt>
                <c:pt idx="49">
                  <c:v>87</c:v>
                </c:pt>
                <c:pt idx="50">
                  <c:v>91</c:v>
                </c:pt>
                <c:pt idx="51">
                  <c:v>95</c:v>
                </c:pt>
                <c:pt idx="52">
                  <c:v>95</c:v>
                </c:pt>
                <c:pt idx="53">
                  <c:v>95</c:v>
                </c:pt>
                <c:pt idx="54">
                  <c:v>96</c:v>
                </c:pt>
                <c:pt idx="55">
                  <c:v>96</c:v>
                </c:pt>
                <c:pt idx="56">
                  <c:v>101</c:v>
                </c:pt>
                <c:pt idx="57">
                  <c:v>106</c:v>
                </c:pt>
                <c:pt idx="58">
                  <c:v>110</c:v>
                </c:pt>
                <c:pt idx="59">
                  <c:v>113</c:v>
                </c:pt>
                <c:pt idx="60">
                  <c:v>125</c:v>
                </c:pt>
                <c:pt idx="61">
                  <c:v>125</c:v>
                </c:pt>
                <c:pt idx="62">
                  <c:v>129</c:v>
                </c:pt>
                <c:pt idx="63">
                  <c:v>135</c:v>
                </c:pt>
                <c:pt idx="64">
                  <c:v>140</c:v>
                </c:pt>
                <c:pt idx="65">
                  <c:v>144</c:v>
                </c:pt>
                <c:pt idx="66">
                  <c:v>148</c:v>
                </c:pt>
                <c:pt idx="67">
                  <c:v>154</c:v>
                </c:pt>
                <c:pt idx="68">
                  <c:v>158</c:v>
                </c:pt>
                <c:pt idx="69">
                  <c:v>165</c:v>
                </c:pt>
                <c:pt idx="70">
                  <c:v>166</c:v>
                </c:pt>
                <c:pt idx="71">
                  <c:v>182</c:v>
                </c:pt>
                <c:pt idx="72">
                  <c:v>189</c:v>
                </c:pt>
                <c:pt idx="73">
                  <c:v>226</c:v>
                </c:pt>
                <c:pt idx="74">
                  <c:v>228</c:v>
                </c:pt>
                <c:pt idx="75">
                  <c:v>267</c:v>
                </c:pt>
                <c:pt idx="76">
                  <c:v>276</c:v>
                </c:pt>
                <c:pt idx="77">
                  <c:v>283</c:v>
                </c:pt>
                <c:pt idx="78">
                  <c:v>296</c:v>
                </c:pt>
                <c:pt idx="79">
                  <c:v>316</c:v>
                </c:pt>
                <c:pt idx="80">
                  <c:v>342</c:v>
                </c:pt>
                <c:pt idx="81">
                  <c:v>376</c:v>
                </c:pt>
                <c:pt idx="82">
                  <c:v>459</c:v>
                </c:pt>
                <c:pt idx="83">
                  <c:v>490</c:v>
                </c:pt>
                <c:pt idx="84">
                  <c:v>512</c:v>
                </c:pt>
                <c:pt idx="85">
                  <c:v>533</c:v>
                </c:pt>
                <c:pt idx="86">
                  <c:v>653</c:v>
                </c:pt>
                <c:pt idx="87">
                  <c:v>743</c:v>
                </c:pt>
                <c:pt idx="88">
                  <c:v>965</c:v>
                </c:pt>
                <c:pt idx="89">
                  <c:v>1184</c:v>
                </c:pt>
                <c:pt idx="90">
                  <c:v>1234</c:v>
                </c:pt>
                <c:pt idx="91">
                  <c:v>1271</c:v>
                </c:pt>
                <c:pt idx="92">
                  <c:v>1310</c:v>
                </c:pt>
                <c:pt idx="93">
                  <c:v>1436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821696"/>
        <c:axId val="40720576"/>
      </c:barChart>
      <c:catAx>
        <c:axId val="418216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0720576"/>
        <c:crosses val="autoZero"/>
        <c:auto val="1"/>
        <c:lblAlgn val="ctr"/>
        <c:lblOffset val="100"/>
        <c:noMultiLvlLbl val="0"/>
      </c:catAx>
      <c:valAx>
        <c:axId val="40720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8216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v>Distribution of ratings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>Sheet1!$B$1:$B$5</c:f>
              <c:numCache>
                <c:formatCode>General</c:formatCode>
                <c:ptCount val="5"/>
                <c:pt idx="0">
                  <c:v>4</c:v>
                </c:pt>
                <c:pt idx="1">
                  <c:v>9</c:v>
                </c:pt>
                <c:pt idx="2">
                  <c:v>28</c:v>
                </c:pt>
                <c:pt idx="3">
                  <c:v>33</c:v>
                </c:pt>
                <c:pt idx="4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95AA-DB53-44BE-82C7-FE90FB9964ED}" type="datetimeFigureOut">
              <a:rPr lang="en-US" smtClean="0"/>
              <a:pPr/>
              <a:t>2/12/2012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A7452-44EC-4021-857C-DD7B0801AC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72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dirty="0" smtClean="0"/>
              <a:t>Greetings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Topic – Netflix prize Solution using Matrix factorization method SVD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A7452-44EC-4021-857C-DD7B0801AC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r>
              <a:rPr lang="en-US" baseline="0" dirty="0" smtClean="0"/>
              <a:t> for my talk.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A7452-44EC-4021-857C-DD7B0801ACD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ratings for a movie</a:t>
            </a:r>
            <a:r>
              <a:rPr lang="en-US" baseline="0" dirty="0" smtClean="0"/>
              <a:t> from all in the class.</a:t>
            </a:r>
          </a:p>
          <a:p>
            <a:r>
              <a:rPr lang="en-US" baseline="0" dirty="0" smtClean="0"/>
              <a:t>Try to make a prediction based on that.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Dark Knight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Star Wars</a:t>
            </a:r>
          </a:p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A7452-44EC-4021-857C-DD7B0801ACD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4.3 Gigs if we don’t design the data structures carefully.</a:t>
            </a:r>
          </a:p>
          <a:p>
            <a:r>
              <a:rPr lang="en-US" dirty="0" smtClean="0"/>
              <a:t>350 - 700 Megs if go to the bit level representation in C</a:t>
            </a:r>
          </a:p>
          <a:p>
            <a:r>
              <a:rPr lang="en-US" dirty="0" smtClean="0"/>
              <a:t>Training</a:t>
            </a:r>
            <a:r>
              <a:rPr lang="en-US" baseline="0" dirty="0" smtClean="0"/>
              <a:t> time vary between a few hours to days (15 in my case).</a:t>
            </a:r>
          </a:p>
          <a:p>
            <a:r>
              <a:rPr lang="en-US" baseline="0" dirty="0" smtClean="0"/>
              <a:t>Sparse data available for training.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A7452-44EC-4021-857C-DD7B0801ACD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not talk</a:t>
            </a:r>
            <a:r>
              <a:rPr lang="en-US" baseline="0" dirty="0" smtClean="0"/>
              <a:t> a great deal about nearest neighbor methods.</a:t>
            </a:r>
          </a:p>
          <a:p>
            <a:r>
              <a:rPr lang="en-US" baseline="0" dirty="0" smtClean="0"/>
              <a:t>Probabilistic variant of LSA – Method from NLP that aims to find hidden concepts in the given set of documents</a:t>
            </a:r>
          </a:p>
          <a:p>
            <a:r>
              <a:rPr lang="en-US" baseline="0" dirty="0" smtClean="0"/>
              <a:t>Probabilistic Matrix Factorization – Uses Gaussian model, scales well.</a:t>
            </a:r>
          </a:p>
          <a:p>
            <a:r>
              <a:rPr lang="en-US" baseline="0" dirty="0" smtClean="0"/>
              <a:t>Expectation Maximization for MF – tries to find the Maximum likelihood for a the rating using matrix factorization methods.</a:t>
            </a:r>
          </a:p>
          <a:p>
            <a:r>
              <a:rPr lang="en-US" baseline="0" dirty="0" smtClean="0"/>
              <a:t>SVD</a:t>
            </a:r>
          </a:p>
          <a:p>
            <a:r>
              <a:rPr lang="en-US" baseline="0" dirty="0" smtClean="0"/>
              <a:t>Regularized MF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A7452-44EC-4021-857C-DD7B0801ACD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A7452-44EC-4021-857C-DD7B0801ACD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Emphasize on the</a:t>
            </a:r>
            <a:r>
              <a:rPr lang="en-US" baseline="0" dirty="0" smtClean="0"/>
              <a:t> small values that have show up in stead of missing values.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A7452-44EC-4021-857C-DD7B0801ACD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Total</a:t>
            </a:r>
            <a:r>
              <a:rPr lang="en-US" baseline="0" dirty="0" smtClean="0"/>
              <a:t> 6 predictors - </a:t>
            </a:r>
            <a:r>
              <a:rPr lang="en-US" dirty="0" smtClean="0"/>
              <a:t>5 predictors are empirical</a:t>
            </a:r>
            <a:r>
              <a:rPr lang="en-US" baseline="0" dirty="0" smtClean="0"/>
              <a:t> probabilities for the user in question and 6</a:t>
            </a:r>
            <a:r>
              <a:rPr lang="en-US" baseline="30000" dirty="0" smtClean="0"/>
              <a:t>th</a:t>
            </a:r>
            <a:r>
              <a:rPr lang="en-US" baseline="0" dirty="0" smtClean="0"/>
              <a:t> is the mean value of the rating for the movie.</a:t>
            </a:r>
          </a:p>
          <a:p>
            <a:r>
              <a:rPr lang="en-US" baseline="0" dirty="0" smtClean="0"/>
              <a:t>2. We try to find the two matrices U and V by iterating over the training set.</a:t>
            </a:r>
          </a:p>
          <a:p>
            <a:r>
              <a:rPr lang="en-US" baseline="0" dirty="0" smtClean="0"/>
              <a:t>3. Adding 1 variable per movie and per user called biases to the prediction and running the same training algorithm.</a:t>
            </a:r>
          </a:p>
          <a:p>
            <a:r>
              <a:rPr lang="en-US" baseline="0" dirty="0" smtClean="0"/>
              <a:t>4. SVD_KNN – proposed by an anonymous contestant. Find Movie-movie similarity and define 1 nearest neighbor for this user assign that rating.</a:t>
            </a:r>
          </a:p>
          <a:p>
            <a:r>
              <a:rPr lang="en-US" baseline="0" dirty="0" smtClean="0"/>
              <a:t>5. SVD_KRR – Complex method that discards all the values of matrix U and defines prediction using a Gaussian kernel function.</a:t>
            </a:r>
          </a:p>
          <a:p>
            <a:r>
              <a:rPr lang="en-US" baseline="0" dirty="0" smtClean="0"/>
              <a:t>6. K-means Clustering – divides the users in to K clusters and ratings is the median rating of the cluster.</a:t>
            </a:r>
          </a:p>
          <a:p>
            <a:r>
              <a:rPr lang="en-US" baseline="0" dirty="0" smtClean="0"/>
              <a:t>7. Linear Model for each movie – Another item – item similarity method where for every item we build a weighted linear model learned using Gradient Descent</a:t>
            </a:r>
          </a:p>
          <a:p>
            <a:r>
              <a:rPr lang="en-US" baseline="0" dirty="0" smtClean="0"/>
              <a:t>8. Decreasing # of Parameters – use only movies that are rated by user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are considered and then a model is fit with weights for those movies for that user. This model has #user * #of features as # parameters.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Of this what will we Cover???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A7452-44EC-4021-857C-DD7B0801ACD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Author achieved with RSVD2 and BASIC method a  RMSE of .9039 that around 4-5% lower than </a:t>
            </a:r>
            <a:r>
              <a:rPr lang="en-US" dirty="0" err="1" smtClean="0"/>
              <a:t>CineMatch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Linear</a:t>
            </a:r>
            <a:r>
              <a:rPr lang="en-US" baseline="0" dirty="0" smtClean="0"/>
              <a:t> regression with all the predictors from the table gives .8877 on test set and .8911 on the qualifying.txt set. (~6% improvement over Netflix)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.8874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7.04% improvement - The solution submitted to the Netflix Prize is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 of merging in proportion 85/15 two linear regressions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trained on different training-test partitions: one linear regression with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56 predictors (most of them are different variations of regularized SVD and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postprocessing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KNN) and 63 two-way interactions,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second one with 16 predictors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(subset of the predictors from the first regression) and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 two-way interactions.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A7452-44EC-4021-857C-DD7B0801ACD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31E1A7-A2BA-4A5C-B71F-49AE1B93995B}" type="datetimeFigureOut">
              <a:rPr lang="en-US" smtClean="0"/>
              <a:pPr>
                <a:defRPr/>
              </a:pPr>
              <a:t>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C699CD-0896-4F79-A010-9079D7E8C0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C8D828-2A0E-4520-A368-1D803B6585C5}" type="datetimeFigureOut">
              <a:rPr lang="en-US" smtClean="0"/>
              <a:pPr>
                <a:defRPr/>
              </a:pPr>
              <a:t>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003394-0F1A-4BF3-8FE4-70AF7BEFF3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7662DE-59E3-49EE-9F35-94DA203094C5}" type="datetimeFigureOut">
              <a:rPr lang="en-US" smtClean="0"/>
              <a:pPr>
                <a:defRPr/>
              </a:pPr>
              <a:t>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DED1D0-7B3B-436A-914D-5B437BB9B5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E9A938-E045-491E-B88B-3DFB0252626A}" type="datetimeFigureOut">
              <a:rPr lang="en-US" smtClean="0"/>
              <a:pPr>
                <a:defRPr/>
              </a:pPr>
              <a:t>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7B8C07-6C27-44A4-BBA7-23456909C1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226948-ACC3-4963-AF1B-8C61B7795B7B}" type="datetimeFigureOut">
              <a:rPr lang="en-US" smtClean="0"/>
              <a:pPr>
                <a:defRPr/>
              </a:pPr>
              <a:t>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2D159F-591C-4C26-B065-78FE3407E4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041203-6771-493B-8A15-03F8DC6D6237}" type="datetimeFigureOut">
              <a:rPr lang="en-US" smtClean="0"/>
              <a:pPr>
                <a:defRPr/>
              </a:pPr>
              <a:t>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C171D-5698-44FB-8AD8-E3A119CBEC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795592-7970-4469-A5DF-E2AD70D62E5D}" type="datetimeFigureOut">
              <a:rPr lang="en-US" smtClean="0"/>
              <a:pPr>
                <a:defRPr/>
              </a:pPr>
              <a:t>2/12/2012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1932A4-6368-4364-BAA9-9ECD8D8A7D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EB59AD-3104-4FD4-84C4-93FE60A05510}" type="datetimeFigureOut">
              <a:rPr lang="en-US" smtClean="0"/>
              <a:pPr>
                <a:defRPr/>
              </a:pPr>
              <a:t>2/12/2012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FDF10-DB54-4004-9457-FD20CCDABD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EE019A-ADB6-48CF-9723-E49FA9741A51}" type="datetimeFigureOut">
              <a:rPr lang="en-US" smtClean="0"/>
              <a:pPr>
                <a:defRPr/>
              </a:pPr>
              <a:t>2/12/2012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E5DD97-BCEE-4C0C-88FC-45ACDE5974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0D1608-56E4-416E-B5EC-78AC7687A746}" type="datetimeFigureOut">
              <a:rPr lang="en-US" smtClean="0"/>
              <a:pPr>
                <a:defRPr/>
              </a:pPr>
              <a:t>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043C6-26CD-4DA4-B52D-46B4C602E0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525244-D416-43EB-841C-42E6F716E71A}" type="datetimeFigureOut">
              <a:rPr lang="en-US" smtClean="0"/>
              <a:pPr>
                <a:defRPr/>
              </a:pPr>
              <a:t>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46B46A-2886-4878-BE50-8C6160B2D6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ACF63F-4197-4B37-A654-092430465722}" type="datetimeFigureOut">
              <a:rPr lang="en-US" smtClean="0"/>
              <a:pPr>
                <a:defRPr/>
              </a:pPr>
              <a:t>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8FE875D-FD71-4003-B492-9FA2D4E2B4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ifter.org/~simon/journal/20061211.html" TargetMode="External"/><Relationship Id="rId2" Type="http://schemas.openxmlformats.org/officeDocument/2006/relationships/hyperlink" Target="http://web.engr.oregonstate.edu/~herlock/papers/eval_toi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gvita.com/2006/10/29/dissecting-the-netflix-dataset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flixprize.com/inde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Netflix Prize Solution: A Matrix Factorization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860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By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Atul</a:t>
            </a:r>
            <a:r>
              <a:rPr lang="en-US" dirty="0" smtClean="0"/>
              <a:t> S. </a:t>
            </a:r>
            <a:r>
              <a:rPr lang="en-US" dirty="0" err="1" smtClean="0"/>
              <a:t>Kulkarni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mtClean="0"/>
              <a:t>kulka053@d.umn.edu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Graduate student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Minnesota Duluth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Data in Pictures Contd.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Data in the training file is per movie</a:t>
            </a:r>
          </a:p>
          <a:p>
            <a:pPr lvl="1"/>
            <a:r>
              <a:rPr lang="en-US" sz="2400" dirty="0" smtClean="0"/>
              <a:t>It looks like this</a:t>
            </a:r>
          </a:p>
          <a:p>
            <a:pPr lvl="2">
              <a:buNone/>
            </a:pPr>
            <a:r>
              <a:rPr lang="en-US" sz="2000" dirty="0" smtClean="0"/>
              <a:t>Movie#</a:t>
            </a:r>
          </a:p>
          <a:p>
            <a:pPr lvl="2">
              <a:buNone/>
            </a:pPr>
            <a:r>
              <a:rPr lang="en-US" sz="2000" dirty="0" err="1" smtClean="0"/>
              <a:t>Customer#,Rating,Date</a:t>
            </a:r>
            <a:r>
              <a:rPr lang="en-US" sz="2000" dirty="0" smtClean="0"/>
              <a:t> of Rating</a:t>
            </a:r>
          </a:p>
          <a:p>
            <a:pPr lvl="2">
              <a:buNone/>
            </a:pPr>
            <a:r>
              <a:rPr lang="en-US" sz="2000" dirty="0" err="1" smtClean="0"/>
              <a:t>Customer#,Rating,Date</a:t>
            </a:r>
            <a:r>
              <a:rPr lang="en-US" sz="2000" dirty="0" smtClean="0"/>
              <a:t> of Rating</a:t>
            </a:r>
          </a:p>
          <a:p>
            <a:pPr lvl="2">
              <a:buNone/>
            </a:pPr>
            <a:r>
              <a:rPr lang="en-US" sz="2000" dirty="0" err="1" smtClean="0"/>
              <a:t>Customer#,Rating,Date</a:t>
            </a:r>
            <a:r>
              <a:rPr lang="en-US" sz="2000" dirty="0" smtClean="0"/>
              <a:t> of Rating</a:t>
            </a:r>
          </a:p>
          <a:p>
            <a:pPr lvl="1">
              <a:buFontTx/>
              <a:buChar char="-"/>
            </a:pPr>
            <a:r>
              <a:rPr lang="en-US" sz="2400" dirty="0" smtClean="0"/>
              <a:t>Example </a:t>
            </a:r>
          </a:p>
          <a:p>
            <a:pPr lvl="2">
              <a:buNone/>
            </a:pPr>
            <a:r>
              <a:rPr lang="en-US" sz="2000" dirty="0" smtClean="0"/>
              <a:t>4:</a:t>
            </a:r>
          </a:p>
          <a:p>
            <a:pPr lvl="2">
              <a:buNone/>
            </a:pPr>
            <a:r>
              <a:rPr lang="en-US" sz="2000" dirty="0" smtClean="0"/>
              <a:t>1065039,3,2005-09-06</a:t>
            </a:r>
          </a:p>
          <a:p>
            <a:pPr lvl="2">
              <a:buNone/>
            </a:pPr>
            <a:r>
              <a:rPr lang="en-US" sz="2000" dirty="0" smtClean="0"/>
              <a:t>1544320,1,2004-06-28</a:t>
            </a:r>
          </a:p>
          <a:p>
            <a:pPr lvl="2">
              <a:buNone/>
            </a:pPr>
            <a:r>
              <a:rPr lang="en-US" sz="2000" dirty="0" smtClean="0"/>
              <a:t>410199,5,2004-10-16</a:t>
            </a:r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635125"/>
            <a:ext cx="4040188" cy="7270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points in the “probe.txt” looks like this (Have answers)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>
              <a:buNone/>
            </a:pPr>
            <a:r>
              <a:rPr lang="en-US" sz="2400" dirty="0" smtClean="0"/>
              <a:t>Movie#</a:t>
            </a:r>
          </a:p>
          <a:p>
            <a:pPr lvl="1">
              <a:buNone/>
            </a:pPr>
            <a:r>
              <a:rPr lang="en-US" sz="2400" dirty="0" smtClean="0"/>
              <a:t>Customer#</a:t>
            </a:r>
          </a:p>
          <a:p>
            <a:pPr lvl="1">
              <a:buNone/>
            </a:pPr>
            <a:r>
              <a:rPr lang="en-US" sz="2400" dirty="0" smtClean="0"/>
              <a:t>Customer#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1:</a:t>
            </a:r>
          </a:p>
          <a:p>
            <a:pPr lvl="1">
              <a:buNone/>
            </a:pPr>
            <a:r>
              <a:rPr lang="en-US" sz="2400" dirty="0" smtClean="0"/>
              <a:t>30878</a:t>
            </a:r>
          </a:p>
          <a:p>
            <a:pPr lvl="1">
              <a:buNone/>
            </a:pPr>
            <a:r>
              <a:rPr lang="en-US" sz="2400" dirty="0" smtClean="0"/>
              <a:t>2647871</a:t>
            </a:r>
          </a:p>
          <a:p>
            <a:pPr lvl="1">
              <a:buNone/>
            </a:pPr>
            <a:r>
              <a:rPr lang="en-US" sz="2400" dirty="0" smtClean="0"/>
              <a:t>1283744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Data in the qualifying.txt looks like this (No answers)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Movie#</a:t>
            </a:r>
          </a:p>
          <a:p>
            <a:pPr>
              <a:buNone/>
            </a:pPr>
            <a:r>
              <a:rPr lang="en-US" dirty="0" smtClean="0"/>
              <a:t>Customer#, </a:t>
            </a:r>
            <a:r>
              <a:rPr lang="en-US" dirty="0" err="1" smtClean="0"/>
              <a:t>DateofRating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Customer#, </a:t>
            </a:r>
            <a:r>
              <a:rPr lang="en-US" dirty="0" err="1" smtClean="0"/>
              <a:t>DateofRating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1:</a:t>
            </a:r>
          </a:p>
          <a:p>
            <a:pPr>
              <a:buNone/>
            </a:pPr>
            <a:r>
              <a:rPr lang="en-US" dirty="0" smtClean="0"/>
              <a:t>1046323,2005-12-19</a:t>
            </a:r>
          </a:p>
          <a:p>
            <a:pPr>
              <a:buNone/>
            </a:pPr>
            <a:r>
              <a:rPr lang="en-US" dirty="0" smtClean="0"/>
              <a:t>1080030,2005-12-23</a:t>
            </a:r>
          </a:p>
          <a:p>
            <a:pPr>
              <a:buNone/>
            </a:pPr>
            <a:r>
              <a:rPr lang="en-US" dirty="0" smtClean="0"/>
              <a:t>1830096,2005-03-14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Nut to Crack?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Why is this problem such a difficult one?</a:t>
            </a:r>
          </a:p>
          <a:p>
            <a:pPr lvl="1"/>
            <a:r>
              <a:rPr lang="en-US" dirty="0" smtClean="0"/>
              <a:t>Total ratings possible = </a:t>
            </a:r>
          </a:p>
          <a:p>
            <a:pPr lvl="1">
              <a:buNone/>
            </a:pPr>
            <a:r>
              <a:rPr lang="en-US" dirty="0" smtClean="0"/>
              <a:t>480,189 (user) * 17,770 (movies) = </a:t>
            </a:r>
            <a:r>
              <a:rPr lang="en-US" b="1" dirty="0" smtClean="0"/>
              <a:t>8532958530 (8.5 Billion)</a:t>
            </a:r>
          </a:p>
          <a:p>
            <a:pPr lvl="1"/>
            <a:r>
              <a:rPr lang="en-US" dirty="0" smtClean="0"/>
              <a:t>Total available = </a:t>
            </a:r>
            <a:r>
              <a:rPr lang="en-US" b="1" dirty="0" smtClean="0"/>
              <a:t>100 Million</a:t>
            </a:r>
          </a:p>
          <a:p>
            <a:pPr lvl="1"/>
            <a:r>
              <a:rPr lang="en-US" dirty="0" smtClean="0"/>
              <a:t>The User x Movies matrix has </a:t>
            </a:r>
            <a:r>
              <a:rPr lang="en-US" b="1" dirty="0" smtClean="0"/>
              <a:t>8.4 Billion</a:t>
            </a:r>
            <a:r>
              <a:rPr lang="en-US" dirty="0" smtClean="0"/>
              <a:t> </a:t>
            </a:r>
            <a:r>
              <a:rPr lang="en-US" b="1" dirty="0" smtClean="0"/>
              <a:t>entries missing</a:t>
            </a:r>
          </a:p>
          <a:p>
            <a:pPr lvl="1"/>
            <a:r>
              <a:rPr lang="en-US" dirty="0" smtClean="0"/>
              <a:t>Consider the problem as Least Square problem</a:t>
            </a:r>
          </a:p>
          <a:p>
            <a:pPr lvl="1"/>
            <a:r>
              <a:rPr lang="en-US" dirty="0" smtClean="0"/>
              <a:t>We can consider this problem by representing it as system of equation in a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Technically tough as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Huge memory requirements</a:t>
            </a:r>
          </a:p>
          <a:p>
            <a:r>
              <a:rPr lang="en-US" dirty="0" smtClean="0"/>
              <a:t>High time requirements</a:t>
            </a:r>
          </a:p>
          <a:p>
            <a:r>
              <a:rPr lang="en-US" dirty="0" smtClean="0"/>
              <a:t>Because we are using only ~100 Million of possible 8.5 Billion ratings the predictors have some error in their weights (small training data)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Various Methods Employed for Netflix Prize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Nearest Neighbor methods</a:t>
            </a:r>
          </a:p>
          <a:p>
            <a:pPr lvl="1"/>
            <a:r>
              <a:rPr lang="en-US" dirty="0" smtClean="0"/>
              <a:t>k-NN with variations</a:t>
            </a:r>
          </a:p>
          <a:p>
            <a:r>
              <a:rPr lang="en-US" dirty="0" smtClean="0"/>
              <a:t>Matrix factorization</a:t>
            </a:r>
          </a:p>
          <a:p>
            <a:pPr lvl="1"/>
            <a:r>
              <a:rPr lang="en-US" dirty="0" smtClean="0"/>
              <a:t>Probabilistic Latent Semantic Analysis</a:t>
            </a:r>
          </a:p>
          <a:p>
            <a:pPr lvl="1"/>
            <a:r>
              <a:rPr lang="en-US" dirty="0" smtClean="0"/>
              <a:t>Probabilistic Matrix Factorization</a:t>
            </a:r>
          </a:p>
          <a:p>
            <a:pPr lvl="1"/>
            <a:r>
              <a:rPr lang="en-US" dirty="0" smtClean="0"/>
              <a:t>Expectation Maximization for Matrix Factorization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Regularized Matrix Factorization</a:t>
            </a:r>
          </a:p>
          <a:p>
            <a:pPr>
              <a:buNone/>
            </a:pPr>
            <a:r>
              <a:rPr lang="en-US" dirty="0" smtClean="0"/>
              <a:t>[2]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z="2400" b="1" dirty="0" smtClean="0"/>
              <a:t>Title: “</a:t>
            </a:r>
            <a:r>
              <a:rPr lang="en-US" sz="2400" i="1" dirty="0" smtClean="0"/>
              <a:t>Improving regularized singular value decomposition for collaborative filtering</a:t>
            </a:r>
            <a:r>
              <a:rPr lang="en-US" sz="2400" dirty="0" smtClean="0"/>
              <a:t>” - </a:t>
            </a:r>
            <a:r>
              <a:rPr lang="en-US" sz="2400" dirty="0" err="1" smtClean="0"/>
              <a:t>Arkadiusz</a:t>
            </a:r>
            <a:r>
              <a:rPr lang="en-US" sz="2400" dirty="0" smtClean="0"/>
              <a:t> </a:t>
            </a:r>
            <a:r>
              <a:rPr lang="en-US" sz="2400" dirty="0" err="1" smtClean="0"/>
              <a:t>Paterek</a:t>
            </a:r>
            <a:r>
              <a:rPr lang="en-US" sz="2400" dirty="0" smtClean="0"/>
              <a:t>, Proceedings of KDD Cup and Workshop, 2007. [3]</a:t>
            </a:r>
          </a:p>
          <a:p>
            <a:r>
              <a:rPr lang="en-US" sz="2400" dirty="0" smtClean="0"/>
              <a:t>Uses Algorithm described by Simon Funk (</a:t>
            </a:r>
            <a:r>
              <a:rPr lang="en-US" sz="2400" dirty="0" err="1" smtClean="0"/>
              <a:t>Brandyn</a:t>
            </a:r>
            <a:r>
              <a:rPr lang="en-US" sz="2400" dirty="0" smtClean="0"/>
              <a:t> Webb) in [4].</a:t>
            </a:r>
          </a:p>
          <a:p>
            <a:r>
              <a:rPr lang="en-US" sz="2400" dirty="0" smtClean="0"/>
              <a:t>The algorithm revolves around regularized Singular Value Decomposition (SVD) described in [4] and suggests some interesting use of biases to it to improve performance.</a:t>
            </a:r>
          </a:p>
          <a:p>
            <a:r>
              <a:rPr lang="en-US" sz="2400" dirty="0" smtClean="0"/>
              <a:t>It also proposes some methods for post processing of the features extracted from the SVD.</a:t>
            </a:r>
          </a:p>
          <a:p>
            <a:r>
              <a:rPr lang="en-US" sz="2400" dirty="0" smtClean="0"/>
              <a:t>It compares the various combinations of methods suggested in the paper for the Netflix Data.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Consider the given problem as a Matrix of Users x Movies  A</a:t>
            </a:r>
          </a:p>
          <a:p>
            <a:pPr>
              <a:buNone/>
            </a:pPr>
            <a:r>
              <a:rPr lang="en-US" dirty="0" smtClean="0"/>
              <a:t>or </a:t>
            </a:r>
          </a:p>
          <a:p>
            <a:r>
              <a:rPr lang="en-US" dirty="0" smtClean="0"/>
              <a:t>Movies x Users</a:t>
            </a:r>
          </a:p>
          <a:p>
            <a:r>
              <a:rPr lang="en-US" dirty="0" smtClean="0"/>
              <a:t>Show are the two examples</a:t>
            </a:r>
          </a:p>
          <a:p>
            <a:r>
              <a:rPr lang="en-US" dirty="0" smtClean="0"/>
              <a:t>What do we do with this representation?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43"/>
                <a:gridCol w="576943"/>
                <a:gridCol w="576943"/>
                <a:gridCol w="576943"/>
                <a:gridCol w="576943"/>
                <a:gridCol w="576943"/>
                <a:gridCol w="57694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48200" y="3352800"/>
          <a:ext cx="4038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Method of Matrix Factorization</a:t>
            </a:r>
          </a:p>
          <a:p>
            <a:r>
              <a:rPr lang="en-US" dirty="0" smtClean="0"/>
              <a:t>Applicable to rectangular matrices and square alike</a:t>
            </a:r>
          </a:p>
          <a:p>
            <a:r>
              <a:rPr lang="en-US" dirty="0" smtClean="0"/>
              <a:t>Decomposes the matrix in to 3 component matrices whose product approximates the original matrix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E.g.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D</a:t>
            </a:r>
            <a:r>
              <a:rPr lang="en-US" sz="1400" dirty="0" smtClean="0"/>
              <a:t> $d</a:t>
            </a:r>
          </a:p>
          <a:p>
            <a:pPr>
              <a:buNone/>
            </a:pPr>
            <a:r>
              <a:rPr lang="en-US" sz="1400" dirty="0" smtClean="0"/>
              <a:t>	[1] 13.218989  4.887761  1.538870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U</a:t>
            </a:r>
            <a:r>
              <a:rPr lang="en-US" sz="1400" dirty="0" smtClean="0"/>
              <a:t> $u           [,1]       [,2]       [,3]</a:t>
            </a:r>
          </a:p>
          <a:p>
            <a:pPr>
              <a:buNone/>
            </a:pPr>
            <a:r>
              <a:rPr lang="en-US" sz="1400" dirty="0" smtClean="0"/>
              <a:t>	[1,] -0.5606779  0.8192382 -0.1203705</a:t>
            </a:r>
          </a:p>
          <a:p>
            <a:pPr>
              <a:buNone/>
            </a:pPr>
            <a:r>
              <a:rPr lang="en-US" sz="1400" dirty="0" smtClean="0"/>
              <a:t>	[2,] -0.5529369 -0.4786352 -0.6820331</a:t>
            </a:r>
          </a:p>
          <a:p>
            <a:pPr>
              <a:buNone/>
            </a:pPr>
            <a:r>
              <a:rPr lang="en-US" sz="1400" dirty="0" smtClean="0"/>
              <a:t>	[3,] -0.6163612 -0.3158436  0.7213472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V</a:t>
            </a:r>
            <a:r>
              <a:rPr lang="en-US" sz="1400" dirty="0" smtClean="0"/>
              <a:t> $v            [,1]        [,2]              [,3]</a:t>
            </a:r>
          </a:p>
          <a:p>
            <a:pPr>
              <a:buNone/>
            </a:pPr>
            <a:r>
              <a:rPr lang="en-US" sz="1400" dirty="0" smtClean="0"/>
              <a:t>	[1,] -0.17808307  0.20598164  0.78106201</a:t>
            </a:r>
          </a:p>
          <a:p>
            <a:pPr>
              <a:buNone/>
            </a:pPr>
            <a:r>
              <a:rPr lang="en-US" sz="1400" dirty="0" smtClean="0"/>
              <a:t>	[2,] -0.16965834  0.67044040 -0.31288023</a:t>
            </a:r>
          </a:p>
          <a:p>
            <a:pPr>
              <a:buNone/>
            </a:pPr>
            <a:r>
              <a:rPr lang="en-US" sz="1400" dirty="0" smtClean="0"/>
              <a:t>	[3,] -0.52406769  0.28579770  0.15429276</a:t>
            </a:r>
          </a:p>
          <a:p>
            <a:pPr>
              <a:buNone/>
            </a:pPr>
            <a:r>
              <a:rPr lang="en-US" sz="1400" dirty="0" smtClean="0"/>
              <a:t>	[4,] -0.65435261  0.02532797 -0.26336364</a:t>
            </a:r>
          </a:p>
          <a:p>
            <a:pPr>
              <a:buNone/>
            </a:pPr>
            <a:r>
              <a:rPr lang="en-US" sz="1400" dirty="0" smtClean="0"/>
              <a:t>	[5,] -0.04182898 -0.09792523 -0.44320373</a:t>
            </a:r>
          </a:p>
          <a:p>
            <a:pPr>
              <a:buNone/>
            </a:pPr>
            <a:r>
              <a:rPr lang="en-US" sz="1400" dirty="0" smtClean="0"/>
              <a:t>	[6,] -0.48469427 -0.64511243  0.04951659</a:t>
            </a:r>
          </a:p>
          <a:p>
            <a:pPr>
              <a:buNone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recover original Matrix?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Yes. (Well almost!) Here is how.</a:t>
            </a:r>
          </a:p>
          <a:p>
            <a:r>
              <a:rPr lang="en-US" dirty="0" smtClean="0"/>
              <a:t>We will Multiply the 3 Matrices U*D*V</a:t>
            </a:r>
            <a:r>
              <a:rPr lang="en-US" baseline="30000" dirty="0" smtClean="0"/>
              <a:t>T</a:t>
            </a:r>
          </a:p>
          <a:p>
            <a:r>
              <a:rPr lang="en-US" dirty="0" smtClean="0"/>
              <a:t>We get – A*  ~= A.</a:t>
            </a:r>
          </a:p>
          <a:p>
            <a:r>
              <a:rPr lang="en-US" sz="1400" b="1" dirty="0" smtClean="0"/>
              <a:t> [,1]          	[,2]	        [,3] 	[,4]          	[,5] 	       [,6]</a:t>
            </a:r>
          </a:p>
          <a:p>
            <a:pPr>
              <a:buNone/>
            </a:pPr>
            <a:r>
              <a:rPr lang="en-US" sz="1400" b="1" dirty="0" smtClean="0"/>
              <a:t>[1,]  2.000000e+00 	 4.000000e+00    5    	5 	-1.557185e-17    1</a:t>
            </a:r>
          </a:p>
          <a:p>
            <a:pPr>
              <a:buNone/>
            </a:pPr>
            <a:r>
              <a:rPr lang="en-US" sz="1400" b="1" dirty="0" smtClean="0"/>
              <a:t>[2,] -8.564655e-16 	-1.221706e-15    3    	5  	1.000000e+00    5</a:t>
            </a:r>
          </a:p>
          <a:p>
            <a:pPr>
              <a:buNone/>
            </a:pPr>
            <a:r>
              <a:rPr lang="en-US" sz="1400" b="1" dirty="0" smtClean="0"/>
              <a:t>[3,]  2.000000e+00 	-1.231356e-15    4    	5  	1.757492e-16    5</a:t>
            </a:r>
          </a:p>
          <a:p>
            <a:r>
              <a:rPr lang="en-US" dirty="0" smtClean="0"/>
              <a:t>We can see this is an Approximation of the original matrix.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use SVD?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the 2 matrices U and V to estimate the original matrix A.</a:t>
            </a:r>
          </a:p>
          <a:p>
            <a:r>
              <a:rPr lang="en-US" dirty="0" smtClean="0"/>
              <a:t>So what happened to the diagonal matrix D?</a:t>
            </a:r>
          </a:p>
          <a:p>
            <a:r>
              <a:rPr lang="en-US" dirty="0" smtClean="0"/>
              <a:t>We train our method on the given training set and learn by rolling the diagonal matrix in the two matrices.</a:t>
            </a:r>
          </a:p>
          <a:p>
            <a:r>
              <a:rPr lang="en-US" dirty="0" smtClean="0"/>
              <a:t>We do U * V</a:t>
            </a:r>
            <a:r>
              <a:rPr lang="en-US" baseline="30000" dirty="0" smtClean="0"/>
              <a:t>T </a:t>
            </a:r>
            <a:r>
              <a:rPr lang="en-US" dirty="0" smtClean="0"/>
              <a:t> and obtain A’.</a:t>
            </a:r>
          </a:p>
          <a:p>
            <a:r>
              <a:rPr lang="en-US" dirty="0" smtClean="0"/>
              <a:t>Error = ∀</a:t>
            </a:r>
            <a:r>
              <a:rPr lang="en-US" baseline="-25000" dirty="0" err="1" smtClean="0"/>
              <a:t>i</a:t>
            </a:r>
            <a:r>
              <a:rPr lang="en-US" dirty="0" err="1" smtClean="0"/>
              <a:t>∀</a:t>
            </a:r>
            <a:r>
              <a:rPr lang="en-US" baseline="-25000" dirty="0" err="1" smtClean="0"/>
              <a:t>j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ij</a:t>
            </a:r>
            <a:r>
              <a:rPr lang="en-US" dirty="0" smtClean="0"/>
              <a:t>’ –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ij</a:t>
            </a:r>
            <a:r>
              <a:rPr lang="en-US" dirty="0" smtClean="0"/>
              <a:t>. </a:t>
            </a:r>
            <a:endParaRPr lang="en-US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variations covered in this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Simple Predictors</a:t>
            </a:r>
          </a:p>
          <a:p>
            <a:r>
              <a:rPr lang="en-US" sz="3000" dirty="0" smtClean="0"/>
              <a:t>Regularized SVD</a:t>
            </a:r>
          </a:p>
          <a:p>
            <a:r>
              <a:rPr lang="en-US" sz="3000" dirty="0" smtClean="0"/>
              <a:t>Improved Regularized SVD (with Biases)</a:t>
            </a:r>
          </a:p>
          <a:p>
            <a:r>
              <a:rPr lang="en-US" sz="3000" dirty="0" smtClean="0"/>
              <a:t>Post processing SVD with KNN</a:t>
            </a:r>
          </a:p>
          <a:p>
            <a:r>
              <a:rPr lang="en-US" sz="3000" dirty="0" smtClean="0"/>
              <a:t>Post processing SVD with kernel ridge regression</a:t>
            </a:r>
          </a:p>
          <a:p>
            <a:r>
              <a:rPr lang="en-US" sz="3000" dirty="0" smtClean="0"/>
              <a:t>K-means</a:t>
            </a:r>
          </a:p>
          <a:p>
            <a:r>
              <a:rPr lang="en-US" sz="3000" dirty="0" smtClean="0"/>
              <a:t>Linear model for each item</a:t>
            </a:r>
          </a:p>
          <a:p>
            <a:r>
              <a:rPr lang="en-US" sz="3000" dirty="0" smtClean="0"/>
              <a:t>Decreasing the number of Parameters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401762"/>
          </a:xfrm>
        </p:spPr>
        <p:txBody>
          <a:bodyPr/>
          <a:lstStyle/>
          <a:p>
            <a:r>
              <a:rPr lang="en-US" dirty="0" smtClean="0"/>
              <a:t>The SVD Algorithm from paper </a:t>
            </a:r>
            <a:r>
              <a:rPr lang="en-US" sz="4000" baseline="-25000" dirty="0" smtClean="0"/>
              <a:t>[3,4,6]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sz="2000" dirty="0" smtClean="0"/>
              <a:t>Initialize 2 arrays </a:t>
            </a:r>
            <a:r>
              <a:rPr lang="en-US" sz="2000" dirty="0" err="1" smtClean="0"/>
              <a:t>movieFeatures</a:t>
            </a:r>
            <a:r>
              <a:rPr lang="en-US" sz="2000" dirty="0" smtClean="0"/>
              <a:t> (U) and </a:t>
            </a:r>
            <a:r>
              <a:rPr lang="en-US" sz="2000" dirty="0" err="1" smtClean="0"/>
              <a:t>customerFeatures</a:t>
            </a:r>
            <a:r>
              <a:rPr lang="en-US" sz="2000" dirty="0" smtClean="0"/>
              <a:t> (V) to very small value 0.1</a:t>
            </a:r>
          </a:p>
          <a:p>
            <a:r>
              <a:rPr lang="en-US" sz="2000" dirty="0" smtClean="0"/>
              <a:t>For every feature# in features</a:t>
            </a:r>
          </a:p>
          <a:p>
            <a:pPr lvl="1">
              <a:buNone/>
            </a:pPr>
            <a:r>
              <a:rPr lang="en-US" sz="2000" dirty="0" smtClean="0"/>
              <a:t>Until minimum iterations are done or RMSE is not improving more than minimum improvement</a:t>
            </a:r>
          </a:p>
          <a:p>
            <a:pPr lvl="1">
              <a:buNone/>
            </a:pPr>
            <a:r>
              <a:rPr lang="en-US" sz="2000" dirty="0" smtClean="0"/>
              <a:t>    For every data point in training set </a:t>
            </a:r>
            <a:r>
              <a:rPr lang="en-US" sz="2000" dirty="0" smtClean="0">
                <a:solidFill>
                  <a:srgbClr val="FF0000"/>
                </a:solidFill>
              </a:rPr>
              <a:t>//data point has </a:t>
            </a:r>
            <a:r>
              <a:rPr lang="en-US" sz="2000" dirty="0" err="1" smtClean="0">
                <a:solidFill>
                  <a:srgbClr val="FF0000"/>
                </a:solidFill>
              </a:rPr>
              <a:t>custID</a:t>
            </a:r>
            <a:r>
              <a:rPr lang="en-US" sz="2000" dirty="0" smtClean="0">
                <a:solidFill>
                  <a:srgbClr val="FF0000"/>
                </a:solidFill>
              </a:rPr>
              <a:t> and </a:t>
            </a:r>
            <a:r>
              <a:rPr lang="en-US" sz="2000" dirty="0" err="1" smtClean="0">
                <a:solidFill>
                  <a:srgbClr val="FF0000"/>
                </a:solidFill>
              </a:rPr>
              <a:t>movieID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b="1" dirty="0" smtClean="0"/>
              <a:t>prating </a:t>
            </a:r>
            <a:r>
              <a:rPr lang="en-US" sz="1800" dirty="0" smtClean="0"/>
              <a:t>= 	</a:t>
            </a:r>
            <a:r>
              <a:rPr lang="en-US" sz="1800" dirty="0" err="1" smtClean="0"/>
              <a:t>customerFeatures</a:t>
            </a:r>
            <a:r>
              <a:rPr lang="en-US" sz="1800" dirty="0" smtClean="0"/>
              <a:t>[feature#][</a:t>
            </a:r>
            <a:r>
              <a:rPr lang="en-US" sz="1800" dirty="0" err="1" smtClean="0"/>
              <a:t>custID</a:t>
            </a:r>
            <a:r>
              <a:rPr lang="en-US" sz="1800" dirty="0" smtClean="0"/>
              <a:t>]  * 					</a:t>
            </a:r>
            <a:r>
              <a:rPr lang="en-US" sz="1800" dirty="0" err="1" smtClean="0"/>
              <a:t>movieFeatures</a:t>
            </a:r>
            <a:r>
              <a:rPr lang="en-US" sz="1800" dirty="0" smtClean="0"/>
              <a:t> [feature#][</a:t>
            </a:r>
            <a:r>
              <a:rPr lang="en-US" sz="1800" dirty="0" err="1" smtClean="0"/>
              <a:t>movieID</a:t>
            </a:r>
            <a:r>
              <a:rPr lang="en-US" sz="1800" dirty="0" smtClean="0"/>
              <a:t>] </a:t>
            </a:r>
            <a:r>
              <a:rPr lang="en-US" sz="1800" dirty="0" smtClean="0">
                <a:solidFill>
                  <a:srgbClr val="FF0000"/>
                </a:solidFill>
              </a:rPr>
              <a:t>//Predict the rating 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b="1" dirty="0" smtClean="0"/>
              <a:t>error </a:t>
            </a:r>
            <a:r>
              <a:rPr lang="en-US" sz="1800" dirty="0" smtClean="0"/>
              <a:t>= 	</a:t>
            </a:r>
            <a:r>
              <a:rPr lang="en-US" sz="1800" dirty="0" err="1" smtClean="0"/>
              <a:t>originalrating</a:t>
            </a:r>
            <a:r>
              <a:rPr lang="en-US" sz="1800" dirty="0" smtClean="0"/>
              <a:t>  -  prating	</a:t>
            </a:r>
            <a:r>
              <a:rPr lang="en-US" sz="1800" dirty="0" smtClean="0">
                <a:solidFill>
                  <a:srgbClr val="FF0000"/>
                </a:solidFill>
              </a:rPr>
              <a:t>//Find the error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b="1" dirty="0" err="1" smtClean="0"/>
              <a:t>squareerrsum</a:t>
            </a:r>
            <a:r>
              <a:rPr lang="en-US" sz="1800" dirty="0" smtClean="0"/>
              <a:t> += error * error</a:t>
            </a:r>
            <a:r>
              <a:rPr lang="en-US" sz="1800" dirty="0" smtClean="0">
                <a:solidFill>
                  <a:srgbClr val="FF0000"/>
                </a:solidFill>
              </a:rPr>
              <a:t>  //Sum the squared error for RMSE.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b="1" dirty="0" err="1" smtClean="0"/>
              <a:t>cf</a:t>
            </a:r>
            <a:r>
              <a:rPr lang="en-US" sz="1800" b="1" dirty="0" smtClean="0"/>
              <a:t> </a:t>
            </a:r>
            <a:r>
              <a:rPr lang="en-US" sz="1800" dirty="0" smtClean="0"/>
              <a:t> = </a:t>
            </a:r>
            <a:r>
              <a:rPr lang="en-US" sz="1800" dirty="0" err="1" smtClean="0"/>
              <a:t>customerFeatures</a:t>
            </a:r>
            <a:r>
              <a:rPr lang="en-US" sz="1800" dirty="0" smtClean="0"/>
              <a:t>[feature#][</a:t>
            </a:r>
            <a:r>
              <a:rPr lang="en-US" sz="1800" dirty="0" err="1" smtClean="0"/>
              <a:t>custID</a:t>
            </a:r>
            <a:r>
              <a:rPr lang="en-US" sz="1800" dirty="0" smtClean="0"/>
              <a:t>] </a:t>
            </a:r>
            <a:r>
              <a:rPr lang="en-US" sz="1800" dirty="0" smtClean="0">
                <a:solidFill>
                  <a:srgbClr val="FF0000"/>
                </a:solidFill>
              </a:rPr>
              <a:t>//locally copy current feature value</a:t>
            </a:r>
          </a:p>
          <a:p>
            <a:pPr>
              <a:buNone/>
            </a:pPr>
            <a:r>
              <a:rPr lang="en-US" sz="1800" dirty="0" smtClean="0"/>
              <a:t>                 </a:t>
            </a:r>
            <a:r>
              <a:rPr lang="en-US" sz="1800" b="1" dirty="0" smtClean="0"/>
              <a:t>mf</a:t>
            </a:r>
            <a:r>
              <a:rPr lang="en-US" sz="1800" dirty="0" smtClean="0"/>
              <a:t> = </a:t>
            </a:r>
            <a:r>
              <a:rPr lang="en-US" sz="1800" dirty="0" err="1" smtClean="0"/>
              <a:t>movieFeatures</a:t>
            </a:r>
            <a:r>
              <a:rPr lang="en-US" sz="1800" dirty="0" smtClean="0"/>
              <a:t> [feature#][</a:t>
            </a:r>
            <a:r>
              <a:rPr lang="en-US" sz="1800" dirty="0" err="1" smtClean="0"/>
              <a:t>movieID</a:t>
            </a:r>
            <a:r>
              <a:rPr lang="en-US" sz="1800" dirty="0" smtClean="0"/>
              <a:t>] </a:t>
            </a:r>
            <a:r>
              <a:rPr lang="en-US" sz="1800" dirty="0" smtClean="0">
                <a:solidFill>
                  <a:srgbClr val="FF0000"/>
                </a:solidFill>
              </a:rPr>
              <a:t>//locally copy current feature value</a:t>
            </a:r>
          </a:p>
          <a:p>
            <a:pPr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 algn="r">
              <a:buNone/>
            </a:pPr>
            <a:r>
              <a:rPr lang="en-US" sz="1800" dirty="0" smtClean="0"/>
              <a:t>Contd.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	   </a:t>
            </a:r>
            <a:r>
              <a:rPr lang="en-US" sz="2000" dirty="0" smtClean="0"/>
              <a:t>	</a:t>
            </a:r>
            <a:r>
              <a:rPr lang="en-US" sz="2000" b="1" dirty="0" err="1" smtClean="0"/>
              <a:t>customerFeatures</a:t>
            </a:r>
            <a:r>
              <a:rPr lang="en-US" sz="2000" b="1" dirty="0" smtClean="0"/>
              <a:t>[feature#][</a:t>
            </a:r>
            <a:r>
              <a:rPr lang="en-US" sz="2000" b="1" dirty="0" err="1" smtClean="0"/>
              <a:t>custID</a:t>
            </a:r>
            <a:r>
              <a:rPr lang="en-US" sz="2000" b="1" dirty="0" smtClean="0"/>
              <a:t>]</a:t>
            </a:r>
            <a:r>
              <a:rPr lang="en-US" sz="2000" dirty="0" smtClean="0"/>
              <a:t> += </a:t>
            </a:r>
            <a:r>
              <a:rPr lang="en-US" sz="2000" dirty="0" err="1" smtClean="0"/>
              <a:t>learningrate</a:t>
            </a:r>
            <a:r>
              <a:rPr lang="en-US" sz="2000" dirty="0" smtClean="0"/>
              <a:t> *(error * mf – 	</a:t>
            </a:r>
            <a:r>
              <a:rPr lang="en-US" sz="2000" dirty="0" err="1" smtClean="0"/>
              <a:t>regularizationfactor</a:t>
            </a:r>
            <a:r>
              <a:rPr lang="en-US" sz="2000" dirty="0" smtClean="0"/>
              <a:t> * </a:t>
            </a:r>
            <a:r>
              <a:rPr lang="en-US" sz="2000" dirty="0" err="1" smtClean="0"/>
              <a:t>cf</a:t>
            </a:r>
            <a:r>
              <a:rPr lang="en-US" sz="2000" dirty="0" smtClean="0"/>
              <a:t>) </a:t>
            </a:r>
            <a:r>
              <a:rPr lang="en-US" sz="2000" dirty="0" smtClean="0">
                <a:solidFill>
                  <a:srgbClr val="FF0000"/>
                </a:solidFill>
              </a:rPr>
              <a:t>//Rolling the ERROR in to the features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b="1" dirty="0" err="1" smtClean="0"/>
              <a:t>movieFeatures</a:t>
            </a:r>
            <a:r>
              <a:rPr lang="en-US" sz="2000" b="1" dirty="0" smtClean="0"/>
              <a:t> [feature#][</a:t>
            </a:r>
            <a:r>
              <a:rPr lang="en-US" sz="2000" b="1" dirty="0" err="1" smtClean="0"/>
              <a:t>movieID</a:t>
            </a:r>
            <a:r>
              <a:rPr lang="en-US" sz="2000" b="1" dirty="0" smtClean="0"/>
              <a:t>]</a:t>
            </a:r>
            <a:r>
              <a:rPr lang="en-US" sz="2000" dirty="0" smtClean="0"/>
              <a:t> += </a:t>
            </a:r>
            <a:r>
              <a:rPr lang="en-US" sz="2000" dirty="0" err="1" smtClean="0"/>
              <a:t>learningrate</a:t>
            </a:r>
            <a:r>
              <a:rPr lang="en-US" sz="2000" dirty="0" smtClean="0"/>
              <a:t> *(error * </a:t>
            </a:r>
            <a:r>
              <a:rPr lang="en-US" sz="2000" dirty="0" err="1" smtClean="0"/>
              <a:t>cf</a:t>
            </a:r>
            <a:r>
              <a:rPr lang="en-US" sz="2000" dirty="0" smtClean="0"/>
              <a:t> – 	</a:t>
            </a:r>
            <a:r>
              <a:rPr lang="en-US" sz="2000" dirty="0" err="1" smtClean="0"/>
              <a:t>regularizationfactor</a:t>
            </a:r>
            <a:r>
              <a:rPr lang="en-US" sz="2000" dirty="0" smtClean="0"/>
              <a:t> * mf) </a:t>
            </a:r>
            <a:r>
              <a:rPr lang="en-US" sz="2000" dirty="0" smtClean="0">
                <a:solidFill>
                  <a:srgbClr val="FF0000"/>
                </a:solidFill>
              </a:rPr>
              <a:t>//Rolling the ERROR in to the feature</a:t>
            </a:r>
          </a:p>
          <a:p>
            <a:pPr>
              <a:buNone/>
            </a:pPr>
            <a:r>
              <a:rPr lang="en-US" sz="2000" dirty="0" smtClean="0"/>
              <a:t>	    RMSE = (</a:t>
            </a:r>
            <a:r>
              <a:rPr lang="en-US" sz="2000" dirty="0" err="1" smtClean="0"/>
              <a:t>squareerrsum</a:t>
            </a:r>
            <a:r>
              <a:rPr lang="en-US" sz="2000" dirty="0" smtClean="0"/>
              <a:t> / total number of data points) </a:t>
            </a:r>
            <a:r>
              <a:rPr lang="en-US" sz="2000" dirty="0" smtClean="0">
                <a:solidFill>
                  <a:srgbClr val="FF0000"/>
                </a:solidFill>
              </a:rPr>
              <a:t>// Calculate RMSE</a:t>
            </a:r>
          </a:p>
          <a:p>
            <a:r>
              <a:rPr lang="en-US" sz="2000" dirty="0" smtClean="0"/>
              <a:t>Now we do the testing</a:t>
            </a:r>
          </a:p>
          <a:p>
            <a:r>
              <a:rPr lang="en-US" sz="2000" dirty="0" smtClean="0"/>
              <a:t>For every test point with </a:t>
            </a:r>
            <a:r>
              <a:rPr lang="en-US" sz="2000" dirty="0" err="1" smtClean="0"/>
              <a:t>custID</a:t>
            </a:r>
            <a:r>
              <a:rPr lang="en-US" sz="2000" dirty="0" smtClean="0"/>
              <a:t> and </a:t>
            </a:r>
            <a:r>
              <a:rPr lang="en-US" sz="2000" dirty="0" err="1" smtClean="0"/>
              <a:t>movieID</a:t>
            </a:r>
            <a:endParaRPr lang="en-US" sz="2000" dirty="0" smtClean="0"/>
          </a:p>
          <a:p>
            <a:pPr lvl="1">
              <a:buNone/>
            </a:pPr>
            <a:r>
              <a:rPr lang="en-US" sz="1800" dirty="0" smtClean="0"/>
              <a:t>For every feature# in Features</a:t>
            </a:r>
          </a:p>
          <a:p>
            <a:pPr lvl="1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predictedrating</a:t>
            </a:r>
            <a:r>
              <a:rPr lang="en-US" sz="1800" dirty="0" smtClean="0"/>
              <a:t>  += 	</a:t>
            </a:r>
            <a:r>
              <a:rPr lang="en-US" sz="1800" dirty="0" err="1" smtClean="0"/>
              <a:t>customerFeatures</a:t>
            </a:r>
            <a:r>
              <a:rPr lang="en-US" sz="1800" dirty="0" smtClean="0"/>
              <a:t>[feature#][</a:t>
            </a:r>
            <a:r>
              <a:rPr lang="en-US" sz="1800" dirty="0" err="1" smtClean="0"/>
              <a:t>custID</a:t>
            </a:r>
            <a:r>
              <a:rPr lang="en-US" sz="1800" dirty="0" smtClean="0"/>
              <a:t>]  * 					</a:t>
            </a:r>
            <a:r>
              <a:rPr lang="en-US" sz="1800" dirty="0" err="1" smtClean="0"/>
              <a:t>movieFeatures</a:t>
            </a:r>
            <a:r>
              <a:rPr lang="en-US" sz="1800" dirty="0" smtClean="0"/>
              <a:t> [feature#][</a:t>
            </a:r>
            <a:r>
              <a:rPr lang="en-US" sz="1800" dirty="0" err="1" smtClean="0"/>
              <a:t>movieID</a:t>
            </a:r>
            <a:r>
              <a:rPr lang="en-US" sz="1800" dirty="0" smtClean="0"/>
              <a:t>] </a:t>
            </a:r>
          </a:p>
          <a:p>
            <a:r>
              <a:rPr lang="en-US" sz="2200" dirty="0" smtClean="0"/>
              <a:t>Caveats – clip the ratings in the range (1, 5) predicted rating might go out of bounds</a:t>
            </a:r>
          </a:p>
          <a:p>
            <a:r>
              <a:rPr lang="en-US" sz="2200" dirty="0" smtClean="0"/>
              <a:t>“Regularization factor” is introduced by </a:t>
            </a:r>
            <a:r>
              <a:rPr lang="en-US" sz="2200" dirty="0" err="1" smtClean="0"/>
              <a:t>Brandyn</a:t>
            </a:r>
            <a:r>
              <a:rPr lang="en-US" sz="2200" dirty="0" smtClean="0"/>
              <a:t> Webb in [4] to reduce the over fitting</a:t>
            </a:r>
            <a:endParaRPr lang="en-US" sz="1600" dirty="0" smtClean="0"/>
          </a:p>
          <a:p>
            <a:pPr lvl="1">
              <a:buNone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Variation: Improved Regularized SVD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That was regularized SVD</a:t>
            </a:r>
          </a:p>
          <a:p>
            <a:r>
              <a:rPr lang="en-US" dirty="0" smtClean="0"/>
              <a:t>Improved Regularized SVD with Biases</a:t>
            </a:r>
          </a:p>
          <a:p>
            <a:pPr lvl="1"/>
            <a:r>
              <a:rPr lang="en-US" dirty="0" smtClean="0"/>
              <a:t>Predict the rating with 2 added biases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per customer and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j</a:t>
            </a:r>
            <a:r>
              <a:rPr lang="en-US" dirty="0" smtClean="0"/>
              <a:t> per movie</a:t>
            </a:r>
          </a:p>
          <a:p>
            <a:pPr lvl="2"/>
            <a:r>
              <a:rPr lang="en-US" dirty="0" smtClean="0"/>
              <a:t>Rating 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j</a:t>
            </a:r>
            <a:r>
              <a:rPr lang="en-US" dirty="0" smtClean="0"/>
              <a:t> + </a:t>
            </a:r>
            <a:r>
              <a:rPr lang="en-US" dirty="0" err="1" smtClean="0"/>
              <a:t>coustomerFeatures</a:t>
            </a:r>
            <a:r>
              <a:rPr lang="en-US" dirty="0" smtClean="0"/>
              <a:t>[</a:t>
            </a:r>
            <a:r>
              <a:rPr lang="en-US" dirty="0" err="1" smtClean="0"/>
              <a:t>featue</a:t>
            </a:r>
            <a:r>
              <a:rPr lang="en-US" dirty="0" smtClean="0"/>
              <a:t>#][</a:t>
            </a:r>
            <a:r>
              <a:rPr lang="en-US" dirty="0" err="1" smtClean="0"/>
              <a:t>i</a:t>
            </a:r>
            <a:r>
              <a:rPr lang="en-US" dirty="0" smtClean="0"/>
              <a:t>] * 				</a:t>
            </a:r>
            <a:r>
              <a:rPr lang="en-US" dirty="0" err="1" smtClean="0"/>
              <a:t>movieFeatures</a:t>
            </a:r>
            <a:r>
              <a:rPr lang="en-US" dirty="0" smtClean="0"/>
              <a:t>[Feature#][j]</a:t>
            </a:r>
          </a:p>
          <a:p>
            <a:pPr lvl="1"/>
            <a:r>
              <a:rPr lang="en-US" dirty="0" smtClean="0"/>
              <a:t>During training update the biases as </a:t>
            </a:r>
          </a:p>
          <a:p>
            <a:pPr lvl="2"/>
            <a:r>
              <a:rPr lang="en-US" sz="2000" dirty="0" err="1" smtClean="0"/>
              <a:t>C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 += </a:t>
            </a:r>
            <a:r>
              <a:rPr lang="en-US" sz="2000" dirty="0" err="1" smtClean="0"/>
              <a:t>learningrate</a:t>
            </a:r>
            <a:r>
              <a:rPr lang="en-US" sz="2000" dirty="0" smtClean="0"/>
              <a:t> * (err – regularization(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+ 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 – </a:t>
            </a:r>
            <a:r>
              <a:rPr lang="en-US" sz="2000" dirty="0" err="1" smtClean="0"/>
              <a:t>global_mean</a:t>
            </a:r>
            <a:r>
              <a:rPr lang="en-US" sz="2000" dirty="0" smtClean="0"/>
              <a:t>)) </a:t>
            </a:r>
          </a:p>
          <a:p>
            <a:pPr lvl="2"/>
            <a:r>
              <a:rPr lang="en-US" sz="2000" dirty="0" err="1" smtClean="0"/>
              <a:t>D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 += </a:t>
            </a:r>
            <a:r>
              <a:rPr lang="en-US" sz="2000" dirty="0" err="1" smtClean="0"/>
              <a:t>learningrate</a:t>
            </a:r>
            <a:r>
              <a:rPr lang="en-US" sz="2000" dirty="0" smtClean="0"/>
              <a:t> * (err – regularization(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+ 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 – </a:t>
            </a:r>
            <a:r>
              <a:rPr lang="en-US" sz="2000" dirty="0" err="1" smtClean="0"/>
              <a:t>global_mean</a:t>
            </a:r>
            <a:r>
              <a:rPr lang="en-US" sz="2000" dirty="0" smtClean="0"/>
              <a:t>)) </a:t>
            </a:r>
          </a:p>
          <a:p>
            <a:pPr lvl="2"/>
            <a:r>
              <a:rPr lang="en-US" sz="1800" dirty="0" err="1" smtClean="0"/>
              <a:t>Learningrate</a:t>
            </a:r>
            <a:r>
              <a:rPr lang="en-US" sz="1800" dirty="0" smtClean="0"/>
              <a:t> = .001, regularization = 0.05, </a:t>
            </a:r>
            <a:r>
              <a:rPr lang="en-US" sz="1800" dirty="0" err="1" smtClean="0"/>
              <a:t>global_mean</a:t>
            </a:r>
            <a:r>
              <a:rPr lang="en-US" sz="1800" dirty="0" smtClean="0"/>
              <a:t> = 3.6033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Variation: KNN for Movies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processing with KNN</a:t>
            </a:r>
          </a:p>
          <a:p>
            <a:pPr lvl="1"/>
            <a:r>
              <a:rPr lang="en-US" dirty="0" smtClean="0"/>
              <a:t>On the Regularized SVD </a:t>
            </a:r>
            <a:r>
              <a:rPr lang="en-US" dirty="0" err="1" smtClean="0"/>
              <a:t>movieFeature</a:t>
            </a:r>
            <a:r>
              <a:rPr lang="en-US" dirty="0" smtClean="0"/>
              <a:t> matrix we run cosine similarity between 2 vectors </a:t>
            </a:r>
          </a:p>
          <a:p>
            <a:pPr lvl="1">
              <a:buNone/>
            </a:pPr>
            <a:r>
              <a:rPr lang="en-US" dirty="0" smtClean="0"/>
              <a:t>similarity = </a:t>
            </a:r>
            <a:r>
              <a:rPr lang="en-US" sz="1800" u="sng" dirty="0" err="1" smtClean="0"/>
              <a:t>movieFeature</a:t>
            </a:r>
            <a:r>
              <a:rPr lang="en-US" sz="1800" u="sng" dirty="0" smtClean="0"/>
              <a:t>[movieID1]</a:t>
            </a:r>
            <a:r>
              <a:rPr lang="en-US" sz="1800" u="sng" baseline="30000" dirty="0" smtClean="0"/>
              <a:t>T</a:t>
            </a:r>
            <a:r>
              <a:rPr lang="en-US" sz="1800" u="sng" dirty="0" smtClean="0"/>
              <a:t>  * </a:t>
            </a:r>
            <a:r>
              <a:rPr lang="en-US" sz="1800" u="sng" dirty="0" err="1" smtClean="0"/>
              <a:t>movieFeature</a:t>
            </a:r>
            <a:r>
              <a:rPr lang="en-US" sz="1800" u="sng" dirty="0" smtClean="0"/>
              <a:t>[movieID2]</a:t>
            </a:r>
            <a:endParaRPr lang="en-US" u="sng" dirty="0" smtClean="0"/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sz="1800" dirty="0" smtClean="0"/>
              <a:t>	||</a:t>
            </a:r>
            <a:r>
              <a:rPr lang="en-US" sz="1800" u="sng" dirty="0" err="1" smtClean="0"/>
              <a:t>movieFeature</a:t>
            </a:r>
            <a:r>
              <a:rPr lang="en-US" sz="1800" u="sng" dirty="0" smtClean="0"/>
              <a:t>[movieID1]</a:t>
            </a:r>
            <a:r>
              <a:rPr lang="en-US" sz="1800" dirty="0" smtClean="0"/>
              <a:t>||*||</a:t>
            </a:r>
            <a:r>
              <a:rPr lang="en-US" sz="1800" u="sng" dirty="0" err="1" smtClean="0"/>
              <a:t>movieFeature</a:t>
            </a:r>
            <a:r>
              <a:rPr lang="en-US" sz="1800" u="sng" dirty="0" smtClean="0"/>
              <a:t>[movieID2]</a:t>
            </a:r>
            <a:r>
              <a:rPr lang="en-US" sz="1800" dirty="0" smtClean="0"/>
              <a:t>||</a:t>
            </a:r>
            <a:endParaRPr lang="en-US" dirty="0" smtClean="0"/>
          </a:p>
          <a:p>
            <a:pPr lvl="1"/>
            <a:r>
              <a:rPr lang="en-US" dirty="0" smtClean="0"/>
              <a:t>Using this similarity measure we build a neighborhood of 1 nearest movies and predict rating of the nearest movie as the predicted rating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Experimentation Strategy by author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1.5% - 15% of the probe.txt as hold-out set or test set.</a:t>
            </a:r>
          </a:p>
          <a:p>
            <a:r>
              <a:rPr lang="en-US" dirty="0" smtClean="0"/>
              <a:t>Train all models on rest of the ratings</a:t>
            </a:r>
          </a:p>
          <a:p>
            <a:r>
              <a:rPr lang="en-US" dirty="0" smtClean="0"/>
              <a:t>All models predict the ratings</a:t>
            </a:r>
          </a:p>
          <a:p>
            <a:r>
              <a:rPr lang="en-US" dirty="0" smtClean="0"/>
              <a:t>Merge the results using linear regression on the test set</a:t>
            </a:r>
          </a:p>
          <a:p>
            <a:r>
              <a:rPr lang="en-US" dirty="0" smtClean="0"/>
              <a:t>Combining two methods for initial prediction &amp; then performing linear regression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</p:spPr>
        <p:txBody>
          <a:bodyPr/>
          <a:lstStyle/>
          <a:p>
            <a:r>
              <a:rPr lang="en-US" dirty="0" smtClean="0"/>
              <a:t>Results from the Paper</a:t>
            </a:r>
            <a:r>
              <a:rPr lang="en-US" baseline="-25000" dirty="0" smtClean="0"/>
              <a:t>[2]</a:t>
            </a:r>
            <a:endParaRPr lang="en-US" baseline="-25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RMSE with BASIC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RMSE with BASIC and RSVD2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Cumulative Test RMSE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.9826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.9039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.9826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RSVD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.9094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RSVD2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.9039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.9039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.9018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KMEANS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.9410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.9029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.9010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SVD_KNN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.9525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.8988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SVD_KRR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.8959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.8933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.9506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.8995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.8902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NSVD1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.8986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.8887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NSVD2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.9590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.9032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.8879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SVD_KRR * NSVD1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.8879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SVD_KRR * NSVD2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.8877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248400"/>
            <a:ext cx="693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Replicated from the paper as 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z="2700" dirty="0" smtClean="0"/>
              <a:t>I am trying out the regularized SVD method and Improved Regularized SVD method with qualifying.txt, probe.txt</a:t>
            </a:r>
          </a:p>
          <a:p>
            <a:r>
              <a:rPr lang="en-US" sz="2700" dirty="0" smtClean="0"/>
              <a:t>Also, going to implement first 3 steps of the author’s experimentation strategy (in my case I will predict with regularized SVD and Improved regularized SVD)</a:t>
            </a:r>
          </a:p>
          <a:p>
            <a:r>
              <a:rPr lang="en-US" sz="2700" dirty="0" smtClean="0"/>
              <a:t>If time permits might try SVD KNN method</a:t>
            </a:r>
          </a:p>
          <a:p>
            <a:r>
              <a:rPr lang="en-US" sz="2700" dirty="0" smtClean="0"/>
              <a:t>I am also varying some parameters like learning rate, number of features, etc. to see its effect on the results.</a:t>
            </a:r>
          </a:p>
          <a:p>
            <a:r>
              <a:rPr lang="en-US" sz="2700" dirty="0" smtClean="0"/>
              <a:t>I shall have all my results posted on the web site soon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800"/>
          </a:xfrm>
        </p:spPr>
        <p:txBody>
          <a:bodyPr/>
          <a:lstStyle/>
          <a:p>
            <a:pPr marL="457200" indent="-457200"/>
            <a:r>
              <a:rPr lang="en-US" sz="2400" dirty="0" smtClean="0"/>
              <a:t>Problem Description</a:t>
            </a:r>
          </a:p>
          <a:p>
            <a:pPr marL="457200" indent="-457200"/>
            <a:r>
              <a:rPr lang="en-US" sz="2400" dirty="0" smtClean="0"/>
              <a:t>Netflix Data</a:t>
            </a:r>
          </a:p>
          <a:p>
            <a:pPr marL="457200" indent="-457200"/>
            <a:r>
              <a:rPr lang="en-US" sz="2400" dirty="0" smtClean="0"/>
              <a:t>Why is it a tough nut to crack?</a:t>
            </a:r>
          </a:p>
          <a:p>
            <a:pPr marL="457200" indent="-457200"/>
            <a:r>
              <a:rPr lang="en-US" sz="2400" dirty="0" smtClean="0"/>
              <a:t>Overview of methods already applied to this problem</a:t>
            </a:r>
          </a:p>
          <a:p>
            <a:pPr marL="457200" indent="-457200"/>
            <a:r>
              <a:rPr lang="en-US" sz="2400" dirty="0" smtClean="0"/>
              <a:t>Overview of the Paper</a:t>
            </a:r>
          </a:p>
          <a:p>
            <a:pPr marL="457200" indent="-457200"/>
            <a:r>
              <a:rPr lang="en-US" sz="2400" dirty="0" smtClean="0"/>
              <a:t>Details of the method</a:t>
            </a:r>
          </a:p>
          <a:p>
            <a:pPr marL="457200" indent="-457200"/>
            <a:r>
              <a:rPr lang="en-US" sz="2400" dirty="0" smtClean="0"/>
              <a:t>How does this method works for the Netflix problem</a:t>
            </a:r>
          </a:p>
          <a:p>
            <a:pPr marL="457200" indent="-457200"/>
            <a:r>
              <a:rPr lang="en-US" sz="2400" dirty="0" smtClean="0"/>
              <a:t>My implementation</a:t>
            </a:r>
          </a:p>
          <a:p>
            <a:pPr marL="457200" indent="-457200"/>
            <a:r>
              <a:rPr lang="en-US" sz="2400" dirty="0" smtClean="0"/>
              <a:t>Results</a:t>
            </a:r>
          </a:p>
          <a:p>
            <a:pPr marL="457200" indent="-457200"/>
            <a:r>
              <a:rPr lang="en-US" sz="2400" dirty="0" smtClean="0"/>
              <a:t>Q and 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800" dirty="0" err="1" smtClean="0"/>
              <a:t>Herlocker</a:t>
            </a:r>
            <a:r>
              <a:rPr lang="en-US" sz="1800" dirty="0" smtClean="0"/>
              <a:t>, J, </a:t>
            </a:r>
            <a:r>
              <a:rPr lang="en-US" sz="1800" dirty="0" err="1" smtClean="0"/>
              <a:t>Konstan</a:t>
            </a:r>
            <a:r>
              <a:rPr lang="en-US" sz="1800" dirty="0" smtClean="0"/>
              <a:t>, J., </a:t>
            </a:r>
            <a:r>
              <a:rPr lang="en-US" sz="1800" dirty="0" err="1" smtClean="0"/>
              <a:t>Terveen</a:t>
            </a:r>
            <a:r>
              <a:rPr lang="en-US" sz="1800" dirty="0" smtClean="0"/>
              <a:t>, L., and </a:t>
            </a:r>
            <a:r>
              <a:rPr lang="en-US" sz="1800" dirty="0" err="1" smtClean="0"/>
              <a:t>Riedl</a:t>
            </a:r>
            <a:r>
              <a:rPr lang="en-US" sz="1800" dirty="0" smtClean="0"/>
              <a:t>, J. </a:t>
            </a:r>
            <a:r>
              <a:rPr lang="en-US" sz="1800" dirty="0" smtClean="0">
                <a:hlinkClick r:id="rId2"/>
              </a:rPr>
              <a:t>Evaluating Collaborative Filtering Recommender Systems</a:t>
            </a:r>
            <a:r>
              <a:rPr lang="en-US" sz="1800" dirty="0" smtClean="0"/>
              <a:t>. </a:t>
            </a:r>
            <a:r>
              <a:rPr lang="en-US" sz="1800" i="1" dirty="0" smtClean="0"/>
              <a:t>ACM Transactions on Information Systems</a:t>
            </a:r>
            <a:r>
              <a:rPr lang="en-US" sz="1800" dirty="0" smtClean="0"/>
              <a:t> </a:t>
            </a:r>
            <a:r>
              <a:rPr lang="en-US" sz="1800" b="1" dirty="0" smtClean="0"/>
              <a:t>22</a:t>
            </a:r>
            <a:r>
              <a:rPr lang="en-US" sz="1800" dirty="0" smtClean="0"/>
              <a:t> (2004), ACM Press, 5-53.</a:t>
            </a:r>
          </a:p>
          <a:p>
            <a:pPr>
              <a:buFont typeface="+mj-lt"/>
              <a:buAutoNum type="arabicPeriod"/>
            </a:pPr>
            <a:r>
              <a:rPr lang="en-US" sz="1800" dirty="0" err="1" smtClean="0"/>
              <a:t>Gábor</a:t>
            </a:r>
            <a:r>
              <a:rPr lang="en-US" sz="1800" dirty="0" smtClean="0"/>
              <a:t> </a:t>
            </a:r>
            <a:r>
              <a:rPr lang="en-US" sz="1800" dirty="0" err="1" smtClean="0"/>
              <a:t>Takács</a:t>
            </a:r>
            <a:r>
              <a:rPr lang="en-US" sz="1800" dirty="0" smtClean="0"/>
              <a:t>, </a:t>
            </a:r>
            <a:r>
              <a:rPr lang="en-US" sz="1800" dirty="0" err="1" smtClean="0"/>
              <a:t>István</a:t>
            </a:r>
            <a:r>
              <a:rPr lang="en-US" sz="1800" dirty="0" smtClean="0"/>
              <a:t> </a:t>
            </a:r>
            <a:r>
              <a:rPr lang="en-US" sz="1800" dirty="0" err="1" smtClean="0"/>
              <a:t>Pilászy</a:t>
            </a:r>
            <a:r>
              <a:rPr lang="en-US" sz="1800" dirty="0" smtClean="0"/>
              <a:t>, </a:t>
            </a:r>
            <a:r>
              <a:rPr lang="en-US" sz="1800" dirty="0" err="1" smtClean="0"/>
              <a:t>Bottyán</a:t>
            </a:r>
            <a:r>
              <a:rPr lang="en-US" sz="1800" dirty="0" smtClean="0"/>
              <a:t> </a:t>
            </a:r>
            <a:r>
              <a:rPr lang="en-US" sz="1800" dirty="0" err="1" smtClean="0"/>
              <a:t>Németh</a:t>
            </a:r>
            <a:r>
              <a:rPr lang="en-US" sz="1800" dirty="0" smtClean="0"/>
              <a:t>, </a:t>
            </a:r>
            <a:r>
              <a:rPr lang="en-US" sz="1800" dirty="0" err="1" smtClean="0"/>
              <a:t>Domonkos</a:t>
            </a:r>
            <a:r>
              <a:rPr lang="en-US" sz="1800" dirty="0" smtClean="0"/>
              <a:t> </a:t>
            </a:r>
            <a:r>
              <a:rPr lang="en-US" sz="1800" dirty="0" err="1" smtClean="0"/>
              <a:t>Tikk</a:t>
            </a:r>
            <a:r>
              <a:rPr lang="en-US" sz="1800" dirty="0" smtClean="0"/>
              <a:t> Scalable Collaborative Filtering Approaches for Large Recommender Systems. JMLR Volume 10 :623--656, 2009.</a:t>
            </a:r>
          </a:p>
          <a:p>
            <a:pPr>
              <a:buFont typeface="+mj-lt"/>
              <a:buAutoNum type="arabicPeriod"/>
            </a:pPr>
            <a:r>
              <a:rPr lang="en-US" sz="1800" dirty="0" err="1" smtClean="0"/>
              <a:t>Arkadiusz</a:t>
            </a:r>
            <a:r>
              <a:rPr lang="en-US" sz="1800" dirty="0" smtClean="0"/>
              <a:t> </a:t>
            </a:r>
            <a:r>
              <a:rPr lang="en-US" sz="1800" dirty="0" err="1" smtClean="0"/>
              <a:t>Paterek</a:t>
            </a:r>
            <a:r>
              <a:rPr lang="en-US" sz="1800" dirty="0" smtClean="0"/>
              <a:t>, Improving regularized singular value decomposition for collaborative filtering - Proceedings of KDD Cup and Workshop, 2007.</a:t>
            </a:r>
          </a:p>
          <a:p>
            <a:pPr>
              <a:buFont typeface="+mj-lt"/>
              <a:buAutoNum type="arabicPeriod"/>
            </a:pPr>
            <a:r>
              <a:rPr lang="en-US" sz="1800" dirty="0" smtClean="0">
                <a:hlinkClick r:id="rId3"/>
              </a:rPr>
              <a:t>http://sifter.org/~simon/journal/20061211.html</a:t>
            </a:r>
            <a:endParaRPr lang="en-US" sz="1800" dirty="0" smtClean="0"/>
          </a:p>
          <a:p>
            <a:pPr>
              <a:buFont typeface="+mj-lt"/>
              <a:buAutoNum type="arabicPeriod"/>
            </a:pPr>
            <a:r>
              <a:rPr lang="en-US" sz="1800" dirty="0" smtClean="0">
                <a:hlinkClick r:id="rId4"/>
              </a:rPr>
              <a:t>http://www.igvita.com/2006/10/29/dissecting-the-netflix-dataset/</a:t>
            </a:r>
            <a:endParaRPr lang="en-US" sz="1800" dirty="0" smtClean="0"/>
          </a:p>
          <a:p>
            <a:pPr>
              <a:buFont typeface="+mj-lt"/>
              <a:buAutoNum type="arabicPeriod"/>
            </a:pPr>
            <a:r>
              <a:rPr lang="en-US" sz="1800" dirty="0" smtClean="0"/>
              <a:t>G. </a:t>
            </a:r>
            <a:r>
              <a:rPr lang="en-US" sz="1800" dirty="0" err="1" smtClean="0"/>
              <a:t>Gorrell</a:t>
            </a:r>
            <a:r>
              <a:rPr lang="en-US" sz="1800" dirty="0" smtClean="0"/>
              <a:t> and B. Webb. Generalized </a:t>
            </a:r>
            <a:r>
              <a:rPr lang="en-US" sz="1800" dirty="0" err="1" smtClean="0"/>
              <a:t>hebbian</a:t>
            </a:r>
            <a:r>
              <a:rPr lang="en-US" sz="1800" dirty="0" smtClean="0"/>
              <a:t> algorithm for incremental latent semantic analysis. Proceedings of </a:t>
            </a:r>
            <a:r>
              <a:rPr lang="en-US" sz="1800" dirty="0" err="1" smtClean="0"/>
              <a:t>Interspeech</a:t>
            </a:r>
            <a:r>
              <a:rPr lang="en-US" sz="1800" dirty="0" smtClean="0"/>
              <a:t>, 2006.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your time!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Atul</a:t>
            </a:r>
            <a:r>
              <a:rPr lang="en-US" dirty="0" smtClean="0"/>
              <a:t> S. </a:t>
            </a:r>
            <a:r>
              <a:rPr lang="en-US" dirty="0" err="1" smtClean="0"/>
              <a:t>Kulkarni</a:t>
            </a:r>
            <a:endParaRPr lang="en-US" dirty="0" smtClean="0"/>
          </a:p>
          <a:p>
            <a:r>
              <a:rPr lang="en-US" dirty="0" smtClean="0"/>
              <a:t>kulka053@d.umn.edu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Netflix Prize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Given a set of users with their previous ratings for a set of movies, can we predict the rating they will assign to a movie they have not previously rated?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Defined at </a:t>
            </a:r>
            <a:r>
              <a:rPr lang="en-US" dirty="0" smtClean="0">
                <a:hlinkClick r:id="rId3"/>
              </a:rPr>
              <a:t>http://www.netflixprize.com//index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Seeks to improve the </a:t>
            </a:r>
            <a:r>
              <a:rPr lang="en-US" dirty="0" err="1" smtClean="0"/>
              <a:t>Cinematch’s</a:t>
            </a:r>
            <a:r>
              <a:rPr lang="en-US" dirty="0" smtClean="0"/>
              <a:t> (Netflix’s existing movie recommender system) prediction performance by 10%.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How is the performance measured?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Root Mean Square Error (RMSE)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Winner gets a prize of 1 Million USD.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smtClean="0"/>
              <a:t>Recommender Systems</a:t>
            </a:r>
          </a:p>
          <a:p>
            <a:pPr lvl="1"/>
            <a:r>
              <a:rPr lang="en-US" dirty="0" smtClean="0"/>
              <a:t>Use the knowledge about preference of a group of users about a certain items and help predict the interest level for other users from same community. [1]</a:t>
            </a:r>
          </a:p>
          <a:p>
            <a:r>
              <a:rPr lang="en-US" dirty="0" smtClean="0"/>
              <a:t>Collaborative filtering</a:t>
            </a:r>
          </a:p>
          <a:p>
            <a:pPr lvl="1"/>
            <a:r>
              <a:rPr lang="en-US" dirty="0" smtClean="0"/>
              <a:t>Widely used method for recommender systems</a:t>
            </a:r>
          </a:p>
          <a:p>
            <a:pPr lvl="1"/>
            <a:r>
              <a:rPr lang="en-US" dirty="0" smtClean="0"/>
              <a:t>Tries to find traits of shared interest among users in a group to help predict the likes and dislikes of the other users within the group. [1]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this problem interesting?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by almost every recommender system today</a:t>
            </a:r>
          </a:p>
          <a:p>
            <a:pPr lvl="1"/>
            <a:r>
              <a:rPr lang="en-US" dirty="0" smtClean="0"/>
              <a:t>Amazon</a:t>
            </a:r>
          </a:p>
          <a:p>
            <a:pPr lvl="1"/>
            <a:r>
              <a:rPr lang="en-US" dirty="0" smtClean="0"/>
              <a:t>Yahoo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Netflix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Netflix released data for this competition</a:t>
            </a:r>
          </a:p>
          <a:p>
            <a:r>
              <a:rPr lang="en-US" sz="2800" dirty="0" smtClean="0"/>
              <a:t>Contains nearly 100 Million ratings </a:t>
            </a:r>
          </a:p>
          <a:p>
            <a:r>
              <a:rPr lang="en-US" sz="2800" dirty="0" smtClean="0"/>
              <a:t>Number of users  (Anonymous) = 480,189</a:t>
            </a:r>
          </a:p>
          <a:p>
            <a:r>
              <a:rPr lang="en-US" sz="2800" dirty="0" smtClean="0"/>
              <a:t>Number of movies rated by them = 17,770</a:t>
            </a:r>
          </a:p>
          <a:p>
            <a:r>
              <a:rPr lang="en-US" sz="2800" dirty="0" smtClean="0"/>
              <a:t>Training Data is provided per movie</a:t>
            </a:r>
          </a:p>
          <a:p>
            <a:r>
              <a:rPr lang="en-US" sz="2800" dirty="0" smtClean="0"/>
              <a:t>To verify the model developed without submitting the predictions to Netflix “probe.txt” is provided</a:t>
            </a:r>
          </a:p>
          <a:p>
            <a:r>
              <a:rPr lang="en-US" sz="2800" dirty="0" smtClean="0"/>
              <a:t>To submit the predictions for competition “qualifying.txt” is used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Data in Pictures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pictures are taken as is from [5]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066800" y="2514600"/>
          <a:ext cx="68580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Netflix Data in Pictures Contd.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2261</TotalTime>
  <Words>1968</Words>
  <Application>Microsoft Office PowerPoint</Application>
  <PresentationFormat>On-screen Show (4:3)</PresentationFormat>
  <Paragraphs>353</Paragraphs>
  <Slides>31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Netflix Prize Solution: A Matrix Factorization Approach</vt:lpstr>
      <vt:lpstr>PowerPoint Presentation</vt:lpstr>
      <vt:lpstr>Agenda</vt:lpstr>
      <vt:lpstr>Netflix Prize Problem</vt:lpstr>
      <vt:lpstr>Problem Description</vt:lpstr>
      <vt:lpstr>Why is this problem interesting?</vt:lpstr>
      <vt:lpstr>Netflix Data</vt:lpstr>
      <vt:lpstr>Netflix Data in Pictures</vt:lpstr>
      <vt:lpstr>Netflix Data in Pictures Contd.</vt:lpstr>
      <vt:lpstr>Netflix Data in Pictures Contd.</vt:lpstr>
      <vt:lpstr>Netflix Data</vt:lpstr>
      <vt:lpstr>Netflix Data</vt:lpstr>
      <vt:lpstr>Hard Nut to Crack?</vt:lpstr>
      <vt:lpstr>Technically tough as well</vt:lpstr>
      <vt:lpstr>Various Methods Employed for Netflix Prize Problem</vt:lpstr>
      <vt:lpstr>The Paper</vt:lpstr>
      <vt:lpstr>Singular Value Decomposition</vt:lpstr>
      <vt:lpstr>Singular Value Decomposition</vt:lpstr>
      <vt:lpstr>Can we recover original Matrix?</vt:lpstr>
      <vt:lpstr>How do we use SVD?</vt:lpstr>
      <vt:lpstr>Algorithm variations covered in this paper</vt:lpstr>
      <vt:lpstr>The SVD Algorithm from paper [3,4,6]</vt:lpstr>
      <vt:lpstr>Algorithm contd.</vt:lpstr>
      <vt:lpstr>Variation: Improved Regularized SVD</vt:lpstr>
      <vt:lpstr>Variation: KNN for Movies</vt:lpstr>
      <vt:lpstr>Experimentation Strategy by author</vt:lpstr>
      <vt:lpstr>Results from the Paper[2]</vt:lpstr>
      <vt:lpstr>My Experiments</vt:lpstr>
      <vt:lpstr>Questions?</vt:lpstr>
      <vt:lpstr>References</vt:lpstr>
      <vt:lpstr>Thanks for your time!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Prize Problem Solution: Dimensionality Reduction Approach</dc:title>
  <dc:creator>atul</dc:creator>
  <cp:lastModifiedBy>Gursimran singh</cp:lastModifiedBy>
  <cp:revision>340</cp:revision>
  <dcterms:created xsi:type="dcterms:W3CDTF">2009-04-18T20:01:44Z</dcterms:created>
  <dcterms:modified xsi:type="dcterms:W3CDTF">2012-02-12T09:11:41Z</dcterms:modified>
</cp:coreProperties>
</file>