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6" r:id="rId2"/>
    <p:sldId id="280" r:id="rId3"/>
    <p:sldId id="276" r:id="rId4"/>
    <p:sldId id="278" r:id="rId5"/>
    <p:sldId id="263" r:id="rId6"/>
    <p:sldId id="275" r:id="rId7"/>
    <p:sldId id="294" r:id="rId8"/>
    <p:sldId id="262" r:id="rId9"/>
    <p:sldId id="290" r:id="rId10"/>
    <p:sldId id="291" r:id="rId11"/>
    <p:sldId id="261" r:id="rId12"/>
    <p:sldId id="266" r:id="rId13"/>
    <p:sldId id="267" r:id="rId14"/>
    <p:sldId id="268" r:id="rId15"/>
    <p:sldId id="288" r:id="rId16"/>
    <p:sldId id="282" r:id="rId17"/>
    <p:sldId id="281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0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BF90B-C217-42F1-BAFE-962B487DA0C1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F9FC2-A34E-42D6-AD46-089A4F7BF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7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9FC2-A34E-42D6-AD46-089A4F7BFFD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94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a very precise and profound description of the system</a:t>
            </a:r>
          </a:p>
          <a:p>
            <a:endParaRPr lang="en-US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9FC2-A34E-42D6-AD46-089A4F7BFFD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7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 the condition of this flow</a:t>
            </a:r>
          </a:p>
          <a:p>
            <a:r>
              <a:rPr lang="en-US" dirty="0" smtClean="0"/>
              <a:t>Possibly</a:t>
            </a:r>
            <a:r>
              <a:rPr lang="en-US" baseline="0" dirty="0" smtClean="0"/>
              <a:t> include diagrams for visualization of stack or memo (dictionary)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9FC2-A34E-42D6-AD46-089A4F7BFFD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3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</a:t>
            </a:r>
            <a:r>
              <a:rPr lang="en-US" dirty="0" smtClean="0"/>
              <a:t> have</a:t>
            </a:r>
            <a:r>
              <a:rPr lang="en-US" baseline="0" dirty="0" smtClean="0"/>
              <a:t> enough flexibility by the idea that we are able to map books at any time… so many things can be </a:t>
            </a:r>
            <a:r>
              <a:rPr lang="en-US" baseline="0" dirty="0" err="1" smtClean="0"/>
              <a:t>realised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F9FC2-A34E-42D6-AD46-089A4F7BFFD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2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A8B139-F586-4CC7-B81B-CAC46532DB26}" type="datetimeFigureOut">
              <a:rPr lang="en-IN" smtClean="0"/>
              <a:t>22-04-2012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9039084-93B0-4A51-83AA-AF38B1B20A1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0888"/>
            <a:ext cx="7772400" cy="1143000"/>
          </a:xfrm>
        </p:spPr>
        <p:txBody>
          <a:bodyPr/>
          <a:lstStyle/>
          <a:p>
            <a:r>
              <a:rPr lang="en-US" dirty="0" smtClean="0"/>
              <a:t>TECHNICAL CHALLENGES/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02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b="1" dirty="0"/>
              <a:t>Local </a:t>
            </a:r>
            <a:r>
              <a:rPr lang="en-US" b="1" dirty="0" smtClean="0"/>
              <a:t>copy of tags</a:t>
            </a:r>
            <a:r>
              <a:rPr lang="en-US" dirty="0" smtClean="0"/>
              <a:t> will be small so </a:t>
            </a:r>
            <a:r>
              <a:rPr lang="en-US" b="1" dirty="0" smtClean="0"/>
              <a:t>BST</a:t>
            </a:r>
            <a:r>
              <a:rPr lang="en-US" dirty="0" smtClean="0"/>
              <a:t>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b="1" dirty="0" smtClean="0"/>
              <a:t>Lexicographical</a:t>
            </a:r>
            <a:r>
              <a:rPr lang="en-US" dirty="0" smtClean="0"/>
              <a:t> order</a:t>
            </a:r>
            <a:endParaRPr lang="en-US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smtClean="0"/>
              <a:t>O(log (n))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Dictionary/ associative array</a:t>
            </a:r>
          </a:p>
          <a:p>
            <a:pPr lvl="1"/>
            <a:r>
              <a:rPr lang="en-US" dirty="0" smtClean="0"/>
              <a:t>Users </a:t>
            </a:r>
            <a:r>
              <a:rPr lang="en-US" dirty="0"/>
              <a:t>dictionary will be </a:t>
            </a:r>
            <a:r>
              <a:rPr lang="en-US" dirty="0" smtClean="0"/>
              <a:t>large.</a:t>
            </a:r>
            <a:r>
              <a:rPr lang="en-US" dirty="0" smtClean="0"/>
              <a:t>		</a:t>
            </a:r>
          </a:p>
          <a:p>
            <a:pPr lvl="1"/>
            <a:r>
              <a:rPr lang="en-US" dirty="0" smtClean="0"/>
              <a:t>Books </a:t>
            </a:r>
            <a:r>
              <a:rPr lang="en-US" dirty="0"/>
              <a:t>dictionary will be </a:t>
            </a:r>
            <a:r>
              <a:rPr lang="en-US" dirty="0" smtClean="0"/>
              <a:t>largest.</a:t>
            </a:r>
            <a:endParaRPr lang="en-US" dirty="0" smtClean="0"/>
          </a:p>
          <a:p>
            <a:pPr lvl="1"/>
            <a:r>
              <a:rPr lang="en-US" dirty="0" smtClean="0"/>
              <a:t>~O(1)</a:t>
            </a:r>
            <a:endParaRPr lang="en-IN" dirty="0" smtClean="0"/>
          </a:p>
          <a:p>
            <a:pPr lvl="1"/>
            <a:endParaRPr lang="en-US" dirty="0"/>
          </a:p>
          <a:p>
            <a:r>
              <a:rPr lang="en-US" dirty="0"/>
              <a:t>Possibly to speed up we may use some </a:t>
            </a:r>
            <a:r>
              <a:rPr lang="en-US" b="1" dirty="0"/>
              <a:t>caching</a:t>
            </a:r>
            <a:r>
              <a:rPr lang="en-US" dirty="0"/>
              <a:t> as well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Based on user present.</a:t>
            </a:r>
          </a:p>
          <a:p>
            <a:pPr lvl="1"/>
            <a:r>
              <a:rPr lang="en-US" dirty="0" smtClean="0"/>
              <a:t>Based on user who come frequently.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086" y="980728"/>
            <a:ext cx="1985962" cy="162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087" y="2996952"/>
            <a:ext cx="2391394" cy="165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29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83127"/>
            <a:ext cx="7772400" cy="11430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08720"/>
            <a:ext cx="6768752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0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diagram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40" y="1933799"/>
            <a:ext cx="7135759" cy="447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8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1296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659396" cy="4462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276872"/>
            <a:ext cx="7772400" cy="1143000"/>
          </a:xfrm>
        </p:spPr>
        <p:txBody>
          <a:bodyPr/>
          <a:lstStyle/>
          <a:p>
            <a:r>
              <a:rPr lang="en-US" dirty="0" smtClean="0"/>
              <a:t>CONCLUSION/ WIND 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8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</a:t>
            </a:r>
            <a:r>
              <a:rPr lang="en-US" b="1" dirty="0" smtClean="0"/>
              <a:t>refinements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Freedom to place </a:t>
            </a:r>
            <a:r>
              <a:rPr lang="en-US" dirty="0" smtClean="0"/>
              <a:t>the book anywhere. </a:t>
            </a:r>
            <a:r>
              <a:rPr lang="en-US" b="1" dirty="0" smtClean="0"/>
              <a:t>Curse or boon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Categories will </a:t>
            </a:r>
            <a:r>
              <a:rPr lang="en-US" b="1" dirty="0" smtClean="0"/>
              <a:t>lose</a:t>
            </a:r>
            <a:r>
              <a:rPr lang="en-US" dirty="0" smtClean="0"/>
              <a:t> their meaning soon.</a:t>
            </a:r>
          </a:p>
          <a:p>
            <a:r>
              <a:rPr lang="en-US" b="1" dirty="0" smtClean="0"/>
              <a:t>Solution</a:t>
            </a:r>
          </a:p>
          <a:p>
            <a:pPr lvl="1"/>
            <a:r>
              <a:rPr lang="en-US" dirty="0" smtClean="0"/>
              <a:t>User can be </a:t>
            </a:r>
            <a:r>
              <a:rPr lang="en-US" b="1" dirty="0" smtClean="0"/>
              <a:t>prompted</a:t>
            </a:r>
            <a:r>
              <a:rPr lang="en-US" dirty="0" smtClean="0"/>
              <a:t> right when he places the book.</a:t>
            </a:r>
          </a:p>
          <a:p>
            <a:pPr lvl="1"/>
            <a:r>
              <a:rPr lang="en-US" b="1" dirty="0" smtClean="0"/>
              <a:t>Social</a:t>
            </a:r>
            <a:r>
              <a:rPr lang="en-US" dirty="0" smtClean="0"/>
              <a:t> and </a:t>
            </a:r>
            <a:r>
              <a:rPr lang="en-US" b="1" dirty="0" smtClean="0"/>
              <a:t>economic </a:t>
            </a:r>
            <a:r>
              <a:rPr lang="en-US" dirty="0" smtClean="0"/>
              <a:t>policies so that users place books are the right location in the first place.</a:t>
            </a:r>
            <a:endParaRPr lang="en-US" dirty="0"/>
          </a:p>
          <a:p>
            <a:r>
              <a:rPr lang="en-US" b="1" dirty="0" smtClean="0"/>
              <a:t>Security</a:t>
            </a:r>
            <a:endParaRPr lang="en-US" b="1" dirty="0"/>
          </a:p>
          <a:p>
            <a:pPr lvl="1"/>
            <a:r>
              <a:rPr lang="en-US" dirty="0" smtClean="0"/>
              <a:t>Unique </a:t>
            </a:r>
            <a:r>
              <a:rPr lang="en-US" b="1" dirty="0" smtClean="0"/>
              <a:t>encrypted signature </a:t>
            </a:r>
            <a:r>
              <a:rPr lang="en-US" dirty="0" smtClean="0"/>
              <a:t>of university in the RFID tag.</a:t>
            </a:r>
          </a:p>
          <a:p>
            <a:pPr lvl="1"/>
            <a:r>
              <a:rPr lang="en-US" dirty="0" smtClean="0"/>
              <a:t>Possibly to enhance security we can detect which user is taking which </a:t>
            </a:r>
            <a:r>
              <a:rPr lang="en-US" dirty="0" smtClean="0"/>
              <a:t>book </a:t>
            </a:r>
            <a:r>
              <a:rPr lang="en-US" b="1" dirty="0" smtClean="0"/>
              <a:t>at the gate</a:t>
            </a:r>
            <a:r>
              <a:rPr lang="en-US" dirty="0" smtClean="0"/>
              <a:t>. </a:t>
            </a:r>
            <a:r>
              <a:rPr lang="en-US" dirty="0" smtClean="0"/>
              <a:t>Thus having </a:t>
            </a:r>
            <a:r>
              <a:rPr lang="en-US" b="1" dirty="0" smtClean="0"/>
              <a:t>two fold </a:t>
            </a:r>
            <a:r>
              <a:rPr lang="en-US" dirty="0" smtClean="0"/>
              <a:t>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484784"/>
            <a:ext cx="7772400" cy="4896544"/>
          </a:xfrm>
        </p:spPr>
        <p:txBody>
          <a:bodyPr>
            <a:normAutofit/>
          </a:bodyPr>
          <a:lstStyle/>
          <a:p>
            <a:r>
              <a:rPr lang="en-US" b="1" dirty="0" smtClean="0"/>
              <a:t>Economically</a:t>
            </a:r>
            <a:r>
              <a:rPr lang="en-US" dirty="0" smtClean="0"/>
              <a:t> very </a:t>
            </a:r>
            <a:r>
              <a:rPr lang="en-US" b="1" dirty="0" smtClean="0"/>
              <a:t>viable</a:t>
            </a:r>
            <a:r>
              <a:rPr lang="en-US" dirty="0" smtClean="0"/>
              <a:t> solution</a:t>
            </a:r>
          </a:p>
          <a:p>
            <a:pPr lvl="1"/>
            <a:r>
              <a:rPr lang="en-US" b="1" dirty="0" smtClean="0"/>
              <a:t>One time investment</a:t>
            </a:r>
            <a:r>
              <a:rPr lang="en-US" dirty="0" smtClean="0"/>
              <a:t> is required</a:t>
            </a:r>
          </a:p>
          <a:p>
            <a:pPr lvl="1"/>
            <a:r>
              <a:rPr lang="en-US" b="1" dirty="0" smtClean="0"/>
              <a:t>Pay off</a:t>
            </a:r>
            <a:r>
              <a:rPr lang="en-US" dirty="0" smtClean="0"/>
              <a:t> period</a:t>
            </a:r>
          </a:p>
          <a:p>
            <a:pPr lvl="1"/>
            <a:r>
              <a:rPr lang="en-US" dirty="0" smtClean="0"/>
              <a:t>Later libraries can use this money to </a:t>
            </a:r>
            <a:r>
              <a:rPr lang="en-US" b="1" dirty="0" smtClean="0"/>
              <a:t>buy books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One time investment</a:t>
            </a:r>
            <a:r>
              <a:rPr lang="en-US" dirty="0" smtClean="0"/>
              <a:t> will come at the cost of</a:t>
            </a:r>
          </a:p>
          <a:p>
            <a:pPr lvl="1"/>
            <a:r>
              <a:rPr lang="en-US" dirty="0" smtClean="0"/>
              <a:t>Really </a:t>
            </a:r>
            <a:r>
              <a:rPr lang="en-US" b="1" dirty="0" smtClean="0"/>
              <a:t>improved</a:t>
            </a:r>
            <a:r>
              <a:rPr lang="en-US" dirty="0" smtClean="0"/>
              <a:t> and </a:t>
            </a:r>
            <a:r>
              <a:rPr lang="en-US" b="1" dirty="0" smtClean="0"/>
              <a:t>enhanced</a:t>
            </a:r>
            <a:r>
              <a:rPr lang="en-US" dirty="0" smtClean="0"/>
              <a:t> user </a:t>
            </a:r>
            <a:r>
              <a:rPr lang="en-US" b="1" dirty="0" smtClean="0"/>
              <a:t>experience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User interact with system not with human beings.</a:t>
            </a:r>
          </a:p>
          <a:p>
            <a:pPr lvl="1"/>
            <a:r>
              <a:rPr lang="en-US" dirty="0" smtClean="0"/>
              <a:t>Increased </a:t>
            </a:r>
            <a:r>
              <a:rPr lang="en-US" b="1" dirty="0" smtClean="0"/>
              <a:t>security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 </a:t>
            </a:r>
            <a:r>
              <a:rPr lang="en-US" b="1" dirty="0" smtClean="0"/>
              <a:t>statistics</a:t>
            </a:r>
            <a:r>
              <a:rPr lang="en-US" dirty="0" smtClean="0"/>
              <a:t> can be used to increase </a:t>
            </a:r>
            <a:r>
              <a:rPr lang="en-US" b="1" dirty="0" smtClean="0"/>
              <a:t>library experience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Find some interesting correlations in data and exploit them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59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thankyou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comparison chart here</a:t>
            </a:r>
            <a:r>
              <a:rPr lang="en-US" dirty="0" smtClean="0"/>
              <a:t>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Technical Details/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 smtClean="0"/>
              <a:t>Hardware</a:t>
            </a:r>
          </a:p>
          <a:p>
            <a:pPr lvl="1"/>
            <a:r>
              <a:rPr lang="en-US" dirty="0" smtClean="0"/>
              <a:t>Whether the range of antennae is enough?</a:t>
            </a:r>
          </a:p>
          <a:p>
            <a:pPr lvl="1"/>
            <a:r>
              <a:rPr lang="en-US" dirty="0" smtClean="0"/>
              <a:t>What about interference among antennae?</a:t>
            </a:r>
          </a:p>
          <a:p>
            <a:pPr lvl="2"/>
            <a:r>
              <a:rPr lang="en-US" dirty="0" smtClean="0"/>
              <a:t>We are using UHF range so minimum interference?</a:t>
            </a:r>
          </a:p>
          <a:p>
            <a:endParaRPr lang="en-US" dirty="0" smtClean="0"/>
          </a:p>
          <a:p>
            <a:r>
              <a:rPr lang="en-US" b="1" dirty="0" smtClean="0"/>
              <a:t>Software</a:t>
            </a:r>
          </a:p>
          <a:p>
            <a:pPr lvl="1"/>
            <a:r>
              <a:rPr lang="en-US" dirty="0" smtClean="0"/>
              <a:t>How exactly does software is able to differentiate between users and books?</a:t>
            </a:r>
          </a:p>
          <a:p>
            <a:pPr lvl="1"/>
            <a:r>
              <a:rPr lang="en-US" dirty="0" smtClean="0"/>
              <a:t>How does the system know when you remove a book from the RFID?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1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 chart - simulations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90988"/>
            <a:ext cx="6768752" cy="493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5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6" y="692696"/>
            <a:ext cx="8952464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0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- Circuits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4849504" cy="294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53004"/>
            <a:ext cx="4932406" cy="2444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55" y="1628800"/>
            <a:ext cx="3636546" cy="438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1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- Mathematical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Set of all </a:t>
            </a:r>
            <a:r>
              <a:rPr lang="en-US" b="1" dirty="0" smtClean="0"/>
              <a:t>n</a:t>
            </a:r>
            <a:r>
              <a:rPr lang="en-US" dirty="0" smtClean="0"/>
              <a:t> books B</a:t>
            </a:r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= {b</a:t>
            </a:r>
            <a:r>
              <a:rPr lang="en-US" baseline="-25000" dirty="0"/>
              <a:t>1</a:t>
            </a:r>
            <a:r>
              <a:rPr lang="en-US" dirty="0"/>
              <a:t>,b</a:t>
            </a:r>
            <a:r>
              <a:rPr lang="en-US" baseline="-25000" dirty="0"/>
              <a:t>2</a:t>
            </a:r>
            <a:r>
              <a:rPr lang="en-US" dirty="0"/>
              <a:t>,b</a:t>
            </a:r>
            <a:r>
              <a:rPr lang="en-US" baseline="-25000" dirty="0"/>
              <a:t>3</a:t>
            </a:r>
            <a:r>
              <a:rPr lang="en-US" dirty="0"/>
              <a:t>,b</a:t>
            </a:r>
            <a:r>
              <a:rPr lang="en-US" baseline="-25000" dirty="0"/>
              <a:t>4</a:t>
            </a:r>
            <a:r>
              <a:rPr lang="en-US" dirty="0"/>
              <a:t> … b</a:t>
            </a:r>
            <a:r>
              <a:rPr lang="en-US" baseline="-25000" dirty="0"/>
              <a:t>n</a:t>
            </a:r>
            <a:r>
              <a:rPr lang="en-US" dirty="0"/>
              <a:t>}</a:t>
            </a:r>
          </a:p>
          <a:p>
            <a:r>
              <a:rPr lang="en-US" dirty="0" smtClean="0"/>
              <a:t>Set of all </a:t>
            </a:r>
            <a:r>
              <a:rPr lang="en-US" b="1" dirty="0" smtClean="0"/>
              <a:t>m</a:t>
            </a:r>
            <a:r>
              <a:rPr lang="en-US" dirty="0" smtClean="0"/>
              <a:t> geographic positions</a:t>
            </a:r>
          </a:p>
          <a:p>
            <a:pPr lvl="1"/>
            <a:r>
              <a:rPr lang="el-GR" b="1" dirty="0" smtClean="0"/>
              <a:t>Ω</a:t>
            </a:r>
            <a:r>
              <a:rPr lang="en-US" dirty="0" smtClean="0"/>
              <a:t> = {p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, p</a:t>
            </a:r>
            <a:r>
              <a:rPr lang="en-US" baseline="-25000" dirty="0" smtClean="0"/>
              <a:t>3</a:t>
            </a:r>
            <a:r>
              <a:rPr lang="en-US" dirty="0" smtClean="0"/>
              <a:t> ….. p</a:t>
            </a:r>
            <a:r>
              <a:rPr lang="en-US" baseline="-25000" dirty="0" smtClean="0"/>
              <a:t>m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There will be a </a:t>
            </a:r>
            <a:r>
              <a:rPr lang="en-US" b="1" dirty="0" smtClean="0"/>
              <a:t>injection</a:t>
            </a:r>
            <a:r>
              <a:rPr lang="en-US" dirty="0" smtClean="0"/>
              <a:t> from </a:t>
            </a:r>
            <a:r>
              <a:rPr lang="el-GR" b="1" dirty="0" smtClean="0"/>
              <a:t>Ω</a:t>
            </a:r>
            <a:r>
              <a:rPr lang="en-US" dirty="0" smtClean="0"/>
              <a:t> to 3D Euclidian space.</a:t>
            </a:r>
          </a:p>
          <a:p>
            <a:r>
              <a:rPr lang="en-US" dirty="0" smtClean="0"/>
              <a:t>Set of all </a:t>
            </a:r>
            <a:r>
              <a:rPr lang="en-US" b="1" dirty="0" err="1" smtClean="0"/>
              <a:t>i</a:t>
            </a:r>
            <a:r>
              <a:rPr lang="en-US" dirty="0" smtClean="0"/>
              <a:t> users</a:t>
            </a:r>
          </a:p>
          <a:p>
            <a:pPr lvl="1"/>
            <a:r>
              <a:rPr lang="en-US" b="1" dirty="0" smtClean="0"/>
              <a:t>U</a:t>
            </a:r>
            <a:r>
              <a:rPr lang="en-US" dirty="0" smtClean="0"/>
              <a:t> = {u</a:t>
            </a:r>
            <a:r>
              <a:rPr lang="en-US" baseline="-25000" dirty="0" smtClean="0"/>
              <a:t>1</a:t>
            </a:r>
            <a:r>
              <a:rPr lang="en-US" dirty="0" smtClean="0"/>
              <a:t>,u</a:t>
            </a:r>
            <a:r>
              <a:rPr lang="en-US" baseline="-25000" dirty="0" smtClean="0"/>
              <a:t>2</a:t>
            </a:r>
            <a:r>
              <a:rPr lang="en-US" dirty="0" smtClean="0"/>
              <a:t>,u</a:t>
            </a:r>
            <a:r>
              <a:rPr lang="en-US" baseline="-25000" dirty="0" smtClean="0"/>
              <a:t>3</a:t>
            </a:r>
            <a:r>
              <a:rPr lang="en-US" dirty="0" smtClean="0"/>
              <a:t>,u</a:t>
            </a:r>
            <a:r>
              <a:rPr lang="en-US" baseline="-25000" dirty="0" smtClean="0"/>
              <a:t>4</a:t>
            </a:r>
            <a:r>
              <a:rPr lang="en-US" dirty="0" smtClean="0"/>
              <a:t> … u</a:t>
            </a:r>
            <a:r>
              <a:rPr lang="en-US" baseline="-25000" dirty="0" smtClean="0"/>
              <a:t>l</a:t>
            </a:r>
            <a:r>
              <a:rPr lang="en-US" dirty="0" smtClean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sets above, we define a </a:t>
            </a:r>
            <a:r>
              <a:rPr lang="en-US" b="1" dirty="0" smtClean="0"/>
              <a:t>injection</a:t>
            </a:r>
            <a:r>
              <a:rPr lang="en-US" dirty="0" smtClean="0"/>
              <a:t> as follows</a:t>
            </a:r>
            <a:endParaRPr lang="en-IN" dirty="0" smtClean="0"/>
          </a:p>
          <a:p>
            <a:pPr lvl="1"/>
            <a:r>
              <a:rPr lang="en-IN" sz="3500" dirty="0" smtClean="0"/>
              <a:t>Ƒ</a:t>
            </a:r>
            <a:r>
              <a:rPr lang="en-IN" sz="5800" baseline="-25000" dirty="0" smtClean="0"/>
              <a:t>t</a:t>
            </a:r>
            <a:r>
              <a:rPr lang="en-IN" dirty="0" smtClean="0"/>
              <a:t>: </a:t>
            </a:r>
            <a:r>
              <a:rPr lang="en-IN" sz="2800" b="1" dirty="0" smtClean="0"/>
              <a:t>B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U</a:t>
            </a:r>
            <a:r>
              <a:rPr lang="en-US" dirty="0" smtClean="0">
                <a:sym typeface="Wingdings" pitchFamily="2" charset="2"/>
              </a:rPr>
              <a:t>+</a:t>
            </a:r>
            <a:r>
              <a:rPr lang="el-GR" b="1" dirty="0"/>
              <a:t> </a:t>
            </a:r>
            <a:r>
              <a:rPr lang="el-GR" b="1" dirty="0" smtClean="0"/>
              <a:t>Ω</a:t>
            </a:r>
            <a:endParaRPr lang="en-US" b="1" dirty="0" smtClean="0"/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.t</a:t>
            </a:r>
          </a:p>
          <a:p>
            <a:pPr lvl="2"/>
            <a:r>
              <a:rPr lang="en-US" sz="2600" b="1" dirty="0"/>
              <a:t>F</a:t>
            </a:r>
            <a:r>
              <a:rPr lang="en-US" b="1" dirty="0"/>
              <a:t>(</a:t>
            </a:r>
            <a:r>
              <a:rPr lang="en-US" sz="1700" b="1" dirty="0"/>
              <a:t>b</a:t>
            </a:r>
            <a:r>
              <a:rPr lang="en-US" b="1" baseline="-25000" dirty="0"/>
              <a:t>i</a:t>
            </a:r>
            <a:r>
              <a:rPr lang="en-US" b="1" dirty="0"/>
              <a:t>) = </a:t>
            </a:r>
            <a:r>
              <a:rPr lang="en-US" sz="1900" b="1" dirty="0" err="1" smtClean="0"/>
              <a:t>u</a:t>
            </a:r>
            <a:r>
              <a:rPr lang="en-US" b="1" baseline="-25000" dirty="0" err="1"/>
              <a:t>k</a:t>
            </a:r>
            <a:r>
              <a:rPr lang="en-US" b="1" dirty="0" smtClean="0"/>
              <a:t>		if </a:t>
            </a:r>
            <a:r>
              <a:rPr lang="en-US" b="1" dirty="0"/>
              <a:t>b</a:t>
            </a:r>
            <a:r>
              <a:rPr lang="en-US" b="1" baseline="-25000" dirty="0"/>
              <a:t>i</a:t>
            </a:r>
            <a:r>
              <a:rPr lang="en-US" b="1" dirty="0"/>
              <a:t> is issued</a:t>
            </a:r>
          </a:p>
          <a:p>
            <a:pPr lvl="2"/>
            <a:r>
              <a:rPr lang="en-US" sz="2600" b="1" dirty="0" smtClean="0"/>
              <a:t>F</a:t>
            </a:r>
            <a:r>
              <a:rPr lang="en-US" b="1" dirty="0" smtClean="0"/>
              <a:t>(</a:t>
            </a:r>
            <a:r>
              <a:rPr lang="en-US" sz="1700" b="1" dirty="0" smtClean="0"/>
              <a:t>b</a:t>
            </a:r>
            <a:r>
              <a:rPr lang="en-US" b="1" baseline="-25000" dirty="0" smtClean="0"/>
              <a:t>i</a:t>
            </a:r>
            <a:r>
              <a:rPr lang="en-US" b="1" dirty="0" smtClean="0"/>
              <a:t>) = </a:t>
            </a:r>
            <a:r>
              <a:rPr lang="en-US" sz="1900" b="1" dirty="0" err="1" smtClean="0"/>
              <a:t>p</a:t>
            </a:r>
            <a:r>
              <a:rPr lang="en-US" b="1" baseline="-25000" dirty="0" err="1"/>
              <a:t>k</a:t>
            </a:r>
            <a:r>
              <a:rPr lang="en-US" b="1" dirty="0" smtClean="0"/>
              <a:t>		otherwise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215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this model we have only two states for each book.</a:t>
            </a:r>
          </a:p>
          <a:p>
            <a:pPr lvl="1"/>
            <a:r>
              <a:rPr lang="en-IN" sz="2100" dirty="0" smtClean="0"/>
              <a:t>ISSUED_WITH_USER_X</a:t>
            </a:r>
          </a:p>
          <a:p>
            <a:pPr lvl="1"/>
            <a:r>
              <a:rPr lang="en-IN" sz="2100" dirty="0"/>
              <a:t>WITH_SYSTEM_AT_LOC_X </a:t>
            </a:r>
            <a:endParaRPr lang="en-US" dirty="0" smtClean="0"/>
          </a:p>
          <a:p>
            <a:r>
              <a:rPr lang="en-US" dirty="0" smtClean="0"/>
              <a:t>In earlier system there were three states</a:t>
            </a:r>
          </a:p>
          <a:p>
            <a:pPr lvl="1"/>
            <a:r>
              <a:rPr lang="en-IN" sz="2000" dirty="0"/>
              <a:t>WITH_SYSTEM_AT_UNKNOWN_LOC </a:t>
            </a:r>
            <a:endParaRPr lang="en-IN" sz="2000" dirty="0" smtClean="0"/>
          </a:p>
          <a:p>
            <a:pPr lvl="1"/>
            <a:r>
              <a:rPr lang="en-IN" sz="2000" dirty="0"/>
              <a:t>WITH_SOME_UNKNOWN_USER </a:t>
            </a:r>
            <a:endParaRPr lang="en-IN" sz="2000" dirty="0" smtClean="0"/>
          </a:p>
          <a:p>
            <a:pPr lvl="1"/>
            <a:r>
              <a:rPr lang="en-IN" sz="2000" dirty="0" smtClean="0"/>
              <a:t>ISSUED_WITH_USER_X</a:t>
            </a:r>
            <a:endParaRPr lang="en-US" sz="2000" b="1" dirty="0" smtClean="0"/>
          </a:p>
          <a:p>
            <a:endParaRPr lang="en-US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smtClean="0"/>
              <a:t>Implications/ </a:t>
            </a:r>
            <a:r>
              <a:rPr lang="en-US" b="1" dirty="0" smtClean="0"/>
              <a:t>Benefits</a:t>
            </a:r>
            <a:r>
              <a:rPr lang="en-US" dirty="0" smtClean="0"/>
              <a:t>  of   “</a:t>
            </a:r>
            <a:r>
              <a:rPr lang="en-US" dirty="0"/>
              <a:t>We always know </a:t>
            </a:r>
            <a:r>
              <a:rPr lang="en-US" b="1" dirty="0"/>
              <a:t>where the book is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Enhanced security</a:t>
            </a:r>
          </a:p>
          <a:p>
            <a:pPr lvl="1"/>
            <a:r>
              <a:rPr lang="en-US" dirty="0" smtClean="0"/>
              <a:t>Statistics and machine learning/ recommender system on data.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Similarly </a:t>
            </a:r>
            <a:r>
              <a:rPr lang="en-US" b="1" dirty="0" smtClean="0"/>
              <a:t>other attributes </a:t>
            </a:r>
            <a:r>
              <a:rPr lang="en-US" dirty="0" smtClean="0"/>
              <a:t>of user and books can be defined by </a:t>
            </a:r>
            <a:r>
              <a:rPr lang="en-US" b="1" dirty="0" smtClean="0"/>
              <a:t>injection</a:t>
            </a:r>
            <a:r>
              <a:rPr lang="en-US" dirty="0" smtClean="0"/>
              <a:t> which is par se with the earlier model.</a:t>
            </a:r>
          </a:p>
          <a:p>
            <a:pPr lvl="1"/>
            <a:r>
              <a:rPr lang="en-IN" sz="2000" b="1" dirty="0" smtClean="0"/>
              <a:t>µ</a:t>
            </a:r>
            <a:r>
              <a:rPr lang="en-IN" sz="2000" b="1" baseline="-25000" dirty="0" smtClean="0"/>
              <a:t>1</a:t>
            </a:r>
            <a:r>
              <a:rPr lang="en-IN" sz="2000" b="1" dirty="0" smtClean="0"/>
              <a:t>: 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1200" dirty="0">
                <a:sym typeface="Wingdings" pitchFamily="2" charset="2"/>
              </a:rPr>
              <a:t></a:t>
            </a:r>
            <a:r>
              <a:rPr lang="en-IN" sz="2000" b="1" dirty="0"/>
              <a:t> </a:t>
            </a:r>
            <a:r>
              <a:rPr lang="en-IN" sz="2000" b="1" dirty="0" smtClean="0"/>
              <a:t>A</a:t>
            </a:r>
            <a:r>
              <a:rPr lang="en-IN" sz="2000" b="1" baseline="-25000" dirty="0" smtClean="0"/>
              <a:t>1</a:t>
            </a:r>
            <a:r>
              <a:rPr lang="en-IN" sz="3600" b="1" baseline="30000" dirty="0" smtClean="0"/>
              <a:t>s</a:t>
            </a:r>
            <a:endParaRPr lang="en-IN" sz="2000" baseline="30000" dirty="0" smtClean="0"/>
          </a:p>
          <a:p>
            <a:pPr lvl="1"/>
            <a:r>
              <a:rPr lang="en-IN" sz="2000" b="1" dirty="0" smtClean="0"/>
              <a:t>µ</a:t>
            </a:r>
            <a:r>
              <a:rPr lang="en-IN" sz="2000" b="1" baseline="-25000" dirty="0" smtClean="0"/>
              <a:t>2</a:t>
            </a:r>
            <a:r>
              <a:rPr lang="en-IN" sz="2000" b="1" dirty="0" smtClean="0"/>
              <a:t>: B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1200" dirty="0">
                <a:sym typeface="Wingdings" pitchFamily="2" charset="2"/>
              </a:rPr>
              <a:t></a:t>
            </a:r>
            <a:r>
              <a:rPr lang="en-IN" sz="2000" b="1" dirty="0" smtClean="0"/>
              <a:t> A</a:t>
            </a:r>
            <a:r>
              <a:rPr lang="en-IN" sz="2000" b="1" baseline="-25000" dirty="0" smtClean="0"/>
              <a:t>2</a:t>
            </a:r>
            <a:r>
              <a:rPr lang="en-IN" sz="3600" b="1" baseline="30000" dirty="0" smtClean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4827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1487"/>
            <a:ext cx="5583018" cy="655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45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Structure of data</a:t>
            </a:r>
          </a:p>
          <a:p>
            <a:pPr lvl="1"/>
            <a:r>
              <a:rPr lang="en-US" b="1" dirty="0" smtClean="0"/>
              <a:t>User/ Books</a:t>
            </a:r>
          </a:p>
          <a:p>
            <a:pPr lvl="2"/>
            <a:r>
              <a:rPr lang="en-US" sz="2400" dirty="0" smtClean="0"/>
              <a:t>(“key”, “value”) pairs uniquely identifiable by “key”.</a:t>
            </a:r>
          </a:p>
          <a:p>
            <a:pPr lvl="2"/>
            <a:r>
              <a:rPr lang="en-US" sz="2400" dirty="0" smtClean="0"/>
              <a:t>Value may contain </a:t>
            </a:r>
            <a:r>
              <a:rPr lang="en-US" sz="2400" b="1" dirty="0" smtClean="0"/>
              <a:t>set</a:t>
            </a:r>
            <a:r>
              <a:rPr lang="en-US" sz="2400" dirty="0" smtClean="0"/>
              <a:t> of entries</a:t>
            </a:r>
            <a:r>
              <a:rPr lang="en-US" sz="2400" dirty="0"/>
              <a:t>. </a:t>
            </a:r>
            <a:r>
              <a:rPr lang="en-US" sz="2400" dirty="0" smtClean="0"/>
              <a:t> These </a:t>
            </a:r>
            <a:r>
              <a:rPr lang="en-US" sz="2400" dirty="0"/>
              <a:t>set will act as additional </a:t>
            </a:r>
            <a:r>
              <a:rPr lang="en-US" sz="2400" b="1" dirty="0"/>
              <a:t>metadata</a:t>
            </a:r>
            <a:r>
              <a:rPr lang="en-US" sz="2400" dirty="0"/>
              <a:t> for that “key</a:t>
            </a:r>
            <a:r>
              <a:rPr lang="en-US" sz="2400" dirty="0" smtClean="0"/>
              <a:t>”.</a:t>
            </a:r>
          </a:p>
          <a:p>
            <a:pPr lvl="3"/>
            <a:r>
              <a:rPr lang="en-US" sz="1800" dirty="0" smtClean="0"/>
              <a:t>Book’s name</a:t>
            </a:r>
          </a:p>
          <a:p>
            <a:pPr lvl="3"/>
            <a:r>
              <a:rPr lang="en-US" sz="1800" dirty="0" smtClean="0"/>
              <a:t>Author </a:t>
            </a:r>
          </a:p>
          <a:p>
            <a:pPr lvl="3"/>
            <a:r>
              <a:rPr lang="en-US" sz="1800" dirty="0" smtClean="0"/>
              <a:t>User’s details etc.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b="1" dirty="0" smtClean="0"/>
              <a:t>Local copy of tags</a:t>
            </a:r>
          </a:p>
          <a:p>
            <a:pPr lvl="2"/>
            <a:r>
              <a:rPr lang="en-US" sz="2400" dirty="0" smtClean="0"/>
              <a:t>Just an </a:t>
            </a:r>
            <a:r>
              <a:rPr lang="en-US" sz="2400" b="1" dirty="0" smtClean="0"/>
              <a:t>array of </a:t>
            </a:r>
            <a:r>
              <a:rPr lang="en-US" sz="2400" b="1" dirty="0" smtClean="0"/>
              <a:t>strings.</a:t>
            </a:r>
            <a:endParaRPr lang="en-US" sz="2400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3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851</TotalTime>
  <Words>547</Words>
  <Application>Microsoft Office PowerPoint</Application>
  <PresentationFormat>On-screen Show (4:3)</PresentationFormat>
  <Paragraphs>103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TECHNICAL CHALLENGES/ DETAILS</vt:lpstr>
      <vt:lpstr>Technical Details/ Challenges</vt:lpstr>
      <vt:lpstr>Smith chart - simulations</vt:lpstr>
      <vt:lpstr>PowerPoint Presentation</vt:lpstr>
      <vt:lpstr>Hardware - Circuits</vt:lpstr>
      <vt:lpstr>Software - Mathematical model</vt:lpstr>
      <vt:lpstr>Mathematical model</vt:lpstr>
      <vt:lpstr>PowerPoint Presentation</vt:lpstr>
      <vt:lpstr>Data structures</vt:lpstr>
      <vt:lpstr>Data structures</vt:lpstr>
      <vt:lpstr>Use case diagram</vt:lpstr>
      <vt:lpstr>Context free diagram</vt:lpstr>
      <vt:lpstr>State diagram</vt:lpstr>
      <vt:lpstr>Class diagram</vt:lpstr>
      <vt:lpstr>CONCLUSION/ WIND UP</vt:lpstr>
      <vt:lpstr>Possible refinements</vt:lpstr>
      <vt:lpstr>Feasibility</vt:lpstr>
      <vt:lpstr>thankyou</vt:lpstr>
    </vt:vector>
  </TitlesOfParts>
  <Company>Thapar 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library management system</dc:title>
  <dc:creator>Gursimran singh</dc:creator>
  <cp:lastModifiedBy>Gursimran singh</cp:lastModifiedBy>
  <cp:revision>80</cp:revision>
  <dcterms:created xsi:type="dcterms:W3CDTF">2012-04-06T04:08:31Z</dcterms:created>
  <dcterms:modified xsi:type="dcterms:W3CDTF">2012-04-22T20:14:45Z</dcterms:modified>
</cp:coreProperties>
</file>