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74" r:id="rId2"/>
    <p:sldId id="275" r:id="rId3"/>
    <p:sldId id="257" r:id="rId4"/>
    <p:sldId id="258" r:id="rId5"/>
    <p:sldId id="276" r:id="rId6"/>
    <p:sldId id="292" r:id="rId7"/>
    <p:sldId id="278" r:id="rId8"/>
    <p:sldId id="286" r:id="rId9"/>
    <p:sldId id="287" r:id="rId10"/>
    <p:sldId id="277" r:id="rId11"/>
    <p:sldId id="269" r:id="rId12"/>
    <p:sldId id="288" r:id="rId13"/>
    <p:sldId id="289" r:id="rId14"/>
    <p:sldId id="273" r:id="rId15"/>
    <p:sldId id="272" r:id="rId16"/>
    <p:sldId id="264" r:id="rId17"/>
    <p:sldId id="279" r:id="rId18"/>
    <p:sldId id="280" r:id="rId19"/>
    <p:sldId id="261" r:id="rId20"/>
    <p:sldId id="282" r:id="rId21"/>
    <p:sldId id="263" r:id="rId22"/>
    <p:sldId id="283" r:id="rId23"/>
    <p:sldId id="266" r:id="rId24"/>
    <p:sldId id="285" r:id="rId25"/>
    <p:sldId id="268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8CFEE-89CB-493C-95C6-BB3B00D67532}" type="doc">
      <dgm:prSet loTypeId="urn:microsoft.com/office/officeart/2005/8/layout/chevron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D4F7959-873C-4242-84BC-545828CDAA29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A4760F4-E4BD-4415-8B6E-4FC35693DD1C}" type="parTrans" cxnId="{A99475F5-122E-437E-A47D-5FDBAF48A232}">
      <dgm:prSet/>
      <dgm:spPr/>
      <dgm:t>
        <a:bodyPr/>
        <a:lstStyle/>
        <a:p>
          <a:endParaRPr lang="en-US"/>
        </a:p>
      </dgm:t>
    </dgm:pt>
    <dgm:pt modelId="{9FACD257-52FC-4FF7-90FA-0E150DCA4C24}" type="sibTrans" cxnId="{A99475F5-122E-437E-A47D-5FDBAF48A232}">
      <dgm:prSet/>
      <dgm:spPr/>
      <dgm:t>
        <a:bodyPr/>
        <a:lstStyle/>
        <a:p>
          <a:endParaRPr lang="en-US"/>
        </a:p>
      </dgm:t>
    </dgm:pt>
    <dgm:pt modelId="{A6457F11-DB78-4100-9F49-F3221EDF5EB6}">
      <dgm:prSet phldrT="[Text]"/>
      <dgm:spPr/>
      <dgm:t>
        <a:bodyPr/>
        <a:lstStyle/>
        <a:p>
          <a:r>
            <a:rPr lang="en-US" dirty="0" smtClean="0"/>
            <a:t>Phase A</a:t>
          </a:r>
          <a:endParaRPr lang="en-US" dirty="0"/>
        </a:p>
      </dgm:t>
    </dgm:pt>
    <dgm:pt modelId="{D5B736BA-71FF-4F21-8140-37A24AB60A65}" type="parTrans" cxnId="{5D3719E2-8EA7-4422-AC1E-326E565EB091}">
      <dgm:prSet/>
      <dgm:spPr/>
      <dgm:t>
        <a:bodyPr/>
        <a:lstStyle/>
        <a:p>
          <a:endParaRPr lang="en-US"/>
        </a:p>
      </dgm:t>
    </dgm:pt>
    <dgm:pt modelId="{1B6E277D-7BBC-44AB-939C-BBCDCA0A5C6C}" type="sibTrans" cxnId="{5D3719E2-8EA7-4422-AC1E-326E565EB091}">
      <dgm:prSet/>
      <dgm:spPr/>
      <dgm:t>
        <a:bodyPr/>
        <a:lstStyle/>
        <a:p>
          <a:endParaRPr lang="en-US"/>
        </a:p>
      </dgm:t>
    </dgm:pt>
    <dgm:pt modelId="{DCCC717D-EF0E-495E-816D-EC7D1FDB87E9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98A2AAF-B63D-45DF-9869-958A1BE89054}" type="parTrans" cxnId="{E8C4ED33-CF50-4BE2-8200-B974E2339111}">
      <dgm:prSet/>
      <dgm:spPr/>
      <dgm:t>
        <a:bodyPr/>
        <a:lstStyle/>
        <a:p>
          <a:endParaRPr lang="en-US"/>
        </a:p>
      </dgm:t>
    </dgm:pt>
    <dgm:pt modelId="{C68697B4-FE49-4056-86F6-482FC31257E2}" type="sibTrans" cxnId="{E8C4ED33-CF50-4BE2-8200-B974E2339111}">
      <dgm:prSet/>
      <dgm:spPr/>
      <dgm:t>
        <a:bodyPr/>
        <a:lstStyle/>
        <a:p>
          <a:endParaRPr lang="en-US"/>
        </a:p>
      </dgm:t>
    </dgm:pt>
    <dgm:pt modelId="{8E34D964-F365-42F8-BF43-B11C2395C4CA}">
      <dgm:prSet phldrT="[Text]"/>
      <dgm:spPr/>
      <dgm:t>
        <a:bodyPr/>
        <a:lstStyle/>
        <a:p>
          <a:r>
            <a:rPr lang="en-US" dirty="0" smtClean="0"/>
            <a:t>Phase B</a:t>
          </a:r>
          <a:endParaRPr lang="en-US" dirty="0"/>
        </a:p>
      </dgm:t>
    </dgm:pt>
    <dgm:pt modelId="{FBC12FEE-877F-43F3-88A9-F11C611AE66F}" type="parTrans" cxnId="{105E254F-72D3-4FE4-AF2C-71E38D97ECE8}">
      <dgm:prSet/>
      <dgm:spPr/>
      <dgm:t>
        <a:bodyPr/>
        <a:lstStyle/>
        <a:p>
          <a:endParaRPr lang="en-US"/>
        </a:p>
      </dgm:t>
    </dgm:pt>
    <dgm:pt modelId="{B9938A50-CE61-4F78-9AC6-95353B3478D9}" type="sibTrans" cxnId="{105E254F-72D3-4FE4-AF2C-71E38D97ECE8}">
      <dgm:prSet/>
      <dgm:spPr/>
      <dgm:t>
        <a:bodyPr/>
        <a:lstStyle/>
        <a:p>
          <a:endParaRPr lang="en-US"/>
        </a:p>
      </dgm:t>
    </dgm:pt>
    <dgm:pt modelId="{5199024E-ED69-4FAF-8BEE-66EF4797414D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A75AC989-2501-47D8-9CBB-C4AD782D8B86}" type="parTrans" cxnId="{3DD03ACD-60B0-403E-A86C-1A6FEA04299F}">
      <dgm:prSet/>
      <dgm:spPr/>
      <dgm:t>
        <a:bodyPr/>
        <a:lstStyle/>
        <a:p>
          <a:endParaRPr lang="en-US"/>
        </a:p>
      </dgm:t>
    </dgm:pt>
    <dgm:pt modelId="{B01F6C2E-CF27-4770-8582-BC88415C79FA}" type="sibTrans" cxnId="{3DD03ACD-60B0-403E-A86C-1A6FEA04299F}">
      <dgm:prSet/>
      <dgm:spPr/>
      <dgm:t>
        <a:bodyPr/>
        <a:lstStyle/>
        <a:p>
          <a:endParaRPr lang="en-US"/>
        </a:p>
      </dgm:t>
    </dgm:pt>
    <dgm:pt modelId="{D850E8B5-CA76-4E33-9D52-D0F012F3611E}">
      <dgm:prSet phldrT="[Text]"/>
      <dgm:spPr/>
      <dgm:t>
        <a:bodyPr/>
        <a:lstStyle/>
        <a:p>
          <a:r>
            <a:rPr lang="en-US" dirty="0" smtClean="0"/>
            <a:t>Phase C</a:t>
          </a:r>
          <a:endParaRPr lang="en-US" dirty="0"/>
        </a:p>
      </dgm:t>
    </dgm:pt>
    <dgm:pt modelId="{A2B785C0-D280-4D0D-B028-C29369539BB9}" type="parTrans" cxnId="{63DD2F35-028C-4A39-81CC-067EC52C0A92}">
      <dgm:prSet/>
      <dgm:spPr/>
      <dgm:t>
        <a:bodyPr/>
        <a:lstStyle/>
        <a:p>
          <a:endParaRPr lang="en-US"/>
        </a:p>
      </dgm:t>
    </dgm:pt>
    <dgm:pt modelId="{893D5DD0-D356-4B2A-BA34-E585E89F505A}" type="sibTrans" cxnId="{63DD2F35-028C-4A39-81CC-067EC52C0A92}">
      <dgm:prSet/>
      <dgm:spPr/>
      <dgm:t>
        <a:bodyPr/>
        <a:lstStyle/>
        <a:p>
          <a:endParaRPr lang="en-US"/>
        </a:p>
      </dgm:t>
    </dgm:pt>
    <dgm:pt modelId="{C6F42DEB-90B9-4BBE-B1E0-17F95AC19EBA}">
      <dgm:prSet phldrT="[Text]"/>
      <dgm:spPr/>
      <dgm:t>
        <a:bodyPr/>
        <a:lstStyle/>
        <a:p>
          <a:r>
            <a:rPr lang="en-US" dirty="0" smtClean="0"/>
            <a:t>Phase D</a:t>
          </a:r>
          <a:endParaRPr lang="en-US" dirty="0"/>
        </a:p>
      </dgm:t>
    </dgm:pt>
    <dgm:pt modelId="{CB0A9C72-94C3-4AFC-8760-B3400229CAB0}" type="parTrans" cxnId="{47192F5B-45F9-40FF-BA8E-6E95C92966A9}">
      <dgm:prSet/>
      <dgm:spPr/>
      <dgm:t>
        <a:bodyPr/>
        <a:lstStyle/>
        <a:p>
          <a:endParaRPr lang="en-US"/>
        </a:p>
      </dgm:t>
    </dgm:pt>
    <dgm:pt modelId="{392CB1DA-F57F-4692-A6FA-6E1267F9B637}" type="sibTrans" cxnId="{47192F5B-45F9-40FF-BA8E-6E95C92966A9}">
      <dgm:prSet/>
      <dgm:spPr/>
      <dgm:t>
        <a:bodyPr/>
        <a:lstStyle/>
        <a:p>
          <a:endParaRPr lang="en-US"/>
        </a:p>
      </dgm:t>
    </dgm:pt>
    <dgm:pt modelId="{AC917B89-B2F1-4D10-B8FC-76BBCCA0A53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D9137F6A-6422-4D3A-8675-957D938C2DA7}" type="parTrans" cxnId="{43DED731-D1E1-4475-A3AB-40417FCCEE68}">
      <dgm:prSet/>
      <dgm:spPr/>
      <dgm:t>
        <a:bodyPr/>
        <a:lstStyle/>
        <a:p>
          <a:endParaRPr lang="en-US"/>
        </a:p>
      </dgm:t>
    </dgm:pt>
    <dgm:pt modelId="{CDE0E3D9-509E-4224-BFE0-C24C24107ABB}" type="sibTrans" cxnId="{43DED731-D1E1-4475-A3AB-40417FCCEE68}">
      <dgm:prSet/>
      <dgm:spPr/>
      <dgm:t>
        <a:bodyPr/>
        <a:lstStyle/>
        <a:p>
          <a:endParaRPr lang="en-US"/>
        </a:p>
      </dgm:t>
    </dgm:pt>
    <dgm:pt modelId="{AA0BC1A0-43E9-4AFC-B584-57FB7A6106B3}">
      <dgm:prSet phldrT="[Text]"/>
      <dgm:spPr/>
      <dgm:t>
        <a:bodyPr/>
        <a:lstStyle/>
        <a:p>
          <a:r>
            <a:rPr lang="en-US" dirty="0" smtClean="0"/>
            <a:t>Launch</a:t>
          </a:r>
          <a:endParaRPr lang="en-US" dirty="0"/>
        </a:p>
      </dgm:t>
    </dgm:pt>
    <dgm:pt modelId="{A85EB51E-226E-45BE-B915-CF66B1E3D2B4}" type="parTrans" cxnId="{EDA2AC70-4E26-4145-B308-65CD6CD960F9}">
      <dgm:prSet/>
      <dgm:spPr/>
      <dgm:t>
        <a:bodyPr/>
        <a:lstStyle/>
        <a:p>
          <a:endParaRPr lang="en-US"/>
        </a:p>
      </dgm:t>
    </dgm:pt>
    <dgm:pt modelId="{1320445B-DA76-426E-B536-ECF7CC826964}" type="sibTrans" cxnId="{EDA2AC70-4E26-4145-B308-65CD6CD960F9}">
      <dgm:prSet/>
      <dgm:spPr/>
      <dgm:t>
        <a:bodyPr/>
        <a:lstStyle/>
        <a:p>
          <a:endParaRPr lang="en-US"/>
        </a:p>
      </dgm:t>
    </dgm:pt>
    <dgm:pt modelId="{D30CC0A4-4010-4EEA-8E46-01CA14099A04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D9FCC79B-DE80-4F38-8DB3-08D4204BAB35}" type="parTrans" cxnId="{E0C57EDB-1CF8-498B-AD70-F0B63F42C093}">
      <dgm:prSet/>
      <dgm:spPr/>
      <dgm:t>
        <a:bodyPr/>
        <a:lstStyle/>
        <a:p>
          <a:endParaRPr lang="en-US"/>
        </a:p>
      </dgm:t>
    </dgm:pt>
    <dgm:pt modelId="{E3436ACD-B044-4BB8-BB5C-43DEEF1C6622}" type="sibTrans" cxnId="{E0C57EDB-1CF8-498B-AD70-F0B63F42C093}">
      <dgm:prSet/>
      <dgm:spPr/>
      <dgm:t>
        <a:bodyPr/>
        <a:lstStyle/>
        <a:p>
          <a:endParaRPr lang="en-US"/>
        </a:p>
      </dgm:t>
    </dgm:pt>
    <dgm:pt modelId="{0E198C5D-3884-4573-B46A-515EC36DC1DC}" type="pres">
      <dgm:prSet presAssocID="{CBD8CFEE-89CB-493C-95C6-BB3B00D67532}" presName="linearFlow" presStyleCnt="0">
        <dgm:presLayoutVars>
          <dgm:dir/>
          <dgm:animLvl val="lvl"/>
          <dgm:resizeHandles val="exact"/>
        </dgm:presLayoutVars>
      </dgm:prSet>
      <dgm:spPr/>
    </dgm:pt>
    <dgm:pt modelId="{0A07254B-AD68-496D-A0C8-18435C7F5855}" type="pres">
      <dgm:prSet presAssocID="{8D4F7959-873C-4242-84BC-545828CDAA29}" presName="composite" presStyleCnt="0"/>
      <dgm:spPr/>
    </dgm:pt>
    <dgm:pt modelId="{F60B5B97-B60A-4049-9BB9-D83506461145}" type="pres">
      <dgm:prSet presAssocID="{8D4F7959-873C-4242-84BC-545828CDAA2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4952C-547F-4F32-B62C-E8913E912D62}" type="pres">
      <dgm:prSet presAssocID="{8D4F7959-873C-4242-84BC-545828CDAA2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B2D16-48E7-43F0-A133-23C192B13162}" type="pres">
      <dgm:prSet presAssocID="{9FACD257-52FC-4FF7-90FA-0E150DCA4C24}" presName="sp" presStyleCnt="0"/>
      <dgm:spPr/>
    </dgm:pt>
    <dgm:pt modelId="{BDC61E48-C225-43EA-9EC7-F3048AA0CABF}" type="pres">
      <dgm:prSet presAssocID="{DCCC717D-EF0E-495E-816D-EC7D1FDB87E9}" presName="composite" presStyleCnt="0"/>
      <dgm:spPr/>
    </dgm:pt>
    <dgm:pt modelId="{16756F7A-A3EE-47AA-966F-F1BA706D7094}" type="pres">
      <dgm:prSet presAssocID="{DCCC717D-EF0E-495E-816D-EC7D1FDB87E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45E3B-19F2-41BE-BF34-43E3684AC901}" type="pres">
      <dgm:prSet presAssocID="{DCCC717D-EF0E-495E-816D-EC7D1FDB87E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00C62-6DB4-43B6-8155-6B4B794071E3}" type="pres">
      <dgm:prSet presAssocID="{C68697B4-FE49-4056-86F6-482FC31257E2}" presName="sp" presStyleCnt="0"/>
      <dgm:spPr/>
    </dgm:pt>
    <dgm:pt modelId="{19A5FA75-74E1-48C0-9099-7F976B40E624}" type="pres">
      <dgm:prSet presAssocID="{5199024E-ED69-4FAF-8BEE-66EF4797414D}" presName="composite" presStyleCnt="0"/>
      <dgm:spPr/>
    </dgm:pt>
    <dgm:pt modelId="{5E0DD191-44E1-45B8-A0BD-98F59F325A25}" type="pres">
      <dgm:prSet presAssocID="{5199024E-ED69-4FAF-8BEE-66EF4797414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4187B-4D34-4111-ACF4-E0B3EA2839E2}" type="pres">
      <dgm:prSet presAssocID="{5199024E-ED69-4FAF-8BEE-66EF4797414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01189-B75D-470C-80A4-2F0C45122B50}" type="pres">
      <dgm:prSet presAssocID="{B01F6C2E-CF27-4770-8582-BC88415C79FA}" presName="sp" presStyleCnt="0"/>
      <dgm:spPr/>
    </dgm:pt>
    <dgm:pt modelId="{A4438225-519B-40A0-992B-082477B6A04C}" type="pres">
      <dgm:prSet presAssocID="{AC917B89-B2F1-4D10-B8FC-76BBCCA0A538}" presName="composite" presStyleCnt="0"/>
      <dgm:spPr/>
    </dgm:pt>
    <dgm:pt modelId="{2B4A2B7D-2C72-4015-A4BE-FB55C6B567FE}" type="pres">
      <dgm:prSet presAssocID="{AC917B89-B2F1-4D10-B8FC-76BBCCA0A53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38D24B9-200A-4BD4-A201-B965EF9EB5C8}" type="pres">
      <dgm:prSet presAssocID="{AC917B89-B2F1-4D10-B8FC-76BBCCA0A538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A6F3A-9991-4F8E-A5A8-7F44CD98DDCA}" type="pres">
      <dgm:prSet presAssocID="{CDE0E3D9-509E-4224-BFE0-C24C24107ABB}" presName="sp" presStyleCnt="0"/>
      <dgm:spPr/>
    </dgm:pt>
    <dgm:pt modelId="{0B8A84AA-9263-4945-8AC9-D813EC15873D}" type="pres">
      <dgm:prSet presAssocID="{D30CC0A4-4010-4EEA-8E46-01CA14099A04}" presName="composite" presStyleCnt="0"/>
      <dgm:spPr/>
    </dgm:pt>
    <dgm:pt modelId="{86A09B08-200B-4F80-89F5-58D0D4BDC089}" type="pres">
      <dgm:prSet presAssocID="{D30CC0A4-4010-4EEA-8E46-01CA14099A0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819B927-966C-486F-9662-42A3A9AA2E40}" type="pres">
      <dgm:prSet presAssocID="{D30CC0A4-4010-4EEA-8E46-01CA14099A0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9905292-1A38-4D0F-B198-49122FD2DA90}" type="presOf" srcId="{D850E8B5-CA76-4E33-9D52-D0F012F3611E}" destId="{4794187B-4D34-4111-ACF4-E0B3EA2839E2}" srcOrd="0" destOrd="0" presId="urn:microsoft.com/office/officeart/2005/8/layout/chevron2"/>
    <dgm:cxn modelId="{63DD2F35-028C-4A39-81CC-067EC52C0A92}" srcId="{5199024E-ED69-4FAF-8BEE-66EF4797414D}" destId="{D850E8B5-CA76-4E33-9D52-D0F012F3611E}" srcOrd="0" destOrd="0" parTransId="{A2B785C0-D280-4D0D-B028-C29369539BB9}" sibTransId="{893D5DD0-D356-4B2A-BA34-E585E89F505A}"/>
    <dgm:cxn modelId="{43DED731-D1E1-4475-A3AB-40417FCCEE68}" srcId="{CBD8CFEE-89CB-493C-95C6-BB3B00D67532}" destId="{AC917B89-B2F1-4D10-B8FC-76BBCCA0A538}" srcOrd="3" destOrd="0" parTransId="{D9137F6A-6422-4D3A-8675-957D938C2DA7}" sibTransId="{CDE0E3D9-509E-4224-BFE0-C24C24107ABB}"/>
    <dgm:cxn modelId="{E8C4ED33-CF50-4BE2-8200-B974E2339111}" srcId="{CBD8CFEE-89CB-493C-95C6-BB3B00D67532}" destId="{DCCC717D-EF0E-495E-816D-EC7D1FDB87E9}" srcOrd="1" destOrd="0" parTransId="{F98A2AAF-B63D-45DF-9869-958A1BE89054}" sibTransId="{C68697B4-FE49-4056-86F6-482FC31257E2}"/>
    <dgm:cxn modelId="{47192F5B-45F9-40FF-BA8E-6E95C92966A9}" srcId="{AC917B89-B2F1-4D10-B8FC-76BBCCA0A538}" destId="{C6F42DEB-90B9-4BBE-B1E0-17F95AC19EBA}" srcOrd="0" destOrd="0" parTransId="{CB0A9C72-94C3-4AFC-8760-B3400229CAB0}" sibTransId="{392CB1DA-F57F-4692-A6FA-6E1267F9B637}"/>
    <dgm:cxn modelId="{A99475F5-122E-437E-A47D-5FDBAF48A232}" srcId="{CBD8CFEE-89CB-493C-95C6-BB3B00D67532}" destId="{8D4F7959-873C-4242-84BC-545828CDAA29}" srcOrd="0" destOrd="0" parTransId="{CA4760F4-E4BD-4415-8B6E-4FC35693DD1C}" sibTransId="{9FACD257-52FC-4FF7-90FA-0E150DCA4C24}"/>
    <dgm:cxn modelId="{E15FAE20-6245-4D17-A1E7-8F2B785042AE}" type="presOf" srcId="{5199024E-ED69-4FAF-8BEE-66EF4797414D}" destId="{5E0DD191-44E1-45B8-A0BD-98F59F325A25}" srcOrd="0" destOrd="0" presId="urn:microsoft.com/office/officeart/2005/8/layout/chevron2"/>
    <dgm:cxn modelId="{9FCD2BF0-D08D-497F-844E-A69B56A871DB}" type="presOf" srcId="{AA0BC1A0-43E9-4AFC-B584-57FB7A6106B3}" destId="{0819B927-966C-486F-9662-42A3A9AA2E40}" srcOrd="0" destOrd="0" presId="urn:microsoft.com/office/officeart/2005/8/layout/chevron2"/>
    <dgm:cxn modelId="{37A9EEDE-C02D-4B17-9442-E82F2797271A}" type="presOf" srcId="{DCCC717D-EF0E-495E-816D-EC7D1FDB87E9}" destId="{16756F7A-A3EE-47AA-966F-F1BA706D7094}" srcOrd="0" destOrd="0" presId="urn:microsoft.com/office/officeart/2005/8/layout/chevron2"/>
    <dgm:cxn modelId="{B3F4631F-7FF0-42CB-922B-4B0B0C9F7667}" type="presOf" srcId="{8E34D964-F365-42F8-BF43-B11C2395C4CA}" destId="{70745E3B-19F2-41BE-BF34-43E3684AC901}" srcOrd="0" destOrd="0" presId="urn:microsoft.com/office/officeart/2005/8/layout/chevron2"/>
    <dgm:cxn modelId="{CCA79A4F-378C-466A-90DC-25C89C78613F}" type="presOf" srcId="{CBD8CFEE-89CB-493C-95C6-BB3B00D67532}" destId="{0E198C5D-3884-4573-B46A-515EC36DC1DC}" srcOrd="0" destOrd="0" presId="urn:microsoft.com/office/officeart/2005/8/layout/chevron2"/>
    <dgm:cxn modelId="{EDA2AC70-4E26-4145-B308-65CD6CD960F9}" srcId="{D30CC0A4-4010-4EEA-8E46-01CA14099A04}" destId="{AA0BC1A0-43E9-4AFC-B584-57FB7A6106B3}" srcOrd="0" destOrd="0" parTransId="{A85EB51E-226E-45BE-B915-CF66B1E3D2B4}" sibTransId="{1320445B-DA76-426E-B536-ECF7CC826964}"/>
    <dgm:cxn modelId="{E51E75B9-B8B8-4148-B182-54AD5938DD84}" type="presOf" srcId="{AC917B89-B2F1-4D10-B8FC-76BBCCA0A538}" destId="{2B4A2B7D-2C72-4015-A4BE-FB55C6B567FE}" srcOrd="0" destOrd="0" presId="urn:microsoft.com/office/officeart/2005/8/layout/chevron2"/>
    <dgm:cxn modelId="{559A9C00-9EA9-413A-B629-4B891B00150B}" type="presOf" srcId="{D30CC0A4-4010-4EEA-8E46-01CA14099A04}" destId="{86A09B08-200B-4F80-89F5-58D0D4BDC089}" srcOrd="0" destOrd="0" presId="urn:microsoft.com/office/officeart/2005/8/layout/chevron2"/>
    <dgm:cxn modelId="{50906047-6C05-464D-96E6-27A2056F2638}" type="presOf" srcId="{A6457F11-DB78-4100-9F49-F3221EDF5EB6}" destId="{3154952C-547F-4F32-B62C-E8913E912D62}" srcOrd="0" destOrd="0" presId="urn:microsoft.com/office/officeart/2005/8/layout/chevron2"/>
    <dgm:cxn modelId="{E0C57EDB-1CF8-498B-AD70-F0B63F42C093}" srcId="{CBD8CFEE-89CB-493C-95C6-BB3B00D67532}" destId="{D30CC0A4-4010-4EEA-8E46-01CA14099A04}" srcOrd="4" destOrd="0" parTransId="{D9FCC79B-DE80-4F38-8DB3-08D4204BAB35}" sibTransId="{E3436ACD-B044-4BB8-BB5C-43DEEF1C6622}"/>
    <dgm:cxn modelId="{105E254F-72D3-4FE4-AF2C-71E38D97ECE8}" srcId="{DCCC717D-EF0E-495E-816D-EC7D1FDB87E9}" destId="{8E34D964-F365-42F8-BF43-B11C2395C4CA}" srcOrd="0" destOrd="0" parTransId="{FBC12FEE-877F-43F3-88A9-F11C611AE66F}" sibTransId="{B9938A50-CE61-4F78-9AC6-95353B3478D9}"/>
    <dgm:cxn modelId="{CCA14C23-6CA7-4CE3-887C-4BE8FCF88BA9}" type="presOf" srcId="{8D4F7959-873C-4242-84BC-545828CDAA29}" destId="{F60B5B97-B60A-4049-9BB9-D83506461145}" srcOrd="0" destOrd="0" presId="urn:microsoft.com/office/officeart/2005/8/layout/chevron2"/>
    <dgm:cxn modelId="{3DD03ACD-60B0-403E-A86C-1A6FEA04299F}" srcId="{CBD8CFEE-89CB-493C-95C6-BB3B00D67532}" destId="{5199024E-ED69-4FAF-8BEE-66EF4797414D}" srcOrd="2" destOrd="0" parTransId="{A75AC989-2501-47D8-9CBB-C4AD782D8B86}" sibTransId="{B01F6C2E-CF27-4770-8582-BC88415C79FA}"/>
    <dgm:cxn modelId="{3C131C2F-84FC-4F86-A58B-9EB82D4D1912}" type="presOf" srcId="{C6F42DEB-90B9-4BBE-B1E0-17F95AC19EBA}" destId="{138D24B9-200A-4BD4-A201-B965EF9EB5C8}" srcOrd="0" destOrd="0" presId="urn:microsoft.com/office/officeart/2005/8/layout/chevron2"/>
    <dgm:cxn modelId="{5D3719E2-8EA7-4422-AC1E-326E565EB091}" srcId="{8D4F7959-873C-4242-84BC-545828CDAA29}" destId="{A6457F11-DB78-4100-9F49-F3221EDF5EB6}" srcOrd="0" destOrd="0" parTransId="{D5B736BA-71FF-4F21-8140-37A24AB60A65}" sibTransId="{1B6E277D-7BBC-44AB-939C-BBCDCA0A5C6C}"/>
    <dgm:cxn modelId="{0B904EB0-9CBE-4645-987D-EADCE442921B}" type="presParOf" srcId="{0E198C5D-3884-4573-B46A-515EC36DC1DC}" destId="{0A07254B-AD68-496D-A0C8-18435C7F5855}" srcOrd="0" destOrd="0" presId="urn:microsoft.com/office/officeart/2005/8/layout/chevron2"/>
    <dgm:cxn modelId="{F85DE95F-16BC-49FA-9F82-49C1C900DD1D}" type="presParOf" srcId="{0A07254B-AD68-496D-A0C8-18435C7F5855}" destId="{F60B5B97-B60A-4049-9BB9-D83506461145}" srcOrd="0" destOrd="0" presId="urn:microsoft.com/office/officeart/2005/8/layout/chevron2"/>
    <dgm:cxn modelId="{465B76C3-8FD0-4D31-89B9-59CDBE197A11}" type="presParOf" srcId="{0A07254B-AD68-496D-A0C8-18435C7F5855}" destId="{3154952C-547F-4F32-B62C-E8913E912D62}" srcOrd="1" destOrd="0" presId="urn:microsoft.com/office/officeart/2005/8/layout/chevron2"/>
    <dgm:cxn modelId="{65F7C455-0A8D-4D48-9425-AE6269778D40}" type="presParOf" srcId="{0E198C5D-3884-4573-B46A-515EC36DC1DC}" destId="{D68B2D16-48E7-43F0-A133-23C192B13162}" srcOrd="1" destOrd="0" presId="urn:microsoft.com/office/officeart/2005/8/layout/chevron2"/>
    <dgm:cxn modelId="{8E152545-C382-4456-ACE0-1389268342CE}" type="presParOf" srcId="{0E198C5D-3884-4573-B46A-515EC36DC1DC}" destId="{BDC61E48-C225-43EA-9EC7-F3048AA0CABF}" srcOrd="2" destOrd="0" presId="urn:microsoft.com/office/officeart/2005/8/layout/chevron2"/>
    <dgm:cxn modelId="{B4F5CCA9-986D-48B8-A05D-B02D92DE9CF6}" type="presParOf" srcId="{BDC61E48-C225-43EA-9EC7-F3048AA0CABF}" destId="{16756F7A-A3EE-47AA-966F-F1BA706D7094}" srcOrd="0" destOrd="0" presId="urn:microsoft.com/office/officeart/2005/8/layout/chevron2"/>
    <dgm:cxn modelId="{CC718AD8-C147-48BE-8E82-E5AA630A65DC}" type="presParOf" srcId="{BDC61E48-C225-43EA-9EC7-F3048AA0CABF}" destId="{70745E3B-19F2-41BE-BF34-43E3684AC901}" srcOrd="1" destOrd="0" presId="urn:microsoft.com/office/officeart/2005/8/layout/chevron2"/>
    <dgm:cxn modelId="{412AA6DE-A3F2-42BC-BCAD-A28A71016457}" type="presParOf" srcId="{0E198C5D-3884-4573-B46A-515EC36DC1DC}" destId="{D5000C62-6DB4-43B6-8155-6B4B794071E3}" srcOrd="3" destOrd="0" presId="urn:microsoft.com/office/officeart/2005/8/layout/chevron2"/>
    <dgm:cxn modelId="{01A7C086-CCF5-4420-BB54-9974B3B9FBEA}" type="presParOf" srcId="{0E198C5D-3884-4573-B46A-515EC36DC1DC}" destId="{19A5FA75-74E1-48C0-9099-7F976B40E624}" srcOrd="4" destOrd="0" presId="urn:microsoft.com/office/officeart/2005/8/layout/chevron2"/>
    <dgm:cxn modelId="{E1136C25-1B86-4BBB-A994-454C3C160CBF}" type="presParOf" srcId="{19A5FA75-74E1-48C0-9099-7F976B40E624}" destId="{5E0DD191-44E1-45B8-A0BD-98F59F325A25}" srcOrd="0" destOrd="0" presId="urn:microsoft.com/office/officeart/2005/8/layout/chevron2"/>
    <dgm:cxn modelId="{05D43C70-D1CE-4EDF-A311-F9F1FEECB62F}" type="presParOf" srcId="{19A5FA75-74E1-48C0-9099-7F976B40E624}" destId="{4794187B-4D34-4111-ACF4-E0B3EA2839E2}" srcOrd="1" destOrd="0" presId="urn:microsoft.com/office/officeart/2005/8/layout/chevron2"/>
    <dgm:cxn modelId="{FB4289E2-83E8-4155-9FA4-0AC658848E6E}" type="presParOf" srcId="{0E198C5D-3884-4573-B46A-515EC36DC1DC}" destId="{8A101189-B75D-470C-80A4-2F0C45122B50}" srcOrd="5" destOrd="0" presId="urn:microsoft.com/office/officeart/2005/8/layout/chevron2"/>
    <dgm:cxn modelId="{874C4545-4079-4B3D-B18B-D8EBFC080EFA}" type="presParOf" srcId="{0E198C5D-3884-4573-B46A-515EC36DC1DC}" destId="{A4438225-519B-40A0-992B-082477B6A04C}" srcOrd="6" destOrd="0" presId="urn:microsoft.com/office/officeart/2005/8/layout/chevron2"/>
    <dgm:cxn modelId="{FDF48904-5328-4714-A54F-F7A98993AB37}" type="presParOf" srcId="{A4438225-519B-40A0-992B-082477B6A04C}" destId="{2B4A2B7D-2C72-4015-A4BE-FB55C6B567FE}" srcOrd="0" destOrd="0" presId="urn:microsoft.com/office/officeart/2005/8/layout/chevron2"/>
    <dgm:cxn modelId="{C682BC14-9082-416F-ADB6-5D1F905A5550}" type="presParOf" srcId="{A4438225-519B-40A0-992B-082477B6A04C}" destId="{138D24B9-200A-4BD4-A201-B965EF9EB5C8}" srcOrd="1" destOrd="0" presId="urn:microsoft.com/office/officeart/2005/8/layout/chevron2"/>
    <dgm:cxn modelId="{230A3741-B4F8-45A4-95E4-E9E49FBBDD75}" type="presParOf" srcId="{0E198C5D-3884-4573-B46A-515EC36DC1DC}" destId="{238A6F3A-9991-4F8E-A5A8-7F44CD98DDCA}" srcOrd="7" destOrd="0" presId="urn:microsoft.com/office/officeart/2005/8/layout/chevron2"/>
    <dgm:cxn modelId="{FBD184F8-D612-4C06-A9A7-0A6C7B77BCD9}" type="presParOf" srcId="{0E198C5D-3884-4573-B46A-515EC36DC1DC}" destId="{0B8A84AA-9263-4945-8AC9-D813EC15873D}" srcOrd="8" destOrd="0" presId="urn:microsoft.com/office/officeart/2005/8/layout/chevron2"/>
    <dgm:cxn modelId="{10778423-AF0F-48DE-838E-E51FB368549B}" type="presParOf" srcId="{0B8A84AA-9263-4945-8AC9-D813EC15873D}" destId="{86A09B08-200B-4F80-89F5-58D0D4BDC089}" srcOrd="0" destOrd="0" presId="urn:microsoft.com/office/officeart/2005/8/layout/chevron2"/>
    <dgm:cxn modelId="{2BC45E5A-0243-451C-A26C-F4E1744C9260}" type="presParOf" srcId="{0B8A84AA-9263-4945-8AC9-D813EC15873D}" destId="{0819B927-966C-486F-9662-42A3A9AA2E40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452AF-26C1-4C55-834D-1BFD1C93E67E}" type="datetimeFigureOut">
              <a:rPr lang="en-US" smtClean="0"/>
              <a:pPr/>
              <a:t>8/21/2009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F36FA-09A5-42AA-A9E9-4EE8D682D2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F36FA-09A5-42AA-A9E9-4EE8D682D231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D77EF15-CD70-4A67-BCDE-DD114CF0DA78}" type="slidenum">
              <a:rPr lang="en-IN">
                <a:ea typeface="Lucida Sans Unicode" charset="0"/>
                <a:cs typeface="Lucida Sans Unicode" charset="0"/>
              </a:rPr>
              <a:pPr/>
              <a:t>11</a:t>
            </a:fld>
            <a:endParaRPr lang="en-IN">
              <a:ea typeface="Lucida Sans Unicode" charset="0"/>
              <a:cs typeface="Lucida Sans Unicode" charset="0"/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5F99BD-631A-4415-9979-EF1AA88BCF94}" type="slidenum">
              <a:rPr lang="en-IN">
                <a:ea typeface="Lucida Sans Unicode" charset="0"/>
                <a:cs typeface="Lucida Sans Unicode" charset="0"/>
              </a:rPr>
              <a:pPr/>
              <a:t>15</a:t>
            </a:fld>
            <a:endParaRPr lang="en-IN">
              <a:ea typeface="Lucida Sans Unicode" charset="0"/>
              <a:cs typeface="Lucida Sans Unicode" charset="0"/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200" smtClean="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8/21/2009</a:t>
            </a:fld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124200" y="630872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200" smtClean="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Lucida Sans Unicode" charset="0"/>
          <a:cs typeface="Lucida Sans Unicode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Lucida Sans Unicode" charset="0"/>
          <a:cs typeface="Lucida Sans Unicode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Lucida Sans Unicode" charset="0"/>
          <a:cs typeface="Lucida Sans Unicode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Lucida Sans Unicode" charset="0"/>
          <a:cs typeface="Lucida Sans Unicode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Lucida Sans Unicode" charset="0"/>
          <a:cs typeface="Lucida Sans Unicode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Lucida Sans Unicode" charset="0"/>
          <a:cs typeface="Lucida Sans Unicode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Lucida Sans Unicode" charset="0"/>
          <a:cs typeface="Lucida Sans Unicode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Lucida Sans Unicode" charset="0"/>
          <a:cs typeface="Lucida Sans Unicode" charset="0"/>
        </a:defRPr>
      </a:lvl9pPr>
    </p:titleStyle>
    <p:bodyStyle>
      <a:lvl1pPr marL="342900" indent="-342900" algn="l" defTabSz="45720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3" descr="TUSSAT Logo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533400" y="0"/>
            <a:ext cx="9701213" cy="6858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TUSSAT-I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Mission Objective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Payload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Technical Details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Time Line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Initial Sub-System Identified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Supporting Institution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Team Details  </a:t>
            </a:r>
          </a:p>
          <a:p>
            <a:pPr>
              <a:buClr>
                <a:schemeClr val="bg1"/>
              </a:buClr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1371600"/>
            <a:ext cx="83820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350"/>
              </a:spcBef>
              <a:buClr>
                <a:srgbClr val="FFFFFF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400" dirty="0">
              <a:solidFill>
                <a:srgbClr val="FFFFFF"/>
              </a:solidFill>
              <a:latin typeface="Calibri" pitchFamily="32" charset="0"/>
            </a:endParaRPr>
          </a:p>
          <a:p>
            <a:pPr marL="341313" indent="-341313">
              <a:spcBef>
                <a:spcPts val="800"/>
              </a:spcBef>
              <a:buClr>
                <a:srgbClr val="FFFFFF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3200" dirty="0" smtClean="0">
                <a:solidFill>
                  <a:srgbClr val="FFFFFF"/>
                </a:solidFill>
                <a:latin typeface="Calibri" pitchFamily="32" charset="0"/>
              </a:rPr>
              <a:t>Exterior </a:t>
            </a:r>
            <a:r>
              <a:rPr lang="en-IN" sz="3200" dirty="0">
                <a:solidFill>
                  <a:srgbClr val="FFFFFF"/>
                </a:solidFill>
                <a:latin typeface="Calibri" pitchFamily="32" charset="0"/>
              </a:rPr>
              <a:t>Dimensions: 270mm*270mm*270mm</a:t>
            </a:r>
          </a:p>
          <a:p>
            <a:pPr marL="341313" indent="-341313">
              <a:spcBef>
                <a:spcPts val="800"/>
              </a:spcBef>
              <a:buClr>
                <a:srgbClr val="FFFFFF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3200" dirty="0">
                <a:solidFill>
                  <a:srgbClr val="FFFFFF"/>
                </a:solidFill>
                <a:latin typeface="Calibri" pitchFamily="32" charset="0"/>
              </a:rPr>
              <a:t>Maximum Mass: 10 </a:t>
            </a:r>
            <a:r>
              <a:rPr lang="en-IN" sz="3200" dirty="0" smtClean="0">
                <a:solidFill>
                  <a:srgbClr val="FFFFFF"/>
                </a:solidFill>
                <a:latin typeface="Calibri" pitchFamily="32" charset="0"/>
              </a:rPr>
              <a:t>kg</a:t>
            </a:r>
          </a:p>
          <a:p>
            <a:pPr marL="341313" indent="-341313">
              <a:spcBef>
                <a:spcPts val="800"/>
              </a:spcBef>
              <a:buClr>
                <a:srgbClr val="FFFFFF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3200" dirty="0" smtClean="0">
                <a:solidFill>
                  <a:srgbClr val="FFFFFF"/>
                </a:solidFill>
                <a:latin typeface="Calibri" pitchFamily="32" charset="0"/>
              </a:rPr>
              <a:t>Internal </a:t>
            </a:r>
            <a:r>
              <a:rPr lang="en-IN" sz="3200" dirty="0">
                <a:solidFill>
                  <a:srgbClr val="FFFFFF"/>
                </a:solidFill>
                <a:latin typeface="Calibri" pitchFamily="32" charset="0"/>
              </a:rPr>
              <a:t>temperature: -40°C to 70°C Degree Celsius  for </a:t>
            </a:r>
            <a:r>
              <a:rPr lang="en-IN" sz="3200" dirty="0" smtClean="0">
                <a:solidFill>
                  <a:srgbClr val="FFFFFF"/>
                </a:solidFill>
                <a:latin typeface="Calibri" pitchFamily="32" charset="0"/>
              </a:rPr>
              <a:t>best performance of </a:t>
            </a:r>
            <a:r>
              <a:rPr lang="en-IN" sz="3200" dirty="0" smtClean="0">
                <a:solidFill>
                  <a:srgbClr val="FFFFFF"/>
                </a:solidFill>
                <a:latin typeface="Calibri" pitchFamily="32" charset="0"/>
              </a:rPr>
              <a:t>components</a:t>
            </a:r>
            <a:endParaRPr lang="en-IN" sz="1400" dirty="0" smtClean="0">
              <a:solidFill>
                <a:srgbClr val="FFFFFF"/>
              </a:solidFill>
              <a:latin typeface="Calibri" pitchFamily="32" charset="0"/>
            </a:endParaRPr>
          </a:p>
          <a:p>
            <a:pPr marL="341313" indent="-341313">
              <a:spcBef>
                <a:spcPts val="800"/>
              </a:spcBef>
              <a:buClr>
                <a:srgbClr val="FFFFFF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3200" dirty="0" smtClean="0">
                <a:solidFill>
                  <a:srgbClr val="FFFFFF"/>
                </a:solidFill>
                <a:latin typeface="Calibri" pitchFamily="32" charset="0"/>
              </a:rPr>
              <a:t>We will be using COTS Industrial Grade Components. </a:t>
            </a:r>
            <a:endParaRPr lang="en-IN" sz="3200" dirty="0" smtClean="0">
              <a:solidFill>
                <a:srgbClr val="FFFFFF"/>
              </a:solidFill>
              <a:latin typeface="Calibri" pitchFamily="32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3188" y="560388"/>
            <a:ext cx="8339138" cy="122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28600"/>
          <a:ext cx="8382000" cy="639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389658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Functional</a:t>
                      </a:r>
                      <a:r>
                        <a:rPr lang="en-US" sz="2400" baseline="0" dirty="0" smtClean="0"/>
                        <a:t> Aspects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Way</a:t>
                      </a:r>
                      <a:r>
                        <a:rPr lang="en-US" baseline="0" dirty="0" smtClean="0"/>
                        <a:t> beyond what we have right now. However, we are in touch with very few number Sponsoring Agencies. </a:t>
                      </a:r>
                      <a:endParaRPr lang="en-US" dirty="0"/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be Launched</a:t>
                      </a:r>
                      <a:r>
                        <a:rPr lang="en-US" baseline="0" dirty="0" smtClean="0"/>
                        <a:t> in the Late 2011</a:t>
                      </a:r>
                      <a:endParaRPr lang="en-US" dirty="0"/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Regulations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safety</a:t>
                      </a:r>
                      <a:r>
                        <a:rPr lang="en-US" baseline="0" dirty="0" smtClean="0"/>
                        <a:t>  and environments norms will be followed with letter and spirit.</a:t>
                      </a:r>
                      <a:endParaRPr lang="en-US" dirty="0"/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Satellite</a:t>
                      </a:r>
                      <a:r>
                        <a:rPr lang="en-US" baseline="0" dirty="0" smtClean="0"/>
                        <a:t> will be exposed to LEO Space Conditions </a:t>
                      </a:r>
                      <a:endParaRPr lang="en-US" dirty="0"/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r>
                        <a:rPr lang="en-US" baseline="0" dirty="0" smtClean="0"/>
                        <a:t> 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Downlink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Uplink ( Currently doing feasibility studies) </a:t>
                      </a:r>
                      <a:endParaRPr lang="en-US" dirty="0"/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Aerospace Department in </a:t>
                      </a:r>
                      <a:r>
                        <a:rPr lang="en-US" baseline="0" dirty="0" err="1" smtClean="0"/>
                        <a:t>Thapar</a:t>
                      </a:r>
                      <a:r>
                        <a:rPr lang="en-US" baseline="0" dirty="0" smtClean="0"/>
                        <a:t> University, Patiala. </a:t>
                      </a:r>
                    </a:p>
                    <a:p>
                      <a:r>
                        <a:rPr lang="en-US" baseline="0" dirty="0" smtClean="0"/>
                        <a:t>Academics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540615"/>
          <a:ext cx="8382000" cy="540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389658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Operational Requirements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6</a:t>
                      </a:r>
                      <a:r>
                        <a:rPr lang="en-US" baseline="0" dirty="0" smtClean="0"/>
                        <a:t> to 8 Months </a:t>
                      </a:r>
                    </a:p>
                    <a:p>
                      <a:r>
                        <a:rPr lang="en-US" baseline="0" dirty="0" smtClean="0"/>
                        <a:t> - Due to observation the flux change of Green House Gas Density </a:t>
                      </a:r>
                      <a:endParaRPr lang="en-US" dirty="0"/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to 8 Minute during 1 pass</a:t>
                      </a:r>
                    </a:p>
                    <a:p>
                      <a:r>
                        <a:rPr lang="en-US" baseline="0" dirty="0" smtClean="0"/>
                        <a:t> 1-2 Clear Passes per day </a:t>
                      </a:r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Survivability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secure its operation time</a:t>
                      </a:r>
                      <a:r>
                        <a:rPr lang="en-US" baseline="0" dirty="0" smtClean="0"/>
                        <a:t>, Spacecraft and it components have to withstand the environmental condition. </a:t>
                      </a:r>
                      <a:endParaRPr lang="en-US" dirty="0"/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Data Distribution</a:t>
                      </a:r>
                      <a:r>
                        <a:rPr lang="en-US" baseline="0" dirty="0" smtClean="0"/>
                        <a:t>  is proposed. However, FIPMS has some reservation which are being addressed. </a:t>
                      </a:r>
                      <a:endParaRPr lang="en-US" dirty="0"/>
                    </a:p>
                  </a:txBody>
                  <a:tcPr/>
                </a:tc>
              </a:tr>
              <a:tr h="9891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Content, form and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proposed free distribution without any encryption.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Supporting Institutions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4375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IIT </a:t>
            </a:r>
            <a:r>
              <a:rPr lang="en-US" dirty="0" smtClean="0"/>
              <a:t>Bombay : Thanks Mr. </a:t>
            </a:r>
            <a:r>
              <a:rPr lang="en-US" dirty="0" err="1" smtClean="0"/>
              <a:t>Saptarshi</a:t>
            </a:r>
            <a:r>
              <a:rPr lang="en-US" dirty="0" smtClean="0"/>
              <a:t> Ban</a:t>
            </a: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ISRO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TERI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Government of Germany.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Fraunhofer</a:t>
            </a:r>
            <a:r>
              <a:rPr lang="en-US" dirty="0" smtClean="0"/>
              <a:t> Institute for Photonic Microsystems, Germany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914400" y="1524000"/>
            <a:ext cx="80772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spcBef>
                <a:spcPts val="800"/>
              </a:spcBef>
              <a:buClr>
                <a:srgbClr val="FFFFFF"/>
              </a:buClr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2" charset="0"/>
              </a:rPr>
              <a:t>Payload</a:t>
            </a:r>
          </a:p>
          <a:p>
            <a:pPr marL="341313" indent="-341313">
              <a:spcBef>
                <a:spcPts val="800"/>
              </a:spcBef>
              <a:buClr>
                <a:srgbClr val="FFFFFF"/>
              </a:buClr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2" charset="0"/>
              </a:rPr>
              <a:t>Attitude Determination and Control </a:t>
            </a:r>
            <a:r>
              <a:rPr lang="en-US" sz="3200" dirty="0" smtClean="0">
                <a:solidFill>
                  <a:srgbClr val="FFFFFF"/>
                </a:solidFill>
                <a:latin typeface="Calibri" pitchFamily="32" charset="0"/>
              </a:rPr>
              <a:t>System</a:t>
            </a:r>
            <a:endParaRPr lang="en-US" sz="3200" dirty="0">
              <a:solidFill>
                <a:srgbClr val="FFFFFF"/>
              </a:solidFill>
              <a:latin typeface="Calibri" pitchFamily="32" charset="0"/>
            </a:endParaRPr>
          </a:p>
          <a:p>
            <a:pPr marL="341313" indent="-341313">
              <a:spcBef>
                <a:spcPts val="800"/>
              </a:spcBef>
              <a:buClr>
                <a:srgbClr val="FFFFFF"/>
              </a:buClr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2" charset="0"/>
              </a:rPr>
              <a:t>Communication System &amp; Ground Station</a:t>
            </a:r>
          </a:p>
          <a:p>
            <a:pPr marL="341313" indent="-341313">
              <a:spcBef>
                <a:spcPts val="800"/>
              </a:spcBef>
              <a:buClr>
                <a:srgbClr val="FFFFFF"/>
              </a:buClr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2" charset="0"/>
              </a:rPr>
              <a:t>On Board Computers </a:t>
            </a:r>
          </a:p>
          <a:p>
            <a:pPr marL="341313" indent="-341313">
              <a:spcBef>
                <a:spcPts val="800"/>
              </a:spcBef>
              <a:buClr>
                <a:srgbClr val="FFFFFF"/>
              </a:buClr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FFFFFF"/>
                </a:solidFill>
                <a:latin typeface="Calibri" pitchFamily="32" charset="0"/>
              </a:rPr>
              <a:t>Power </a:t>
            </a:r>
            <a:r>
              <a:rPr lang="en-US" sz="3200" dirty="0" smtClean="0">
                <a:solidFill>
                  <a:srgbClr val="FFFFFF"/>
                </a:solidFill>
                <a:latin typeface="Calibri" pitchFamily="32" charset="0"/>
              </a:rPr>
              <a:t>System</a:t>
            </a:r>
          </a:p>
          <a:p>
            <a:pPr marL="341313" indent="-341313">
              <a:spcBef>
                <a:spcPts val="800"/>
              </a:spcBef>
              <a:buClr>
                <a:srgbClr val="FFFFFF"/>
              </a:buClr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2" charset="0"/>
              </a:rPr>
              <a:t>Structure &amp; Thermal System</a:t>
            </a:r>
            <a:endParaRPr lang="en-US" sz="3200" dirty="0">
              <a:solidFill>
                <a:srgbClr val="FFFFFF"/>
              </a:solidFill>
              <a:latin typeface="Calibri" pitchFamily="32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238125"/>
            <a:ext cx="6137275" cy="981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7588"/>
            <a:ext cx="8228013" cy="1141412"/>
          </a:xfrm>
        </p:spPr>
        <p:txBody>
          <a:bodyPr/>
          <a:lstStyle/>
          <a:p>
            <a:r>
              <a:rPr lang="en-US" sz="8000" dirty="0" smtClean="0"/>
              <a:t>Timeline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066800" y="762000"/>
          <a:ext cx="7239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 smtClean="0"/>
              <a:t>Phase A</a:t>
            </a:r>
            <a:endParaRPr lang="en-US" sz="115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993880"/>
            <a:ext cx="632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Basic Understanding &amp; Conceptual Design 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May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‘09 </a:t>
            </a:r>
            <a:r>
              <a:rPr lang="en-US" sz="5400" dirty="0" smtClean="0">
                <a:solidFill>
                  <a:schemeClr val="bg1"/>
                </a:solidFill>
              </a:rPr>
              <a:t>to September </a:t>
            </a:r>
            <a:r>
              <a:rPr lang="en-US" sz="5400" dirty="0" smtClean="0">
                <a:solidFill>
                  <a:schemeClr val="bg1"/>
                </a:solidFill>
              </a:rPr>
              <a:t>‘09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Phase </a:t>
            </a:r>
            <a:r>
              <a:rPr lang="en-US" dirty="0" smtClean="0"/>
              <a:t>A </a:t>
            </a:r>
            <a:r>
              <a:rPr lang="en-US" dirty="0" smtClean="0"/>
              <a:t>- Objectives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marL="0"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sz="3600" dirty="0" smtClean="0"/>
              <a:t>Feasibility Study</a:t>
            </a:r>
            <a:endParaRPr lang="en-IN" sz="3600" dirty="0" smtClean="0"/>
          </a:p>
          <a:p>
            <a:pPr marL="0"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sz="3600" dirty="0" smtClean="0"/>
              <a:t>Design Trade Offs</a:t>
            </a:r>
            <a:endParaRPr lang="en-IN" sz="3600" dirty="0" smtClean="0"/>
          </a:p>
          <a:p>
            <a:pPr marL="0"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sz="3600" dirty="0" smtClean="0"/>
              <a:t>Preliminary Design</a:t>
            </a:r>
            <a:endParaRPr lang="en-IN" sz="3600" dirty="0" smtClean="0"/>
          </a:p>
          <a:p>
            <a:pPr marL="0"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sz="3600" dirty="0" smtClean="0"/>
              <a:t>Signing of Agreements for Infrastructure Support and Technical Assistance</a:t>
            </a:r>
          </a:p>
          <a:p>
            <a:pPr marL="0"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sz="3600" dirty="0" smtClean="0"/>
              <a:t>IITB  Commitment for TEC Ground Station </a:t>
            </a:r>
            <a:endParaRPr lang="en-I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905000"/>
            <a:ext cx="7633885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ln w="0">
                  <a:noFill/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Rounded MT Bold" pitchFamily="34" charset="0"/>
                <a:cs typeface="+mn-cs"/>
              </a:rPr>
              <a:t>THAPAR UNIVERSITY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0">
                  <a:noFill/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Rounded MT Bold" pitchFamily="34" charset="0"/>
                <a:cs typeface="+mn-cs"/>
              </a:rPr>
              <a:t>STUDENT SATELLITE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n w="0">
                  <a:noFill/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Rounded MT Bold" pitchFamily="34" charset="0"/>
                <a:cs typeface="+mn-cs"/>
              </a:rPr>
              <a:t>Initiative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219" name="Picture 8" descr="logobl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0"/>
            <a:ext cx="342900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Users\Kushagra\Desktop\fwd.zip\photo-1_drt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7141B"/>
              </a:clrFrom>
              <a:clrTo>
                <a:srgbClr val="17141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0550" y="3962400"/>
            <a:ext cx="34734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8013" cy="1141412"/>
          </a:xfrm>
        </p:spPr>
        <p:txBody>
          <a:bodyPr/>
          <a:lstStyle/>
          <a:p>
            <a:r>
              <a:rPr lang="en-US" sz="11500" dirty="0" smtClean="0"/>
              <a:t>Phase B</a:t>
            </a:r>
            <a:endParaRPr lang="en-US" sz="115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57804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Detail Design </a:t>
            </a:r>
            <a:endParaRPr lang="en-US" sz="6000" dirty="0" smtClean="0">
              <a:solidFill>
                <a:schemeClr val="bg1"/>
              </a:solidFill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Oct </a:t>
            </a:r>
            <a:r>
              <a:rPr lang="en-US" sz="6000" dirty="0" smtClean="0">
                <a:solidFill>
                  <a:schemeClr val="bg1"/>
                </a:solidFill>
              </a:rPr>
              <a:t>20</a:t>
            </a:r>
            <a:r>
              <a:rPr lang="en-US" sz="6000" dirty="0" smtClean="0">
                <a:solidFill>
                  <a:schemeClr val="bg1"/>
                </a:solidFill>
              </a:rPr>
              <a:t>09 to January 20</a:t>
            </a:r>
            <a:r>
              <a:rPr lang="en-US" sz="6000" dirty="0" smtClean="0">
                <a:solidFill>
                  <a:schemeClr val="bg1"/>
                </a:solidFill>
              </a:rPr>
              <a:t>10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800" dirty="0" smtClean="0"/>
              <a:t>Phase </a:t>
            </a:r>
            <a:r>
              <a:rPr lang="en-US" sz="4800" dirty="0" smtClean="0"/>
              <a:t>B</a:t>
            </a:r>
            <a:r>
              <a:rPr lang="en-US" sz="4800" dirty="0" smtClean="0"/>
              <a:t> </a:t>
            </a:r>
            <a:r>
              <a:rPr lang="en-US" sz="4800" dirty="0" smtClean="0"/>
              <a:t>- Objectives </a:t>
            </a:r>
            <a:endParaRPr lang="en-IN" sz="4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dirty="0" smtClean="0"/>
              <a:t>Design Refinement</a:t>
            </a:r>
          </a:p>
          <a:p>
            <a:pPr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dirty="0" smtClean="0"/>
              <a:t>Component Tests</a:t>
            </a:r>
          </a:p>
          <a:p>
            <a:pPr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dirty="0" smtClean="0"/>
              <a:t>System and Subsystem level specifications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7586"/>
            <a:ext cx="8228013" cy="1141412"/>
          </a:xfrm>
        </p:spPr>
        <p:txBody>
          <a:bodyPr/>
          <a:lstStyle/>
          <a:p>
            <a:r>
              <a:rPr lang="en-US" sz="11500" dirty="0" smtClean="0"/>
              <a:t>Phase C</a:t>
            </a:r>
            <a:endParaRPr lang="en-US" sz="115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319278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Detailed Design Review 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Feb 2010 to July 2010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013" cy="1141412"/>
          </a:xfrm>
        </p:spPr>
        <p:txBody>
          <a:bodyPr/>
          <a:lstStyle/>
          <a:p>
            <a:pPr algn="l" eaLnBrk="1" hangingPunct="1"/>
            <a:r>
              <a:rPr lang="en-US" dirty="0" smtClean="0"/>
              <a:t>Phase </a:t>
            </a:r>
            <a:r>
              <a:rPr lang="en-US" dirty="0" smtClean="0"/>
              <a:t>C</a:t>
            </a:r>
            <a:r>
              <a:rPr lang="en-US" dirty="0" smtClean="0"/>
              <a:t> </a:t>
            </a:r>
            <a:r>
              <a:rPr lang="en-US" dirty="0" smtClean="0"/>
              <a:t>- Objectives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8962"/>
            <a:ext cx="8228013" cy="4524375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dirty="0" smtClean="0"/>
              <a:t>Detailed definition</a:t>
            </a:r>
            <a:r>
              <a:rPr lang="en-IN" dirty="0" smtClean="0"/>
              <a:t>.</a:t>
            </a:r>
            <a:endParaRPr lang="en-IN" dirty="0" smtClean="0"/>
          </a:p>
          <a:p>
            <a:pPr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dirty="0" smtClean="0"/>
              <a:t>Breadboard tests</a:t>
            </a:r>
            <a:r>
              <a:rPr lang="en-IN" dirty="0" smtClean="0"/>
              <a:t> .</a:t>
            </a:r>
            <a:endParaRPr lang="en-IN" dirty="0" smtClean="0"/>
          </a:p>
          <a:p>
            <a:pPr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dirty="0" smtClean="0"/>
              <a:t>Final Specifications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8013" cy="1141412"/>
          </a:xfrm>
        </p:spPr>
        <p:txBody>
          <a:bodyPr/>
          <a:lstStyle/>
          <a:p>
            <a:r>
              <a:rPr lang="en-US" sz="11500" dirty="0" smtClean="0"/>
              <a:t>Phase D</a:t>
            </a:r>
            <a:endParaRPr lang="en-US" sz="115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937808"/>
            <a:ext cx="632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August 2010 to December 2010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Phase </a:t>
            </a:r>
            <a:r>
              <a:rPr lang="en-US" dirty="0" smtClean="0"/>
              <a:t>D</a:t>
            </a:r>
            <a:r>
              <a:rPr lang="en-US" dirty="0" smtClean="0"/>
              <a:t> </a:t>
            </a:r>
            <a:r>
              <a:rPr lang="en-US" dirty="0" smtClean="0"/>
              <a:t>- Objectives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dirty="0" smtClean="0"/>
              <a:t>Integration Model </a:t>
            </a:r>
          </a:p>
          <a:p>
            <a:pPr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dirty="0" smtClean="0"/>
              <a:t>Flight Model </a:t>
            </a:r>
          </a:p>
          <a:p>
            <a:pPr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dirty="0" smtClean="0"/>
              <a:t>Flight Production</a:t>
            </a:r>
          </a:p>
          <a:p>
            <a:pPr eaLnBrk="1" hangingPunct="1">
              <a:buClr>
                <a:schemeClr val="bg1"/>
              </a:buClr>
              <a:buFont typeface="Arial" charset="0"/>
              <a:buChar char="•"/>
            </a:pPr>
            <a:r>
              <a:rPr lang="en-IN" dirty="0" smtClean="0"/>
              <a:t>Subsystem and system tests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entirely a student initiative. </a:t>
            </a:r>
          </a:p>
          <a:p>
            <a:endParaRPr lang="en-US" dirty="0" smtClean="0"/>
          </a:p>
          <a:p>
            <a:r>
              <a:rPr lang="en-US" dirty="0" err="1" smtClean="0"/>
              <a:t>Kavya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</a:t>
            </a:r>
          </a:p>
          <a:p>
            <a:r>
              <a:rPr lang="en-US" sz="2400" dirty="0" smtClean="0"/>
              <a:t>Project Manager </a:t>
            </a:r>
            <a:endParaRPr lang="en-US" sz="1800" dirty="0" smtClean="0"/>
          </a:p>
          <a:p>
            <a:r>
              <a:rPr lang="en-US" sz="2400" dirty="0" smtClean="0"/>
              <a:t>(kavya@tussat.in)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err="1" smtClean="0"/>
              <a:t>Sohil</a:t>
            </a:r>
            <a:r>
              <a:rPr lang="en-US" dirty="0" smtClean="0"/>
              <a:t> </a:t>
            </a:r>
            <a:r>
              <a:rPr lang="en-US" dirty="0" err="1" smtClean="0"/>
              <a:t>Batra</a:t>
            </a:r>
            <a:r>
              <a:rPr lang="en-US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Project Manager</a:t>
            </a:r>
            <a:endParaRPr lang="en-US" sz="2000" dirty="0" smtClean="0"/>
          </a:p>
          <a:p>
            <a:r>
              <a:rPr lang="en-US" sz="2000" dirty="0" smtClean="0"/>
              <a:t>(Sohil@tussat.in) 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: </a:t>
            </a:r>
            <a:r>
              <a:rPr lang="en-US" dirty="0" err="1" smtClean="0"/>
              <a:t>Kirti</a:t>
            </a:r>
            <a:r>
              <a:rPr lang="en-US" dirty="0" smtClean="0"/>
              <a:t> and </a:t>
            </a:r>
            <a:r>
              <a:rPr lang="en-US" dirty="0" err="1" smtClean="0"/>
              <a:t>Sourav</a:t>
            </a:r>
            <a:r>
              <a:rPr lang="en-US" dirty="0" smtClean="0"/>
              <a:t> ( 4 more ) </a:t>
            </a:r>
          </a:p>
          <a:p>
            <a:r>
              <a:rPr lang="en-US" dirty="0" smtClean="0"/>
              <a:t>ADCS : </a:t>
            </a:r>
            <a:r>
              <a:rPr lang="en-US" dirty="0" err="1" smtClean="0"/>
              <a:t>Deepika</a:t>
            </a:r>
            <a:r>
              <a:rPr lang="en-US" dirty="0" smtClean="0"/>
              <a:t> and </a:t>
            </a:r>
            <a:r>
              <a:rPr lang="en-US" dirty="0" err="1" smtClean="0"/>
              <a:t>Astha</a:t>
            </a:r>
            <a:r>
              <a:rPr lang="en-US" dirty="0" smtClean="0"/>
              <a:t> ( 4 more ) </a:t>
            </a:r>
          </a:p>
          <a:p>
            <a:r>
              <a:rPr lang="en-US" dirty="0" smtClean="0"/>
              <a:t>Power : </a:t>
            </a:r>
            <a:r>
              <a:rPr lang="en-US" dirty="0" err="1" smtClean="0"/>
              <a:t>Nitika</a:t>
            </a:r>
            <a:r>
              <a:rPr lang="en-US" dirty="0" smtClean="0"/>
              <a:t> and </a:t>
            </a:r>
            <a:r>
              <a:rPr lang="en-US" dirty="0" err="1" smtClean="0"/>
              <a:t>Abhay</a:t>
            </a:r>
            <a:r>
              <a:rPr lang="en-US" dirty="0" smtClean="0"/>
              <a:t> ( 3 more ) </a:t>
            </a:r>
          </a:p>
          <a:p>
            <a:r>
              <a:rPr lang="en-US" dirty="0" smtClean="0"/>
              <a:t>OBC : </a:t>
            </a:r>
            <a:r>
              <a:rPr lang="en-US" dirty="0" err="1" smtClean="0"/>
              <a:t>Lokesh</a:t>
            </a:r>
            <a:r>
              <a:rPr lang="en-US" dirty="0" smtClean="0"/>
              <a:t> and </a:t>
            </a:r>
            <a:r>
              <a:rPr lang="en-US" dirty="0" err="1" smtClean="0"/>
              <a:t>Shobit</a:t>
            </a:r>
            <a:r>
              <a:rPr lang="en-US" dirty="0" smtClean="0"/>
              <a:t> ( 3 more ) </a:t>
            </a:r>
          </a:p>
          <a:p>
            <a:r>
              <a:rPr lang="en-US" dirty="0" smtClean="0"/>
              <a:t>Structure : </a:t>
            </a:r>
            <a:r>
              <a:rPr lang="en-US" dirty="0" err="1" smtClean="0"/>
              <a:t>Gurjyot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Thapar</a:t>
            </a:r>
            <a:r>
              <a:rPr lang="en-US" dirty="0" smtClean="0"/>
              <a:t> </a:t>
            </a:r>
            <a:r>
              <a:rPr lang="en-US" dirty="0" smtClean="0"/>
              <a:t>University, Patiala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292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Thapar</a:t>
            </a:r>
            <a:r>
              <a:rPr lang="en-US" dirty="0" smtClean="0"/>
              <a:t> University is located in 250 acre campus known as </a:t>
            </a:r>
            <a:r>
              <a:rPr lang="en-US" dirty="0" err="1" smtClean="0"/>
              <a:t>T</a:t>
            </a:r>
            <a:r>
              <a:rPr lang="en-US" dirty="0" err="1" smtClean="0"/>
              <a:t>hapar</a:t>
            </a:r>
            <a:r>
              <a:rPr lang="en-US" dirty="0" smtClean="0"/>
              <a:t> Technology </a:t>
            </a:r>
            <a:r>
              <a:rPr lang="en-US" dirty="0" smtClean="0"/>
              <a:t>C</a:t>
            </a:r>
            <a:r>
              <a:rPr lang="en-US" dirty="0" smtClean="0"/>
              <a:t>ampus.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came into existence in 1956. It is strongly backed and supported by </a:t>
            </a:r>
            <a:r>
              <a:rPr lang="en-US" dirty="0" err="1" smtClean="0"/>
              <a:t>Avantha</a:t>
            </a:r>
            <a:r>
              <a:rPr lang="en-US" dirty="0" smtClean="0"/>
              <a:t> Group formerly known as </a:t>
            </a:r>
            <a:r>
              <a:rPr lang="en-US" dirty="0" err="1" smtClean="0"/>
              <a:t>Thapar</a:t>
            </a:r>
            <a:r>
              <a:rPr lang="en-US" dirty="0" smtClean="0"/>
              <a:t> Group.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First president of India Dr. </a:t>
            </a:r>
            <a:r>
              <a:rPr lang="en-US" dirty="0" err="1" smtClean="0"/>
              <a:t>Rajendra</a:t>
            </a:r>
            <a:r>
              <a:rPr lang="en-US" dirty="0" smtClean="0"/>
              <a:t> Prasad laid the foundation stone and since then </a:t>
            </a:r>
            <a:r>
              <a:rPr lang="en-US" dirty="0" err="1" smtClean="0"/>
              <a:t>Thapar</a:t>
            </a:r>
            <a:r>
              <a:rPr lang="en-US" dirty="0" smtClean="0"/>
              <a:t> University is providing quality technical education.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Various Other Projects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47244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Formulae SAE</a:t>
            </a:r>
            <a:r>
              <a:rPr lang="en-IN" dirty="0" smtClean="0"/>
              <a:t> </a:t>
            </a:r>
            <a:r>
              <a:rPr lang="en-IN" dirty="0" smtClean="0"/>
              <a:t>: Team </a:t>
            </a:r>
            <a:r>
              <a:rPr lang="en-IN" dirty="0" err="1" smtClean="0"/>
              <a:t>Fateh</a:t>
            </a:r>
            <a:r>
              <a:rPr lang="en-IN" dirty="0" smtClean="0"/>
              <a:t>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/>
              <a:t>DRDO UAV Challenge :  UAV Team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err="1" smtClean="0"/>
              <a:t>Thapar</a:t>
            </a:r>
            <a:r>
              <a:rPr lang="en-IN" dirty="0" smtClean="0"/>
              <a:t> University</a:t>
            </a:r>
            <a:r>
              <a:rPr lang="en-IN" dirty="0" smtClean="0"/>
              <a:t> Student Hybrid Car 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/>
              <a:t>Naval Vessel Project </a:t>
            </a:r>
          </a:p>
          <a:p>
            <a:pPr>
              <a:buClr>
                <a:schemeClr val="bg1"/>
              </a:buClr>
            </a:pPr>
            <a:r>
              <a:rPr lang="en-IN" dirty="0" smtClean="0"/>
              <a:t> </a:t>
            </a:r>
            <a:r>
              <a:rPr lang="en-IN" dirty="0" smtClean="0"/>
              <a:t>                      many more ……..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Appreciation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47244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We bagged 1</a:t>
            </a:r>
            <a:r>
              <a:rPr lang="en-US" baseline="30000" dirty="0" smtClean="0"/>
              <a:t>st</a:t>
            </a:r>
            <a:r>
              <a:rPr lang="en-US" dirty="0" smtClean="0"/>
              <a:t> price in a UAV building competition </a:t>
            </a:r>
            <a:r>
              <a:rPr lang="en-US" dirty="0" err="1" smtClean="0"/>
              <a:t>organised</a:t>
            </a:r>
            <a:r>
              <a:rPr lang="en-US" dirty="0" smtClean="0"/>
              <a:t> by DRDO</a:t>
            </a:r>
            <a:r>
              <a:rPr lang="en-US" dirty="0" smtClean="0"/>
              <a:t>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Second place was bagged by IIT Madras and third by MIT, Chennai.</a:t>
            </a:r>
            <a:endParaRPr lang="en-IN" dirty="0"/>
          </a:p>
        </p:txBody>
      </p:sp>
      <p:pic>
        <p:nvPicPr>
          <p:cNvPr id="4" name="Picture 3" descr="12637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962400"/>
            <a:ext cx="3733800" cy="248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8013" cy="1141412"/>
          </a:xfrm>
        </p:spPr>
        <p:txBody>
          <a:bodyPr/>
          <a:lstStyle/>
          <a:p>
            <a:r>
              <a:rPr lang="en-US" sz="4800" dirty="0" smtClean="0"/>
              <a:t>Appreciation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8013" cy="4724400"/>
          </a:xfrm>
        </p:spPr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Our </a:t>
            </a:r>
            <a:r>
              <a:rPr lang="en-US" dirty="0" err="1" smtClean="0"/>
              <a:t>Univeristy</a:t>
            </a:r>
            <a:r>
              <a:rPr lang="en-US" dirty="0" smtClean="0"/>
              <a:t>  team ( Team </a:t>
            </a:r>
            <a:r>
              <a:rPr lang="en-US" dirty="0" err="1" smtClean="0"/>
              <a:t>Fateh</a:t>
            </a:r>
            <a:r>
              <a:rPr lang="en-US" dirty="0" smtClean="0"/>
              <a:t> ) got 67</a:t>
            </a:r>
            <a:r>
              <a:rPr lang="en-US" baseline="30000" dirty="0" smtClean="0"/>
              <a:t>th</a:t>
            </a:r>
            <a:r>
              <a:rPr lang="en-US" dirty="0" smtClean="0"/>
              <a:t> position in Formula SAE, UK and was the only Indian Team to clear the Endurance Round.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IIT Bombay bagged 51</a:t>
            </a:r>
            <a:r>
              <a:rPr lang="en-US" baseline="30000" dirty="0" smtClean="0"/>
              <a:t>st</a:t>
            </a:r>
            <a:r>
              <a:rPr lang="en-US" dirty="0" smtClean="0"/>
              <a:t> position in Formula SAE, UK</a:t>
            </a:r>
            <a:endParaRPr lang="en-IN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352800" cy="2508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TUSSAT Initiative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Like other student satellite project, our main driver is to actually gain experience which we could got get by just reading books and listening to lectures.</a:t>
            </a:r>
            <a:br>
              <a:rPr lang="en-US" dirty="0" smtClean="0"/>
            </a:br>
            <a:r>
              <a:rPr lang="en-US" dirty="0" smtClean="0"/>
              <a:t>The bottom line is dealing with all aspects of space mission by </a:t>
            </a:r>
            <a:r>
              <a:rPr lang="en-US" dirty="0" err="1" smtClean="0"/>
              <a:t>conceptualising</a:t>
            </a:r>
            <a:r>
              <a:rPr lang="en-US" dirty="0" smtClean="0"/>
              <a:t>, designing and developing virtually all subsystems.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Principally we can distinguish our objectives into two </a:t>
            </a:r>
            <a:r>
              <a:rPr lang="en-US" dirty="0" err="1" smtClean="0"/>
              <a:t>cateogories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8013" cy="5943600"/>
          </a:xfrm>
        </p:spPr>
        <p:txBody>
          <a:bodyPr/>
          <a:lstStyle/>
          <a:p>
            <a:r>
              <a:rPr lang="en-US" sz="3600" dirty="0" smtClean="0"/>
              <a:t>Educational Objective: 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3200" dirty="0" smtClean="0"/>
              <a:t>Collaboration and contacts with industry universities and other student satellite project groups.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3200" dirty="0" smtClean="0"/>
              <a:t>Insight into system engineering process and team dynamics.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3200" dirty="0" smtClean="0"/>
              <a:t>Deeper understanding of subjects.</a:t>
            </a:r>
          </a:p>
          <a:p>
            <a:r>
              <a:rPr lang="en-US" sz="3600" dirty="0" smtClean="0"/>
              <a:t>Scientific and Research Objective for TUSSAT </a:t>
            </a:r>
            <a:r>
              <a:rPr lang="en-US" sz="3600" dirty="0" smtClean="0"/>
              <a:t>– I: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3200" dirty="0" smtClean="0"/>
              <a:t>Will be explained during payload.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838200"/>
          <a:ext cx="8382000" cy="51779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1634293">
                <a:tc>
                  <a:txBody>
                    <a:bodyPr/>
                    <a:lstStyle/>
                    <a:p>
                      <a:r>
                        <a:rPr lang="en-US" dirty="0" smtClean="0"/>
                        <a:t>Full 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full mission comprises a reduced mission plus: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 reliable communication and data transfer between spacecraft and ground station.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All subsystems fully operational as described later on.</a:t>
                      </a:r>
                      <a:endParaRPr lang="en-US" dirty="0"/>
                    </a:p>
                  </a:txBody>
                  <a:tcPr/>
                </a:tc>
              </a:tr>
              <a:tr h="1277822">
                <a:tc>
                  <a:txBody>
                    <a:bodyPr/>
                    <a:lstStyle/>
                    <a:p>
                      <a:r>
                        <a:rPr lang="en-US" dirty="0" smtClean="0"/>
                        <a:t>Reduced 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reduced mission would be minimum plus: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 reception of signals from the satellite.</a:t>
                      </a:r>
                      <a:endParaRPr lang="en-US" dirty="0"/>
                    </a:p>
                  </a:txBody>
                  <a:tcPr/>
                </a:tc>
              </a:tr>
              <a:tr h="1888486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minimum would be: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 complete</a:t>
                      </a:r>
                      <a:r>
                        <a:rPr lang="en-US" baseline="0" dirty="0" smtClean="0"/>
                        <a:t> development of spacecraft and ground segment.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The launch of the satellite.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Lucida Sans Unicode"/>
        <a:cs typeface="Lucida Sans Unicode"/>
      </a:majorFont>
      <a:minorFont>
        <a:latin typeface="Calibri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260</TotalTime>
  <Words>752</Words>
  <Application>Microsoft Office PowerPoint</Application>
  <PresentationFormat>On-screen Show (4:3)</PresentationFormat>
  <Paragraphs>152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Theme1</vt:lpstr>
      <vt:lpstr>Slide 1</vt:lpstr>
      <vt:lpstr>Slide 2</vt:lpstr>
      <vt:lpstr>Thapar University, Patiala</vt:lpstr>
      <vt:lpstr>Various Other Projects</vt:lpstr>
      <vt:lpstr>Appreciation</vt:lpstr>
      <vt:lpstr>Appreciation</vt:lpstr>
      <vt:lpstr>TUSSAT Initiative Objective</vt:lpstr>
      <vt:lpstr>Slide 8</vt:lpstr>
      <vt:lpstr>Slide 9</vt:lpstr>
      <vt:lpstr>Mission TUSSAT-I</vt:lpstr>
      <vt:lpstr>Slide 11</vt:lpstr>
      <vt:lpstr>Slide 12</vt:lpstr>
      <vt:lpstr>Slide 13</vt:lpstr>
      <vt:lpstr>Various Supporting Institutions</vt:lpstr>
      <vt:lpstr>Slide 15</vt:lpstr>
      <vt:lpstr>Timeline</vt:lpstr>
      <vt:lpstr>Slide 17</vt:lpstr>
      <vt:lpstr>Phase A</vt:lpstr>
      <vt:lpstr>Phase A - Objectives</vt:lpstr>
      <vt:lpstr>Phase B</vt:lpstr>
      <vt:lpstr>Phase B - Objectives </vt:lpstr>
      <vt:lpstr>Phase C</vt:lpstr>
      <vt:lpstr>Phase C - Objectives</vt:lpstr>
      <vt:lpstr>Phase D</vt:lpstr>
      <vt:lpstr>Phase D - Objectives</vt:lpstr>
      <vt:lpstr>Team  </vt:lpstr>
      <vt:lpstr>Subsystem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Sohil</dc:creator>
  <cp:lastModifiedBy>sony</cp:lastModifiedBy>
  <cp:revision>36</cp:revision>
  <dcterms:created xsi:type="dcterms:W3CDTF">2006-08-16T00:00:00Z</dcterms:created>
  <dcterms:modified xsi:type="dcterms:W3CDTF">2009-08-22T01:17:30Z</dcterms:modified>
</cp:coreProperties>
</file>