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3500" autoAdjust="0"/>
  </p:normalViewPr>
  <p:slideViewPr>
    <p:cSldViewPr>
      <p:cViewPr varScale="1">
        <p:scale>
          <a:sx n="74" d="100"/>
          <a:sy n="74" d="100"/>
        </p:scale>
        <p:origin x="-103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IN" smtClean="0"/>
              <a:t>Click to edit subtitle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8/9/2009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8/9/2009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8/9/2009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8/9/2009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8/9/2009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8/9/2009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8/9/2009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8/9/2009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8/9/2009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8/9/2009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8/9/2009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8/9/2009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-533400" y="1654175"/>
            <a:ext cx="7772400" cy="147002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u="sng" dirty="0" smtClean="0">
                <a:latin typeface="+mj-lt"/>
                <a:ea typeface="+mj-ea"/>
                <a:cs typeface="+mj-cs"/>
              </a:rPr>
              <a:t>ON BOARD COMPUTER</a:t>
            </a:r>
            <a:r>
              <a:rPr kumimoji="0" lang="en-US" sz="4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SUBSYSTEM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04800" y="2286000"/>
            <a:ext cx="6400800" cy="38862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6" name="Object 4"/>
          <p:cNvGraphicFramePr>
            <a:graphicFrameLocks noChangeAspect="1"/>
          </p:cNvGraphicFramePr>
          <p:nvPr/>
        </p:nvGraphicFramePr>
        <p:xfrm>
          <a:off x="6553200" y="1752600"/>
          <a:ext cx="2419350" cy="1814513"/>
        </p:xfrm>
        <a:graphic>
          <a:graphicData uri="http://schemas.openxmlformats.org/presentationml/2006/ole">
            <p:oleObj spid="_x0000_s1026" name="Photo Editor Photo" r:id="rId3" imgW="2857899" imgH="2142857" progId="">
              <p:embed/>
            </p:oleObj>
          </a:graphicData>
        </a:graphic>
      </p:graphicFrame>
      <p:pic>
        <p:nvPicPr>
          <p:cNvPr id="7" name="Picture 8" descr="logoblack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391400" y="71438"/>
            <a:ext cx="17526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TEAM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800" baseline="0" dirty="0" smtClean="0"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  <a:defRPr/>
            </a:pPr>
            <a:r>
              <a:rPr lang="en-US" sz="2800" dirty="0" err="1" smtClean="0"/>
              <a:t>Arushi</a:t>
            </a:r>
            <a:r>
              <a:rPr lang="en-US" sz="2800" dirty="0" smtClean="0"/>
              <a:t> Jain</a:t>
            </a:r>
          </a:p>
          <a:p>
            <a:pPr>
              <a:spcBef>
                <a:spcPct val="0"/>
              </a:spcBef>
              <a:defRPr/>
            </a:pPr>
            <a:r>
              <a:rPr lang="en-US" sz="2800" dirty="0" err="1" smtClean="0"/>
              <a:t>Gunjeet</a:t>
            </a:r>
            <a:r>
              <a:rPr lang="en-US" sz="2800" dirty="0" smtClean="0"/>
              <a:t> Singh </a:t>
            </a:r>
            <a:r>
              <a:rPr lang="en-US" sz="2800" dirty="0" err="1" smtClean="0"/>
              <a:t>Mahal</a:t>
            </a:r>
            <a:endParaRPr lang="en-US" sz="2800" dirty="0" smtClean="0"/>
          </a:p>
          <a:p>
            <a:pPr>
              <a:spcBef>
                <a:spcPct val="0"/>
              </a:spcBef>
              <a:defRPr/>
            </a:pPr>
            <a:r>
              <a:rPr lang="en-US" sz="2800" dirty="0" err="1" smtClean="0"/>
              <a:t>Kushal</a:t>
            </a:r>
            <a:r>
              <a:rPr lang="en-US" sz="2800" dirty="0" smtClean="0"/>
              <a:t> </a:t>
            </a:r>
            <a:r>
              <a:rPr lang="en-US" sz="2800" dirty="0" err="1" smtClean="0"/>
              <a:t>Bansal</a:t>
            </a:r>
            <a:endParaRPr lang="en-US" sz="2800" dirty="0" smtClean="0"/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aseline="0" dirty="0" err="1" smtClean="0">
                <a:latin typeface="+mj-lt"/>
                <a:ea typeface="+mj-ea"/>
                <a:cs typeface="+mj-cs"/>
              </a:rPr>
              <a:t>Lokesh</a:t>
            </a:r>
            <a:r>
              <a:rPr lang="en-US" sz="2800" dirty="0" smtClean="0">
                <a:latin typeface="+mj-lt"/>
                <a:ea typeface="+mj-ea"/>
                <a:cs typeface="+mj-cs"/>
              </a:rPr>
              <a:t> </a:t>
            </a:r>
            <a:r>
              <a:rPr lang="en-US" sz="2800" dirty="0" err="1" smtClean="0">
                <a:latin typeface="+mj-lt"/>
                <a:ea typeface="+mj-ea"/>
                <a:cs typeface="+mj-cs"/>
              </a:rPr>
              <a:t>Aggarwal</a:t>
            </a:r>
            <a:endParaRPr lang="en-US" sz="2800" dirty="0" smtClean="0"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  <a:defRPr/>
            </a:pPr>
            <a:r>
              <a:rPr lang="en-US" sz="2800" dirty="0" err="1" smtClean="0"/>
              <a:t>Paras</a:t>
            </a:r>
            <a:r>
              <a:rPr lang="en-US" sz="2800" dirty="0" smtClean="0"/>
              <a:t> </a:t>
            </a:r>
            <a:r>
              <a:rPr lang="en-US" sz="2800" dirty="0" err="1" smtClean="0"/>
              <a:t>Singla</a:t>
            </a:r>
            <a:endParaRPr lang="en-US" sz="2800" dirty="0" smtClean="0"/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aseline="0" dirty="0" err="1" smtClean="0">
                <a:latin typeface="+mj-lt"/>
                <a:ea typeface="+mj-ea"/>
                <a:cs typeface="+mj-cs"/>
              </a:rPr>
              <a:t>Shaveta</a:t>
            </a:r>
            <a:r>
              <a:rPr lang="en-US" sz="2800" baseline="0" dirty="0" smtClean="0">
                <a:latin typeface="+mj-lt"/>
                <a:ea typeface="+mj-ea"/>
                <a:cs typeface="+mj-cs"/>
              </a:rPr>
              <a:t> </a:t>
            </a:r>
            <a:r>
              <a:rPr lang="en-US" sz="2800" dirty="0" err="1" smtClean="0">
                <a:latin typeface="+mj-lt"/>
                <a:ea typeface="+mj-ea"/>
                <a:cs typeface="+mj-cs"/>
              </a:rPr>
              <a:t>J</a:t>
            </a:r>
            <a:r>
              <a:rPr lang="en-US" sz="2800" baseline="0" dirty="0" err="1" smtClean="0">
                <a:latin typeface="+mj-lt"/>
                <a:ea typeface="+mj-ea"/>
                <a:cs typeface="+mj-cs"/>
              </a:rPr>
              <a:t>indal</a:t>
            </a:r>
            <a:endParaRPr lang="en-US" sz="2800" baseline="0" dirty="0" smtClean="0">
              <a:latin typeface="+mj-lt"/>
              <a:ea typeface="+mj-ea"/>
              <a:cs typeface="+mj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 err="1" smtClean="0">
                <a:latin typeface="+mj-lt"/>
                <a:ea typeface="+mj-ea"/>
                <a:cs typeface="+mj-cs"/>
              </a:rPr>
              <a:t>Shobit</a:t>
            </a:r>
            <a:r>
              <a:rPr lang="en-US" sz="2800" dirty="0" smtClean="0">
                <a:latin typeface="+mj-lt"/>
                <a:ea typeface="+mj-ea"/>
                <a:cs typeface="+mj-cs"/>
              </a:rPr>
              <a:t> </a:t>
            </a:r>
            <a:r>
              <a:rPr lang="en-US" sz="2800" dirty="0" err="1" smtClean="0">
                <a:latin typeface="+mj-lt"/>
                <a:ea typeface="+mj-ea"/>
                <a:cs typeface="+mj-cs"/>
              </a:rPr>
              <a:t>Bansal</a:t>
            </a:r>
            <a:endParaRPr lang="en-US" sz="2800" baseline="0" dirty="0" smtClean="0">
              <a:latin typeface="+mj-lt"/>
              <a:ea typeface="+mj-ea"/>
              <a:cs typeface="+mj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aseline="0" dirty="0" err="1" smtClean="0">
                <a:latin typeface="+mj-lt"/>
                <a:ea typeface="+mj-ea"/>
                <a:cs typeface="+mj-cs"/>
              </a:rPr>
              <a:t>Vipul</a:t>
            </a:r>
            <a:r>
              <a:rPr lang="en-US" sz="2800" baseline="0" dirty="0" smtClean="0">
                <a:latin typeface="+mj-lt"/>
                <a:ea typeface="+mj-ea"/>
                <a:cs typeface="+mj-cs"/>
              </a:rPr>
              <a:t> </a:t>
            </a:r>
            <a:r>
              <a:rPr lang="en-US" sz="2800" dirty="0" err="1" smtClean="0">
                <a:latin typeface="+mj-lt"/>
                <a:ea typeface="+mj-ea"/>
                <a:cs typeface="+mj-cs"/>
              </a:rPr>
              <a:t>M</a:t>
            </a:r>
            <a:r>
              <a:rPr lang="en-US" sz="2800" baseline="0" dirty="0" err="1" smtClean="0">
                <a:latin typeface="+mj-lt"/>
                <a:ea typeface="+mj-ea"/>
                <a:cs typeface="+mj-cs"/>
              </a:rPr>
              <a:t>angla</a:t>
            </a:r>
            <a:endParaRPr lang="en-US" sz="2800" baseline="0" dirty="0" smtClean="0">
              <a:latin typeface="+mj-lt"/>
              <a:ea typeface="+mj-ea"/>
              <a:cs typeface="+mj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3" name="Picture 8" descr="logoblac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91400" y="71438"/>
            <a:ext cx="17526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1" descr="F:\smile.jp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286000" y="352425"/>
            <a:ext cx="4714875" cy="414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/>
          <p:nvPr/>
        </p:nvSpPr>
        <p:spPr>
          <a:xfrm>
            <a:off x="0" y="4724400"/>
            <a:ext cx="8929718" cy="10156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60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THANK YOU</a:t>
            </a:r>
          </a:p>
        </p:txBody>
      </p:sp>
      <p:pic>
        <p:nvPicPr>
          <p:cNvPr id="26628" name="Picture 3" descr="logoblack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3750" y="285750"/>
            <a:ext cx="1714500" cy="879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0" y="1224677"/>
            <a:ext cx="76962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/>
              <a:t>The On Board Computer Subsystem is the ‘brain’ of the whole autonomous TUSSAT. </a:t>
            </a:r>
          </a:p>
          <a:p>
            <a:r>
              <a:rPr lang="en-IN" sz="2000" dirty="0" smtClean="0"/>
              <a:t>The </a:t>
            </a:r>
            <a:r>
              <a:rPr lang="en-IN" sz="2000" dirty="0" smtClean="0"/>
              <a:t>OBC controls the operation of the TUSSAT. </a:t>
            </a:r>
          </a:p>
          <a:p>
            <a:r>
              <a:rPr lang="en-IN" sz="2000" dirty="0" smtClean="0"/>
              <a:t>The </a:t>
            </a:r>
            <a:r>
              <a:rPr lang="en-IN" sz="2000" dirty="0" smtClean="0"/>
              <a:t>OBC has software installed that manages the programs written to handle various tasks.</a:t>
            </a:r>
          </a:p>
          <a:p>
            <a:endParaRPr lang="en-US" sz="2000" dirty="0" smtClean="0"/>
          </a:p>
          <a:p>
            <a:r>
              <a:rPr lang="en-IN" sz="2000" dirty="0" smtClean="0"/>
              <a:t>The Onboard computer has been designed to handle all the memory and logic intensive requirements of the other sub-systems of the satellite. This mainly consists of data collection, processing, storage and decision making processes.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819400" y="381001"/>
            <a:ext cx="4191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latin typeface="+mj-lt"/>
              </a:rPr>
              <a:t>INTRODUCTION</a:t>
            </a:r>
            <a:endParaRPr lang="en-IN" sz="4400" b="1" dirty="0">
              <a:latin typeface="+mj-lt"/>
            </a:endParaRPr>
          </a:p>
        </p:txBody>
      </p:sp>
      <p:pic>
        <p:nvPicPr>
          <p:cNvPr id="5" name="Picture 2" descr="C:\Users\Shobit\Desktop\Untitled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19800" y="4533900"/>
            <a:ext cx="1905000" cy="2095500"/>
          </a:xfrm>
          <a:prstGeom prst="rect">
            <a:avLst/>
          </a:prstGeom>
          <a:noFill/>
        </p:spPr>
      </p:pic>
      <p:pic>
        <p:nvPicPr>
          <p:cNvPr id="6" name="Picture 8" descr="logoblack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91400" y="71438"/>
            <a:ext cx="17526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990600"/>
            <a:ext cx="7696200" cy="319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IN" dirty="0" smtClean="0"/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IN" b="1" dirty="0" smtClean="0"/>
              <a:t>Primary goal </a:t>
            </a:r>
            <a:r>
              <a:rPr lang="en-IN" dirty="0" smtClean="0"/>
              <a:t>of On Board Computer Subsystem are:-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IN" dirty="0" smtClean="0"/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IN" dirty="0" smtClean="0"/>
              <a:t>1. To collect all the data from ADCS, Payload and Power subsystems on the satellite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IN" dirty="0" smtClean="0"/>
              <a:t>2. To make  data available to communication subsystem in a proper format to downlink it to the ground station.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dirty="0" smtClean="0"/>
              <a:t>3. To execute the  algorithms been provided by ADCS  subsystem.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dirty="0" smtClean="0"/>
          </a:p>
          <a:p>
            <a:endParaRPr lang="en-IN" dirty="0"/>
          </a:p>
        </p:txBody>
      </p:sp>
      <p:pic>
        <p:nvPicPr>
          <p:cNvPr id="3" name="Picture 8" descr="logoblac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91400" y="71438"/>
            <a:ext cx="17526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OBJECTIVE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1143000" y="685800"/>
            <a:ext cx="7010400" cy="3810000"/>
            <a:chOff x="838200" y="685800"/>
            <a:chExt cx="7010400" cy="3810000"/>
          </a:xfrm>
        </p:grpSpPr>
        <p:sp>
          <p:nvSpPr>
            <p:cNvPr id="2" name="Oval 1"/>
            <p:cNvSpPr/>
            <p:nvPr/>
          </p:nvSpPr>
          <p:spPr>
            <a:xfrm>
              <a:off x="3200400" y="2286000"/>
              <a:ext cx="2362200" cy="1295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" name="Oval 2"/>
            <p:cNvSpPr/>
            <p:nvPr/>
          </p:nvSpPr>
          <p:spPr>
            <a:xfrm>
              <a:off x="6019800" y="3581400"/>
              <a:ext cx="1828800" cy="838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" name="Oval 3"/>
            <p:cNvSpPr/>
            <p:nvPr/>
          </p:nvSpPr>
          <p:spPr>
            <a:xfrm>
              <a:off x="838200" y="3657600"/>
              <a:ext cx="2057400" cy="838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" name="Oval 4"/>
            <p:cNvSpPr/>
            <p:nvPr/>
          </p:nvSpPr>
          <p:spPr>
            <a:xfrm>
              <a:off x="3505200" y="685800"/>
              <a:ext cx="1981200" cy="762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581400" y="2438400"/>
              <a:ext cx="16002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b="1" dirty="0" smtClean="0"/>
                <a:t> On-Board Computer</a:t>
              </a:r>
              <a:endParaRPr lang="en-IN" sz="2400" b="1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038600" y="838200"/>
              <a:ext cx="1371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b="1" dirty="0" smtClean="0"/>
                <a:t>Power</a:t>
              </a:r>
              <a:endParaRPr lang="en-IN" sz="2000" b="1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371600" y="3867090"/>
              <a:ext cx="1371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b="1" dirty="0" smtClean="0"/>
                <a:t>ADCS</a:t>
              </a:r>
              <a:endParaRPr lang="en-IN" sz="2000" b="1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096000" y="3745468"/>
              <a:ext cx="1752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 smtClean="0"/>
                <a:t>Communication</a:t>
              </a:r>
              <a:endParaRPr lang="en-IN" b="1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343400" y="1447800"/>
              <a:ext cx="45719" cy="838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Rectangle 16"/>
            <p:cNvSpPr/>
            <p:nvPr/>
          </p:nvSpPr>
          <p:spPr>
            <a:xfrm rot="2580000">
              <a:off x="2946685" y="3068799"/>
              <a:ext cx="45719" cy="838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Rectangle 17"/>
            <p:cNvSpPr/>
            <p:nvPr/>
          </p:nvSpPr>
          <p:spPr>
            <a:xfrm rot="7620000">
              <a:off x="5724675" y="3120422"/>
              <a:ext cx="45719" cy="838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3810000" y="4953000"/>
            <a:ext cx="2819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OVERVIEW</a:t>
            </a:r>
            <a:endParaRPr lang="en-IN" sz="2000" b="1" dirty="0"/>
          </a:p>
        </p:txBody>
      </p:sp>
      <p:pic>
        <p:nvPicPr>
          <p:cNvPr id="15" name="Picture 8" descr="logoblac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91400" y="71438"/>
            <a:ext cx="17526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TextBox 20"/>
          <p:cNvSpPr txBox="1"/>
          <p:nvPr/>
        </p:nvSpPr>
        <p:spPr>
          <a:xfrm>
            <a:off x="2514600" y="86380"/>
            <a:ext cx="457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SUBSYSTEM INTERFACE</a:t>
            </a:r>
            <a:endParaRPr lang="en-IN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 DIAGRAM</a:t>
            </a:r>
            <a:endParaRPr lang="en-US" dirty="0"/>
          </a:p>
        </p:txBody>
      </p:sp>
      <p:pic>
        <p:nvPicPr>
          <p:cNvPr id="3" name="Picture 8" descr="logoblac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91400" y="71438"/>
            <a:ext cx="17526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9" name="Group 48"/>
          <p:cNvGrpSpPr/>
          <p:nvPr/>
        </p:nvGrpSpPr>
        <p:grpSpPr>
          <a:xfrm>
            <a:off x="1295401" y="1600200"/>
            <a:ext cx="7315200" cy="3200400"/>
            <a:chOff x="1295401" y="1524000"/>
            <a:chExt cx="7315200" cy="3200400"/>
          </a:xfrm>
        </p:grpSpPr>
        <p:sp>
          <p:nvSpPr>
            <p:cNvPr id="4" name="Rectangle 3"/>
            <p:cNvSpPr/>
            <p:nvPr/>
          </p:nvSpPr>
          <p:spPr>
            <a:xfrm>
              <a:off x="3886201" y="1905000"/>
              <a:ext cx="2133600" cy="990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" name="Rectangle 4"/>
            <p:cNvSpPr/>
            <p:nvPr/>
          </p:nvSpPr>
          <p:spPr>
            <a:xfrm>
              <a:off x="3886201" y="3581400"/>
              <a:ext cx="2133600" cy="990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6019801" y="1981200"/>
              <a:ext cx="2514600" cy="152400"/>
              <a:chOff x="5410200" y="1828800"/>
              <a:chExt cx="2514600" cy="152400"/>
            </a:xfrm>
          </p:grpSpPr>
          <p:sp>
            <p:nvSpPr>
              <p:cNvPr id="13" name="Right Arrow 12"/>
              <p:cNvSpPr/>
              <p:nvPr/>
            </p:nvSpPr>
            <p:spPr>
              <a:xfrm>
                <a:off x="6324600" y="1828800"/>
                <a:ext cx="1600200" cy="15240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4" name="Right Arrow 13"/>
              <p:cNvSpPr/>
              <p:nvPr/>
            </p:nvSpPr>
            <p:spPr>
              <a:xfrm rot="10800000">
                <a:off x="5410200" y="1828801"/>
                <a:ext cx="990600" cy="152399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6019801" y="2362200"/>
              <a:ext cx="2514600" cy="152400"/>
              <a:chOff x="5410200" y="1828800"/>
              <a:chExt cx="2514600" cy="152400"/>
            </a:xfrm>
          </p:grpSpPr>
          <p:sp>
            <p:nvSpPr>
              <p:cNvPr id="17" name="Right Arrow 16"/>
              <p:cNvSpPr/>
              <p:nvPr/>
            </p:nvSpPr>
            <p:spPr>
              <a:xfrm>
                <a:off x="6324600" y="1828800"/>
                <a:ext cx="1600200" cy="15240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8" name="Right Arrow 17"/>
              <p:cNvSpPr/>
              <p:nvPr/>
            </p:nvSpPr>
            <p:spPr>
              <a:xfrm rot="10800000">
                <a:off x="5410200" y="1828801"/>
                <a:ext cx="990600" cy="152399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6019801" y="2743200"/>
              <a:ext cx="2514600" cy="152400"/>
              <a:chOff x="5410200" y="1828800"/>
              <a:chExt cx="2514600" cy="152400"/>
            </a:xfrm>
          </p:grpSpPr>
          <p:sp>
            <p:nvSpPr>
              <p:cNvPr id="20" name="Right Arrow 19"/>
              <p:cNvSpPr/>
              <p:nvPr/>
            </p:nvSpPr>
            <p:spPr>
              <a:xfrm>
                <a:off x="6324600" y="1828800"/>
                <a:ext cx="1600200" cy="15240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1" name="Right Arrow 20"/>
              <p:cNvSpPr/>
              <p:nvPr/>
            </p:nvSpPr>
            <p:spPr>
              <a:xfrm rot="10800000">
                <a:off x="5410200" y="1828801"/>
                <a:ext cx="990600" cy="152399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6629401" y="1733490"/>
              <a:ext cx="1295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GPS</a:t>
              </a:r>
              <a:endParaRPr lang="en-IN" sz="2000" b="1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172201" y="2114490"/>
              <a:ext cx="2209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MAGNETOMETER</a:t>
              </a:r>
              <a:endParaRPr lang="en-IN" sz="2000" b="1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400801" y="2495490"/>
              <a:ext cx="2209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SUN SENSOR</a:t>
              </a:r>
              <a:endParaRPr lang="en-IN" sz="2000" b="1" dirty="0"/>
            </a:p>
          </p:txBody>
        </p:sp>
        <p:grpSp>
          <p:nvGrpSpPr>
            <p:cNvPr id="25" name="Group 24"/>
            <p:cNvGrpSpPr/>
            <p:nvPr/>
          </p:nvGrpSpPr>
          <p:grpSpPr>
            <a:xfrm rot="16200000">
              <a:off x="4629151" y="3105150"/>
              <a:ext cx="685800" cy="266700"/>
              <a:chOff x="5410200" y="1828800"/>
              <a:chExt cx="2514600" cy="152400"/>
            </a:xfrm>
          </p:grpSpPr>
          <p:sp>
            <p:nvSpPr>
              <p:cNvPr id="26" name="Right Arrow 25"/>
              <p:cNvSpPr/>
              <p:nvPr/>
            </p:nvSpPr>
            <p:spPr>
              <a:xfrm>
                <a:off x="6324600" y="1828800"/>
                <a:ext cx="1600200" cy="15240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7" name="Right Arrow 26"/>
              <p:cNvSpPr/>
              <p:nvPr/>
            </p:nvSpPr>
            <p:spPr>
              <a:xfrm rot="10800000">
                <a:off x="5410200" y="1828801"/>
                <a:ext cx="990600" cy="152399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28" name="TextBox 27"/>
            <p:cNvSpPr txBox="1"/>
            <p:nvPr/>
          </p:nvSpPr>
          <p:spPr>
            <a:xfrm>
              <a:off x="5029201" y="3028890"/>
              <a:ext cx="1295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SPI-BUS</a:t>
              </a:r>
              <a:endParaRPr lang="en-IN" sz="2000" b="1" dirty="0"/>
            </a:p>
          </p:txBody>
        </p:sp>
        <p:grpSp>
          <p:nvGrpSpPr>
            <p:cNvPr id="29" name="Group 28"/>
            <p:cNvGrpSpPr/>
            <p:nvPr/>
          </p:nvGrpSpPr>
          <p:grpSpPr>
            <a:xfrm>
              <a:off x="1371601" y="1981200"/>
              <a:ext cx="2514600" cy="152400"/>
              <a:chOff x="5410200" y="1828800"/>
              <a:chExt cx="2514600" cy="152400"/>
            </a:xfrm>
          </p:grpSpPr>
          <p:sp>
            <p:nvSpPr>
              <p:cNvPr id="30" name="Right Arrow 29"/>
              <p:cNvSpPr/>
              <p:nvPr/>
            </p:nvSpPr>
            <p:spPr>
              <a:xfrm>
                <a:off x="6324600" y="1828800"/>
                <a:ext cx="1600200" cy="15240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1" name="Right Arrow 30"/>
              <p:cNvSpPr/>
              <p:nvPr/>
            </p:nvSpPr>
            <p:spPr>
              <a:xfrm rot="10800000">
                <a:off x="5410200" y="1828801"/>
                <a:ext cx="990600" cy="152399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2362201" y="3124200"/>
              <a:ext cx="2514600" cy="152400"/>
              <a:chOff x="5410200" y="1828800"/>
              <a:chExt cx="2514600" cy="152400"/>
            </a:xfrm>
          </p:grpSpPr>
          <p:sp>
            <p:nvSpPr>
              <p:cNvPr id="33" name="Right Arrow 32"/>
              <p:cNvSpPr/>
              <p:nvPr/>
            </p:nvSpPr>
            <p:spPr>
              <a:xfrm>
                <a:off x="6324600" y="1828800"/>
                <a:ext cx="1600200" cy="15240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4" name="Right Arrow 33"/>
              <p:cNvSpPr/>
              <p:nvPr/>
            </p:nvSpPr>
            <p:spPr>
              <a:xfrm rot="10800000">
                <a:off x="5410200" y="1828801"/>
                <a:ext cx="990600" cy="152399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6019801" y="3886200"/>
              <a:ext cx="914400" cy="228600"/>
              <a:chOff x="5410200" y="1828800"/>
              <a:chExt cx="2514600" cy="152400"/>
            </a:xfrm>
          </p:grpSpPr>
          <p:sp>
            <p:nvSpPr>
              <p:cNvPr id="36" name="Right Arrow 35"/>
              <p:cNvSpPr/>
              <p:nvPr/>
            </p:nvSpPr>
            <p:spPr>
              <a:xfrm>
                <a:off x="6324600" y="1828800"/>
                <a:ext cx="1600200" cy="15240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7" name="Right Arrow 36"/>
              <p:cNvSpPr/>
              <p:nvPr/>
            </p:nvSpPr>
            <p:spPr>
              <a:xfrm rot="10800000">
                <a:off x="5410200" y="1828801"/>
                <a:ext cx="990600" cy="152399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38" name="Rectangle 37"/>
            <p:cNvSpPr/>
            <p:nvPr/>
          </p:nvSpPr>
          <p:spPr>
            <a:xfrm>
              <a:off x="6934201" y="3657600"/>
              <a:ext cx="1219200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9" name="Right Arrow 38"/>
            <p:cNvSpPr/>
            <p:nvPr/>
          </p:nvSpPr>
          <p:spPr>
            <a:xfrm rot="10800000">
              <a:off x="1295402" y="2514598"/>
              <a:ext cx="2590800" cy="15240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114801" y="2133600"/>
              <a:ext cx="1752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/>
                <a:t>MASTER</a:t>
              </a:r>
              <a:endParaRPr lang="en-IN" sz="2400" b="1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114801" y="3729335"/>
              <a:ext cx="1752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/>
                <a:t>    SLAVE</a:t>
              </a:r>
              <a:endParaRPr lang="en-IN" sz="2400" b="1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629401" y="3733800"/>
              <a:ext cx="1752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/>
                <a:t>    EEPROM</a:t>
              </a:r>
              <a:endParaRPr lang="en-IN" sz="2400" b="1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676401" y="1524000"/>
              <a:ext cx="27432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/>
                <a:t>POWER STATUS</a:t>
              </a:r>
            </a:p>
            <a:p>
              <a:r>
                <a:rPr lang="en-US" sz="1600" b="1" dirty="0" smtClean="0"/>
                <a:t>COMMUNICATION</a:t>
              </a:r>
              <a:endParaRPr lang="en-IN" sz="1600" b="1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6019801" y="4201180"/>
              <a:ext cx="22098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/>
                <a:t>MEMORY</a:t>
              </a:r>
            </a:p>
            <a:p>
              <a:r>
                <a:rPr lang="en-US" sz="1400" b="1" dirty="0" smtClean="0"/>
                <a:t>R/W INTERFACE</a:t>
              </a:r>
              <a:endParaRPr lang="en-IN" sz="1400" b="1" dirty="0"/>
            </a:p>
          </p:txBody>
        </p:sp>
        <p:sp>
          <p:nvSpPr>
            <p:cNvPr id="45" name="Right Arrow 44"/>
            <p:cNvSpPr/>
            <p:nvPr/>
          </p:nvSpPr>
          <p:spPr>
            <a:xfrm rot="10800000">
              <a:off x="1295401" y="4038598"/>
              <a:ext cx="2590800" cy="15240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447801" y="3790890"/>
              <a:ext cx="2362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DATA TO CC1020</a:t>
              </a:r>
              <a:endParaRPr lang="en-IN" sz="2000" b="1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438401" y="2895600"/>
              <a:ext cx="25146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/>
                <a:t>CC1020 PROGRAMMING            </a:t>
              </a:r>
            </a:p>
            <a:p>
              <a:r>
                <a:rPr lang="en-US" sz="1600" b="1" dirty="0" smtClean="0"/>
                <a:t>           INTERFACE</a:t>
              </a:r>
              <a:endParaRPr lang="en-IN" sz="1600" b="1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1447801" y="2266890"/>
              <a:ext cx="2362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/>
                <a:t>MAGNETORQUERS</a:t>
              </a:r>
              <a:endParaRPr lang="en-IN" sz="1600" b="1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14400" y="685800"/>
            <a:ext cx="6324600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ON BOARD COMPUTER  COMPONENTS</a:t>
            </a:r>
          </a:p>
          <a:p>
            <a:endParaRPr lang="en-US" dirty="0" smtClean="0"/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Microcontrollers</a:t>
            </a:r>
            <a:endParaRPr lang="en-US" dirty="0" smtClean="0"/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BUSES</a:t>
            </a:r>
            <a:endParaRPr lang="en-US" dirty="0" smtClean="0"/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External </a:t>
            </a:r>
            <a:r>
              <a:rPr lang="en-US" dirty="0" smtClean="0"/>
              <a:t>memory</a:t>
            </a:r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Watch </a:t>
            </a:r>
            <a:r>
              <a:rPr lang="en-US" dirty="0" smtClean="0"/>
              <a:t>dog timers</a:t>
            </a:r>
          </a:p>
          <a:p>
            <a:endParaRPr lang="en-US" dirty="0" smtClean="0"/>
          </a:p>
          <a:p>
            <a:endParaRPr lang="en-IN" dirty="0"/>
          </a:p>
        </p:txBody>
      </p:sp>
      <p:pic>
        <p:nvPicPr>
          <p:cNvPr id="4" name="Picture 8" descr="logoblac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91400" y="71438"/>
            <a:ext cx="17526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 descr="logoblac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91400" y="71438"/>
            <a:ext cx="17526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ADCS</a:t>
            </a:r>
            <a:r>
              <a:rPr kumimoji="0" lang="en-US" sz="4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INTERFACE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1000" y="1524000"/>
            <a:ext cx="7620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 store data received from ADCS sensors</a:t>
            </a:r>
          </a:p>
          <a:p>
            <a:endParaRPr lang="en-US" dirty="0" smtClean="0"/>
          </a:p>
          <a:p>
            <a:r>
              <a:rPr lang="en-US" dirty="0" smtClean="0"/>
              <a:t>TO execute control law algorithms</a:t>
            </a:r>
          </a:p>
          <a:p>
            <a:endParaRPr lang="en-US" dirty="0" smtClean="0"/>
          </a:p>
          <a:p>
            <a:r>
              <a:rPr lang="en-US" dirty="0" smtClean="0"/>
              <a:t>TO drive magnetorquers in order to have  required actuation 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POWER INTERFACE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3400" y="1418272"/>
            <a:ext cx="8077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 get status of satellite components from power microcontroller</a:t>
            </a:r>
          </a:p>
          <a:p>
            <a:endParaRPr lang="en-US" dirty="0" smtClean="0"/>
          </a:p>
          <a:p>
            <a:r>
              <a:rPr lang="en-US" dirty="0" smtClean="0"/>
              <a:t>To act as master for the power microcontroller</a:t>
            </a:r>
          </a:p>
          <a:p>
            <a:endParaRPr lang="en-US" dirty="0" smtClean="0"/>
          </a:p>
          <a:p>
            <a:r>
              <a:rPr lang="en-US" dirty="0" smtClean="0"/>
              <a:t>To store the health monitoring data </a:t>
            </a:r>
            <a:endParaRPr lang="en-IN" dirty="0"/>
          </a:p>
        </p:txBody>
      </p:sp>
      <p:pic>
        <p:nvPicPr>
          <p:cNvPr id="4" name="Picture 8" descr="logoblac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91400" y="71438"/>
            <a:ext cx="17526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COMMUNICATION</a:t>
            </a:r>
            <a:r>
              <a:rPr kumimoji="0" lang="en-US" sz="4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INTERFACE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3400" y="1494472"/>
            <a:ext cx="7543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 compress the data</a:t>
            </a:r>
          </a:p>
          <a:p>
            <a:endParaRPr lang="en-US" dirty="0" smtClean="0"/>
          </a:p>
          <a:p>
            <a:r>
              <a:rPr lang="en-US" dirty="0" smtClean="0"/>
              <a:t>To convert the data in a pre defined protocol</a:t>
            </a:r>
          </a:p>
          <a:p>
            <a:endParaRPr lang="en-US" dirty="0" smtClean="0"/>
          </a:p>
          <a:p>
            <a:r>
              <a:rPr lang="en-US" dirty="0" smtClean="0"/>
              <a:t>To send the stored data to CC1020 for proper downlink to ground station.</a:t>
            </a:r>
          </a:p>
        </p:txBody>
      </p:sp>
      <p:pic>
        <p:nvPicPr>
          <p:cNvPr id="4" name="Picture 8" descr="logoblac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91400" y="71438"/>
            <a:ext cx="17526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USSAT">
  <a:themeElements>
    <a:clrScheme name="Custom 2">
      <a:dk1>
        <a:srgbClr val="FFFFFF"/>
      </a:dk1>
      <a:lt1>
        <a:srgbClr val="FFFFFF"/>
      </a:lt1>
      <a:dk2>
        <a:srgbClr val="FFFFFF"/>
      </a:dk2>
      <a:lt2>
        <a:srgbClr val="FFFFFF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5F006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TUSSAT</Template>
  <TotalTime>263</TotalTime>
  <Words>290</Words>
  <Application>Microsoft Office PowerPoint</Application>
  <PresentationFormat>On-screen Show (4:3)</PresentationFormat>
  <Paragraphs>75</Paragraphs>
  <Slides>11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TUSSAT</vt:lpstr>
      <vt:lpstr>Photo Editor Photo</vt:lpstr>
      <vt:lpstr>Slide 1</vt:lpstr>
      <vt:lpstr>Slide 2</vt:lpstr>
      <vt:lpstr>Slide 3</vt:lpstr>
      <vt:lpstr>Slide 4</vt:lpstr>
      <vt:lpstr>BLOCK DIAGRAM</vt:lpstr>
      <vt:lpstr>Slide 6</vt:lpstr>
      <vt:lpstr>Slide 7</vt:lpstr>
      <vt:lpstr>Slide 8</vt:lpstr>
      <vt:lpstr>Slide 9</vt:lpstr>
      <vt:lpstr>Slide 10</vt:lpstr>
      <vt:lpstr>Slide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Shobit</dc:creator>
  <cp:lastModifiedBy>Shobit</cp:lastModifiedBy>
  <cp:revision>17</cp:revision>
  <dcterms:created xsi:type="dcterms:W3CDTF">2006-08-16T00:00:00Z</dcterms:created>
  <dcterms:modified xsi:type="dcterms:W3CDTF">2009-08-09T06:24:33Z</dcterms:modified>
</cp:coreProperties>
</file>