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769F67-3415-4423-8A02-FD0BDBEDE3A4}" type="datetimeFigureOut">
              <a:rPr lang="en-IN" smtClean="0"/>
              <a:t>26-02-2020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2935F5D-627D-4C3F-830A-058393EA8A9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071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69F67-3415-4423-8A02-FD0BDBEDE3A4}"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935F5D-627D-4C3F-830A-058393EA8A9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8203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69F67-3415-4423-8A02-FD0BDBEDE3A4}"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935F5D-627D-4C3F-830A-058393EA8A9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763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69F67-3415-4423-8A02-FD0BDBEDE3A4}"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935F5D-627D-4C3F-830A-058393EA8A9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4328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769F67-3415-4423-8A02-FD0BDBEDE3A4}"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935F5D-627D-4C3F-830A-058393EA8A9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592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769F67-3415-4423-8A02-FD0BDBEDE3A4}" type="datetimeFigureOut">
              <a:rPr lang="en-IN" smtClean="0"/>
              <a:t>26-02-2020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935F5D-627D-4C3F-830A-058393EA8A9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636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769F67-3415-4423-8A02-FD0BDBEDE3A4}" type="datetimeFigureOut">
              <a:rPr lang="en-IN" smtClean="0"/>
              <a:t>26-02-2020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935F5D-627D-4C3F-830A-058393EA8A9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998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769F67-3415-4423-8A02-FD0BDBEDE3A4}" type="datetimeFigureOut">
              <a:rPr lang="en-IN" smtClean="0"/>
              <a:t>26-02-2020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935F5D-627D-4C3F-830A-058393EA8A9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9829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769F67-3415-4423-8A02-FD0BDBEDE3A4}" type="datetimeFigureOut">
              <a:rPr lang="en-IN" smtClean="0"/>
              <a:t>26-02-2020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935F5D-627D-4C3F-830A-058393EA8A93}" type="slidenum">
              <a:rPr lang="en-IN" smtClean="0"/>
              <a:t>‹#›</a:t>
            </a:fld>
            <a:endParaRPr lang="en-IN"/>
          </a:p>
        </p:txBody>
      </p:sp>
    </p:spTree>
    <p:extLst>
      <p:ext uri="{BB962C8B-B14F-4D97-AF65-F5344CB8AC3E}">
        <p14:creationId xmlns:p14="http://schemas.microsoft.com/office/powerpoint/2010/main" val="114866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769F67-3415-4423-8A02-FD0BDBEDE3A4}" type="datetimeFigureOut">
              <a:rPr lang="en-IN" smtClean="0"/>
              <a:t>26-02-2020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935F5D-627D-4C3F-830A-058393EA8A9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0045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D769F67-3415-4423-8A02-FD0BDBEDE3A4}" type="datetimeFigureOut">
              <a:rPr lang="en-IN" smtClean="0"/>
              <a:t>26-02-2020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2935F5D-627D-4C3F-830A-058393EA8A9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2771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D769F67-3415-4423-8A02-FD0BDBEDE3A4}" type="datetimeFigureOut">
              <a:rPr lang="en-IN" smtClean="0"/>
              <a:t>26-02-2020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2935F5D-627D-4C3F-830A-058393EA8A9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849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B7DC-DD64-447E-90B1-0C1557CDEA5A}"/>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AI  voice  clone</a:t>
            </a:r>
          </a:p>
        </p:txBody>
      </p:sp>
      <p:sp>
        <p:nvSpPr>
          <p:cNvPr id="3" name="Subtitle 2">
            <a:extLst>
              <a:ext uri="{FF2B5EF4-FFF2-40B4-BE49-F238E27FC236}">
                <a16:creationId xmlns:a16="http://schemas.microsoft.com/office/drawing/2014/main" id="{82F5EE05-CB8D-4DC8-9B06-EC98587D3D6C}"/>
              </a:ext>
            </a:extLst>
          </p:cNvPr>
          <p:cNvSpPr>
            <a:spLocks noGrp="1"/>
          </p:cNvSpPr>
          <p:nvPr>
            <p:ph type="subTitle" idx="1"/>
          </p:nvPr>
        </p:nvSpPr>
        <p:spPr>
          <a:xfrm>
            <a:off x="2417780" y="3531204"/>
            <a:ext cx="8941882" cy="1295773"/>
          </a:xfrm>
        </p:spPr>
        <p:txBody>
          <a:bodyPr>
            <a:normAutofit fontScale="92500" lnSpcReduction="10000"/>
          </a:bodyPr>
          <a:lstStyle/>
          <a:p>
            <a:pPr algn="r"/>
            <a:r>
              <a:rPr lang="en-IN" dirty="0">
                <a:latin typeface="Times New Roman" panose="02020603050405020304" pitchFamily="18" charset="0"/>
                <a:cs typeface="Times New Roman" panose="02020603050405020304" pitchFamily="18" charset="0"/>
              </a:rPr>
              <a:t>Submitted by:</a:t>
            </a:r>
          </a:p>
          <a:p>
            <a:pPr algn="r"/>
            <a:r>
              <a:rPr lang="en-IN" dirty="0">
                <a:latin typeface="Times New Roman" panose="02020603050405020304" pitchFamily="18" charset="0"/>
                <a:cs typeface="Times New Roman" panose="02020603050405020304" pitchFamily="18" charset="0"/>
              </a:rPr>
              <a:t>Gursimar Kaur (1820036)</a:t>
            </a:r>
          </a:p>
          <a:p>
            <a:pPr algn="r"/>
            <a:r>
              <a:rPr lang="en-IN" dirty="0">
                <a:latin typeface="Times New Roman" panose="02020603050405020304" pitchFamily="18" charset="0"/>
                <a:cs typeface="Times New Roman" panose="02020603050405020304" pitchFamily="18" charset="0"/>
              </a:rPr>
              <a:t>Sandeep Kaur (1806007)</a:t>
            </a:r>
          </a:p>
        </p:txBody>
      </p:sp>
    </p:spTree>
    <p:extLst>
      <p:ext uri="{BB962C8B-B14F-4D97-AF65-F5344CB8AC3E}">
        <p14:creationId xmlns:p14="http://schemas.microsoft.com/office/powerpoint/2010/main" val="324921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EE65-055B-496F-A3C4-56DDBE2E471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B4D98FD-A732-4B7B-8B23-E74F0689F28D}"/>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main goal of Voice Clone in AI is to build a TTS system which can generate natural speech for a variety of speakers in a data efficient manner. We specifically address a zero-shot learning setting, where a few seconds of un-transcribed reference audio from a target speaker is used to synthesize new speech in that speaker’s voice, without updating any model parameters.</a:t>
            </a:r>
          </a:p>
        </p:txBody>
      </p:sp>
    </p:spTree>
    <p:extLst>
      <p:ext uri="{BB962C8B-B14F-4D97-AF65-F5344CB8AC3E}">
        <p14:creationId xmlns:p14="http://schemas.microsoft.com/office/powerpoint/2010/main" val="287410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DBDD-67F1-4A48-80A9-49B6DFCC41B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Technology used</a:t>
            </a:r>
          </a:p>
        </p:txBody>
      </p:sp>
      <p:pic>
        <p:nvPicPr>
          <p:cNvPr id="4" name="Picture 3">
            <a:extLst>
              <a:ext uri="{FF2B5EF4-FFF2-40B4-BE49-F238E27FC236}">
                <a16:creationId xmlns:a16="http://schemas.microsoft.com/office/drawing/2014/main" id="{C125CADD-1FBC-4E66-B77F-ABB1B9FC5B13}"/>
              </a:ext>
            </a:extLst>
          </p:cNvPr>
          <p:cNvPicPr/>
          <p:nvPr/>
        </p:nvPicPr>
        <p:blipFill rotWithShape="1">
          <a:blip r:embed="rId2"/>
          <a:srcRect t="3208" b="1829"/>
          <a:stretch/>
        </p:blipFill>
        <p:spPr bwMode="auto">
          <a:xfrm>
            <a:off x="2523393" y="2189285"/>
            <a:ext cx="7754815" cy="35006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51806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870B-E54C-40F8-AEE8-8BB5C9C1E29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Text to phonemes</a:t>
            </a:r>
          </a:p>
        </p:txBody>
      </p:sp>
      <p:sp>
        <p:nvSpPr>
          <p:cNvPr id="3" name="Content Placeholder 2">
            <a:extLst>
              <a:ext uri="{FF2B5EF4-FFF2-40B4-BE49-F238E27FC236}">
                <a16:creationId xmlns:a16="http://schemas.microsoft.com/office/drawing/2014/main" id="{E99D6B73-FE43-4FEE-9154-9C97A7140C7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Why? –“though” and “rough” should be pronounced so differently, even though they have the sane suffix. As such, we need to use a slightly different representation of words that reveal more information about the pronunciations.</a:t>
            </a:r>
          </a:p>
          <a:p>
            <a:r>
              <a:rPr lang="en-IN" dirty="0">
                <a:latin typeface="Times New Roman" panose="02020603050405020304" pitchFamily="18" charset="0"/>
                <a:cs typeface="Times New Roman" panose="02020603050405020304" pitchFamily="18" charset="0"/>
              </a:rPr>
              <a:t>White Room – [W, AY1, T, ., R, UW1, M, .] Crossroads – [K, R, AO1, S, R, OW2, D, Z, .]</a:t>
            </a:r>
          </a:p>
        </p:txBody>
      </p:sp>
    </p:spTree>
    <p:extLst>
      <p:ext uri="{BB962C8B-B14F-4D97-AF65-F5344CB8AC3E}">
        <p14:creationId xmlns:p14="http://schemas.microsoft.com/office/powerpoint/2010/main" val="245917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F6768-5AA6-4E83-8DBB-E03C529C234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Main functioning</a:t>
            </a:r>
          </a:p>
        </p:txBody>
      </p:sp>
      <p:sp>
        <p:nvSpPr>
          <p:cNvPr id="3" name="Content Placeholder 2">
            <a:extLst>
              <a:ext uri="{FF2B5EF4-FFF2-40B4-BE49-F238E27FC236}">
                <a16:creationId xmlns:a16="http://schemas.microsoft.com/office/drawing/2014/main" id="{6BC19DF1-33C9-4AFA-8784-B70AC2B70544}"/>
              </a:ext>
            </a:extLst>
          </p:cNvPr>
          <p:cNvSpPr>
            <a:spLocks noGrp="1"/>
          </p:cNvSpPr>
          <p:nvPr>
            <p:ph idx="1"/>
          </p:nvPr>
        </p:nvSpPr>
        <p:spPr>
          <a:xfrm>
            <a:off x="1573823" y="4106008"/>
            <a:ext cx="9481031" cy="1659276"/>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Three main components are:</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Speaker encoder</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Synthesizer</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Speaker vocoder</a:t>
            </a:r>
          </a:p>
        </p:txBody>
      </p:sp>
      <p:pic>
        <p:nvPicPr>
          <p:cNvPr id="5" name="Picture 4">
            <a:extLst>
              <a:ext uri="{FF2B5EF4-FFF2-40B4-BE49-F238E27FC236}">
                <a16:creationId xmlns:a16="http://schemas.microsoft.com/office/drawing/2014/main" id="{ED8CCAE9-80BD-417D-8D40-304EE8E4F4B0}"/>
              </a:ext>
            </a:extLst>
          </p:cNvPr>
          <p:cNvPicPr/>
          <p:nvPr/>
        </p:nvPicPr>
        <p:blipFill rotWithShape="1">
          <a:blip r:embed="rId2"/>
          <a:srcRect t="8970" b="22003"/>
          <a:stretch/>
        </p:blipFill>
        <p:spPr bwMode="auto">
          <a:xfrm>
            <a:off x="2832584" y="1953637"/>
            <a:ext cx="6963507" cy="17535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579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34135-B46A-4AE6-86E5-491843AF29E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C86FFA08-43BF-49D5-8A68-E20B7E3574E3}"/>
              </a:ext>
            </a:extLst>
          </p:cNvPr>
          <p:cNvSpPr>
            <a:spLocks noGrp="1"/>
          </p:cNvSpPr>
          <p:nvPr>
            <p:ph idx="1"/>
          </p:nvPr>
        </p:nvSpPr>
        <p:spPr>
          <a:xfrm>
            <a:off x="1451579" y="2015732"/>
            <a:ext cx="9603275" cy="4165260"/>
          </a:xfrm>
        </p:spPr>
        <p:txBody>
          <a:bodyPr>
            <a:normAutofit fontScale="85000" lnSpcReduction="10000"/>
          </a:bodyPr>
          <a:lstStyle/>
          <a:p>
            <a:r>
              <a:rPr lang="en-IN" dirty="0">
                <a:latin typeface="Times New Roman" panose="02020603050405020304" pitchFamily="18" charset="0"/>
                <a:cs typeface="Times New Roman" panose="02020603050405020304" pitchFamily="18" charset="0"/>
              </a:rPr>
              <a:t>Sound will be recorded using microphone as the input of the project.</a:t>
            </a:r>
          </a:p>
          <a:p>
            <a:r>
              <a:rPr lang="en-IN" dirty="0">
                <a:latin typeface="Times New Roman" panose="02020603050405020304" pitchFamily="18" charset="0"/>
                <a:cs typeface="Times New Roman" panose="02020603050405020304" pitchFamily="18" charset="0"/>
              </a:rPr>
              <a:t>The sound will be analysed in the form of wavelength, frequency, pitch of the speaker, locations to which the person belongs, native language of the person and many more independent and dependent variables will be notified.</a:t>
            </a:r>
          </a:p>
          <a:p>
            <a:r>
              <a:rPr lang="en-IN" dirty="0">
                <a:latin typeface="Times New Roman" panose="02020603050405020304" pitchFamily="18" charset="0"/>
                <a:cs typeface="Times New Roman" panose="02020603050405020304" pitchFamily="18" charset="0"/>
              </a:rPr>
              <a:t>After this the dataset will be maintained and then training set will help the machine coding built to get trained about the data. The machine then finds correlations among the datasets.</a:t>
            </a:r>
          </a:p>
          <a:p>
            <a:r>
              <a:rPr lang="en-IN" dirty="0">
                <a:latin typeface="Times New Roman" panose="02020603050405020304" pitchFamily="18" charset="0"/>
                <a:cs typeface="Times New Roman" panose="02020603050405020304" pitchFamily="18" charset="0"/>
              </a:rPr>
              <a:t>The machine learns the voice or speech of the person with respect to the various dependent and independent variables.</a:t>
            </a:r>
          </a:p>
          <a:p>
            <a:r>
              <a:rPr lang="en-IN" dirty="0">
                <a:latin typeface="Times New Roman" panose="02020603050405020304" pitchFamily="18" charset="0"/>
                <a:cs typeface="Times New Roman" panose="02020603050405020304" pitchFamily="18" charset="0"/>
              </a:rPr>
              <a:t>Then the input taken is given to the system and that is processed according to the data given at the time of training a system.</a:t>
            </a:r>
          </a:p>
          <a:p>
            <a:r>
              <a:rPr lang="en-IN" dirty="0">
                <a:latin typeface="Times New Roman" panose="02020603050405020304" pitchFamily="18" charset="0"/>
                <a:cs typeface="Times New Roman" panose="02020603050405020304" pitchFamily="18" charset="0"/>
              </a:rPr>
              <a:t>Output is generated according to the training given to the code of the project and the dataset provided.</a:t>
            </a:r>
          </a:p>
        </p:txBody>
      </p:sp>
    </p:spTree>
    <p:extLst>
      <p:ext uri="{BB962C8B-B14F-4D97-AF65-F5344CB8AC3E}">
        <p14:creationId xmlns:p14="http://schemas.microsoft.com/office/powerpoint/2010/main" val="283337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A1C4-E0E1-41C5-B6ED-D1C6D3F4C2D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Need of the system</a:t>
            </a:r>
          </a:p>
        </p:txBody>
      </p:sp>
      <p:sp>
        <p:nvSpPr>
          <p:cNvPr id="3" name="Content Placeholder 2">
            <a:extLst>
              <a:ext uri="{FF2B5EF4-FFF2-40B4-BE49-F238E27FC236}">
                <a16:creationId xmlns:a16="http://schemas.microsoft.com/office/drawing/2014/main" id="{B369FEE4-4252-48B4-8D39-EC71FD925959}"/>
              </a:ext>
            </a:extLst>
          </p:cNvPr>
          <p:cNvSpPr>
            <a:spLocks noGrp="1"/>
          </p:cNvSpPr>
          <p:nvPr>
            <p:ph idx="1"/>
          </p:nvPr>
        </p:nvSpPr>
        <p:spPr/>
        <p:txBody>
          <a:bodyPr>
            <a:normAutofit fontScale="92500" lnSpcReduction="10000"/>
          </a:bodyPr>
          <a:lstStyle/>
          <a:p>
            <a:pPr lvl="0"/>
            <a:r>
              <a:rPr lang="en-IN" dirty="0">
                <a:latin typeface="Times New Roman" panose="02020603050405020304" pitchFamily="18" charset="0"/>
                <a:cs typeface="Times New Roman" panose="02020603050405020304" pitchFamily="18" charset="0"/>
              </a:rPr>
              <a:t>This system will help to build test to speech in a natural voice.</a:t>
            </a:r>
          </a:p>
          <a:p>
            <a:pPr lvl="0"/>
            <a:r>
              <a:rPr lang="en-IN" dirty="0">
                <a:latin typeface="Times New Roman" panose="02020603050405020304" pitchFamily="18" charset="0"/>
                <a:cs typeface="Times New Roman" panose="02020603050405020304" pitchFamily="18" charset="0"/>
              </a:rPr>
              <a:t>Help the users to have the recording of their voice for number amount of data without actually recording the audio file.</a:t>
            </a:r>
          </a:p>
          <a:p>
            <a:pPr lvl="0"/>
            <a:r>
              <a:rPr lang="en-IN" dirty="0">
                <a:latin typeface="Times New Roman" panose="02020603050405020304" pitchFamily="18" charset="0"/>
                <a:cs typeface="Times New Roman" panose="02020603050405020304" pitchFamily="18" charset="0"/>
              </a:rPr>
              <a:t>Provide a secured and safe voice cloned speech.</a:t>
            </a:r>
          </a:p>
          <a:p>
            <a:pPr lvl="0"/>
            <a:r>
              <a:rPr lang="en-IN" dirty="0">
                <a:latin typeface="Times New Roman" panose="02020603050405020304" pitchFamily="18" charset="0"/>
                <a:cs typeface="Times New Roman" panose="02020603050405020304" pitchFamily="18" charset="0"/>
              </a:rPr>
              <a:t>They could also enable new applications, such as transferring a voice across languages for more natural speech-to-speech translation, or generating realistic speech from text in low resource settings.</a:t>
            </a:r>
          </a:p>
          <a:p>
            <a:pPr lvl="0"/>
            <a:r>
              <a:rPr lang="en-IN" dirty="0">
                <a:latin typeface="Times New Roman" panose="02020603050405020304" pitchFamily="18" charset="0"/>
                <a:cs typeface="Times New Roman" panose="02020603050405020304" pitchFamily="18" charset="0"/>
              </a:rPr>
              <a:t>Needed for people who have accidently lost their voice. It will restore their ability to communicate naturally.</a:t>
            </a:r>
          </a:p>
        </p:txBody>
      </p:sp>
    </p:spTree>
    <p:extLst>
      <p:ext uri="{BB962C8B-B14F-4D97-AF65-F5344CB8AC3E}">
        <p14:creationId xmlns:p14="http://schemas.microsoft.com/office/powerpoint/2010/main" val="3537992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8EA2-B87F-4FB3-8AB0-BEB54EB44A9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thanks</a:t>
            </a:r>
          </a:p>
        </p:txBody>
      </p:sp>
    </p:spTree>
    <p:extLst>
      <p:ext uri="{BB962C8B-B14F-4D97-AF65-F5344CB8AC3E}">
        <p14:creationId xmlns:p14="http://schemas.microsoft.com/office/powerpoint/2010/main" val="9384346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436</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Times New Roman</vt:lpstr>
      <vt:lpstr>Gallery</vt:lpstr>
      <vt:lpstr>AI  voice  clone</vt:lpstr>
      <vt:lpstr>Introduction</vt:lpstr>
      <vt:lpstr>Technology used</vt:lpstr>
      <vt:lpstr>Text to phonemes</vt:lpstr>
      <vt:lpstr>Main functioning</vt:lpstr>
      <vt:lpstr>algorithm</vt:lpstr>
      <vt:lpstr>Need of the system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voice  clone</dc:title>
  <dc:creator>Sehajpreet Singh</dc:creator>
  <cp:lastModifiedBy>Sehajpreet Singh</cp:lastModifiedBy>
  <cp:revision>13</cp:revision>
  <dcterms:created xsi:type="dcterms:W3CDTF">2020-02-25T18:42:24Z</dcterms:created>
  <dcterms:modified xsi:type="dcterms:W3CDTF">2020-02-25T19:22:12Z</dcterms:modified>
</cp:coreProperties>
</file>