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5709-904A-42F8-9F1D-0125EF072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81A51C-4B34-4392-9258-DC1C461E0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D7B66F-6C30-4AFF-9ED3-1243800F4A24}"/>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5" name="Footer Placeholder 4">
            <a:extLst>
              <a:ext uri="{FF2B5EF4-FFF2-40B4-BE49-F238E27FC236}">
                <a16:creationId xmlns:a16="http://schemas.microsoft.com/office/drawing/2014/main" id="{03E69A26-421F-4979-9249-CFC6BEE04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F2F05-E716-4CFC-84A9-BA4AECCBA08E}"/>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2547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6E08-CA8F-4B23-8BE7-5E0E30EADD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221479-E40E-48AC-B39D-ED4FFCA02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E41FB4-D27F-4882-B8D7-8B867771B2F7}"/>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5" name="Footer Placeholder 4">
            <a:extLst>
              <a:ext uri="{FF2B5EF4-FFF2-40B4-BE49-F238E27FC236}">
                <a16:creationId xmlns:a16="http://schemas.microsoft.com/office/drawing/2014/main" id="{6F479E72-B3E9-447B-B656-25A3C71938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2B95A-773F-48CD-920A-B57335BB8972}"/>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166907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3AD43-B725-4995-BD01-B26F9CDBFC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F7C3D-74D2-4FA9-A8A6-CF493770F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5D0AD-42BF-4E3A-B68E-321634B30550}"/>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5" name="Footer Placeholder 4">
            <a:extLst>
              <a:ext uri="{FF2B5EF4-FFF2-40B4-BE49-F238E27FC236}">
                <a16:creationId xmlns:a16="http://schemas.microsoft.com/office/drawing/2014/main" id="{CD518744-B79C-4135-8BE8-9A0469844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A2581-6844-4DBE-A268-F8E5E7B80229}"/>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21406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0AF8-A6DC-458E-AB05-CBD41D5B9D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E65B9E-C5F5-4B35-9CF5-5ECA5F3BA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64B51F-7F14-423A-998D-6A72B6AD9E82}"/>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5" name="Footer Placeholder 4">
            <a:extLst>
              <a:ext uri="{FF2B5EF4-FFF2-40B4-BE49-F238E27FC236}">
                <a16:creationId xmlns:a16="http://schemas.microsoft.com/office/drawing/2014/main" id="{17455505-D0E6-4EBD-A445-CCC3F07BE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6BF2D-9170-47F4-8949-3AC0541F86DB}"/>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174997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81EE-083B-4CD1-A2E5-0A1B81C048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E94C7A-909F-42BA-9C46-75A7DE131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3FD338-580C-46CB-B437-2FE12B12A31E}"/>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5" name="Footer Placeholder 4">
            <a:extLst>
              <a:ext uri="{FF2B5EF4-FFF2-40B4-BE49-F238E27FC236}">
                <a16:creationId xmlns:a16="http://schemas.microsoft.com/office/drawing/2014/main" id="{D4564E78-8DFF-4A9F-8623-4390D3C61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B96B4-7908-4D7C-90F9-A35AFDAB42B7}"/>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76355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E4A-D9F2-4B6F-8216-E94CADC2D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C4E5FE-CD01-4D0C-A65B-AA141E65B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C97AB5-B21F-41CB-AC5B-F8270C89B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A0CE16-D13C-4C91-BD0F-09C1C0A0812C}"/>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6" name="Footer Placeholder 5">
            <a:extLst>
              <a:ext uri="{FF2B5EF4-FFF2-40B4-BE49-F238E27FC236}">
                <a16:creationId xmlns:a16="http://schemas.microsoft.com/office/drawing/2014/main" id="{196B61FB-C2A3-47E0-B05C-06EB26447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680B3-6EE9-4EA7-A801-76D2CB0BE85E}"/>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213520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DD25-EF8E-462A-A5C6-2C2F8578A0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D584A-315A-4F56-8FFD-D23E34F21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54057-879C-48C0-A139-1A1D4A2E0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E64512-9B2E-471F-AE94-6FB47EC1E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A3C62-4E58-4F29-AF22-EC992A4C04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F1CAAB-590B-499B-8234-6300ECC25EF9}"/>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8" name="Footer Placeholder 7">
            <a:extLst>
              <a:ext uri="{FF2B5EF4-FFF2-40B4-BE49-F238E27FC236}">
                <a16:creationId xmlns:a16="http://schemas.microsoft.com/office/drawing/2014/main" id="{9C972A0F-2571-4204-848F-0EE5DCFEE9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FD6EC5-A792-4B64-8F72-9AB72B294394}"/>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4640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17FE-C13F-4E10-8DBB-42928D8889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BA1C19-CC7B-4C02-9982-9F1B90C011AF}"/>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4" name="Footer Placeholder 3">
            <a:extLst>
              <a:ext uri="{FF2B5EF4-FFF2-40B4-BE49-F238E27FC236}">
                <a16:creationId xmlns:a16="http://schemas.microsoft.com/office/drawing/2014/main" id="{A2593DF0-8E56-4DA2-8816-ED7B5D80C3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2431C6-555E-4892-A3F2-09EF523174C4}"/>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101649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9D2E8-72A8-479E-B53E-6EB6B516D9D5}"/>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3" name="Footer Placeholder 2">
            <a:extLst>
              <a:ext uri="{FF2B5EF4-FFF2-40B4-BE49-F238E27FC236}">
                <a16:creationId xmlns:a16="http://schemas.microsoft.com/office/drawing/2014/main" id="{2706420F-D265-4D25-AE80-CF9EA462C1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9D2A30-B60A-4E1A-A388-304A58425A8F}"/>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8835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FFF4-4FC9-439B-B113-03600D29C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E37C7-81BB-4771-BA4A-9E40033F6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CD9EF3-906A-41BF-98B3-AFDFEF38A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FA2D5-BCD1-40F9-9ED8-CD81307F0723}"/>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6" name="Footer Placeholder 5">
            <a:extLst>
              <a:ext uri="{FF2B5EF4-FFF2-40B4-BE49-F238E27FC236}">
                <a16:creationId xmlns:a16="http://schemas.microsoft.com/office/drawing/2014/main" id="{4A3CEF2A-CB9A-4B4A-A562-3E037D2410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854776-262C-42DD-9C5D-080022285108}"/>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179764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30DE-06A8-474D-863E-81D0D8955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5A1E39-6D89-42E2-9A4C-576EAE3E9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2DC982-F8F1-4DD7-8A3C-81A1E772B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CECFD-B9A5-4EA1-B5F8-D5B42A66141F}"/>
              </a:ext>
            </a:extLst>
          </p:cNvPr>
          <p:cNvSpPr>
            <a:spLocks noGrp="1"/>
          </p:cNvSpPr>
          <p:nvPr>
            <p:ph type="dt" sz="half" idx="10"/>
          </p:nvPr>
        </p:nvSpPr>
        <p:spPr/>
        <p:txBody>
          <a:bodyPr/>
          <a:lstStyle/>
          <a:p>
            <a:fld id="{1BB28566-2B58-4413-AA12-BAF5952010DF}" type="datetimeFigureOut">
              <a:rPr lang="en-IN" smtClean="0"/>
              <a:t>12-11-2019</a:t>
            </a:fld>
            <a:endParaRPr lang="en-IN"/>
          </a:p>
        </p:txBody>
      </p:sp>
      <p:sp>
        <p:nvSpPr>
          <p:cNvPr id="6" name="Footer Placeholder 5">
            <a:extLst>
              <a:ext uri="{FF2B5EF4-FFF2-40B4-BE49-F238E27FC236}">
                <a16:creationId xmlns:a16="http://schemas.microsoft.com/office/drawing/2014/main" id="{5BCC8048-F6F0-4DD9-A945-6152AAEF3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C579DA-1A90-48E3-A38F-791EA3736C30}"/>
              </a:ext>
            </a:extLst>
          </p:cNvPr>
          <p:cNvSpPr>
            <a:spLocks noGrp="1"/>
          </p:cNvSpPr>
          <p:nvPr>
            <p:ph type="sldNum" sz="quarter" idx="12"/>
          </p:nvPr>
        </p:nvSpPr>
        <p:spPr/>
        <p:txBody>
          <a:bodyPr/>
          <a:lstStyle/>
          <a:p>
            <a:fld id="{1D624EB1-915B-4A01-A1AE-2B0A10D0486B}" type="slidenum">
              <a:rPr lang="en-IN" smtClean="0"/>
              <a:t>‹#›</a:t>
            </a:fld>
            <a:endParaRPr lang="en-IN"/>
          </a:p>
        </p:txBody>
      </p:sp>
    </p:spTree>
    <p:extLst>
      <p:ext uri="{BB962C8B-B14F-4D97-AF65-F5344CB8AC3E}">
        <p14:creationId xmlns:p14="http://schemas.microsoft.com/office/powerpoint/2010/main" val="37772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AC017-68E3-4EA4-95E3-3B98B8D79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6FA4DA-6B98-4716-A09F-4138482F8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EF1A8-F9A3-4273-B87B-722821E13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28566-2B58-4413-AA12-BAF5952010DF}" type="datetimeFigureOut">
              <a:rPr lang="en-IN" smtClean="0"/>
              <a:t>12-11-2019</a:t>
            </a:fld>
            <a:endParaRPr lang="en-IN"/>
          </a:p>
        </p:txBody>
      </p:sp>
      <p:sp>
        <p:nvSpPr>
          <p:cNvPr id="5" name="Footer Placeholder 4">
            <a:extLst>
              <a:ext uri="{FF2B5EF4-FFF2-40B4-BE49-F238E27FC236}">
                <a16:creationId xmlns:a16="http://schemas.microsoft.com/office/drawing/2014/main" id="{FBDC3ADA-06EE-4DD8-9941-F00BD2D4B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7535DE-0505-4B99-A6CD-0345B59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24EB1-915B-4A01-A1AE-2B0A10D0486B}" type="slidenum">
              <a:rPr lang="en-IN" smtClean="0"/>
              <a:t>‹#›</a:t>
            </a:fld>
            <a:endParaRPr lang="en-IN"/>
          </a:p>
        </p:txBody>
      </p:sp>
    </p:spTree>
    <p:extLst>
      <p:ext uri="{BB962C8B-B14F-4D97-AF65-F5344CB8AC3E}">
        <p14:creationId xmlns:p14="http://schemas.microsoft.com/office/powerpoint/2010/main" val="850896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javatpoint.com/dbms-states-of-transactio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9A20-6931-4E7E-B7E0-0811BC799135}"/>
              </a:ext>
            </a:extLst>
          </p:cNvPr>
          <p:cNvSpPr>
            <a:spLocks noGrp="1"/>
          </p:cNvSpPr>
          <p:nvPr>
            <p:ph type="ctrTitle"/>
          </p:nvPr>
        </p:nvSpPr>
        <p:spPr/>
        <p:txBody>
          <a:bodyPr/>
          <a:lstStyle/>
          <a:p>
            <a:r>
              <a:rPr lang="en-IN" dirty="0"/>
              <a:t>CONCURRENCY CONTROL</a:t>
            </a:r>
          </a:p>
        </p:txBody>
      </p:sp>
    </p:spTree>
    <p:extLst>
      <p:ext uri="{BB962C8B-B14F-4D97-AF65-F5344CB8AC3E}">
        <p14:creationId xmlns:p14="http://schemas.microsoft.com/office/powerpoint/2010/main" val="26238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2E55-9DCB-47BE-8956-0162CB2261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438D12-36A3-4370-B116-5D974DA65168}"/>
              </a:ext>
            </a:extLst>
          </p:cNvPr>
          <p:cNvSpPr>
            <a:spLocks noGrp="1"/>
          </p:cNvSpPr>
          <p:nvPr>
            <p:ph idx="1"/>
          </p:nvPr>
        </p:nvSpPr>
        <p:spPr/>
        <p:txBody>
          <a:bodyPr/>
          <a:lstStyle/>
          <a:p>
            <a:r>
              <a:rPr lang="en-IN" b="1" dirty="0"/>
              <a:t>4. Pre-claiming Locking </a:t>
            </a:r>
            <a:endParaRPr lang="en-IN" dirty="0"/>
          </a:p>
          <a:p>
            <a:r>
              <a:rPr lang="en-IN" dirty="0"/>
              <a:t>Pre-claiming lock protocol helps to evaluate operations and create a list of required data items which are needed to initiate an execution process. In the situation when all locks are granted, the transaction executes. After that, all locks release when all of its operations are over. </a:t>
            </a:r>
          </a:p>
        </p:txBody>
      </p:sp>
    </p:spTree>
    <p:extLst>
      <p:ext uri="{BB962C8B-B14F-4D97-AF65-F5344CB8AC3E}">
        <p14:creationId xmlns:p14="http://schemas.microsoft.com/office/powerpoint/2010/main" val="260713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ECBD-C3BD-4946-A5F4-CE6FB0493FC6}"/>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EAE37BE1-936A-4267-A7AF-10C7E640BC03}"/>
              </a:ext>
            </a:extLst>
          </p:cNvPr>
          <p:cNvSpPr>
            <a:spLocks noGrp="1"/>
          </p:cNvSpPr>
          <p:nvPr>
            <p:ph idx="1"/>
          </p:nvPr>
        </p:nvSpPr>
        <p:spPr/>
        <p:txBody>
          <a:bodyPr/>
          <a:lstStyle/>
          <a:p>
            <a:r>
              <a:rPr lang="en-IN" dirty="0"/>
              <a:t>Starvation</a:t>
            </a:r>
          </a:p>
          <a:p>
            <a:r>
              <a:rPr lang="en-IN" dirty="0"/>
              <a:t>Deadlock</a:t>
            </a:r>
          </a:p>
        </p:txBody>
      </p:sp>
    </p:spTree>
    <p:extLst>
      <p:ext uri="{BB962C8B-B14F-4D97-AF65-F5344CB8AC3E}">
        <p14:creationId xmlns:p14="http://schemas.microsoft.com/office/powerpoint/2010/main" val="151304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82BF-CE8C-403A-B366-DE2F0E1A6A7E}"/>
              </a:ext>
            </a:extLst>
          </p:cNvPr>
          <p:cNvSpPr>
            <a:spLocks noGrp="1"/>
          </p:cNvSpPr>
          <p:nvPr>
            <p:ph type="title"/>
          </p:nvPr>
        </p:nvSpPr>
        <p:spPr>
          <a:xfrm>
            <a:off x="677008" y="281354"/>
            <a:ext cx="9973408" cy="811457"/>
          </a:xfrm>
        </p:spPr>
        <p:txBody>
          <a:bodyPr/>
          <a:lstStyle/>
          <a:p>
            <a:r>
              <a:rPr lang="en-IN" b="1" dirty="0"/>
              <a:t>Two Phase Locking (2PL) Protocol</a:t>
            </a:r>
            <a:endParaRPr lang="en-IN" dirty="0"/>
          </a:p>
        </p:txBody>
      </p:sp>
      <p:sp>
        <p:nvSpPr>
          <p:cNvPr id="3" name="Content Placeholder 2">
            <a:extLst>
              <a:ext uri="{FF2B5EF4-FFF2-40B4-BE49-F238E27FC236}">
                <a16:creationId xmlns:a16="http://schemas.microsoft.com/office/drawing/2014/main" id="{BB070FD8-6475-4410-830B-E0DDE36A5A14}"/>
              </a:ext>
            </a:extLst>
          </p:cNvPr>
          <p:cNvSpPr>
            <a:spLocks noGrp="1"/>
          </p:cNvSpPr>
          <p:nvPr>
            <p:ph idx="1"/>
          </p:nvPr>
        </p:nvSpPr>
        <p:spPr>
          <a:xfrm>
            <a:off x="677008" y="1092812"/>
            <a:ext cx="10676792" cy="5615720"/>
          </a:xfrm>
        </p:spPr>
        <p:txBody>
          <a:bodyPr>
            <a:normAutofit/>
          </a:bodyPr>
          <a:lstStyle/>
          <a:p>
            <a:r>
              <a:rPr lang="en-IN" dirty="0"/>
              <a:t>Two-Phase locking protocol which is also known as a 2PL protocol.</a:t>
            </a:r>
          </a:p>
          <a:p>
            <a:r>
              <a:rPr lang="en-IN" dirty="0"/>
              <a:t> It is also called P2L. </a:t>
            </a:r>
          </a:p>
          <a:p>
            <a:r>
              <a:rPr lang="en-IN" dirty="0"/>
              <a:t>In this type of locking protocol, the transaction should acquire a lock after it releases one of its locks.</a:t>
            </a:r>
          </a:p>
          <a:p>
            <a:r>
              <a:rPr lang="en-IN" dirty="0"/>
              <a:t>This locking protocol divides the execution phase of a transaction into three different parts. </a:t>
            </a:r>
          </a:p>
          <a:p>
            <a:r>
              <a:rPr lang="en-IN" dirty="0"/>
              <a:t>In the first phase, when the transaction begins to execute, it requires permission for the locks it needs. </a:t>
            </a:r>
          </a:p>
          <a:p>
            <a:r>
              <a:rPr lang="en-IN" dirty="0"/>
              <a:t>The second part is where the transaction obtains all the locks. When a transaction releases its first lock, the third phase starts. </a:t>
            </a:r>
          </a:p>
          <a:p>
            <a:r>
              <a:rPr lang="en-IN" dirty="0"/>
              <a:t>In this third phase, the transaction cannot demand any new locks. Instead, it only releases the acquired locks.</a:t>
            </a:r>
          </a:p>
        </p:txBody>
      </p:sp>
    </p:spTree>
    <p:extLst>
      <p:ext uri="{BB962C8B-B14F-4D97-AF65-F5344CB8AC3E}">
        <p14:creationId xmlns:p14="http://schemas.microsoft.com/office/powerpoint/2010/main" val="265516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81E82-5E03-4C43-B409-3B3888988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275" y="111946"/>
            <a:ext cx="4906841" cy="3932516"/>
          </a:xfrm>
          <a:prstGeom prst="rect">
            <a:avLst/>
          </a:prstGeom>
        </p:spPr>
      </p:pic>
      <p:pic>
        <p:nvPicPr>
          <p:cNvPr id="4" name="Picture 3">
            <a:extLst>
              <a:ext uri="{FF2B5EF4-FFF2-40B4-BE49-F238E27FC236}">
                <a16:creationId xmlns:a16="http://schemas.microsoft.com/office/drawing/2014/main" id="{98ADC111-B594-4C4A-8B55-083A873AC172}"/>
              </a:ext>
            </a:extLst>
          </p:cNvPr>
          <p:cNvPicPr>
            <a:picLocks noChangeAspect="1"/>
          </p:cNvPicPr>
          <p:nvPr/>
        </p:nvPicPr>
        <p:blipFill>
          <a:blip r:embed="rId3"/>
          <a:stretch>
            <a:fillRect/>
          </a:stretch>
        </p:blipFill>
        <p:spPr>
          <a:xfrm>
            <a:off x="227867" y="4167553"/>
            <a:ext cx="11271740" cy="2602522"/>
          </a:xfrm>
          <a:prstGeom prst="rect">
            <a:avLst/>
          </a:prstGeom>
        </p:spPr>
      </p:pic>
    </p:spTree>
    <p:extLst>
      <p:ext uri="{BB962C8B-B14F-4D97-AF65-F5344CB8AC3E}">
        <p14:creationId xmlns:p14="http://schemas.microsoft.com/office/powerpoint/2010/main" val="326872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CB40-18D4-4364-990F-087188423620}"/>
              </a:ext>
            </a:extLst>
          </p:cNvPr>
          <p:cNvSpPr>
            <a:spLocks noGrp="1"/>
          </p:cNvSpPr>
          <p:nvPr>
            <p:ph type="title"/>
          </p:nvPr>
        </p:nvSpPr>
        <p:spPr>
          <a:xfrm>
            <a:off x="838200" y="2106002"/>
            <a:ext cx="10515600" cy="1325563"/>
          </a:xfrm>
        </p:spPr>
        <p:txBody>
          <a:bodyPr>
            <a:normAutofit fontScale="90000"/>
          </a:bodyPr>
          <a:lstStyle/>
          <a:p>
            <a:r>
              <a:rPr lang="en-IN" dirty="0"/>
              <a:t>It is true that the 2PL protocol offers serializability. However, it does not ensure that deadlocks do not happen.</a:t>
            </a:r>
          </a:p>
        </p:txBody>
      </p:sp>
    </p:spTree>
    <p:extLst>
      <p:ext uri="{BB962C8B-B14F-4D97-AF65-F5344CB8AC3E}">
        <p14:creationId xmlns:p14="http://schemas.microsoft.com/office/powerpoint/2010/main" val="173318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D6E0-6E7A-4107-8891-E06B3FF12EA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D5D906-18F3-4AF4-925D-F2A383DA757C}"/>
              </a:ext>
            </a:extLst>
          </p:cNvPr>
          <p:cNvSpPr>
            <a:spLocks noGrp="1"/>
          </p:cNvSpPr>
          <p:nvPr>
            <p:ph idx="1"/>
          </p:nvPr>
        </p:nvSpPr>
        <p:spPr/>
        <p:txBody>
          <a:bodyPr/>
          <a:lstStyle/>
          <a:p>
            <a:r>
              <a:rPr lang="en-IN" b="1" dirty="0"/>
              <a:t>Strict Two-Phase Locking Method</a:t>
            </a:r>
          </a:p>
          <a:p>
            <a:r>
              <a:rPr lang="en-IN" dirty="0"/>
              <a:t>Strict-Two phase locking system is almost similar to 2PL. The only difference is that Strict-2PL never releases a lock after using it. It holds all the locks until the commit point and releases all the locks at one go when the process is over. </a:t>
            </a:r>
          </a:p>
        </p:txBody>
      </p:sp>
    </p:spTree>
    <p:extLst>
      <p:ext uri="{BB962C8B-B14F-4D97-AF65-F5344CB8AC3E}">
        <p14:creationId xmlns:p14="http://schemas.microsoft.com/office/powerpoint/2010/main" val="252849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83B3-4987-431D-848C-B080396C04F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BF2B34F-C656-434E-B9F3-122C6AC8BAAB}"/>
              </a:ext>
            </a:extLst>
          </p:cNvPr>
          <p:cNvSpPr>
            <a:spLocks noGrp="1"/>
          </p:cNvSpPr>
          <p:nvPr>
            <p:ph idx="1"/>
          </p:nvPr>
        </p:nvSpPr>
        <p:spPr/>
        <p:txBody>
          <a:bodyPr/>
          <a:lstStyle/>
          <a:p>
            <a:r>
              <a:rPr lang="en-IN" b="1" dirty="0"/>
              <a:t>Centralized 2PL</a:t>
            </a:r>
          </a:p>
          <a:p>
            <a:r>
              <a:rPr lang="en-IN" dirty="0"/>
              <a:t>In Centralized 2 PL, a single site is responsible for lock management process. It has only one lock manager for the entire DBMS. </a:t>
            </a:r>
          </a:p>
          <a:p>
            <a:r>
              <a:rPr lang="en-IN" b="1" dirty="0"/>
              <a:t>Primary copy 2PL</a:t>
            </a:r>
          </a:p>
          <a:p>
            <a:r>
              <a:rPr lang="en-IN" dirty="0"/>
              <a:t>Primary copy 2PL mechanism, many lock managers are distributed to different sites. After that, a particular lock manager is responsible for managing the lock for a set of data items. When the primary copy has been updated, the change is propagated to the slaves. </a:t>
            </a:r>
          </a:p>
          <a:p>
            <a:pPr marL="0" indent="0">
              <a:buNone/>
            </a:pPr>
            <a:endParaRPr lang="en-IN" dirty="0"/>
          </a:p>
        </p:txBody>
      </p:sp>
    </p:spTree>
    <p:extLst>
      <p:ext uri="{BB962C8B-B14F-4D97-AF65-F5344CB8AC3E}">
        <p14:creationId xmlns:p14="http://schemas.microsoft.com/office/powerpoint/2010/main" val="94443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89FE-59DE-48BC-9774-CBF69D08CC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0B440A-1D91-4E16-A2EA-221FFAA7C00E}"/>
              </a:ext>
            </a:extLst>
          </p:cNvPr>
          <p:cNvSpPr>
            <a:spLocks noGrp="1"/>
          </p:cNvSpPr>
          <p:nvPr>
            <p:ph idx="1"/>
          </p:nvPr>
        </p:nvSpPr>
        <p:spPr/>
        <p:txBody>
          <a:bodyPr/>
          <a:lstStyle/>
          <a:p>
            <a:r>
              <a:rPr lang="en-IN" b="1" dirty="0"/>
              <a:t>Distributed 2PL</a:t>
            </a:r>
          </a:p>
          <a:p>
            <a:r>
              <a:rPr lang="en-IN" dirty="0"/>
              <a:t>In this kind of two-phase locking mechanism, Lock managers are distributed to all sites. They are responsible for managing locks for data at that site. If no data is replicated, it is equivalent to primary copy 2PL. Communication costs of Distributed 2PL are quite higher than primary copy 2PL </a:t>
            </a:r>
          </a:p>
        </p:txBody>
      </p:sp>
    </p:spTree>
    <p:extLst>
      <p:ext uri="{BB962C8B-B14F-4D97-AF65-F5344CB8AC3E}">
        <p14:creationId xmlns:p14="http://schemas.microsoft.com/office/powerpoint/2010/main" val="404628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7818-3825-44FA-AD97-77082485CB96}"/>
              </a:ext>
            </a:extLst>
          </p:cNvPr>
          <p:cNvSpPr>
            <a:spLocks noGrp="1"/>
          </p:cNvSpPr>
          <p:nvPr>
            <p:ph type="title"/>
          </p:nvPr>
        </p:nvSpPr>
        <p:spPr/>
        <p:txBody>
          <a:bodyPr/>
          <a:lstStyle/>
          <a:p>
            <a:r>
              <a:rPr lang="en-IN" dirty="0"/>
              <a:t>Time Stamp – based protocols</a:t>
            </a:r>
          </a:p>
        </p:txBody>
      </p:sp>
      <p:sp>
        <p:nvSpPr>
          <p:cNvPr id="3" name="Content Placeholder 2">
            <a:extLst>
              <a:ext uri="{FF2B5EF4-FFF2-40B4-BE49-F238E27FC236}">
                <a16:creationId xmlns:a16="http://schemas.microsoft.com/office/drawing/2014/main" id="{767EC41E-0460-4407-9E34-164D95338716}"/>
              </a:ext>
            </a:extLst>
          </p:cNvPr>
          <p:cNvSpPr>
            <a:spLocks noGrp="1"/>
          </p:cNvSpPr>
          <p:nvPr>
            <p:ph idx="1"/>
          </p:nvPr>
        </p:nvSpPr>
        <p:spPr/>
        <p:txBody>
          <a:bodyPr/>
          <a:lstStyle/>
          <a:p>
            <a:r>
              <a:rPr lang="en-IN" dirty="0"/>
              <a:t>The timestamp-based algorithm uses a timestamp to serialize the execution of concurrent transactions.</a:t>
            </a:r>
          </a:p>
          <a:p>
            <a:r>
              <a:rPr lang="en-IN" dirty="0"/>
              <a:t>This protocol ensures that every conflicting read and write operations are executed in timestamp order. The protocol uses the </a:t>
            </a:r>
            <a:r>
              <a:rPr lang="en-IN" b="1" dirty="0"/>
              <a:t>System Time or Logical Count as</a:t>
            </a:r>
            <a:r>
              <a:rPr lang="en-IN" dirty="0"/>
              <a:t> a Timestamp. </a:t>
            </a:r>
          </a:p>
          <a:p>
            <a:r>
              <a:rPr lang="en-IN" dirty="0"/>
              <a:t>The older transaction is always given priority in this method. </a:t>
            </a:r>
          </a:p>
        </p:txBody>
      </p:sp>
      <p:pic>
        <p:nvPicPr>
          <p:cNvPr id="4" name="Picture 3">
            <a:extLst>
              <a:ext uri="{FF2B5EF4-FFF2-40B4-BE49-F238E27FC236}">
                <a16:creationId xmlns:a16="http://schemas.microsoft.com/office/drawing/2014/main" id="{5A621C84-FC9A-4E85-A7B4-3CAB4B0B7F3E}"/>
              </a:ext>
            </a:extLst>
          </p:cNvPr>
          <p:cNvPicPr>
            <a:picLocks noChangeAspect="1"/>
          </p:cNvPicPr>
          <p:nvPr/>
        </p:nvPicPr>
        <p:blipFill>
          <a:blip r:embed="rId2"/>
          <a:stretch>
            <a:fillRect/>
          </a:stretch>
        </p:blipFill>
        <p:spPr>
          <a:xfrm>
            <a:off x="1389917" y="4469912"/>
            <a:ext cx="7015529" cy="2300299"/>
          </a:xfrm>
          <a:prstGeom prst="rect">
            <a:avLst/>
          </a:prstGeom>
        </p:spPr>
      </p:pic>
    </p:spTree>
    <p:extLst>
      <p:ext uri="{BB962C8B-B14F-4D97-AF65-F5344CB8AC3E}">
        <p14:creationId xmlns:p14="http://schemas.microsoft.com/office/powerpoint/2010/main" val="1304549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8D1502-86BE-4BE1-94F4-DECDA31DC464}"/>
              </a:ext>
            </a:extLst>
          </p:cNvPr>
          <p:cNvPicPr>
            <a:picLocks noChangeAspect="1"/>
          </p:cNvPicPr>
          <p:nvPr/>
        </p:nvPicPr>
        <p:blipFill>
          <a:blip r:embed="rId2"/>
          <a:stretch>
            <a:fillRect/>
          </a:stretch>
        </p:blipFill>
        <p:spPr>
          <a:xfrm>
            <a:off x="891024" y="527539"/>
            <a:ext cx="9765254" cy="5988202"/>
          </a:xfrm>
          <a:prstGeom prst="rect">
            <a:avLst/>
          </a:prstGeom>
        </p:spPr>
      </p:pic>
    </p:spTree>
    <p:extLst>
      <p:ext uri="{BB962C8B-B14F-4D97-AF65-F5344CB8AC3E}">
        <p14:creationId xmlns:p14="http://schemas.microsoft.com/office/powerpoint/2010/main" val="152224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CCE6-2497-4D17-9F6C-4D972074CD63}"/>
              </a:ext>
            </a:extLst>
          </p:cNvPr>
          <p:cNvSpPr>
            <a:spLocks noGrp="1"/>
          </p:cNvSpPr>
          <p:nvPr>
            <p:ph type="title"/>
          </p:nvPr>
        </p:nvSpPr>
        <p:spPr/>
        <p:txBody>
          <a:bodyPr/>
          <a:lstStyle/>
          <a:p>
            <a:r>
              <a:rPr lang="en-IN" dirty="0"/>
              <a:t>Concurrency control</a:t>
            </a:r>
          </a:p>
        </p:txBody>
      </p:sp>
      <p:sp>
        <p:nvSpPr>
          <p:cNvPr id="3" name="Content Placeholder 2">
            <a:extLst>
              <a:ext uri="{FF2B5EF4-FFF2-40B4-BE49-F238E27FC236}">
                <a16:creationId xmlns:a16="http://schemas.microsoft.com/office/drawing/2014/main" id="{91CC2C94-E596-46F7-817E-22E1228C7E8C}"/>
              </a:ext>
            </a:extLst>
          </p:cNvPr>
          <p:cNvSpPr>
            <a:spLocks noGrp="1"/>
          </p:cNvSpPr>
          <p:nvPr>
            <p:ph idx="1"/>
          </p:nvPr>
        </p:nvSpPr>
        <p:spPr/>
        <p:txBody>
          <a:bodyPr/>
          <a:lstStyle/>
          <a:p>
            <a:r>
              <a:rPr lang="en-IN" dirty="0"/>
              <a:t>A </a:t>
            </a:r>
            <a:r>
              <a:rPr lang="en-IN" dirty="0">
                <a:solidFill>
                  <a:schemeClr val="accent2">
                    <a:lumMod val="75000"/>
                  </a:schemeClr>
                </a:solidFill>
                <a:effectLst>
                  <a:outerShdw blurRad="38100" dist="38100" dir="2700000" algn="tl">
                    <a:srgbClr val="000000">
                      <a:alpha val="43137"/>
                    </a:srgbClr>
                  </a:outerShdw>
                </a:effectLst>
              </a:rPr>
              <a:t>procedure</a:t>
            </a:r>
            <a:r>
              <a:rPr lang="en-IN" dirty="0"/>
              <a:t> in DBMS used for managing </a:t>
            </a:r>
            <a:r>
              <a:rPr lang="en-IN" dirty="0">
                <a:solidFill>
                  <a:schemeClr val="accent2">
                    <a:lumMod val="75000"/>
                  </a:schemeClr>
                </a:solidFill>
              </a:rPr>
              <a:t>simultaneous operations without conflicting</a:t>
            </a:r>
            <a:r>
              <a:rPr lang="en-IN" dirty="0"/>
              <a:t> each other.</a:t>
            </a:r>
          </a:p>
          <a:p>
            <a:r>
              <a:rPr lang="en-IN" dirty="0"/>
              <a:t>Quite easy if all users are reading data as only retrieve operation is performed.</a:t>
            </a:r>
          </a:p>
          <a:p>
            <a:r>
              <a:rPr lang="en-IN" dirty="0"/>
              <a:t>Concurrency control is mainly designed to manage </a:t>
            </a:r>
            <a:r>
              <a:rPr lang="en-IN" dirty="0">
                <a:solidFill>
                  <a:schemeClr val="accent2">
                    <a:lumMod val="75000"/>
                  </a:schemeClr>
                </a:solidFill>
              </a:rPr>
              <a:t>conflicts</a:t>
            </a:r>
            <a:r>
              <a:rPr lang="en-IN" dirty="0"/>
              <a:t> in </a:t>
            </a:r>
            <a:r>
              <a:rPr lang="en-IN" dirty="0">
                <a:solidFill>
                  <a:schemeClr val="accent2">
                    <a:lumMod val="75000"/>
                  </a:schemeClr>
                </a:solidFill>
              </a:rPr>
              <a:t>multi-user systems. </a:t>
            </a:r>
          </a:p>
          <a:p>
            <a:r>
              <a:rPr lang="en-IN" dirty="0"/>
              <a:t>It </a:t>
            </a:r>
            <a:r>
              <a:rPr lang="en-IN" dirty="0">
                <a:solidFill>
                  <a:schemeClr val="accent2">
                    <a:lumMod val="75000"/>
                  </a:schemeClr>
                </a:solidFill>
              </a:rPr>
              <a:t>ensures</a:t>
            </a:r>
            <a:r>
              <a:rPr lang="en-IN" dirty="0"/>
              <a:t> that database </a:t>
            </a:r>
            <a:r>
              <a:rPr lang="en-IN" dirty="0">
                <a:solidFill>
                  <a:schemeClr val="accent2">
                    <a:lumMod val="75000"/>
                  </a:schemeClr>
                </a:solidFill>
              </a:rPr>
              <a:t>transactions</a:t>
            </a:r>
            <a:r>
              <a:rPr lang="en-IN" dirty="0"/>
              <a:t> are performed concurrently </a:t>
            </a:r>
            <a:r>
              <a:rPr lang="en-IN" dirty="0">
                <a:solidFill>
                  <a:schemeClr val="accent2">
                    <a:lumMod val="75000"/>
                  </a:schemeClr>
                </a:solidFill>
              </a:rPr>
              <a:t>without violating </a:t>
            </a:r>
            <a:r>
              <a:rPr lang="en-IN" dirty="0"/>
              <a:t>the </a:t>
            </a:r>
            <a:r>
              <a:rPr lang="en-IN" dirty="0">
                <a:solidFill>
                  <a:schemeClr val="accent2">
                    <a:lumMod val="75000"/>
                  </a:schemeClr>
                </a:solidFill>
              </a:rPr>
              <a:t>integrity</a:t>
            </a:r>
            <a:r>
              <a:rPr lang="en-IN" dirty="0"/>
              <a:t> of the database.</a:t>
            </a:r>
          </a:p>
        </p:txBody>
      </p:sp>
    </p:spTree>
    <p:extLst>
      <p:ext uri="{BB962C8B-B14F-4D97-AF65-F5344CB8AC3E}">
        <p14:creationId xmlns:p14="http://schemas.microsoft.com/office/powerpoint/2010/main" val="23179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A169D7-B58B-40E2-8F51-51D3B010B745}"/>
              </a:ext>
            </a:extLst>
          </p:cNvPr>
          <p:cNvPicPr>
            <a:picLocks noChangeAspect="1"/>
          </p:cNvPicPr>
          <p:nvPr/>
        </p:nvPicPr>
        <p:blipFill>
          <a:blip r:embed="rId2"/>
          <a:stretch>
            <a:fillRect/>
          </a:stretch>
        </p:blipFill>
        <p:spPr>
          <a:xfrm>
            <a:off x="895700" y="272561"/>
            <a:ext cx="9795748" cy="6040445"/>
          </a:xfrm>
          <a:prstGeom prst="rect">
            <a:avLst/>
          </a:prstGeom>
        </p:spPr>
      </p:pic>
    </p:spTree>
    <p:extLst>
      <p:ext uri="{BB962C8B-B14F-4D97-AF65-F5344CB8AC3E}">
        <p14:creationId xmlns:p14="http://schemas.microsoft.com/office/powerpoint/2010/main" val="187564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F89BA8-6059-41EF-9520-728596581C3F}"/>
              </a:ext>
            </a:extLst>
          </p:cNvPr>
          <p:cNvPicPr>
            <a:picLocks noChangeAspect="1"/>
          </p:cNvPicPr>
          <p:nvPr/>
        </p:nvPicPr>
        <p:blipFill>
          <a:blip r:embed="rId2"/>
          <a:stretch>
            <a:fillRect/>
          </a:stretch>
        </p:blipFill>
        <p:spPr>
          <a:xfrm>
            <a:off x="471487" y="1595437"/>
            <a:ext cx="11249025" cy="3667125"/>
          </a:xfrm>
          <a:prstGeom prst="rect">
            <a:avLst/>
          </a:prstGeom>
        </p:spPr>
      </p:pic>
    </p:spTree>
    <p:extLst>
      <p:ext uri="{BB962C8B-B14F-4D97-AF65-F5344CB8AC3E}">
        <p14:creationId xmlns:p14="http://schemas.microsoft.com/office/powerpoint/2010/main" val="3907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E0B2C1-C578-4D36-8962-F1B022B57B69}"/>
              </a:ext>
            </a:extLst>
          </p:cNvPr>
          <p:cNvPicPr>
            <a:picLocks noChangeAspect="1"/>
          </p:cNvPicPr>
          <p:nvPr/>
        </p:nvPicPr>
        <p:blipFill>
          <a:blip r:embed="rId2"/>
          <a:stretch>
            <a:fillRect/>
          </a:stretch>
        </p:blipFill>
        <p:spPr>
          <a:xfrm>
            <a:off x="433387" y="1285875"/>
            <a:ext cx="11325225" cy="4286250"/>
          </a:xfrm>
          <a:prstGeom prst="rect">
            <a:avLst/>
          </a:prstGeom>
        </p:spPr>
      </p:pic>
    </p:spTree>
    <p:extLst>
      <p:ext uri="{BB962C8B-B14F-4D97-AF65-F5344CB8AC3E}">
        <p14:creationId xmlns:p14="http://schemas.microsoft.com/office/powerpoint/2010/main" val="3620812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F9494B-CD3A-470A-BF70-2163E6ADA811}"/>
              </a:ext>
            </a:extLst>
          </p:cNvPr>
          <p:cNvPicPr>
            <a:picLocks noChangeAspect="1"/>
          </p:cNvPicPr>
          <p:nvPr/>
        </p:nvPicPr>
        <p:blipFill>
          <a:blip r:embed="rId2"/>
          <a:stretch>
            <a:fillRect/>
          </a:stretch>
        </p:blipFill>
        <p:spPr>
          <a:xfrm>
            <a:off x="808892" y="955381"/>
            <a:ext cx="5449526" cy="4478266"/>
          </a:xfrm>
          <a:prstGeom prst="rect">
            <a:avLst/>
          </a:prstGeom>
        </p:spPr>
      </p:pic>
      <p:pic>
        <p:nvPicPr>
          <p:cNvPr id="3" name="Picture 2">
            <a:extLst>
              <a:ext uri="{FF2B5EF4-FFF2-40B4-BE49-F238E27FC236}">
                <a16:creationId xmlns:a16="http://schemas.microsoft.com/office/drawing/2014/main" id="{A4D8486F-D6F9-47AA-BFC3-12712F4E5DD1}"/>
              </a:ext>
            </a:extLst>
          </p:cNvPr>
          <p:cNvPicPr>
            <a:picLocks noChangeAspect="1"/>
          </p:cNvPicPr>
          <p:nvPr/>
        </p:nvPicPr>
        <p:blipFill>
          <a:blip r:embed="rId3"/>
          <a:stretch>
            <a:fillRect/>
          </a:stretch>
        </p:blipFill>
        <p:spPr>
          <a:xfrm>
            <a:off x="6258418" y="1304925"/>
            <a:ext cx="4963990" cy="4037053"/>
          </a:xfrm>
          <a:prstGeom prst="rect">
            <a:avLst/>
          </a:prstGeom>
        </p:spPr>
      </p:pic>
    </p:spTree>
    <p:extLst>
      <p:ext uri="{BB962C8B-B14F-4D97-AF65-F5344CB8AC3E}">
        <p14:creationId xmlns:p14="http://schemas.microsoft.com/office/powerpoint/2010/main" val="319564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1A57CE-1346-4735-ABD8-0D5EB1E5B292}"/>
              </a:ext>
            </a:extLst>
          </p:cNvPr>
          <p:cNvPicPr>
            <a:picLocks noChangeAspect="1"/>
          </p:cNvPicPr>
          <p:nvPr/>
        </p:nvPicPr>
        <p:blipFill>
          <a:blip r:embed="rId2"/>
          <a:stretch>
            <a:fillRect/>
          </a:stretch>
        </p:blipFill>
        <p:spPr>
          <a:xfrm>
            <a:off x="320186" y="611331"/>
            <a:ext cx="6252577" cy="4699223"/>
          </a:xfrm>
          <a:prstGeom prst="rect">
            <a:avLst/>
          </a:prstGeom>
        </p:spPr>
      </p:pic>
      <p:pic>
        <p:nvPicPr>
          <p:cNvPr id="3" name="Picture 2">
            <a:extLst>
              <a:ext uri="{FF2B5EF4-FFF2-40B4-BE49-F238E27FC236}">
                <a16:creationId xmlns:a16="http://schemas.microsoft.com/office/drawing/2014/main" id="{F3A890CD-C1A5-484A-BDAE-9E208DC6B686}"/>
              </a:ext>
            </a:extLst>
          </p:cNvPr>
          <p:cNvPicPr>
            <a:picLocks noChangeAspect="1"/>
          </p:cNvPicPr>
          <p:nvPr/>
        </p:nvPicPr>
        <p:blipFill>
          <a:blip r:embed="rId3"/>
          <a:stretch>
            <a:fillRect/>
          </a:stretch>
        </p:blipFill>
        <p:spPr>
          <a:xfrm>
            <a:off x="6364898" y="1281257"/>
            <a:ext cx="5012348" cy="4029297"/>
          </a:xfrm>
          <a:prstGeom prst="rect">
            <a:avLst/>
          </a:prstGeom>
        </p:spPr>
      </p:pic>
    </p:spTree>
    <p:extLst>
      <p:ext uri="{BB962C8B-B14F-4D97-AF65-F5344CB8AC3E}">
        <p14:creationId xmlns:p14="http://schemas.microsoft.com/office/powerpoint/2010/main" val="292035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0328-5CD4-40C7-9EE6-D49D274D53ED}"/>
              </a:ext>
            </a:extLst>
          </p:cNvPr>
          <p:cNvSpPr>
            <a:spLocks noGrp="1"/>
          </p:cNvSpPr>
          <p:nvPr>
            <p:ph type="title"/>
          </p:nvPr>
        </p:nvSpPr>
        <p:spPr>
          <a:xfrm>
            <a:off x="1031631" y="2624748"/>
            <a:ext cx="10515600" cy="1325563"/>
          </a:xfrm>
        </p:spPr>
        <p:txBody>
          <a:bodyPr>
            <a:normAutofit fontScale="90000"/>
          </a:bodyPr>
          <a:lstStyle/>
          <a:p>
            <a:r>
              <a:rPr lang="en-IN" b="1" dirty="0"/>
              <a:t>Here,</a:t>
            </a:r>
            <a:br>
              <a:rPr lang="en-IN" dirty="0"/>
            </a:br>
            <a:r>
              <a:rPr lang="en-IN" dirty="0"/>
              <a:t>Schedule A and Schedule B are serial schedule.</a:t>
            </a:r>
            <a:br>
              <a:rPr lang="en-IN" dirty="0"/>
            </a:br>
            <a:r>
              <a:rPr lang="en-IN" dirty="0"/>
              <a:t>Schedule C and Schedule D are Non-serial schedule. </a:t>
            </a:r>
            <a:br>
              <a:rPr lang="en-IN" dirty="0"/>
            </a:br>
            <a:endParaRPr lang="en-IN" dirty="0"/>
          </a:p>
        </p:txBody>
      </p:sp>
    </p:spTree>
    <p:extLst>
      <p:ext uri="{BB962C8B-B14F-4D97-AF65-F5344CB8AC3E}">
        <p14:creationId xmlns:p14="http://schemas.microsoft.com/office/powerpoint/2010/main" val="366633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A41466-391C-4EF4-82A0-DFCB34981A7B}"/>
              </a:ext>
            </a:extLst>
          </p:cNvPr>
          <p:cNvPicPr>
            <a:picLocks noChangeAspect="1"/>
          </p:cNvPicPr>
          <p:nvPr/>
        </p:nvPicPr>
        <p:blipFill>
          <a:blip r:embed="rId2"/>
          <a:stretch>
            <a:fillRect/>
          </a:stretch>
        </p:blipFill>
        <p:spPr>
          <a:xfrm>
            <a:off x="738187" y="547687"/>
            <a:ext cx="10033723" cy="5395913"/>
          </a:xfrm>
          <a:prstGeom prst="rect">
            <a:avLst/>
          </a:prstGeom>
        </p:spPr>
      </p:pic>
    </p:spTree>
    <p:extLst>
      <p:ext uri="{BB962C8B-B14F-4D97-AF65-F5344CB8AC3E}">
        <p14:creationId xmlns:p14="http://schemas.microsoft.com/office/powerpoint/2010/main" val="443641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80D043-2285-4852-BFEC-22B57FB8F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527" y="381732"/>
            <a:ext cx="5694119" cy="5919216"/>
          </a:xfrm>
          <a:prstGeom prst="rect">
            <a:avLst/>
          </a:prstGeom>
        </p:spPr>
      </p:pic>
    </p:spTree>
    <p:extLst>
      <p:ext uri="{BB962C8B-B14F-4D97-AF65-F5344CB8AC3E}">
        <p14:creationId xmlns:p14="http://schemas.microsoft.com/office/powerpoint/2010/main" val="134395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FFB211-C643-48E8-BB17-6CD0175C6497}"/>
              </a:ext>
            </a:extLst>
          </p:cNvPr>
          <p:cNvPicPr>
            <a:picLocks noChangeAspect="1"/>
          </p:cNvPicPr>
          <p:nvPr/>
        </p:nvPicPr>
        <p:blipFill>
          <a:blip r:embed="rId2"/>
          <a:stretch>
            <a:fillRect/>
          </a:stretch>
        </p:blipFill>
        <p:spPr>
          <a:xfrm>
            <a:off x="357187" y="919162"/>
            <a:ext cx="11477625" cy="5019675"/>
          </a:xfrm>
          <a:prstGeom prst="rect">
            <a:avLst/>
          </a:prstGeom>
        </p:spPr>
      </p:pic>
    </p:spTree>
    <p:extLst>
      <p:ext uri="{BB962C8B-B14F-4D97-AF65-F5344CB8AC3E}">
        <p14:creationId xmlns:p14="http://schemas.microsoft.com/office/powerpoint/2010/main" val="3252721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1D1B73-E131-43BF-9CFE-3308B3DA4393}"/>
              </a:ext>
            </a:extLst>
          </p:cNvPr>
          <p:cNvPicPr>
            <a:picLocks noChangeAspect="1"/>
          </p:cNvPicPr>
          <p:nvPr/>
        </p:nvPicPr>
        <p:blipFill>
          <a:blip r:embed="rId2"/>
          <a:stretch>
            <a:fillRect/>
          </a:stretch>
        </p:blipFill>
        <p:spPr>
          <a:xfrm>
            <a:off x="638175" y="575710"/>
            <a:ext cx="10578465" cy="5706579"/>
          </a:xfrm>
          <a:prstGeom prst="rect">
            <a:avLst/>
          </a:prstGeom>
        </p:spPr>
      </p:pic>
    </p:spTree>
    <p:extLst>
      <p:ext uri="{BB962C8B-B14F-4D97-AF65-F5344CB8AC3E}">
        <p14:creationId xmlns:p14="http://schemas.microsoft.com/office/powerpoint/2010/main" val="111454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A7F-0E1A-48AB-A865-D83E6B1E13DD}"/>
              </a:ext>
            </a:extLst>
          </p:cNvPr>
          <p:cNvSpPr>
            <a:spLocks noGrp="1"/>
          </p:cNvSpPr>
          <p:nvPr>
            <p:ph type="title"/>
          </p:nvPr>
        </p:nvSpPr>
        <p:spPr/>
        <p:txBody>
          <a:bodyPr/>
          <a:lstStyle/>
          <a:p>
            <a:r>
              <a:rPr lang="en-IN" dirty="0"/>
              <a:t>Need of concurrency control</a:t>
            </a:r>
          </a:p>
        </p:txBody>
      </p:sp>
      <p:sp>
        <p:nvSpPr>
          <p:cNvPr id="3" name="Content Placeholder 2">
            <a:extLst>
              <a:ext uri="{FF2B5EF4-FFF2-40B4-BE49-F238E27FC236}">
                <a16:creationId xmlns:a16="http://schemas.microsoft.com/office/drawing/2014/main" id="{A6501265-3CD0-4CD8-9B35-C5E7DC2D063B}"/>
              </a:ext>
            </a:extLst>
          </p:cNvPr>
          <p:cNvSpPr>
            <a:spLocks noGrp="1"/>
          </p:cNvSpPr>
          <p:nvPr>
            <p:ph idx="1"/>
          </p:nvPr>
        </p:nvSpPr>
        <p:spPr/>
        <p:txBody>
          <a:bodyPr/>
          <a:lstStyle/>
          <a:p>
            <a:r>
              <a:rPr lang="en-IN" dirty="0"/>
              <a:t>To apply </a:t>
            </a:r>
            <a:r>
              <a:rPr lang="en-IN" dirty="0">
                <a:solidFill>
                  <a:schemeClr val="accent2">
                    <a:lumMod val="75000"/>
                  </a:schemeClr>
                </a:solidFill>
              </a:rPr>
              <a:t>Isolation</a:t>
            </a:r>
            <a:r>
              <a:rPr lang="en-IN" dirty="0"/>
              <a:t> through mutual exclusion between conflicting transactions.</a:t>
            </a:r>
          </a:p>
          <a:p>
            <a:r>
              <a:rPr lang="en-IN" dirty="0"/>
              <a:t>To resolve read-write and write-write conflict issues.</a:t>
            </a:r>
          </a:p>
          <a:p>
            <a:r>
              <a:rPr lang="en-IN" dirty="0"/>
              <a:t>To preserve database consistency through constantly preserving execution obstructions.</a:t>
            </a:r>
          </a:p>
          <a:p>
            <a:r>
              <a:rPr lang="en-IN" dirty="0"/>
              <a:t>Concurrency control helps to ensure </a:t>
            </a:r>
            <a:r>
              <a:rPr lang="en-IN" dirty="0">
                <a:solidFill>
                  <a:schemeClr val="accent2">
                    <a:lumMod val="75000"/>
                  </a:schemeClr>
                </a:solidFill>
              </a:rPr>
              <a:t>serializability</a:t>
            </a:r>
            <a:r>
              <a:rPr lang="en-IN" dirty="0"/>
              <a:t>. </a:t>
            </a:r>
          </a:p>
          <a:p>
            <a:r>
              <a:rPr lang="en-IN" dirty="0"/>
              <a:t>The system needs to control the interaction among the concurrent transactions. This control is achieved using concurrent-control schemes.</a:t>
            </a:r>
          </a:p>
        </p:txBody>
      </p:sp>
    </p:spTree>
    <p:extLst>
      <p:ext uri="{BB962C8B-B14F-4D97-AF65-F5344CB8AC3E}">
        <p14:creationId xmlns:p14="http://schemas.microsoft.com/office/powerpoint/2010/main" val="3887787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E7CA26-06C9-461C-8B3C-4F0AE9268BBB}"/>
              </a:ext>
            </a:extLst>
          </p:cNvPr>
          <p:cNvPicPr>
            <a:picLocks noChangeAspect="1"/>
          </p:cNvPicPr>
          <p:nvPr/>
        </p:nvPicPr>
        <p:blipFill>
          <a:blip r:embed="rId2"/>
          <a:stretch>
            <a:fillRect/>
          </a:stretch>
        </p:blipFill>
        <p:spPr>
          <a:xfrm>
            <a:off x="1540087" y="589084"/>
            <a:ext cx="8274644" cy="5679831"/>
          </a:xfrm>
          <a:prstGeom prst="rect">
            <a:avLst/>
          </a:prstGeom>
        </p:spPr>
      </p:pic>
    </p:spTree>
    <p:extLst>
      <p:ext uri="{BB962C8B-B14F-4D97-AF65-F5344CB8AC3E}">
        <p14:creationId xmlns:p14="http://schemas.microsoft.com/office/powerpoint/2010/main" val="1517115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A39483-2EF4-4616-ABA3-99F328A180AC}"/>
              </a:ext>
            </a:extLst>
          </p:cNvPr>
          <p:cNvPicPr>
            <a:picLocks noChangeAspect="1"/>
          </p:cNvPicPr>
          <p:nvPr/>
        </p:nvPicPr>
        <p:blipFill>
          <a:blip r:embed="rId2"/>
          <a:stretch>
            <a:fillRect/>
          </a:stretch>
        </p:blipFill>
        <p:spPr>
          <a:xfrm>
            <a:off x="228600" y="1466850"/>
            <a:ext cx="11734800" cy="3924300"/>
          </a:xfrm>
          <a:prstGeom prst="rect">
            <a:avLst/>
          </a:prstGeom>
        </p:spPr>
      </p:pic>
    </p:spTree>
    <p:extLst>
      <p:ext uri="{BB962C8B-B14F-4D97-AF65-F5344CB8AC3E}">
        <p14:creationId xmlns:p14="http://schemas.microsoft.com/office/powerpoint/2010/main" val="2641260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48C700-AD02-4ED1-BC8C-05EB16D70AF3}"/>
              </a:ext>
            </a:extLst>
          </p:cNvPr>
          <p:cNvPicPr>
            <a:picLocks noChangeAspect="1"/>
          </p:cNvPicPr>
          <p:nvPr/>
        </p:nvPicPr>
        <p:blipFill>
          <a:blip r:embed="rId2"/>
          <a:stretch>
            <a:fillRect/>
          </a:stretch>
        </p:blipFill>
        <p:spPr>
          <a:xfrm>
            <a:off x="233362" y="1228725"/>
            <a:ext cx="11725275" cy="4400550"/>
          </a:xfrm>
          <a:prstGeom prst="rect">
            <a:avLst/>
          </a:prstGeom>
        </p:spPr>
      </p:pic>
    </p:spTree>
    <p:extLst>
      <p:ext uri="{BB962C8B-B14F-4D97-AF65-F5344CB8AC3E}">
        <p14:creationId xmlns:p14="http://schemas.microsoft.com/office/powerpoint/2010/main" val="1490522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0DA2-7AA5-4C95-8F0F-4701072D6F02}"/>
              </a:ext>
            </a:extLst>
          </p:cNvPr>
          <p:cNvSpPr>
            <a:spLocks noGrp="1"/>
          </p:cNvSpPr>
          <p:nvPr>
            <p:ph type="title"/>
          </p:nvPr>
        </p:nvSpPr>
        <p:spPr>
          <a:xfrm>
            <a:off x="1014047" y="2448902"/>
            <a:ext cx="10515600" cy="1325563"/>
          </a:xfrm>
        </p:spPr>
        <p:txBody>
          <a:bodyPr>
            <a:normAutofit fontScale="90000"/>
          </a:bodyPr>
          <a:lstStyle/>
          <a:p>
            <a:r>
              <a:rPr lang="en-IN" dirty="0"/>
              <a:t>States of transaction</a:t>
            </a:r>
            <a:br>
              <a:rPr lang="en-IN" dirty="0"/>
            </a:br>
            <a:r>
              <a:rPr lang="en-IN" dirty="0">
                <a:hlinkClick r:id="rId2"/>
              </a:rPr>
              <a:t>https://www.javatpoint.com/dbms-states-of-transaction</a:t>
            </a:r>
            <a:endParaRPr lang="en-IN" dirty="0"/>
          </a:p>
        </p:txBody>
      </p:sp>
    </p:spTree>
    <p:extLst>
      <p:ext uri="{BB962C8B-B14F-4D97-AF65-F5344CB8AC3E}">
        <p14:creationId xmlns:p14="http://schemas.microsoft.com/office/powerpoint/2010/main" val="24025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3A9B-94B0-4343-B0E0-3432B73BDA1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49C4F96-EDBE-475E-8F9D-EF89AE529B51}"/>
              </a:ext>
            </a:extLst>
          </p:cNvPr>
          <p:cNvSpPr>
            <a:spLocks noGrp="1"/>
          </p:cNvSpPr>
          <p:nvPr>
            <p:ph idx="1"/>
          </p:nvPr>
        </p:nvSpPr>
        <p:spPr/>
        <p:txBody>
          <a:bodyPr/>
          <a:lstStyle/>
          <a:p>
            <a:r>
              <a:rPr lang="en-IN" dirty="0"/>
              <a:t>Assume that two people who go to electronic kiosks at the same time to buy a movie ticket for the same movie and the same show time. </a:t>
            </a:r>
          </a:p>
          <a:p>
            <a:r>
              <a:rPr lang="en-IN" dirty="0"/>
              <a:t>However, there is only one seat left in for the movie show in that particular theatre. Without concurrency control, it is possible that both moviegoers will end up purchasing a ticket. However, concurrency control method does not allow this to happen. Both moviegoers can still access information written in the movie seating database. But concurrency control only provides a ticket to the buyer who has completed the transaction process first. </a:t>
            </a:r>
          </a:p>
          <a:p>
            <a:endParaRPr lang="en-IN" dirty="0"/>
          </a:p>
        </p:txBody>
      </p:sp>
    </p:spTree>
    <p:extLst>
      <p:ext uri="{BB962C8B-B14F-4D97-AF65-F5344CB8AC3E}">
        <p14:creationId xmlns:p14="http://schemas.microsoft.com/office/powerpoint/2010/main" val="237786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1116-DACD-427E-A5FE-2A07FF18911F}"/>
              </a:ext>
            </a:extLst>
          </p:cNvPr>
          <p:cNvSpPr>
            <a:spLocks noGrp="1"/>
          </p:cNvSpPr>
          <p:nvPr>
            <p:ph type="title"/>
          </p:nvPr>
        </p:nvSpPr>
        <p:spPr/>
        <p:txBody>
          <a:bodyPr>
            <a:normAutofit/>
          </a:bodyPr>
          <a:lstStyle/>
          <a:p>
            <a:r>
              <a:rPr lang="en-IN" b="1" dirty="0"/>
              <a:t>Concurrency Control Protocols</a:t>
            </a:r>
            <a:endParaRPr lang="en-IN" dirty="0"/>
          </a:p>
        </p:txBody>
      </p:sp>
      <p:sp>
        <p:nvSpPr>
          <p:cNvPr id="3" name="Content Placeholder 2">
            <a:extLst>
              <a:ext uri="{FF2B5EF4-FFF2-40B4-BE49-F238E27FC236}">
                <a16:creationId xmlns:a16="http://schemas.microsoft.com/office/drawing/2014/main" id="{9700A9B1-3273-4439-AE2E-4ADBF3D43520}"/>
              </a:ext>
            </a:extLst>
          </p:cNvPr>
          <p:cNvSpPr>
            <a:spLocks noGrp="1"/>
          </p:cNvSpPr>
          <p:nvPr>
            <p:ph idx="1"/>
          </p:nvPr>
        </p:nvSpPr>
        <p:spPr/>
        <p:txBody>
          <a:bodyPr/>
          <a:lstStyle/>
          <a:p>
            <a:pPr marL="0" indent="0">
              <a:buNone/>
            </a:pPr>
            <a:r>
              <a:rPr lang="en-IN" dirty="0"/>
              <a:t>Different concurrency control protocols offer different benefits between the </a:t>
            </a:r>
            <a:r>
              <a:rPr lang="en-IN" dirty="0">
                <a:solidFill>
                  <a:schemeClr val="accent2">
                    <a:lumMod val="75000"/>
                  </a:schemeClr>
                </a:solidFill>
              </a:rPr>
              <a:t>amount of concurrency </a:t>
            </a:r>
            <a:r>
              <a:rPr lang="en-IN" dirty="0"/>
              <a:t>they allow and the </a:t>
            </a:r>
            <a:r>
              <a:rPr lang="en-IN" dirty="0">
                <a:solidFill>
                  <a:schemeClr val="accent2">
                    <a:lumMod val="75000"/>
                  </a:schemeClr>
                </a:solidFill>
              </a:rPr>
              <a:t>amount of overhead that they impose</a:t>
            </a:r>
            <a:r>
              <a:rPr lang="en-IN" dirty="0"/>
              <a:t>. </a:t>
            </a:r>
          </a:p>
          <a:p>
            <a:r>
              <a:rPr lang="en-IN" dirty="0"/>
              <a:t>Lock-Based Protocols </a:t>
            </a:r>
          </a:p>
          <a:p>
            <a:r>
              <a:rPr lang="en-IN" dirty="0"/>
              <a:t>Two Phase</a:t>
            </a:r>
          </a:p>
          <a:p>
            <a:r>
              <a:rPr lang="en-IN" dirty="0"/>
              <a:t>Timestamp-Based Protocols </a:t>
            </a:r>
          </a:p>
          <a:p>
            <a:r>
              <a:rPr lang="en-IN" dirty="0"/>
              <a:t>Validation-Based Protocols </a:t>
            </a:r>
            <a:br>
              <a:rPr lang="en-IN" dirty="0"/>
            </a:br>
            <a:endParaRPr lang="en-IN" dirty="0"/>
          </a:p>
        </p:txBody>
      </p:sp>
    </p:spTree>
    <p:extLst>
      <p:ext uri="{BB962C8B-B14F-4D97-AF65-F5344CB8AC3E}">
        <p14:creationId xmlns:p14="http://schemas.microsoft.com/office/powerpoint/2010/main" val="427415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9AA3-D65C-4CFD-88D5-B30937935C61}"/>
              </a:ext>
            </a:extLst>
          </p:cNvPr>
          <p:cNvSpPr>
            <a:spLocks noGrp="1"/>
          </p:cNvSpPr>
          <p:nvPr>
            <p:ph type="title"/>
          </p:nvPr>
        </p:nvSpPr>
        <p:spPr/>
        <p:txBody>
          <a:bodyPr/>
          <a:lstStyle/>
          <a:p>
            <a:r>
              <a:rPr lang="en-IN" dirty="0"/>
              <a:t>Lock based </a:t>
            </a:r>
          </a:p>
        </p:txBody>
      </p:sp>
      <p:sp>
        <p:nvSpPr>
          <p:cNvPr id="3" name="Content Placeholder 2">
            <a:extLst>
              <a:ext uri="{FF2B5EF4-FFF2-40B4-BE49-F238E27FC236}">
                <a16:creationId xmlns:a16="http://schemas.microsoft.com/office/drawing/2014/main" id="{6F88D6A6-BD8C-4564-B649-4DF0A9F73837}"/>
              </a:ext>
            </a:extLst>
          </p:cNvPr>
          <p:cNvSpPr>
            <a:spLocks noGrp="1"/>
          </p:cNvSpPr>
          <p:nvPr>
            <p:ph idx="1"/>
          </p:nvPr>
        </p:nvSpPr>
        <p:spPr/>
        <p:txBody>
          <a:bodyPr/>
          <a:lstStyle/>
          <a:p>
            <a:r>
              <a:rPr lang="en-IN" dirty="0"/>
              <a:t>Lock is a data variable associated with a data item.</a:t>
            </a:r>
          </a:p>
          <a:p>
            <a:r>
              <a:rPr lang="en-IN" dirty="0"/>
              <a:t>All lock requests are made to the concurrency-control manager. Transactions proceed only once the lock request is granted. </a:t>
            </a:r>
          </a:p>
          <a:p>
            <a:r>
              <a:rPr lang="en-IN" b="1" dirty="0"/>
              <a:t>Binary Locks: </a:t>
            </a:r>
            <a:r>
              <a:rPr lang="en-IN" dirty="0"/>
              <a:t>A Binary lock on a data item can either locked or unlocked states. </a:t>
            </a:r>
          </a:p>
          <a:p>
            <a:r>
              <a:rPr lang="en-IN" b="1" dirty="0"/>
              <a:t>Shared/exclusive:</a:t>
            </a:r>
            <a:r>
              <a:rPr lang="en-IN" dirty="0"/>
              <a:t> This type of locking mechanism separates the locks based on their uses. If a lock is acquired on a data item to perform a write operation, it is called an exclusive lock. </a:t>
            </a:r>
          </a:p>
          <a:p>
            <a:pPr marL="0" indent="0">
              <a:buNone/>
            </a:pPr>
            <a:endParaRPr lang="en-IN" dirty="0"/>
          </a:p>
        </p:txBody>
      </p:sp>
    </p:spTree>
    <p:extLst>
      <p:ext uri="{BB962C8B-B14F-4D97-AF65-F5344CB8AC3E}">
        <p14:creationId xmlns:p14="http://schemas.microsoft.com/office/powerpoint/2010/main" val="38793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FF8E-E4F9-4442-8BEE-1DBFB73DA4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388364-B820-4798-A466-096E39D06277}"/>
              </a:ext>
            </a:extLst>
          </p:cNvPr>
          <p:cNvSpPr>
            <a:spLocks noGrp="1"/>
          </p:cNvSpPr>
          <p:nvPr>
            <p:ph idx="1"/>
          </p:nvPr>
        </p:nvSpPr>
        <p:spPr/>
        <p:txBody>
          <a:bodyPr/>
          <a:lstStyle/>
          <a:p>
            <a:r>
              <a:rPr lang="en-IN" b="1" dirty="0"/>
              <a:t>1. Shared Lock (S): </a:t>
            </a:r>
            <a:endParaRPr lang="en-IN" dirty="0"/>
          </a:p>
          <a:p>
            <a:r>
              <a:rPr lang="en-IN" dirty="0"/>
              <a:t>A shared lock is also called a Read-only lock. With the shared lock, the data item can be shared between transactions. This is because you will never have permission to update data on the data item. </a:t>
            </a:r>
          </a:p>
          <a:p>
            <a:r>
              <a:rPr lang="en-IN" dirty="0"/>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 </a:t>
            </a:r>
          </a:p>
        </p:txBody>
      </p:sp>
    </p:spTree>
    <p:extLst>
      <p:ext uri="{BB962C8B-B14F-4D97-AF65-F5344CB8AC3E}">
        <p14:creationId xmlns:p14="http://schemas.microsoft.com/office/powerpoint/2010/main" val="367113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B4A9-B11B-4476-B993-D183C3CBBB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A217B3-F023-423A-88B4-B133328AA834}"/>
              </a:ext>
            </a:extLst>
          </p:cNvPr>
          <p:cNvSpPr>
            <a:spLocks noGrp="1"/>
          </p:cNvSpPr>
          <p:nvPr>
            <p:ph idx="1"/>
          </p:nvPr>
        </p:nvSpPr>
        <p:spPr/>
        <p:txBody>
          <a:bodyPr/>
          <a:lstStyle/>
          <a:p>
            <a:r>
              <a:rPr lang="en-IN" b="1" dirty="0"/>
              <a:t>2. Exclusive Lock (X): </a:t>
            </a:r>
            <a:endParaRPr lang="en-IN" dirty="0"/>
          </a:p>
          <a:p>
            <a:r>
              <a:rPr lang="en-IN" dirty="0"/>
              <a:t>With the Exclusive Lock, a data item can be read as well as written. This is exclusive and can't be held concurrently on the same data item. X-lock is requested using lock-x instruction. Transactions may unlock the data item after finishing the 'write' operation. </a:t>
            </a:r>
          </a:p>
          <a:p>
            <a:r>
              <a:rPr lang="en-IN" dirty="0"/>
              <a:t>For example, when a transaction needs to update the account balance of a person. You can allows this transaction by placing X lock on it. Therefore, when the second transaction wants to read or write, exclusive lock prevent this operation. </a:t>
            </a:r>
          </a:p>
        </p:txBody>
      </p:sp>
    </p:spTree>
    <p:extLst>
      <p:ext uri="{BB962C8B-B14F-4D97-AF65-F5344CB8AC3E}">
        <p14:creationId xmlns:p14="http://schemas.microsoft.com/office/powerpoint/2010/main" val="120903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6375-490D-410B-A160-BC8AA2BC1A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C23C6B-E710-46C1-B954-FF026A2C408A}"/>
              </a:ext>
            </a:extLst>
          </p:cNvPr>
          <p:cNvSpPr>
            <a:spLocks noGrp="1"/>
          </p:cNvSpPr>
          <p:nvPr>
            <p:ph idx="1"/>
          </p:nvPr>
        </p:nvSpPr>
        <p:spPr/>
        <p:txBody>
          <a:bodyPr/>
          <a:lstStyle/>
          <a:p>
            <a:r>
              <a:rPr lang="en-IN" b="1" dirty="0"/>
              <a:t>3. Simplistic Lock Protocol</a:t>
            </a:r>
            <a:endParaRPr lang="en-IN" dirty="0"/>
          </a:p>
          <a:p>
            <a:r>
              <a:rPr lang="en-IN" dirty="0"/>
              <a:t>This type of lock-based protocols allows transactions to obtain a lock on every object before beginning operation. Transactions may unlock the data item after finishing the 'write' operation. </a:t>
            </a:r>
          </a:p>
        </p:txBody>
      </p:sp>
    </p:spTree>
    <p:extLst>
      <p:ext uri="{BB962C8B-B14F-4D97-AF65-F5344CB8AC3E}">
        <p14:creationId xmlns:p14="http://schemas.microsoft.com/office/powerpoint/2010/main" val="4251000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Widescreen</PresentationFormat>
  <Paragraphs>62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CONCURRENCY CONTROL</vt:lpstr>
      <vt:lpstr>Concurrency control</vt:lpstr>
      <vt:lpstr>Need of concurrency control</vt:lpstr>
      <vt:lpstr>Example</vt:lpstr>
      <vt:lpstr>Concurrency Control Protocols</vt:lpstr>
      <vt:lpstr>Lock based </vt:lpstr>
      <vt:lpstr>PowerPoint Presentation</vt:lpstr>
      <vt:lpstr>PowerPoint Presentation</vt:lpstr>
      <vt:lpstr>PowerPoint Presentation</vt:lpstr>
      <vt:lpstr>PowerPoint Presentation</vt:lpstr>
      <vt:lpstr>Problems</vt:lpstr>
      <vt:lpstr>Two Phase Locking (2PL) Protocol</vt:lpstr>
      <vt:lpstr>PowerPoint Presentation</vt:lpstr>
      <vt:lpstr>It is true that the 2PL protocol offers serializability. However, it does not ensure that deadlocks do not happen.</vt:lpstr>
      <vt:lpstr>PowerPoint Presentation</vt:lpstr>
      <vt:lpstr>PowerPoint Presentation</vt:lpstr>
      <vt:lpstr>PowerPoint Presentation</vt:lpstr>
      <vt:lpstr>Time Stamp – based protocols</vt:lpstr>
      <vt:lpstr>PowerPoint Presentation</vt:lpstr>
      <vt:lpstr>PowerPoint Presentation</vt:lpstr>
      <vt:lpstr>PowerPoint Presentation</vt:lpstr>
      <vt:lpstr>PowerPoint Presentation</vt:lpstr>
      <vt:lpstr>PowerPoint Presentation</vt:lpstr>
      <vt:lpstr>PowerPoint Presentation</vt:lpstr>
      <vt:lpstr>Here, Schedule A and Schedule B are serial schedule. Schedule C and Schedule D are Non-serial schedule.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States of transaction https://www.javatpoint.com/dbms-states-of-transaction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Sehajpreet Singh</dc:creator>
  <cp:lastModifiedBy>Sehajpreet Singh</cp:lastModifiedBy>
  <cp:revision>60</cp:revision>
  <dcterms:created xsi:type="dcterms:W3CDTF">2019-11-12T18:11:59Z</dcterms:created>
  <dcterms:modified xsi:type="dcterms:W3CDTF">2019-11-12T20:07:55Z</dcterms:modified>
</cp:coreProperties>
</file>