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9" r:id="rId3"/>
    <p:sldId id="270" r:id="rId4"/>
    <p:sldId id="257" r:id="rId5"/>
    <p:sldId id="260" r:id="rId6"/>
    <p:sldId id="279" r:id="rId7"/>
    <p:sldId id="271" r:id="rId8"/>
    <p:sldId id="263" r:id="rId9"/>
    <p:sldId id="272" r:id="rId10"/>
    <p:sldId id="261" r:id="rId11"/>
    <p:sldId id="278" r:id="rId12"/>
    <p:sldId id="277" r:id="rId13"/>
    <p:sldId id="268" r:id="rId14"/>
    <p:sldId id="274" r:id="rId15"/>
    <p:sldId id="275" r:id="rId16"/>
    <p:sldId id="276" r:id="rId17"/>
    <p:sldId id="265" r:id="rId18"/>
    <p:sldId id="280" r:id="rId19"/>
    <p:sldId id="281"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5320" autoAdjust="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59C-803D-4D69-B34A-9BCA2015A10B}" type="datetimeFigureOut">
              <a:rPr lang="en-IN" smtClean="0"/>
              <a:t>23-03-2020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AC1BE-A82C-43A8-8B05-E7391ADAA1C1}" type="slidenum">
              <a:rPr lang="en-IN" smtClean="0"/>
              <a:t>‹#›</a:t>
            </a:fld>
            <a:endParaRPr lang="en-IN"/>
          </a:p>
        </p:txBody>
      </p:sp>
    </p:spTree>
    <p:extLst>
      <p:ext uri="{BB962C8B-B14F-4D97-AF65-F5344CB8AC3E}">
        <p14:creationId xmlns:p14="http://schemas.microsoft.com/office/powerpoint/2010/main" val="3492027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26AC1BE-A82C-43A8-8B05-E7391ADAA1C1}" type="slidenum">
              <a:rPr lang="en-IN" smtClean="0"/>
              <a:t>1</a:t>
            </a:fld>
            <a:endParaRPr lang="en-IN"/>
          </a:p>
        </p:txBody>
      </p:sp>
    </p:spTree>
    <p:extLst>
      <p:ext uri="{BB962C8B-B14F-4D97-AF65-F5344CB8AC3E}">
        <p14:creationId xmlns:p14="http://schemas.microsoft.com/office/powerpoint/2010/main" val="1322620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26AC1BE-A82C-43A8-8B05-E7391ADAA1C1}" type="slidenum">
              <a:rPr lang="en-IN" smtClean="0"/>
              <a:t>2</a:t>
            </a:fld>
            <a:endParaRPr lang="en-IN"/>
          </a:p>
        </p:txBody>
      </p:sp>
    </p:spTree>
    <p:extLst>
      <p:ext uri="{BB962C8B-B14F-4D97-AF65-F5344CB8AC3E}">
        <p14:creationId xmlns:p14="http://schemas.microsoft.com/office/powerpoint/2010/main" val="32854689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FA51769-6598-4646-9395-057A5C4ED5EC}" type="datetimeFigureOut">
              <a:rPr lang="en-IN" smtClean="0"/>
              <a:t>23-03-2020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ADC00242-D19C-4CCA-A00F-8DB424D3B76A}"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4371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A51769-6598-4646-9395-057A5C4ED5EC}" type="datetimeFigureOut">
              <a:rPr lang="en-IN" smtClean="0"/>
              <a:t>23-03-2020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C00242-D19C-4CCA-A00F-8DB424D3B76A}" type="slidenum">
              <a:rPr lang="en-IN" smtClean="0"/>
              <a:t>‹#›</a:t>
            </a:fld>
            <a:endParaRPr lang="en-IN"/>
          </a:p>
        </p:txBody>
      </p:sp>
    </p:spTree>
    <p:extLst>
      <p:ext uri="{BB962C8B-B14F-4D97-AF65-F5344CB8AC3E}">
        <p14:creationId xmlns:p14="http://schemas.microsoft.com/office/powerpoint/2010/main" val="2089279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A51769-6598-4646-9395-057A5C4ED5EC}" type="datetimeFigureOut">
              <a:rPr lang="en-IN" smtClean="0"/>
              <a:t>23-03-2020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C00242-D19C-4CCA-A00F-8DB424D3B76A}"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1167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A51769-6598-4646-9395-057A5C4ED5EC}" type="datetimeFigureOut">
              <a:rPr lang="en-IN" smtClean="0"/>
              <a:t>23-03-2020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C00242-D19C-4CCA-A00F-8DB424D3B76A}"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2613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A51769-6598-4646-9395-057A5C4ED5EC}" type="datetimeFigureOut">
              <a:rPr lang="en-IN" smtClean="0"/>
              <a:t>23-03-2020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C00242-D19C-4CCA-A00F-8DB424D3B76A}" type="slidenum">
              <a:rPr lang="en-IN" smtClean="0"/>
              <a:t>‹#›</a:t>
            </a:fld>
            <a:endParaRPr lang="en-IN"/>
          </a:p>
        </p:txBody>
      </p:sp>
    </p:spTree>
    <p:extLst>
      <p:ext uri="{BB962C8B-B14F-4D97-AF65-F5344CB8AC3E}">
        <p14:creationId xmlns:p14="http://schemas.microsoft.com/office/powerpoint/2010/main" val="3101476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A51769-6598-4646-9395-057A5C4ED5EC}" type="datetimeFigureOut">
              <a:rPr lang="en-IN" smtClean="0"/>
              <a:t>23-03-2020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C00242-D19C-4CCA-A00F-8DB424D3B76A}"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9205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A51769-6598-4646-9395-057A5C4ED5EC}" type="datetimeFigureOut">
              <a:rPr lang="en-IN" smtClean="0"/>
              <a:t>23-03-2020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C00242-D19C-4CCA-A00F-8DB424D3B76A}"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3115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A51769-6598-4646-9395-057A5C4ED5EC}" type="datetimeFigureOut">
              <a:rPr lang="en-IN" smtClean="0"/>
              <a:t>23-03-2020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C00242-D19C-4CCA-A00F-8DB424D3B76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6741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A51769-6598-4646-9395-057A5C4ED5EC}" type="datetimeFigureOut">
              <a:rPr lang="en-IN" smtClean="0"/>
              <a:t>23-03-2020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C00242-D19C-4CCA-A00F-8DB424D3B76A}"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0313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A51769-6598-4646-9395-057A5C4ED5EC}" type="datetimeFigureOut">
              <a:rPr lang="en-IN" smtClean="0"/>
              <a:t>23-03-2020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C00242-D19C-4CCA-A00F-8DB424D3B76A}" type="slidenum">
              <a:rPr lang="en-IN" smtClean="0"/>
              <a:t>‹#›</a:t>
            </a:fld>
            <a:endParaRPr lang="en-IN"/>
          </a:p>
        </p:txBody>
      </p:sp>
    </p:spTree>
    <p:extLst>
      <p:ext uri="{BB962C8B-B14F-4D97-AF65-F5344CB8AC3E}">
        <p14:creationId xmlns:p14="http://schemas.microsoft.com/office/powerpoint/2010/main" val="909924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A51769-6598-4646-9395-057A5C4ED5EC}" type="datetimeFigureOut">
              <a:rPr lang="en-IN" smtClean="0"/>
              <a:t>23-03-2020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C00242-D19C-4CCA-A00F-8DB424D3B76A}"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4465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A51769-6598-4646-9395-057A5C4ED5EC}" type="datetimeFigureOut">
              <a:rPr lang="en-IN" smtClean="0"/>
              <a:t>23-03-2020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C00242-D19C-4CCA-A00F-8DB424D3B76A}" type="slidenum">
              <a:rPr lang="en-IN" smtClean="0"/>
              <a:t>‹#›</a:t>
            </a:fld>
            <a:endParaRPr lang="en-IN"/>
          </a:p>
        </p:txBody>
      </p:sp>
    </p:spTree>
    <p:extLst>
      <p:ext uri="{BB962C8B-B14F-4D97-AF65-F5344CB8AC3E}">
        <p14:creationId xmlns:p14="http://schemas.microsoft.com/office/powerpoint/2010/main" val="3950584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A51769-6598-4646-9395-057A5C4ED5EC}" type="datetimeFigureOut">
              <a:rPr lang="en-IN" smtClean="0"/>
              <a:t>23-03-2020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C00242-D19C-4CCA-A00F-8DB424D3B76A}"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1949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A51769-6598-4646-9395-057A5C4ED5EC}" type="datetimeFigureOut">
              <a:rPr lang="en-IN" smtClean="0"/>
              <a:t>23-03-2020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C00242-D19C-4CCA-A00F-8DB424D3B76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110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A51769-6598-4646-9395-057A5C4ED5EC}" type="datetimeFigureOut">
              <a:rPr lang="en-IN" smtClean="0"/>
              <a:t>23-03-2020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C00242-D19C-4CCA-A00F-8DB424D3B76A}" type="slidenum">
              <a:rPr lang="en-IN" smtClean="0"/>
              <a:t>‹#›</a:t>
            </a:fld>
            <a:endParaRPr lang="en-IN"/>
          </a:p>
        </p:txBody>
      </p:sp>
    </p:spTree>
    <p:extLst>
      <p:ext uri="{BB962C8B-B14F-4D97-AF65-F5344CB8AC3E}">
        <p14:creationId xmlns:p14="http://schemas.microsoft.com/office/powerpoint/2010/main" val="123464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A51769-6598-4646-9395-057A5C4ED5EC}" type="datetimeFigureOut">
              <a:rPr lang="en-IN" smtClean="0"/>
              <a:t>23-03-2020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C00242-D19C-4CCA-A00F-8DB424D3B76A}"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7582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A51769-6598-4646-9395-057A5C4ED5EC}" type="datetimeFigureOut">
              <a:rPr lang="en-IN" smtClean="0"/>
              <a:t>23-03-2020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C00242-D19C-4CCA-A00F-8DB424D3B76A}" type="slidenum">
              <a:rPr lang="en-IN" smtClean="0"/>
              <a:t>‹#›</a:t>
            </a:fld>
            <a:endParaRPr lang="en-IN"/>
          </a:p>
        </p:txBody>
      </p:sp>
    </p:spTree>
    <p:extLst>
      <p:ext uri="{BB962C8B-B14F-4D97-AF65-F5344CB8AC3E}">
        <p14:creationId xmlns:p14="http://schemas.microsoft.com/office/powerpoint/2010/main" val="28914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A51769-6598-4646-9395-057A5C4ED5EC}" type="datetimeFigureOut">
              <a:rPr lang="en-IN" smtClean="0"/>
              <a:t>23-03-2020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DC00242-D19C-4CCA-A00F-8DB424D3B76A}" type="slidenum">
              <a:rPr lang="en-IN" smtClean="0"/>
              <a:t>‹#›</a:t>
            </a:fld>
            <a:endParaRPr lang="en-IN"/>
          </a:p>
        </p:txBody>
      </p:sp>
    </p:spTree>
    <p:extLst>
      <p:ext uri="{BB962C8B-B14F-4D97-AF65-F5344CB8AC3E}">
        <p14:creationId xmlns:p14="http://schemas.microsoft.com/office/powerpoint/2010/main" val="9712488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FAC21-C0BF-4603-9FFD-7C753FF5F13C}"/>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PUSH DOWN AUTOMATA</a:t>
            </a:r>
          </a:p>
        </p:txBody>
      </p:sp>
      <p:sp>
        <p:nvSpPr>
          <p:cNvPr id="3" name="Subtitle 2">
            <a:extLst>
              <a:ext uri="{FF2B5EF4-FFF2-40B4-BE49-F238E27FC236}">
                <a16:creationId xmlns:a16="http://schemas.microsoft.com/office/drawing/2014/main" id="{864E8BB2-6198-4D3B-A817-AA069E05ED10}"/>
              </a:ext>
            </a:extLst>
          </p:cNvPr>
          <p:cNvSpPr>
            <a:spLocks noGrp="1"/>
          </p:cNvSpPr>
          <p:nvPr>
            <p:ph type="subTitle"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                                                                Submitted by: </a:t>
            </a:r>
          </a:p>
          <a:p>
            <a:pPr algn="r"/>
            <a:r>
              <a:rPr lang="en-IN" dirty="0">
                <a:latin typeface="Times New Roman" panose="02020603050405020304" pitchFamily="18" charset="0"/>
                <a:cs typeface="Times New Roman" panose="02020603050405020304" pitchFamily="18" charset="0"/>
              </a:rPr>
              <a:t>Gursimar Kaur</a:t>
            </a:r>
          </a:p>
          <a:p>
            <a:pPr algn="r"/>
            <a:r>
              <a:rPr lang="en-IN" dirty="0">
                <a:latin typeface="Times New Roman" panose="02020603050405020304" pitchFamily="18" charset="0"/>
                <a:cs typeface="Times New Roman" panose="02020603050405020304" pitchFamily="18" charset="0"/>
              </a:rPr>
              <a:t>(1820036)</a:t>
            </a:r>
          </a:p>
        </p:txBody>
      </p:sp>
    </p:spTree>
    <p:extLst>
      <p:ext uri="{BB962C8B-B14F-4D97-AF65-F5344CB8AC3E}">
        <p14:creationId xmlns:p14="http://schemas.microsoft.com/office/powerpoint/2010/main" val="2495052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CCEBB-F123-4973-8925-8290E289CA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Formal Representation of PDA</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8C4A19-168C-41D0-ADE1-A301A6300F1B}"/>
              </a:ext>
            </a:extLst>
          </p:cNvPr>
          <p:cNvSpPr>
            <a:spLocks noGrp="1"/>
          </p:cNvSpPr>
          <p:nvPr>
            <p:ph idx="1"/>
          </p:nvPr>
        </p:nvSpPr>
        <p:spPr/>
        <p:txBody>
          <a:bodyPr>
            <a:normAutofit fontScale="92500" lnSpcReduction="20000"/>
          </a:bodyPr>
          <a:lstStyle/>
          <a:p>
            <a:pPr marL="0" indent="0" algn="just">
              <a:buNone/>
            </a:pPr>
            <a:r>
              <a:rPr lang="en-IN" dirty="0">
                <a:latin typeface="Times New Roman" panose="02020603050405020304" pitchFamily="18" charset="0"/>
                <a:cs typeface="Times New Roman" panose="02020603050405020304" pitchFamily="18" charset="0"/>
              </a:rPr>
              <a:t>A PDA can be formally described as a 7-tuple (Q, ∑, S, δ, q0, I, F) −</a:t>
            </a:r>
          </a:p>
          <a:p>
            <a:pPr algn="just"/>
            <a:r>
              <a:rPr lang="en-IN" b="1" dirty="0">
                <a:latin typeface="Times New Roman" panose="02020603050405020304" pitchFamily="18" charset="0"/>
                <a:cs typeface="Times New Roman" panose="02020603050405020304" pitchFamily="18" charset="0"/>
              </a:rPr>
              <a:t>Q</a:t>
            </a:r>
            <a:r>
              <a:rPr lang="en-IN" dirty="0">
                <a:latin typeface="Times New Roman" panose="02020603050405020304" pitchFamily="18" charset="0"/>
                <a:cs typeface="Times New Roman" panose="02020603050405020304" pitchFamily="18" charset="0"/>
              </a:rPr>
              <a:t> is the finite number of states</a:t>
            </a:r>
          </a:p>
          <a:p>
            <a:pPr algn="just"/>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is input alphabet</a:t>
            </a:r>
          </a:p>
          <a:p>
            <a:pPr algn="just"/>
            <a:r>
              <a:rPr lang="en-IN" b="1" dirty="0">
                <a:latin typeface="Times New Roman" panose="02020603050405020304" pitchFamily="18" charset="0"/>
                <a:cs typeface="Times New Roman" panose="02020603050405020304" pitchFamily="18" charset="0"/>
              </a:rPr>
              <a:t>S</a:t>
            </a:r>
            <a:r>
              <a:rPr lang="en-IN" dirty="0">
                <a:latin typeface="Times New Roman" panose="02020603050405020304" pitchFamily="18" charset="0"/>
                <a:cs typeface="Times New Roman" panose="02020603050405020304" pitchFamily="18" charset="0"/>
              </a:rPr>
              <a:t> is stack symbols (Contains set of symbols in stack.)</a:t>
            </a:r>
          </a:p>
          <a:p>
            <a:pPr algn="just"/>
            <a:r>
              <a:rPr lang="en-IN" b="1" dirty="0">
                <a:latin typeface="Times New Roman" panose="02020603050405020304" pitchFamily="18" charset="0"/>
                <a:cs typeface="Times New Roman" panose="02020603050405020304" pitchFamily="18" charset="0"/>
              </a:rPr>
              <a:t>δ</a:t>
            </a:r>
            <a:r>
              <a:rPr lang="en-IN" dirty="0">
                <a:latin typeface="Times New Roman" panose="02020603050405020304" pitchFamily="18" charset="0"/>
                <a:cs typeface="Times New Roman" panose="02020603050405020304" pitchFamily="18" charset="0"/>
              </a:rPr>
              <a:t> is the transition function: Q × (∑ ∪ {ε}) × S × Q × S*</a:t>
            </a:r>
          </a:p>
          <a:p>
            <a:pPr algn="just"/>
            <a:r>
              <a:rPr lang="en-IN" b="1" dirty="0">
                <a:latin typeface="Times New Roman" panose="02020603050405020304" pitchFamily="18" charset="0"/>
                <a:cs typeface="Times New Roman" panose="02020603050405020304" pitchFamily="18" charset="0"/>
              </a:rPr>
              <a:t>q</a:t>
            </a:r>
            <a:r>
              <a:rPr lang="en-IN" b="1" baseline="-250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 is the initial state (q</a:t>
            </a:r>
            <a:r>
              <a:rPr lang="en-IN" baseline="-250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 ∈ Q)</a:t>
            </a:r>
          </a:p>
          <a:p>
            <a:pPr algn="just"/>
            <a:r>
              <a:rPr lang="en-IN" b="1" dirty="0">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is the initial stack top symbol (I ∈ S)</a:t>
            </a:r>
          </a:p>
          <a:p>
            <a:pPr algn="just"/>
            <a:r>
              <a:rPr lang="en-IN" b="1" dirty="0">
                <a:latin typeface="Times New Roman" panose="02020603050405020304" pitchFamily="18" charset="0"/>
                <a:cs typeface="Times New Roman" panose="02020603050405020304" pitchFamily="18" charset="0"/>
              </a:rPr>
              <a:t>F</a:t>
            </a:r>
            <a:r>
              <a:rPr lang="en-IN" dirty="0">
                <a:latin typeface="Times New Roman" panose="02020603050405020304" pitchFamily="18" charset="0"/>
                <a:cs typeface="Times New Roman" panose="02020603050405020304" pitchFamily="18" charset="0"/>
              </a:rPr>
              <a:t> is a set of accepting states (F ∈ Q)</a:t>
            </a:r>
          </a:p>
        </p:txBody>
      </p:sp>
    </p:spTree>
    <p:extLst>
      <p:ext uri="{BB962C8B-B14F-4D97-AF65-F5344CB8AC3E}">
        <p14:creationId xmlns:p14="http://schemas.microsoft.com/office/powerpoint/2010/main" val="3646160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A98E-5115-4FE6-B9D9-882AD610EE0A}"/>
              </a:ext>
            </a:extLst>
          </p:cNvPr>
          <p:cNvSpPr txBox="1">
            <a:spLocks/>
          </p:cNvSpPr>
          <p:nvPr/>
        </p:nvSpPr>
        <p:spPr>
          <a:xfrm>
            <a:off x="1295402" y="982132"/>
            <a:ext cx="9601196" cy="1437795"/>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IN" dirty="0">
                <a:latin typeface="Times New Roman" panose="02020603050405020304" pitchFamily="18" charset="0"/>
                <a:cs typeface="Times New Roman" panose="02020603050405020304" pitchFamily="18" charset="0"/>
              </a:rPr>
              <a:t>How stack calculates Transition function (δ) ?</a:t>
            </a:r>
          </a:p>
        </p:txBody>
      </p:sp>
      <p:sp>
        <p:nvSpPr>
          <p:cNvPr id="3" name="Content Placeholder 2">
            <a:extLst>
              <a:ext uri="{FF2B5EF4-FFF2-40B4-BE49-F238E27FC236}">
                <a16:creationId xmlns:a16="http://schemas.microsoft.com/office/drawing/2014/main" id="{879A7DBB-BA6B-4461-A3A0-3722D6200E04}"/>
              </a:ext>
            </a:extLst>
          </p:cNvPr>
          <p:cNvSpPr txBox="1">
            <a:spLocks/>
          </p:cNvSpPr>
          <p:nvPr/>
        </p:nvSpPr>
        <p:spPr>
          <a:xfrm>
            <a:off x="1295402" y="2733959"/>
            <a:ext cx="9601196" cy="311265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just">
              <a:buNone/>
            </a:pPr>
            <a:r>
              <a:rPr lang="en-IN" sz="2000" b="1" dirty="0">
                <a:latin typeface="Times New Roman" panose="02020603050405020304" pitchFamily="18" charset="0"/>
                <a:ea typeface="Segoe UI Black" panose="020B0A02040204020203" pitchFamily="34" charset="0"/>
                <a:cs typeface="Times New Roman" panose="02020603050405020304" pitchFamily="18" charset="0"/>
              </a:rPr>
              <a:t>DPDA: </a:t>
            </a:r>
          </a:p>
          <a:p>
            <a:pPr marL="0" indent="0" algn="just">
              <a:buNone/>
            </a:pPr>
            <a:r>
              <a:rPr lang="en-IN" sz="2000" dirty="0">
                <a:latin typeface="Times New Roman" panose="02020603050405020304" pitchFamily="18" charset="0"/>
                <a:ea typeface="Segoe UI Black" panose="020B0A02040204020203" pitchFamily="34" charset="0"/>
                <a:cs typeface="Times New Roman" panose="02020603050405020304" pitchFamily="18" charset="0"/>
              </a:rPr>
              <a:t>	Q × (∑ ∪ {ε}) × S →  Q × S*</a:t>
            </a:r>
          </a:p>
          <a:p>
            <a:pPr marL="0" indent="0" algn="just">
              <a:buNone/>
            </a:pPr>
            <a:r>
              <a:rPr lang="en-IN" sz="2000" b="1" dirty="0">
                <a:latin typeface="Times New Roman" panose="02020603050405020304" pitchFamily="18" charset="0"/>
                <a:ea typeface="Segoe UI Black" panose="020B0A02040204020203" pitchFamily="34" charset="0"/>
                <a:cs typeface="Times New Roman" panose="02020603050405020304" pitchFamily="18" charset="0"/>
              </a:rPr>
              <a:t>NDPDA: </a:t>
            </a:r>
          </a:p>
          <a:p>
            <a:pPr marL="0" indent="0" algn="just">
              <a:buNone/>
            </a:pPr>
            <a:r>
              <a:rPr lang="en-IN" sz="2000" dirty="0">
                <a:latin typeface="Times New Roman" panose="02020603050405020304" pitchFamily="18" charset="0"/>
                <a:ea typeface="Segoe UI Black" panose="020B0A02040204020203" pitchFamily="34" charset="0"/>
                <a:cs typeface="Times New Roman" panose="02020603050405020304" pitchFamily="18" charset="0"/>
              </a:rPr>
              <a:t>	Q × (∑ ∪ {ε}) × S → 2</a:t>
            </a:r>
            <a:r>
              <a:rPr lang="en-IN" sz="2000" baseline="30000" dirty="0">
                <a:latin typeface="Times New Roman" panose="02020603050405020304" pitchFamily="18" charset="0"/>
                <a:ea typeface="Segoe UI Black" panose="020B0A02040204020203" pitchFamily="34" charset="0"/>
                <a:cs typeface="Times New Roman" panose="02020603050405020304" pitchFamily="18" charset="0"/>
              </a:rPr>
              <a:t> (Q × S*) </a:t>
            </a:r>
          </a:p>
          <a:p>
            <a:pPr marL="0" indent="0" algn="just">
              <a:buNone/>
            </a:pPr>
            <a:r>
              <a:rPr lang="en-IN" sz="2000" dirty="0">
                <a:latin typeface="Times New Roman" panose="02020603050405020304" pitchFamily="18" charset="0"/>
                <a:ea typeface="Segoe UI Black" panose="020B0A02040204020203" pitchFamily="34" charset="0"/>
                <a:cs typeface="Times New Roman" panose="02020603050405020304" pitchFamily="18" charset="0"/>
              </a:rPr>
              <a:t>where;</a:t>
            </a:r>
          </a:p>
          <a:p>
            <a:pPr marL="0" indent="0" algn="just">
              <a:buNone/>
            </a:pPr>
            <a:r>
              <a:rPr lang="en-IN" sz="2000" dirty="0">
                <a:latin typeface="Times New Roman" panose="02020603050405020304" pitchFamily="18" charset="0"/>
                <a:ea typeface="Segoe UI Black" panose="020B0A02040204020203" pitchFamily="34" charset="0"/>
                <a:cs typeface="Times New Roman" panose="02020603050405020304" pitchFamily="18" charset="0"/>
              </a:rPr>
              <a:t>(∑ ∪ {ε}) means all input symbols in the input tape ending with ‘ε’.</a:t>
            </a:r>
          </a:p>
          <a:p>
            <a:pPr marL="0" indent="0" algn="just">
              <a:buNone/>
            </a:pPr>
            <a:r>
              <a:rPr lang="en-IN" sz="2000" dirty="0">
                <a:latin typeface="Times New Roman" panose="02020603050405020304" pitchFamily="18" charset="0"/>
                <a:ea typeface="Segoe UI Black" panose="020B0A02040204020203" pitchFamily="34" charset="0"/>
                <a:cs typeface="Times New Roman" panose="02020603050405020304" pitchFamily="18" charset="0"/>
              </a:rPr>
              <a:t>S* denotes different operations performed on stack that can be push/ pop/ skip.</a:t>
            </a:r>
          </a:p>
          <a:p>
            <a:pPr marL="0" indent="0" algn="just">
              <a:buNone/>
            </a:pPr>
            <a:endParaRPr lang="en-IN" sz="2000" dirty="0">
              <a:latin typeface="Times New Roman" panose="02020603050405020304" pitchFamily="18"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3937589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A98E-5115-4FE6-B9D9-882AD610EE0A}"/>
              </a:ext>
            </a:extLst>
          </p:cNvPr>
          <p:cNvSpPr txBox="1">
            <a:spLocks/>
          </p:cNvSpPr>
          <p:nvPr/>
        </p:nvSpPr>
        <p:spPr>
          <a:xfrm>
            <a:off x="1295402" y="982132"/>
            <a:ext cx="9601196" cy="77277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IN" dirty="0">
                <a:latin typeface="Times New Roman" panose="02020603050405020304" pitchFamily="18" charset="0"/>
                <a:cs typeface="Times New Roman" panose="02020603050405020304" pitchFamily="18" charset="0"/>
              </a:rPr>
              <a:t>Representation of state transition</a:t>
            </a:r>
          </a:p>
        </p:txBody>
      </p:sp>
      <p:pic>
        <p:nvPicPr>
          <p:cNvPr id="5" name="Picture 4">
            <a:extLst>
              <a:ext uri="{FF2B5EF4-FFF2-40B4-BE49-F238E27FC236}">
                <a16:creationId xmlns:a16="http://schemas.microsoft.com/office/drawing/2014/main" id="{B7394A18-2757-4516-BB9E-F30ECE80063C}"/>
              </a:ext>
            </a:extLst>
          </p:cNvPr>
          <p:cNvPicPr>
            <a:picLocks noChangeAspect="1"/>
          </p:cNvPicPr>
          <p:nvPr/>
        </p:nvPicPr>
        <p:blipFill>
          <a:blip r:embed="rId2"/>
          <a:stretch>
            <a:fillRect/>
          </a:stretch>
        </p:blipFill>
        <p:spPr>
          <a:xfrm>
            <a:off x="2381683" y="2220046"/>
            <a:ext cx="7096125" cy="3286125"/>
          </a:xfrm>
          <a:prstGeom prst="rect">
            <a:avLst/>
          </a:prstGeom>
        </p:spPr>
      </p:pic>
    </p:spTree>
    <p:extLst>
      <p:ext uri="{BB962C8B-B14F-4D97-AF65-F5344CB8AC3E}">
        <p14:creationId xmlns:p14="http://schemas.microsoft.com/office/powerpoint/2010/main" val="15992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A76D-C1C2-41DF-8866-C708F586F790}"/>
              </a:ext>
            </a:extLst>
          </p:cNvPr>
          <p:cNvSpPr>
            <a:spLocks noGrp="1"/>
          </p:cNvSpPr>
          <p:nvPr>
            <p:ph type="title"/>
          </p:nvPr>
        </p:nvSpPr>
        <p:spPr/>
        <p:txBody>
          <a:bodyPr/>
          <a:lstStyle/>
          <a:p>
            <a:pPr algn="just"/>
            <a:r>
              <a:rPr lang="en-IN" dirty="0">
                <a:latin typeface="Times New Roman" panose="02020603050405020304" pitchFamily="18" charset="0"/>
                <a:cs typeface="Times New Roman" panose="02020603050405020304" pitchFamily="18" charset="0"/>
              </a:rPr>
              <a:t>Operations on stack</a:t>
            </a:r>
          </a:p>
        </p:txBody>
      </p:sp>
      <p:sp>
        <p:nvSpPr>
          <p:cNvPr id="3" name="Content Placeholder 2">
            <a:extLst>
              <a:ext uri="{FF2B5EF4-FFF2-40B4-BE49-F238E27FC236}">
                <a16:creationId xmlns:a16="http://schemas.microsoft.com/office/drawing/2014/main" id="{B7EBCF25-82BB-446C-8F84-7DE58422CBF2}"/>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Push</a:t>
            </a:r>
          </a:p>
          <a:p>
            <a:pPr algn="just"/>
            <a:r>
              <a:rPr lang="en-IN" dirty="0">
                <a:latin typeface="Times New Roman" panose="02020603050405020304" pitchFamily="18" charset="0"/>
                <a:cs typeface="Times New Roman" panose="02020603050405020304" pitchFamily="18" charset="0"/>
              </a:rPr>
              <a:t>Pop</a:t>
            </a:r>
          </a:p>
          <a:p>
            <a:pPr algn="just"/>
            <a:r>
              <a:rPr lang="en-IN" dirty="0">
                <a:latin typeface="Times New Roman" panose="02020603050405020304" pitchFamily="18" charset="0"/>
                <a:cs typeface="Times New Roman" panose="02020603050405020304" pitchFamily="18" charset="0"/>
              </a:rPr>
              <a:t>Skip /Ignore</a:t>
            </a:r>
          </a:p>
        </p:txBody>
      </p:sp>
    </p:spTree>
    <p:extLst>
      <p:ext uri="{BB962C8B-B14F-4D97-AF65-F5344CB8AC3E}">
        <p14:creationId xmlns:p14="http://schemas.microsoft.com/office/powerpoint/2010/main" val="4028674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A98E-5115-4FE6-B9D9-882AD610EE0A}"/>
              </a:ext>
            </a:extLst>
          </p:cNvPr>
          <p:cNvSpPr txBox="1">
            <a:spLocks/>
          </p:cNvSpPr>
          <p:nvPr/>
        </p:nvSpPr>
        <p:spPr>
          <a:xfrm>
            <a:off x="1295402" y="982132"/>
            <a:ext cx="9601196" cy="77277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IN">
                <a:latin typeface="Times New Roman" panose="02020603050405020304" pitchFamily="18" charset="0"/>
                <a:cs typeface="Times New Roman" panose="02020603050405020304" pitchFamily="18" charset="0"/>
              </a:rPr>
              <a:t>Push</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9A7DBB-BA6B-4461-A3A0-3722D6200E04}"/>
              </a:ext>
            </a:extLst>
          </p:cNvPr>
          <p:cNvSpPr txBox="1">
            <a:spLocks/>
          </p:cNvSpPr>
          <p:nvPr/>
        </p:nvSpPr>
        <p:spPr>
          <a:xfrm>
            <a:off x="1295401" y="1993517"/>
            <a:ext cx="9601196" cy="872068"/>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just">
              <a:buNone/>
            </a:pPr>
            <a:r>
              <a:rPr lang="en-IN" dirty="0">
                <a:latin typeface="Times New Roman" panose="02020603050405020304" pitchFamily="18" charset="0"/>
                <a:cs typeface="Times New Roman" panose="02020603050405020304" pitchFamily="18" charset="0"/>
              </a:rPr>
              <a:t>Scans a symbol from read head and insert it into stack. We can push same symbol or we can use different symbol to insert in the stack.</a:t>
            </a:r>
          </a:p>
        </p:txBody>
      </p:sp>
      <p:pic>
        <p:nvPicPr>
          <p:cNvPr id="4" name="Picture 3">
            <a:extLst>
              <a:ext uri="{FF2B5EF4-FFF2-40B4-BE49-F238E27FC236}">
                <a16:creationId xmlns:a16="http://schemas.microsoft.com/office/drawing/2014/main" id="{79169068-A433-4DE3-B698-E4564B46AF76}"/>
              </a:ext>
            </a:extLst>
          </p:cNvPr>
          <p:cNvPicPr>
            <a:picLocks noChangeAspect="1"/>
          </p:cNvPicPr>
          <p:nvPr/>
        </p:nvPicPr>
        <p:blipFill>
          <a:blip r:embed="rId2"/>
          <a:stretch>
            <a:fillRect/>
          </a:stretch>
        </p:blipFill>
        <p:spPr>
          <a:xfrm>
            <a:off x="3024114" y="2849622"/>
            <a:ext cx="6143770" cy="3026246"/>
          </a:xfrm>
          <a:prstGeom prst="rect">
            <a:avLst/>
          </a:prstGeom>
        </p:spPr>
      </p:pic>
    </p:spTree>
    <p:extLst>
      <p:ext uri="{BB962C8B-B14F-4D97-AF65-F5344CB8AC3E}">
        <p14:creationId xmlns:p14="http://schemas.microsoft.com/office/powerpoint/2010/main" val="531651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A98E-5115-4FE6-B9D9-882AD610EE0A}"/>
              </a:ext>
            </a:extLst>
          </p:cNvPr>
          <p:cNvSpPr txBox="1">
            <a:spLocks/>
          </p:cNvSpPr>
          <p:nvPr/>
        </p:nvSpPr>
        <p:spPr>
          <a:xfrm>
            <a:off x="1295402" y="982132"/>
            <a:ext cx="9601196" cy="77277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IN" dirty="0">
                <a:latin typeface="Times New Roman" panose="02020603050405020304" pitchFamily="18" charset="0"/>
                <a:cs typeface="Times New Roman" panose="02020603050405020304" pitchFamily="18" charset="0"/>
              </a:rPr>
              <a:t>Pop</a:t>
            </a:r>
          </a:p>
        </p:txBody>
      </p:sp>
      <p:sp>
        <p:nvSpPr>
          <p:cNvPr id="3" name="Content Placeholder 2">
            <a:extLst>
              <a:ext uri="{FF2B5EF4-FFF2-40B4-BE49-F238E27FC236}">
                <a16:creationId xmlns:a16="http://schemas.microsoft.com/office/drawing/2014/main" id="{879A7DBB-BA6B-4461-A3A0-3722D6200E04}"/>
              </a:ext>
            </a:extLst>
          </p:cNvPr>
          <p:cNvSpPr txBox="1">
            <a:spLocks/>
          </p:cNvSpPr>
          <p:nvPr/>
        </p:nvSpPr>
        <p:spPr>
          <a:xfrm>
            <a:off x="1295401" y="1993517"/>
            <a:ext cx="9601196" cy="601901"/>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just">
              <a:buNone/>
            </a:pPr>
            <a:r>
              <a:rPr lang="en-IN" dirty="0">
                <a:latin typeface="Times New Roman" panose="02020603050405020304" pitchFamily="18" charset="0"/>
                <a:cs typeface="Times New Roman" panose="02020603050405020304" pitchFamily="18" charset="0"/>
              </a:rPr>
              <a:t>Scans a symbol from read head and pop an element from stack. </a:t>
            </a:r>
          </a:p>
        </p:txBody>
      </p:sp>
      <p:pic>
        <p:nvPicPr>
          <p:cNvPr id="5" name="Picture 4">
            <a:extLst>
              <a:ext uri="{FF2B5EF4-FFF2-40B4-BE49-F238E27FC236}">
                <a16:creationId xmlns:a16="http://schemas.microsoft.com/office/drawing/2014/main" id="{BE6BD91B-0DAB-4701-A915-016BD33BCAA7}"/>
              </a:ext>
            </a:extLst>
          </p:cNvPr>
          <p:cNvPicPr>
            <a:picLocks noChangeAspect="1"/>
          </p:cNvPicPr>
          <p:nvPr/>
        </p:nvPicPr>
        <p:blipFill>
          <a:blip r:embed="rId2"/>
          <a:stretch>
            <a:fillRect/>
          </a:stretch>
        </p:blipFill>
        <p:spPr>
          <a:xfrm>
            <a:off x="2851727" y="2816659"/>
            <a:ext cx="6040116" cy="2891848"/>
          </a:xfrm>
          <a:prstGeom prst="rect">
            <a:avLst/>
          </a:prstGeom>
        </p:spPr>
      </p:pic>
    </p:spTree>
    <p:extLst>
      <p:ext uri="{BB962C8B-B14F-4D97-AF65-F5344CB8AC3E}">
        <p14:creationId xmlns:p14="http://schemas.microsoft.com/office/powerpoint/2010/main" val="499441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A98E-5115-4FE6-B9D9-882AD610EE0A}"/>
              </a:ext>
            </a:extLst>
          </p:cNvPr>
          <p:cNvSpPr txBox="1">
            <a:spLocks/>
          </p:cNvSpPr>
          <p:nvPr/>
        </p:nvSpPr>
        <p:spPr>
          <a:xfrm>
            <a:off x="1295402" y="982132"/>
            <a:ext cx="9601196" cy="77277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IN" dirty="0">
                <a:latin typeface="Times New Roman" panose="02020603050405020304" pitchFamily="18" charset="0"/>
                <a:cs typeface="Times New Roman" panose="02020603050405020304" pitchFamily="18" charset="0"/>
              </a:rPr>
              <a:t>Skip / Ignore</a:t>
            </a:r>
          </a:p>
        </p:txBody>
      </p:sp>
      <p:sp>
        <p:nvSpPr>
          <p:cNvPr id="3" name="Content Placeholder 2">
            <a:extLst>
              <a:ext uri="{FF2B5EF4-FFF2-40B4-BE49-F238E27FC236}">
                <a16:creationId xmlns:a16="http://schemas.microsoft.com/office/drawing/2014/main" id="{879A7DBB-BA6B-4461-A3A0-3722D6200E04}"/>
              </a:ext>
            </a:extLst>
          </p:cNvPr>
          <p:cNvSpPr txBox="1">
            <a:spLocks/>
          </p:cNvSpPr>
          <p:nvPr/>
        </p:nvSpPr>
        <p:spPr>
          <a:xfrm>
            <a:off x="1295401" y="1993517"/>
            <a:ext cx="9601196" cy="537247"/>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just">
              <a:buNone/>
            </a:pPr>
            <a:r>
              <a:rPr lang="en-IN" dirty="0">
                <a:latin typeface="Times New Roman" panose="02020603050405020304" pitchFamily="18" charset="0"/>
                <a:cs typeface="Times New Roman" panose="02020603050405020304" pitchFamily="18" charset="0"/>
              </a:rPr>
              <a:t>In this, no operation is performed and the top of stack pointer remains same.</a:t>
            </a:r>
          </a:p>
        </p:txBody>
      </p:sp>
      <p:pic>
        <p:nvPicPr>
          <p:cNvPr id="5" name="Picture 4">
            <a:extLst>
              <a:ext uri="{FF2B5EF4-FFF2-40B4-BE49-F238E27FC236}">
                <a16:creationId xmlns:a16="http://schemas.microsoft.com/office/drawing/2014/main" id="{4F579817-4FD7-433C-BBB6-3A9C702629CE}"/>
              </a:ext>
            </a:extLst>
          </p:cNvPr>
          <p:cNvPicPr>
            <a:picLocks noChangeAspect="1"/>
          </p:cNvPicPr>
          <p:nvPr/>
        </p:nvPicPr>
        <p:blipFill>
          <a:blip r:embed="rId2"/>
          <a:stretch>
            <a:fillRect/>
          </a:stretch>
        </p:blipFill>
        <p:spPr>
          <a:xfrm>
            <a:off x="2692112" y="2880303"/>
            <a:ext cx="6638363" cy="2652279"/>
          </a:xfrm>
          <a:prstGeom prst="rect">
            <a:avLst/>
          </a:prstGeom>
        </p:spPr>
      </p:pic>
    </p:spTree>
    <p:extLst>
      <p:ext uri="{BB962C8B-B14F-4D97-AF65-F5344CB8AC3E}">
        <p14:creationId xmlns:p14="http://schemas.microsoft.com/office/powerpoint/2010/main" val="2962016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6C969-0547-451F-9947-36A39FC8371B}"/>
              </a:ext>
            </a:extLst>
          </p:cNvPr>
          <p:cNvSpPr>
            <a:spLocks noGrp="1"/>
          </p:cNvSpPr>
          <p:nvPr>
            <p:ph type="title"/>
          </p:nvPr>
        </p:nvSpPr>
        <p:spPr/>
        <p:txBody>
          <a:bodyPr/>
          <a:lstStyle/>
          <a:p>
            <a:pPr algn="just"/>
            <a:r>
              <a:rPr lang="en-US" dirty="0">
                <a:latin typeface="Times New Roman" panose="02020603050405020304" pitchFamily="18" charset="0"/>
                <a:cs typeface="Times New Roman" panose="02020603050405020304" pitchFamily="18" charset="0"/>
              </a:rPr>
              <a:t>Acceptability by Push Down Automata</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373CF1-20BF-4106-887A-ECB89F88F8A2}"/>
              </a:ext>
            </a:extLst>
          </p:cNvPr>
          <p:cNvSpPr>
            <a:spLocks noGrp="1"/>
          </p:cNvSpPr>
          <p:nvPr>
            <p:ph idx="1"/>
          </p:nvPr>
        </p:nvSpPr>
        <p:spPr/>
        <p:txBody>
          <a:bodyPr>
            <a:normAutofit fontScale="92500" lnSpcReduction="10000"/>
          </a:bodyPr>
          <a:lstStyle/>
          <a:p>
            <a:pPr marL="0" indent="0" algn="just">
              <a:buNone/>
            </a:pPr>
            <a:r>
              <a:rPr lang="en-IN" dirty="0">
                <a:latin typeface="Times New Roman" panose="02020603050405020304" pitchFamily="18" charset="0"/>
                <a:cs typeface="Times New Roman" panose="02020603050405020304" pitchFamily="18" charset="0"/>
              </a:rPr>
              <a:t>A language can be accepted by Pushdown automata using two approaches:</a:t>
            </a:r>
          </a:p>
          <a:p>
            <a:pPr algn="just"/>
            <a:endParaRPr lang="en-IN"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Acceptance by Final State (Same as Finite Automata)</a:t>
            </a: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Acceptance by Empty Stack</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b="1" dirty="0">
                <a:latin typeface="Times New Roman" panose="02020603050405020304" pitchFamily="18" charset="0"/>
                <a:cs typeface="Times New Roman" panose="02020603050405020304" pitchFamily="18" charset="0"/>
              </a:rPr>
              <a:t>NOTE: </a:t>
            </a:r>
            <a:r>
              <a:rPr lang="en-IN" dirty="0">
                <a:latin typeface="Times New Roman" panose="02020603050405020304" pitchFamily="18" charset="0"/>
                <a:cs typeface="Times New Roman" panose="02020603050405020304" pitchFamily="18" charset="0"/>
              </a:rPr>
              <a:t>The capability of accepting string by a push down automata whether from final state or from empty stack remains same. This means, both methods will not affect the automata in any case.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4752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D11A-C40D-4DF6-A72E-720E988EA0DE}"/>
              </a:ext>
            </a:extLst>
          </p:cNvPr>
          <p:cNvSpPr txBox="1">
            <a:spLocks/>
          </p:cNvSpPr>
          <p:nvPr/>
        </p:nvSpPr>
        <p:spPr>
          <a:xfrm>
            <a:off x="1295402" y="612677"/>
            <a:ext cx="9601196" cy="754305"/>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IN">
                <a:latin typeface="Times New Roman" panose="02020603050405020304" pitchFamily="18" charset="0"/>
                <a:cs typeface="Times New Roman" panose="02020603050405020304" pitchFamily="18" charset="0"/>
              </a:rPr>
              <a:t>Acceptance by Final State</a:t>
            </a:r>
            <a:endParaRPr lang="en-IN" dirty="0"/>
          </a:p>
        </p:txBody>
      </p:sp>
      <p:sp>
        <p:nvSpPr>
          <p:cNvPr id="4" name="Content Placeholder 2">
            <a:extLst>
              <a:ext uri="{FF2B5EF4-FFF2-40B4-BE49-F238E27FC236}">
                <a16:creationId xmlns:a16="http://schemas.microsoft.com/office/drawing/2014/main" id="{0F74B68C-8F91-4AB1-8CA9-342C9C944A70}"/>
              </a:ext>
            </a:extLst>
          </p:cNvPr>
          <p:cNvSpPr txBox="1">
            <a:spLocks/>
          </p:cNvSpPr>
          <p:nvPr/>
        </p:nvSpPr>
        <p:spPr>
          <a:xfrm>
            <a:off x="838200" y="1690688"/>
            <a:ext cx="10515600" cy="40809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just">
              <a:buFont typeface="Arial"/>
              <a:buNone/>
            </a:pPr>
            <a:r>
              <a:rPr lang="en-IN">
                <a:latin typeface="Times New Roman" panose="02020603050405020304" pitchFamily="18" charset="0"/>
                <a:cs typeface="Times New Roman" panose="02020603050405020304" pitchFamily="18" charset="0"/>
              </a:rPr>
              <a:t>It means a string is accepted if it ends on the final state in zero or more number of moves.</a:t>
            </a:r>
          </a:p>
          <a:p>
            <a:pPr marL="0" indent="0" algn="just">
              <a:buFont typeface="Arial"/>
              <a:buNone/>
            </a:pPr>
            <a:r>
              <a:rPr lang="en-IN" b="1">
                <a:latin typeface="Times New Roman" panose="02020603050405020304" pitchFamily="18" charset="0"/>
                <a:cs typeface="Times New Roman" panose="02020603050405020304" pitchFamily="18" charset="0"/>
              </a:rPr>
              <a:t>Example</a:t>
            </a:r>
            <a:r>
              <a:rPr lang="en-IN">
                <a:latin typeface="Times New Roman" panose="02020603050405020304" pitchFamily="18" charset="0"/>
                <a:cs typeface="Times New Roman" panose="02020603050405020304" pitchFamily="18" charset="0"/>
              </a:rPr>
              <a:t>:</a:t>
            </a:r>
          </a:p>
          <a:p>
            <a:pPr marL="0" indent="0" algn="just">
              <a:buFont typeface="Arial"/>
              <a:buNone/>
            </a:pPr>
            <a:endParaRPr lang="en-IN">
              <a:latin typeface="Times New Roman" panose="02020603050405020304" pitchFamily="18" charset="0"/>
              <a:cs typeface="Times New Roman" panose="02020603050405020304" pitchFamily="18" charset="0"/>
            </a:endParaRPr>
          </a:p>
          <a:p>
            <a:pPr marL="0" indent="0" algn="just">
              <a:buFont typeface="Arial"/>
              <a:buNone/>
            </a:pPr>
            <a:endParaRPr lang="en-IN">
              <a:latin typeface="Times New Roman" panose="02020603050405020304" pitchFamily="18" charset="0"/>
              <a:cs typeface="Times New Roman" panose="02020603050405020304" pitchFamily="18" charset="0"/>
            </a:endParaRPr>
          </a:p>
          <a:p>
            <a:pPr marL="0" indent="0" algn="just">
              <a:buFont typeface="Arial"/>
              <a:buNone/>
            </a:pPr>
            <a:endParaRPr lang="en-IN">
              <a:latin typeface="Times New Roman" panose="02020603050405020304" pitchFamily="18" charset="0"/>
              <a:cs typeface="Times New Roman" panose="02020603050405020304" pitchFamily="18" charset="0"/>
            </a:endParaRPr>
          </a:p>
          <a:p>
            <a:pPr marL="0" indent="0" algn="just">
              <a:buFont typeface="Arial"/>
              <a:buNone/>
            </a:pPr>
            <a:r>
              <a:rPr lang="en-IN">
                <a:latin typeface="Times New Roman" panose="02020603050405020304" pitchFamily="18" charset="0"/>
                <a:cs typeface="Times New Roman" panose="02020603050405020304" pitchFamily="18" charset="0"/>
              </a:rPr>
              <a:t>As shown, the strings will be accepted only if they end with ‘ε’ in the input queue to the final state i.e. ‘q2’ will be accepted.</a:t>
            </a:r>
          </a:p>
          <a:p>
            <a:pPr marL="0" indent="0" algn="just">
              <a:buFont typeface="Arial"/>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3FBB52E-CB2B-41F5-8D05-3D3AA3EA67F5}"/>
              </a:ext>
            </a:extLst>
          </p:cNvPr>
          <p:cNvPicPr>
            <a:picLocks noChangeAspect="1"/>
          </p:cNvPicPr>
          <p:nvPr/>
        </p:nvPicPr>
        <p:blipFill>
          <a:blip r:embed="rId2"/>
          <a:stretch>
            <a:fillRect/>
          </a:stretch>
        </p:blipFill>
        <p:spPr>
          <a:xfrm>
            <a:off x="3766474" y="2734773"/>
            <a:ext cx="3193513" cy="1992752"/>
          </a:xfrm>
          <a:prstGeom prst="rect">
            <a:avLst/>
          </a:prstGeom>
        </p:spPr>
      </p:pic>
    </p:spTree>
    <p:extLst>
      <p:ext uri="{BB962C8B-B14F-4D97-AF65-F5344CB8AC3E}">
        <p14:creationId xmlns:p14="http://schemas.microsoft.com/office/powerpoint/2010/main" val="4088990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D11A-C40D-4DF6-A72E-720E988EA0DE}"/>
              </a:ext>
            </a:extLst>
          </p:cNvPr>
          <p:cNvSpPr txBox="1">
            <a:spLocks/>
          </p:cNvSpPr>
          <p:nvPr/>
        </p:nvSpPr>
        <p:spPr>
          <a:xfrm>
            <a:off x="1295402" y="705037"/>
            <a:ext cx="9601196" cy="754305"/>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IN" dirty="0">
                <a:latin typeface="Times New Roman" panose="02020603050405020304" pitchFamily="18" charset="0"/>
                <a:cs typeface="Times New Roman" panose="02020603050405020304" pitchFamily="18" charset="0"/>
              </a:rPr>
              <a:t>Acceptance by Empty Stack</a:t>
            </a:r>
            <a:endParaRPr lang="en-IN" dirty="0"/>
          </a:p>
        </p:txBody>
      </p:sp>
      <p:sp>
        <p:nvSpPr>
          <p:cNvPr id="6" name="Content Placeholder 2">
            <a:extLst>
              <a:ext uri="{FF2B5EF4-FFF2-40B4-BE49-F238E27FC236}">
                <a16:creationId xmlns:a16="http://schemas.microsoft.com/office/drawing/2014/main" id="{6C432F0A-DD4D-4296-9939-1B4BA5991D86}"/>
              </a:ext>
            </a:extLst>
          </p:cNvPr>
          <p:cNvSpPr txBox="1">
            <a:spLocks/>
          </p:cNvSpPr>
          <p:nvPr/>
        </p:nvSpPr>
        <p:spPr>
          <a:xfrm>
            <a:off x="1119910" y="2039695"/>
            <a:ext cx="9601196" cy="3742268"/>
          </a:xfrm>
          <a:prstGeom prst="rect">
            <a:avLst/>
          </a:prstGeom>
        </p:spPr>
        <p:txBody>
          <a:bodyPr>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just">
              <a:buFont typeface="Arial"/>
              <a:buNone/>
            </a:pPr>
            <a:r>
              <a:rPr lang="en-IN" b="1" dirty="0">
                <a:latin typeface="Times New Roman" panose="02020603050405020304" pitchFamily="18" charset="0"/>
                <a:cs typeface="Times New Roman" panose="02020603050405020304" pitchFamily="18" charset="0"/>
              </a:rPr>
              <a:t>Empty Stack: </a:t>
            </a:r>
            <a:r>
              <a:rPr lang="en-IN" dirty="0">
                <a:latin typeface="Times New Roman" panose="02020603050405020304" pitchFamily="18" charset="0"/>
                <a:cs typeface="Times New Roman" panose="02020603050405020304" pitchFamily="18" charset="0"/>
              </a:rPr>
              <a:t>When we reach to ‘I’ which is initial input in the stack used for underflow condition, at that time stack is considered empty.</a:t>
            </a:r>
          </a:p>
          <a:p>
            <a:pPr marL="0" indent="0" algn="just">
              <a:buFont typeface="Arial"/>
              <a:buNone/>
            </a:pPr>
            <a:r>
              <a:rPr lang="en-IN" dirty="0">
                <a:latin typeface="Times New Roman" panose="02020603050405020304" pitchFamily="18" charset="0"/>
                <a:cs typeface="Times New Roman" panose="02020603050405020304" pitchFamily="18" charset="0"/>
              </a:rPr>
              <a:t>If popping the last element is ‘I’ then we accept the string. </a:t>
            </a:r>
            <a:endParaRPr lang="en-IN" b="1" dirty="0">
              <a:latin typeface="Times New Roman" panose="02020603050405020304" pitchFamily="18" charset="0"/>
              <a:cs typeface="Times New Roman" panose="02020603050405020304" pitchFamily="18" charset="0"/>
            </a:endParaRPr>
          </a:p>
          <a:p>
            <a:pPr marL="0" indent="0" algn="just">
              <a:buFont typeface="Arial"/>
              <a:buNone/>
            </a:pPr>
            <a:r>
              <a:rPr lang="en-IN" b="1" dirty="0">
                <a:latin typeface="Times New Roman" panose="02020603050405020304" pitchFamily="18" charset="0"/>
                <a:cs typeface="Times New Roman" panose="02020603050405020304" pitchFamily="18" charset="0"/>
              </a:rPr>
              <a:t>Example:</a:t>
            </a:r>
          </a:p>
          <a:p>
            <a:pPr marL="0" indent="0" algn="just">
              <a:buFont typeface="Arial"/>
              <a:buNone/>
            </a:pPr>
            <a:endParaRPr lang="en-IN" dirty="0">
              <a:latin typeface="Times New Roman" panose="02020603050405020304" pitchFamily="18" charset="0"/>
              <a:cs typeface="Times New Roman" panose="02020603050405020304" pitchFamily="18" charset="0"/>
            </a:endParaRPr>
          </a:p>
          <a:p>
            <a:pPr marL="0" indent="0" algn="just">
              <a:buFont typeface="Arial"/>
              <a:buNone/>
            </a:pPr>
            <a:endParaRPr lang="en-IN" dirty="0">
              <a:latin typeface="Times New Roman" panose="02020603050405020304" pitchFamily="18" charset="0"/>
              <a:cs typeface="Times New Roman" panose="02020603050405020304" pitchFamily="18" charset="0"/>
            </a:endParaRPr>
          </a:p>
          <a:p>
            <a:pPr marL="0" indent="0" algn="just">
              <a:buFont typeface="Arial"/>
              <a:buNone/>
            </a:pPr>
            <a:endParaRPr lang="en-IN" dirty="0">
              <a:latin typeface="Times New Roman" panose="02020603050405020304" pitchFamily="18" charset="0"/>
              <a:cs typeface="Times New Roman" panose="02020603050405020304" pitchFamily="18" charset="0"/>
            </a:endParaRPr>
          </a:p>
          <a:p>
            <a:pPr marL="0" indent="0" algn="just">
              <a:buFont typeface="Arial"/>
              <a:buNone/>
            </a:pPr>
            <a:r>
              <a:rPr lang="en-IN" dirty="0">
                <a:latin typeface="Times New Roman" panose="02020603050405020304" pitchFamily="18" charset="0"/>
                <a:cs typeface="Times New Roman" panose="02020603050405020304" pitchFamily="18" charset="0"/>
              </a:rPr>
              <a:t>As shown, when ‘ε’ in input tape ends popping operation on the stack then it means string is accepted. ‘I’ is initial value of the stack which once popped will result in string to be considered accepted.</a:t>
            </a:r>
          </a:p>
        </p:txBody>
      </p:sp>
      <p:pic>
        <p:nvPicPr>
          <p:cNvPr id="7" name="Picture 6">
            <a:extLst>
              <a:ext uri="{FF2B5EF4-FFF2-40B4-BE49-F238E27FC236}">
                <a16:creationId xmlns:a16="http://schemas.microsoft.com/office/drawing/2014/main" id="{6F9314F4-B420-4F66-80A2-905B4FC4050B}"/>
              </a:ext>
            </a:extLst>
          </p:cNvPr>
          <p:cNvPicPr>
            <a:picLocks noChangeAspect="1"/>
          </p:cNvPicPr>
          <p:nvPr/>
        </p:nvPicPr>
        <p:blipFill>
          <a:blip r:embed="rId2"/>
          <a:stretch>
            <a:fillRect/>
          </a:stretch>
        </p:blipFill>
        <p:spPr>
          <a:xfrm>
            <a:off x="3236363" y="3085321"/>
            <a:ext cx="3811905" cy="1651016"/>
          </a:xfrm>
          <a:prstGeom prst="rect">
            <a:avLst/>
          </a:prstGeom>
        </p:spPr>
      </p:pic>
    </p:spTree>
    <p:extLst>
      <p:ext uri="{BB962C8B-B14F-4D97-AF65-F5344CB8AC3E}">
        <p14:creationId xmlns:p14="http://schemas.microsoft.com/office/powerpoint/2010/main" val="3674176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0459C-AFFA-4B9A-B617-A817D5AF1DB2}"/>
              </a:ext>
            </a:extLst>
          </p:cNvPr>
          <p:cNvSpPr>
            <a:spLocks noGrp="1"/>
          </p:cNvSpPr>
          <p:nvPr>
            <p:ph type="title"/>
          </p:nvPr>
        </p:nvSpPr>
        <p:spPr/>
        <p:txBody>
          <a:bodyPr>
            <a:normAutofit fontScale="90000"/>
          </a:bodyPr>
          <a:lstStyle/>
          <a:p>
            <a:pPr algn="just"/>
            <a:r>
              <a:rPr lang="en-IN" dirty="0">
                <a:latin typeface="Times New Roman" panose="02020603050405020304" pitchFamily="18" charset="0"/>
                <a:cs typeface="Times New Roman" panose="02020603050405020304" pitchFamily="18" charset="0"/>
              </a:rPr>
              <a:t>Simple Understanding of Push-Down Automata</a:t>
            </a:r>
          </a:p>
        </p:txBody>
      </p:sp>
      <p:sp>
        <p:nvSpPr>
          <p:cNvPr id="3" name="Content Placeholder 2">
            <a:extLst>
              <a:ext uri="{FF2B5EF4-FFF2-40B4-BE49-F238E27FC236}">
                <a16:creationId xmlns:a16="http://schemas.microsoft.com/office/drawing/2014/main" id="{A01530B3-87B5-4BC9-9A34-EC9C1C89A703}"/>
              </a:ext>
            </a:extLst>
          </p:cNvPr>
          <p:cNvSpPr>
            <a:spLocks noGrp="1"/>
          </p:cNvSpPr>
          <p:nvPr>
            <p:ph idx="1"/>
          </p:nvPr>
        </p:nvSpPr>
        <p:spPr>
          <a:xfrm>
            <a:off x="838200" y="2462233"/>
            <a:ext cx="4358833" cy="3082041"/>
          </a:xfrm>
        </p:spPr>
        <p:txBody>
          <a:bodyPr/>
          <a:lstStyle/>
          <a:p>
            <a:pPr marL="0" indent="0" algn="just">
              <a:buNone/>
            </a:pPr>
            <a:r>
              <a:rPr lang="en-IN" dirty="0">
                <a:latin typeface="Times New Roman" panose="02020603050405020304" pitchFamily="18" charset="0"/>
                <a:cs typeface="Times New Roman" panose="02020603050405020304" pitchFamily="18" charset="0"/>
              </a:rPr>
              <a:t>According to Chomsky hierarchy, context free grammar is an generating device or main route that generates context-free language which is accepted by push down automata.</a:t>
            </a:r>
          </a:p>
        </p:txBody>
      </p:sp>
      <p:grpSp>
        <p:nvGrpSpPr>
          <p:cNvPr id="12" name="Group 11">
            <a:extLst>
              <a:ext uri="{FF2B5EF4-FFF2-40B4-BE49-F238E27FC236}">
                <a16:creationId xmlns:a16="http://schemas.microsoft.com/office/drawing/2014/main" id="{E7C8B614-8E3B-48B9-B6C9-D078CD8317D4}"/>
              </a:ext>
            </a:extLst>
          </p:cNvPr>
          <p:cNvGrpSpPr/>
          <p:nvPr/>
        </p:nvGrpSpPr>
        <p:grpSpPr>
          <a:xfrm>
            <a:off x="6096000" y="2817091"/>
            <a:ext cx="4865225" cy="2888973"/>
            <a:chOff x="6096000" y="1690688"/>
            <a:chExt cx="4865225" cy="3476625"/>
          </a:xfrm>
        </p:grpSpPr>
        <p:sp>
          <p:nvSpPr>
            <p:cNvPr id="4" name="Rectangle: Rounded Corners 3">
              <a:extLst>
                <a:ext uri="{FF2B5EF4-FFF2-40B4-BE49-F238E27FC236}">
                  <a16:creationId xmlns:a16="http://schemas.microsoft.com/office/drawing/2014/main" id="{B6DF9A21-4563-4509-957A-BA1F24DD3688}"/>
                </a:ext>
              </a:extLst>
            </p:cNvPr>
            <p:cNvSpPr/>
            <p:nvPr/>
          </p:nvSpPr>
          <p:spPr>
            <a:xfrm>
              <a:off x="6096000" y="1690688"/>
              <a:ext cx="4865225" cy="7715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CONTEXT – FREE GRAMMAR</a:t>
              </a:r>
            </a:p>
          </p:txBody>
        </p:sp>
        <p:sp>
          <p:nvSpPr>
            <p:cNvPr id="5" name="Rectangle: Rounded Corners 4">
              <a:extLst>
                <a:ext uri="{FF2B5EF4-FFF2-40B4-BE49-F238E27FC236}">
                  <a16:creationId xmlns:a16="http://schemas.microsoft.com/office/drawing/2014/main" id="{B85D19DB-43A1-40E9-89A0-F85D6B777E65}"/>
                </a:ext>
              </a:extLst>
            </p:cNvPr>
            <p:cNvSpPr/>
            <p:nvPr/>
          </p:nvSpPr>
          <p:spPr>
            <a:xfrm>
              <a:off x="6096000" y="3039401"/>
              <a:ext cx="4865225" cy="7715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CONTEXT – FREE LANGUAGE </a:t>
              </a:r>
            </a:p>
          </p:txBody>
        </p:sp>
        <p:sp>
          <p:nvSpPr>
            <p:cNvPr id="6" name="Rectangle: Rounded Corners 5">
              <a:extLst>
                <a:ext uri="{FF2B5EF4-FFF2-40B4-BE49-F238E27FC236}">
                  <a16:creationId xmlns:a16="http://schemas.microsoft.com/office/drawing/2014/main" id="{3FE03EF0-0485-410B-BCD5-8671406B3883}"/>
                </a:ext>
              </a:extLst>
            </p:cNvPr>
            <p:cNvSpPr/>
            <p:nvPr/>
          </p:nvSpPr>
          <p:spPr>
            <a:xfrm>
              <a:off x="6096000" y="4395768"/>
              <a:ext cx="4865225" cy="7715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PUSH DOWN AUTOMATA</a:t>
              </a:r>
            </a:p>
          </p:txBody>
        </p:sp>
        <p:cxnSp>
          <p:nvCxnSpPr>
            <p:cNvPr id="10" name="Straight Arrow Connector 9">
              <a:extLst>
                <a:ext uri="{FF2B5EF4-FFF2-40B4-BE49-F238E27FC236}">
                  <a16:creationId xmlns:a16="http://schemas.microsoft.com/office/drawing/2014/main" id="{F68C06E7-F472-4160-B686-B40ABAF83893}"/>
                </a:ext>
              </a:extLst>
            </p:cNvPr>
            <p:cNvCxnSpPr>
              <a:stCxn id="4" idx="2"/>
              <a:endCxn id="5" idx="0"/>
            </p:cNvCxnSpPr>
            <p:nvPr/>
          </p:nvCxnSpPr>
          <p:spPr>
            <a:xfrm>
              <a:off x="8528613" y="2462233"/>
              <a:ext cx="0" cy="577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44DF694-76C4-47B1-9D80-FC5866FC7390}"/>
                </a:ext>
              </a:extLst>
            </p:cNvPr>
            <p:cNvCxnSpPr/>
            <p:nvPr/>
          </p:nvCxnSpPr>
          <p:spPr>
            <a:xfrm>
              <a:off x="8528612" y="3818600"/>
              <a:ext cx="0" cy="577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93099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26608-826C-4681-BFFB-5EEE6FC944EB}"/>
              </a:ext>
            </a:extLst>
          </p:cNvPr>
          <p:cNvSpPr>
            <a:spLocks noGrp="1"/>
          </p:cNvSpPr>
          <p:nvPr>
            <p:ph type="title"/>
          </p:nvPr>
        </p:nvSpPr>
        <p:spPr>
          <a:xfrm>
            <a:off x="838200" y="4652645"/>
            <a:ext cx="10515600" cy="1325563"/>
          </a:xfrm>
        </p:spPr>
        <p:txBody>
          <a:bodyPr/>
          <a:lstStyle/>
          <a:p>
            <a:r>
              <a:rPr lang="en-IN" dirty="0">
                <a:latin typeface="Times New Roman" panose="02020603050405020304" pitchFamily="18" charset="0"/>
                <a:cs typeface="Times New Roman" panose="02020603050405020304" pitchFamily="18" charset="0"/>
              </a:rPr>
              <a:t>Thanks!</a:t>
            </a:r>
          </a:p>
        </p:txBody>
      </p:sp>
    </p:spTree>
    <p:extLst>
      <p:ext uri="{BB962C8B-B14F-4D97-AF65-F5344CB8AC3E}">
        <p14:creationId xmlns:p14="http://schemas.microsoft.com/office/powerpoint/2010/main" val="3887895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260AD-B4A6-4E8C-86A6-49FD90220E80}"/>
              </a:ext>
            </a:extLst>
          </p:cNvPr>
          <p:cNvSpPr txBox="1">
            <a:spLocks/>
          </p:cNvSpPr>
          <p:nvPr/>
        </p:nvSpPr>
        <p:spPr>
          <a:xfrm>
            <a:off x="838200" y="1221658"/>
            <a:ext cx="10515600" cy="757619"/>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dirty="0">
                <a:latin typeface="Times New Roman" panose="02020603050405020304" pitchFamily="18" charset="0"/>
                <a:cs typeface="Times New Roman" panose="02020603050405020304" pitchFamily="18" charset="0"/>
              </a:rPr>
              <a:t>Context-free Grammar</a:t>
            </a:r>
          </a:p>
        </p:txBody>
      </p:sp>
      <p:sp>
        <p:nvSpPr>
          <p:cNvPr id="3" name="Content Placeholder 2">
            <a:extLst>
              <a:ext uri="{FF2B5EF4-FFF2-40B4-BE49-F238E27FC236}">
                <a16:creationId xmlns:a16="http://schemas.microsoft.com/office/drawing/2014/main" id="{A8E2CBFC-6A46-442E-8844-FE250D0B2616}"/>
              </a:ext>
            </a:extLst>
          </p:cNvPr>
          <p:cNvSpPr txBox="1">
            <a:spLocks/>
          </p:cNvSpPr>
          <p:nvPr/>
        </p:nvSpPr>
        <p:spPr>
          <a:xfrm>
            <a:off x="838200" y="2323343"/>
            <a:ext cx="10515600" cy="98702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just">
              <a:buNone/>
            </a:pPr>
            <a:r>
              <a:rPr lang="en-IN" dirty="0">
                <a:latin typeface="Times New Roman" panose="02020603050405020304" pitchFamily="18" charset="0"/>
                <a:cs typeface="Times New Roman" panose="02020603050405020304" pitchFamily="18" charset="0"/>
              </a:rPr>
              <a:t>If for any language push down automata can be created then it is called to be context-free language.</a:t>
            </a:r>
          </a:p>
        </p:txBody>
      </p:sp>
      <p:sp>
        <p:nvSpPr>
          <p:cNvPr id="5" name="Title 1">
            <a:extLst>
              <a:ext uri="{FF2B5EF4-FFF2-40B4-BE49-F238E27FC236}">
                <a16:creationId xmlns:a16="http://schemas.microsoft.com/office/drawing/2014/main" id="{C6C53838-5D68-453B-86BE-9532E0FB8DCB}"/>
              </a:ext>
            </a:extLst>
          </p:cNvPr>
          <p:cNvSpPr txBox="1">
            <a:spLocks/>
          </p:cNvSpPr>
          <p:nvPr/>
        </p:nvSpPr>
        <p:spPr>
          <a:xfrm>
            <a:off x="1000760" y="3547635"/>
            <a:ext cx="10515600" cy="757619"/>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dirty="0">
                <a:latin typeface="Times New Roman" panose="02020603050405020304" pitchFamily="18" charset="0"/>
                <a:cs typeface="Times New Roman" panose="02020603050405020304" pitchFamily="18" charset="0"/>
              </a:rPr>
              <a:t>Context-free Language</a:t>
            </a:r>
          </a:p>
        </p:txBody>
      </p:sp>
      <p:sp>
        <p:nvSpPr>
          <p:cNvPr id="6" name="Content Placeholder 2">
            <a:extLst>
              <a:ext uri="{FF2B5EF4-FFF2-40B4-BE49-F238E27FC236}">
                <a16:creationId xmlns:a16="http://schemas.microsoft.com/office/drawing/2014/main" id="{E42CCB70-760D-4F37-BB0A-15485BBCBB39}"/>
              </a:ext>
            </a:extLst>
          </p:cNvPr>
          <p:cNvSpPr txBox="1">
            <a:spLocks/>
          </p:cNvSpPr>
          <p:nvPr/>
        </p:nvSpPr>
        <p:spPr>
          <a:xfrm>
            <a:off x="838200" y="4536195"/>
            <a:ext cx="10515600" cy="9870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2400" dirty="0">
                <a:latin typeface="Times New Roman" panose="02020603050405020304" pitchFamily="18" charset="0"/>
                <a:cs typeface="Times New Roman" panose="02020603050405020304" pitchFamily="18" charset="0"/>
              </a:rPr>
              <a:t>If for any language push down automata can be created then it is called to be context-free language.</a:t>
            </a:r>
          </a:p>
        </p:txBody>
      </p:sp>
    </p:spTree>
    <p:extLst>
      <p:ext uri="{BB962C8B-B14F-4D97-AF65-F5344CB8AC3E}">
        <p14:creationId xmlns:p14="http://schemas.microsoft.com/office/powerpoint/2010/main" val="2729716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2CDA-F293-48DA-8F62-C85621675171}"/>
              </a:ext>
            </a:extLst>
          </p:cNvPr>
          <p:cNvSpPr>
            <a:spLocks noGrp="1"/>
          </p:cNvSpPr>
          <p:nvPr>
            <p:ph type="title"/>
          </p:nvPr>
        </p:nvSpPr>
        <p:spPr>
          <a:xfrm>
            <a:off x="838200" y="944245"/>
            <a:ext cx="10515600" cy="1336353"/>
          </a:xfrm>
        </p:spPr>
        <p:txBody>
          <a:bodyPr/>
          <a:lstStyle/>
          <a:p>
            <a:r>
              <a:rPr lang="en-IN" dirty="0">
                <a:latin typeface="Times New Roman" panose="02020603050405020304" pitchFamily="18" charset="0"/>
                <a:cs typeface="Times New Roman" panose="02020603050405020304" pitchFamily="18" charset="0"/>
              </a:rPr>
              <a:t>Push Down Automata</a:t>
            </a:r>
          </a:p>
        </p:txBody>
      </p:sp>
      <p:sp>
        <p:nvSpPr>
          <p:cNvPr id="3" name="Content Placeholder 2">
            <a:extLst>
              <a:ext uri="{FF2B5EF4-FFF2-40B4-BE49-F238E27FC236}">
                <a16:creationId xmlns:a16="http://schemas.microsoft.com/office/drawing/2014/main" id="{E0FE9C67-EBB0-4DA7-90A4-DD1ABE548DBC}"/>
              </a:ext>
            </a:extLst>
          </p:cNvPr>
          <p:cNvSpPr>
            <a:spLocks noGrp="1"/>
          </p:cNvSpPr>
          <p:nvPr>
            <p:ph idx="1"/>
          </p:nvPr>
        </p:nvSpPr>
        <p:spPr/>
        <p:txBody>
          <a:bodyPr>
            <a:normAutofit fontScale="85000" lnSpcReduction="10000"/>
          </a:bodyPr>
          <a:lstStyle/>
          <a:p>
            <a:pPr algn="just"/>
            <a:r>
              <a:rPr lang="en-IN" dirty="0">
                <a:latin typeface="Times New Roman" panose="02020603050405020304" pitchFamily="18" charset="0"/>
                <a:cs typeface="Times New Roman" panose="02020603050405020304" pitchFamily="18" charset="0"/>
              </a:rPr>
              <a:t>Push Down Automata means having Finite Automata with stack implementation as memory element.</a:t>
            </a:r>
          </a:p>
          <a:p>
            <a:pPr algn="just"/>
            <a:r>
              <a:rPr lang="en-IN" dirty="0">
                <a:latin typeface="Times New Roman" panose="02020603050405020304" pitchFamily="18" charset="0"/>
                <a:cs typeface="Times New Roman" panose="02020603050405020304" pitchFamily="18" charset="0"/>
              </a:rPr>
              <a:t>Push Down automata helps in processing infinite values that an automata can accept.</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	Example: L = {a</a:t>
            </a:r>
            <a:r>
              <a:rPr lang="en-IN" baseline="30000" dirty="0">
                <a:latin typeface="Times New Roman" panose="02020603050405020304" pitchFamily="18" charset="0"/>
                <a:cs typeface="Times New Roman" panose="02020603050405020304" pitchFamily="18" charset="0"/>
              </a:rPr>
              <a:t>m</a:t>
            </a:r>
            <a:r>
              <a:rPr lang="en-IN" dirty="0">
                <a:latin typeface="Times New Roman" panose="02020603050405020304" pitchFamily="18" charset="0"/>
                <a:cs typeface="Times New Roman" panose="02020603050405020304" pitchFamily="18" charset="0"/>
              </a:rPr>
              <a:t> b</a:t>
            </a:r>
            <a:r>
              <a:rPr lang="en-IN" baseline="30000" dirty="0">
                <a:latin typeface="Times New Roman" panose="02020603050405020304" pitchFamily="18" charset="0"/>
                <a:cs typeface="Times New Roman" panose="02020603050405020304" pitchFamily="18" charset="0"/>
              </a:rPr>
              <a:t>m</a:t>
            </a:r>
            <a:r>
              <a:rPr lang="en-IN" dirty="0">
                <a:latin typeface="Times New Roman" panose="02020603050405020304" pitchFamily="18" charset="0"/>
                <a:cs typeface="Times New Roman" panose="02020603050405020304" pitchFamily="18" charset="0"/>
              </a:rPr>
              <a:t> | m &gt;= 1} </a:t>
            </a:r>
          </a:p>
          <a:p>
            <a:pPr marL="0" indent="0" algn="just">
              <a:buNone/>
            </a:pP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above example will have value of ‘m’ up to infinity that is why these type of languages are accepted by push-down automata and come under context free language. </a:t>
            </a:r>
          </a:p>
        </p:txBody>
      </p:sp>
    </p:spTree>
    <p:extLst>
      <p:ext uri="{BB962C8B-B14F-4D97-AF65-F5344CB8AC3E}">
        <p14:creationId xmlns:p14="http://schemas.microsoft.com/office/powerpoint/2010/main" val="1281237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757BC-84FD-4A69-B03D-819C4BBF28F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Which is more powerful PDA or FA?</a:t>
            </a:r>
          </a:p>
        </p:txBody>
      </p:sp>
      <p:sp>
        <p:nvSpPr>
          <p:cNvPr id="3" name="Content Placeholder 2">
            <a:extLst>
              <a:ext uri="{FF2B5EF4-FFF2-40B4-BE49-F238E27FC236}">
                <a16:creationId xmlns:a16="http://schemas.microsoft.com/office/drawing/2014/main" id="{FA253A2D-DAA1-4796-821D-DA185691B70F}"/>
              </a:ext>
            </a:extLst>
          </p:cNvPr>
          <p:cNvSpPr>
            <a:spLocks noGrp="1"/>
          </p:cNvSpPr>
          <p:nvPr>
            <p:ph idx="1"/>
          </p:nvPr>
        </p:nvSpPr>
        <p:spPr>
          <a:xfrm>
            <a:off x="838200" y="2627141"/>
            <a:ext cx="10515600" cy="3001018"/>
          </a:xfrm>
        </p:spPr>
        <p:txBody>
          <a:bodyPr/>
          <a:lstStyle/>
          <a:p>
            <a:pPr algn="just"/>
            <a:r>
              <a:rPr lang="en-IN" dirty="0">
                <a:latin typeface="Times New Roman" panose="02020603050405020304" pitchFamily="18" charset="0"/>
                <a:cs typeface="Times New Roman" panose="02020603050405020304" pitchFamily="18" charset="0"/>
              </a:rPr>
              <a:t>A PDA is more powerful than FA.</a:t>
            </a:r>
          </a:p>
          <a:p>
            <a:pPr marL="0" indent="0" algn="just">
              <a:buNone/>
            </a:pP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WHY?  </a:t>
            </a:r>
          </a:p>
          <a:p>
            <a:pPr marL="0" indent="0" algn="just">
              <a:buNone/>
            </a:pPr>
            <a:r>
              <a:rPr lang="en-IN" dirty="0">
                <a:latin typeface="Times New Roman" panose="02020603050405020304" pitchFamily="18" charset="0"/>
                <a:cs typeface="Times New Roman" panose="02020603050405020304" pitchFamily="18" charset="0"/>
              </a:rPr>
              <a:t>Any language which can be acceptable by FA can also be acceptable by PDA. PDA also accepts a class of language which even cannot be accepted by FA. Thus PDA is much more superior to FA.</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8213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A98E-5115-4FE6-B9D9-882AD610EE0A}"/>
              </a:ext>
            </a:extLst>
          </p:cNvPr>
          <p:cNvSpPr txBox="1">
            <a:spLocks/>
          </p:cNvSpPr>
          <p:nvPr/>
        </p:nvSpPr>
        <p:spPr>
          <a:xfrm>
            <a:off x="1295402" y="982132"/>
            <a:ext cx="9601196" cy="77277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IN" dirty="0">
                <a:latin typeface="Times New Roman" panose="02020603050405020304" pitchFamily="18" charset="0"/>
                <a:cs typeface="Times New Roman" panose="02020603050405020304" pitchFamily="18" charset="0"/>
              </a:rPr>
              <a:t>Types of PDA</a:t>
            </a:r>
          </a:p>
        </p:txBody>
      </p:sp>
      <p:sp>
        <p:nvSpPr>
          <p:cNvPr id="3" name="Content Placeholder 2">
            <a:extLst>
              <a:ext uri="{FF2B5EF4-FFF2-40B4-BE49-F238E27FC236}">
                <a16:creationId xmlns:a16="http://schemas.microsoft.com/office/drawing/2014/main" id="{879A7DBB-BA6B-4461-A3A0-3722D6200E04}"/>
              </a:ext>
            </a:extLst>
          </p:cNvPr>
          <p:cNvSpPr txBox="1">
            <a:spLocks/>
          </p:cNvSpPr>
          <p:nvPr/>
        </p:nvSpPr>
        <p:spPr>
          <a:xfrm>
            <a:off x="1295401" y="1993516"/>
            <a:ext cx="9601196" cy="388235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indent="-457200" algn="just">
              <a:buFont typeface="Arial"/>
              <a:buAutoNum type="arabicPeriod"/>
            </a:pPr>
            <a:r>
              <a:rPr lang="en-IN" dirty="0">
                <a:latin typeface="Times New Roman" panose="02020603050405020304" pitchFamily="18" charset="0"/>
                <a:cs typeface="Times New Roman" panose="02020603050405020304" pitchFamily="18" charset="0"/>
              </a:rPr>
              <a:t>Deterministic PDA: It is PDA without </a:t>
            </a:r>
            <a:r>
              <a:rPr lang="en-IN" dirty="0">
                <a:latin typeface="Times New Roman" panose="02020603050405020304" pitchFamily="18" charset="0"/>
                <a:ea typeface="Segoe UI Black" panose="020B0A02040204020203" pitchFamily="34" charset="0"/>
                <a:cs typeface="Times New Roman" panose="02020603050405020304" pitchFamily="18" charset="0"/>
              </a:rPr>
              <a:t>‘ε’ transitions and multiple states on same input.</a:t>
            </a:r>
            <a:r>
              <a:rPr lang="en-IN" dirty="0">
                <a:latin typeface="Times New Roman" panose="02020603050405020304" pitchFamily="18" charset="0"/>
                <a:cs typeface="Times New Roman" panose="02020603050405020304" pitchFamily="18" charset="0"/>
              </a:rPr>
              <a:t> </a:t>
            </a:r>
          </a:p>
          <a:p>
            <a:pPr marL="457200" indent="-457200" algn="just">
              <a:buFont typeface="Arial"/>
              <a:buAutoNum type="arabicPeriod"/>
            </a:pPr>
            <a:r>
              <a:rPr lang="en-IN" dirty="0">
                <a:latin typeface="Times New Roman" panose="02020603050405020304" pitchFamily="18" charset="0"/>
                <a:cs typeface="Times New Roman" panose="02020603050405020304" pitchFamily="18" charset="0"/>
              </a:rPr>
              <a:t>Non-Deterministic PDA: It is PDA with </a:t>
            </a:r>
            <a:r>
              <a:rPr lang="en-IN" dirty="0">
                <a:latin typeface="Times New Roman" panose="02020603050405020304" pitchFamily="18" charset="0"/>
                <a:ea typeface="Segoe UI Black" panose="020B0A02040204020203" pitchFamily="34" charset="0"/>
                <a:cs typeface="Times New Roman" panose="02020603050405020304" pitchFamily="18" charset="0"/>
              </a:rPr>
              <a:t>‘ε’ transitions and multiple states on same input.</a:t>
            </a:r>
          </a:p>
          <a:p>
            <a:pPr marL="0" indent="0" algn="just">
              <a:buNone/>
            </a:pPr>
            <a:endParaRPr lang="en-IN" dirty="0">
              <a:latin typeface="Times New Roman" panose="02020603050405020304" pitchFamily="18" charset="0"/>
              <a:ea typeface="Segoe UI Black" panose="020B0A02040204020203" pitchFamily="34" charset="0"/>
              <a:cs typeface="Times New Roman" panose="02020603050405020304" pitchFamily="18" charset="0"/>
            </a:endParaRPr>
          </a:p>
          <a:p>
            <a:pPr marL="0" indent="0" algn="just">
              <a:buNone/>
            </a:pPr>
            <a:r>
              <a:rPr lang="en-IN" sz="2000" b="1" dirty="0">
                <a:latin typeface="Times New Roman" panose="02020603050405020304" pitchFamily="18" charset="0"/>
                <a:ea typeface="Segoe UI Black" panose="020B0A02040204020203" pitchFamily="34" charset="0"/>
                <a:cs typeface="Times New Roman" panose="02020603050405020304" pitchFamily="18" charset="0"/>
              </a:rPr>
              <a:t>NOTE</a:t>
            </a:r>
            <a:r>
              <a:rPr lang="en-IN" sz="2000" dirty="0">
                <a:latin typeface="Times New Roman" panose="02020603050405020304" pitchFamily="18" charset="0"/>
                <a:ea typeface="Segoe UI Black" panose="020B0A02040204020203" pitchFamily="34" charset="0"/>
                <a:cs typeface="Times New Roman" panose="02020603050405020304" pitchFamily="18" charset="0"/>
              </a:rPr>
              <a:t>: </a:t>
            </a:r>
          </a:p>
          <a:p>
            <a:pPr marL="457200" indent="-457200" algn="just">
              <a:buAutoNum type="arabicPeriod"/>
            </a:pPr>
            <a:r>
              <a:rPr lang="en-IN" sz="2000" dirty="0">
                <a:latin typeface="Times New Roman" panose="02020603050405020304" pitchFamily="18" charset="0"/>
                <a:ea typeface="Segoe UI Black" panose="020B0A02040204020203" pitchFamily="34" charset="0"/>
                <a:cs typeface="Times New Roman" panose="02020603050405020304" pitchFamily="18" charset="0"/>
              </a:rPr>
              <a:t>There is no need to complete the PDA as it results in more complex structure and functioning.</a:t>
            </a:r>
          </a:p>
          <a:p>
            <a:pPr marL="457200" indent="-457200" algn="just">
              <a:buAutoNum type="arabicPeriod"/>
            </a:pPr>
            <a:r>
              <a:rPr lang="en-IN" sz="2000" dirty="0">
                <a:latin typeface="Times New Roman" panose="02020603050405020304" pitchFamily="18" charset="0"/>
                <a:ea typeface="Segoe UI Black" panose="020B0A02040204020203" pitchFamily="34" charset="0"/>
                <a:cs typeface="Times New Roman" panose="02020603050405020304" pitchFamily="18" charset="0"/>
              </a:rPr>
              <a:t>Power(DPDA)  &gt; Power(NDPDA).</a:t>
            </a:r>
          </a:p>
        </p:txBody>
      </p:sp>
    </p:spTree>
    <p:extLst>
      <p:ext uri="{BB962C8B-B14F-4D97-AF65-F5344CB8AC3E}">
        <p14:creationId xmlns:p14="http://schemas.microsoft.com/office/powerpoint/2010/main" val="3117873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2DBA4F2-8642-4F5C-AE7F-5E9AA1636EB8}"/>
              </a:ext>
            </a:extLst>
          </p:cNvPr>
          <p:cNvSpPr txBox="1">
            <a:spLocks/>
          </p:cNvSpPr>
          <p:nvPr/>
        </p:nvSpPr>
        <p:spPr>
          <a:xfrm>
            <a:off x="1295402" y="870373"/>
            <a:ext cx="9601196" cy="76538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a:latin typeface="Times New Roman" panose="02020603050405020304" pitchFamily="18" charset="0"/>
                <a:cs typeface="Times New Roman" panose="02020603050405020304" pitchFamily="18" charset="0"/>
              </a:rPr>
              <a:t>Block Diagram of PDA</a:t>
            </a:r>
            <a:endParaRPr lang="en-IN" dirty="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CA529702-9A18-4D16-A3A7-03BEFCBB847F}"/>
              </a:ext>
            </a:extLst>
          </p:cNvPr>
          <p:cNvGrpSpPr/>
          <p:nvPr/>
        </p:nvGrpSpPr>
        <p:grpSpPr>
          <a:xfrm>
            <a:off x="1481137" y="1635761"/>
            <a:ext cx="9229725" cy="4600575"/>
            <a:chOff x="1481137" y="1635761"/>
            <a:chExt cx="9229725" cy="4600575"/>
          </a:xfrm>
        </p:grpSpPr>
        <p:pic>
          <p:nvPicPr>
            <p:cNvPr id="4" name="Picture 3">
              <a:extLst>
                <a:ext uri="{FF2B5EF4-FFF2-40B4-BE49-F238E27FC236}">
                  <a16:creationId xmlns:a16="http://schemas.microsoft.com/office/drawing/2014/main" id="{F8AEC2B6-E432-411E-8D78-F994451CB764}"/>
                </a:ext>
              </a:extLst>
            </p:cNvPr>
            <p:cNvPicPr>
              <a:picLocks noChangeAspect="1"/>
            </p:cNvPicPr>
            <p:nvPr/>
          </p:nvPicPr>
          <p:blipFill>
            <a:blip r:embed="rId2"/>
            <a:stretch>
              <a:fillRect/>
            </a:stretch>
          </p:blipFill>
          <p:spPr>
            <a:xfrm>
              <a:off x="1481137" y="1635761"/>
              <a:ext cx="9229725" cy="4600575"/>
            </a:xfrm>
            <a:prstGeom prst="rect">
              <a:avLst/>
            </a:prstGeom>
          </p:spPr>
        </p:pic>
        <p:cxnSp>
          <p:nvCxnSpPr>
            <p:cNvPr id="6" name="Straight Arrow Connector 5">
              <a:extLst>
                <a:ext uri="{FF2B5EF4-FFF2-40B4-BE49-F238E27FC236}">
                  <a16:creationId xmlns:a16="http://schemas.microsoft.com/office/drawing/2014/main" id="{C7B7F69F-65EC-4AC7-AB44-3D49E5EB8351}"/>
                </a:ext>
              </a:extLst>
            </p:cNvPr>
            <p:cNvCxnSpPr>
              <a:cxnSpLocks/>
            </p:cNvCxnSpPr>
            <p:nvPr/>
          </p:nvCxnSpPr>
          <p:spPr>
            <a:xfrm>
              <a:off x="2566416" y="3224784"/>
              <a:ext cx="47473" cy="1328743"/>
            </a:xfrm>
            <a:prstGeom prst="straightConnector1">
              <a:avLst/>
            </a:prstGeom>
            <a:ln>
              <a:solidFill>
                <a:schemeClr val="tx1"/>
              </a:solidFill>
              <a:tailEnd type="triangle"/>
            </a:ln>
            <a:effectLst>
              <a:innerShdw blurRad="114300">
                <a:prstClr val="black"/>
              </a:innerShdw>
            </a:effectLst>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275064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EC0F5-86AE-4F06-B129-C2C7E32C1EE2}"/>
              </a:ext>
            </a:extLst>
          </p:cNvPr>
          <p:cNvSpPr>
            <a:spLocks noGrp="1"/>
          </p:cNvSpPr>
          <p:nvPr>
            <p:ph type="title"/>
          </p:nvPr>
        </p:nvSpPr>
        <p:spPr/>
        <p:txBody>
          <a:bodyPr/>
          <a:lstStyle/>
          <a:p>
            <a:pPr algn="just"/>
            <a:r>
              <a:rPr lang="en-US" dirty="0">
                <a:latin typeface="Times New Roman" panose="02020603050405020304" pitchFamily="18" charset="0"/>
                <a:cs typeface="Times New Roman" panose="02020603050405020304" pitchFamily="18" charset="0"/>
              </a:rPr>
              <a:t>Block Diagram Explanation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01FB6E-BF77-46D5-90E5-DB8B10E9A821}"/>
              </a:ext>
            </a:extLst>
          </p:cNvPr>
          <p:cNvSpPr>
            <a:spLocks noGrp="1"/>
          </p:cNvSpPr>
          <p:nvPr>
            <p:ph idx="1"/>
          </p:nvPr>
        </p:nvSpPr>
        <p:spPr/>
        <p:txBody>
          <a:bodyPr>
            <a:normAutofit fontScale="85000" lnSpcReduction="20000"/>
          </a:bodyPr>
          <a:lstStyle/>
          <a:p>
            <a:pPr algn="just"/>
            <a:r>
              <a:rPr lang="en-IN" b="1" dirty="0">
                <a:latin typeface="Times New Roman" panose="02020603050405020304" pitchFamily="18" charset="0"/>
                <a:cs typeface="Times New Roman" panose="02020603050405020304" pitchFamily="18" charset="0"/>
              </a:rPr>
              <a:t>Input tape</a:t>
            </a:r>
            <a:r>
              <a:rPr lang="en-IN" dirty="0">
                <a:latin typeface="Times New Roman" panose="02020603050405020304" pitchFamily="18" charset="0"/>
                <a:cs typeface="Times New Roman" panose="02020603050405020304" pitchFamily="18" charset="0"/>
              </a:rPr>
              <a:t>: The input tape is divided in many cells or symbols. The input head is read-only and may only move from left to right, one symbol at a time. ‘ε’ denotes the end of input tape.</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Finite control</a:t>
            </a:r>
            <a:r>
              <a:rPr lang="en-IN" dirty="0">
                <a:latin typeface="Times New Roman" panose="02020603050405020304" pitchFamily="18" charset="0"/>
                <a:cs typeface="Times New Roman" panose="02020603050405020304" pitchFamily="18" charset="0"/>
              </a:rPr>
              <a:t>: The finite control has some pointer which points the current symbol which is to be read.</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Stack</a:t>
            </a:r>
            <a:r>
              <a:rPr lang="en-IN" dirty="0">
                <a:latin typeface="Times New Roman" panose="02020603050405020304" pitchFamily="18" charset="0"/>
                <a:cs typeface="Times New Roman" panose="02020603050405020304" pitchFamily="18" charset="0"/>
              </a:rPr>
              <a:t>: The stack is a structure in which we can push and remove the items from one end only. It has an infinite size. In PDA, the stack is used to store the items temporarily. ‘I’ is initial input of the stack.</a:t>
            </a:r>
          </a:p>
        </p:txBody>
      </p:sp>
    </p:spTree>
    <p:extLst>
      <p:ext uri="{BB962C8B-B14F-4D97-AF65-F5344CB8AC3E}">
        <p14:creationId xmlns:p14="http://schemas.microsoft.com/office/powerpoint/2010/main" val="3401721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F614A-C1B6-482A-8A9F-C0AFA4EBEB29}"/>
              </a:ext>
            </a:extLst>
          </p:cNvPr>
          <p:cNvSpPr txBox="1">
            <a:spLocks/>
          </p:cNvSpPr>
          <p:nvPr/>
        </p:nvSpPr>
        <p:spPr>
          <a:xfrm>
            <a:off x="1295402" y="728133"/>
            <a:ext cx="9601196" cy="63330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a:latin typeface="Times New Roman" panose="02020603050405020304" pitchFamily="18" charset="0"/>
                <a:cs typeface="Times New Roman" panose="02020603050405020304" pitchFamily="18" charset="0"/>
              </a:rPr>
              <a:t>Why Stack?</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9942B1-A514-400E-AA4C-B2DF8157B01A}"/>
              </a:ext>
            </a:extLst>
          </p:cNvPr>
          <p:cNvSpPr txBox="1">
            <a:spLocks/>
          </p:cNvSpPr>
          <p:nvPr/>
        </p:nvSpPr>
        <p:spPr>
          <a:xfrm>
            <a:off x="838200" y="1564195"/>
            <a:ext cx="10515600" cy="4460685"/>
          </a:xfrm>
          <a:prstGeom prst="rect">
            <a:avLst/>
          </a:prstGeom>
        </p:spPr>
        <p:txBody>
          <a:bodyPr>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n-US">
                <a:latin typeface="Times New Roman" panose="02020603050405020304" pitchFamily="18" charset="0"/>
                <a:cs typeface="Times New Roman" panose="02020603050405020304" pitchFamily="18" charset="0"/>
              </a:rPr>
              <a:t>As finite automata can store only finite set of data, so we needed a something for infinite data values and thus we made a use of memory element to store those values.</a:t>
            </a:r>
          </a:p>
          <a:p>
            <a:pPr algn="just"/>
            <a:r>
              <a:rPr lang="en-US">
                <a:latin typeface="Times New Roman" panose="02020603050405020304" pitchFamily="18" charset="0"/>
                <a:cs typeface="Times New Roman" panose="02020603050405020304" pitchFamily="18" charset="0"/>
              </a:rPr>
              <a:t>Now, memory element or data structures can be many like arrays, linked list, trees, etc. But why stack? </a:t>
            </a:r>
          </a:p>
          <a:p>
            <a:pPr algn="just"/>
            <a:r>
              <a:rPr lang="en-US">
                <a:latin typeface="Times New Roman" panose="02020603050405020304" pitchFamily="18" charset="0"/>
                <a:cs typeface="Times New Roman" panose="02020603050405020304" pitchFamily="18" charset="0"/>
              </a:rPr>
              <a:t>Let us consider that we choose some other data structure like Array. Insertion and deletion works on 2 conditions that are overflow and underflow. To check those conditions we need to index the data elements and that makes it complex!</a:t>
            </a:r>
          </a:p>
          <a:p>
            <a:pPr algn="just"/>
            <a:r>
              <a:rPr lang="en-US">
                <a:latin typeface="Times New Roman" panose="02020603050405020304" pitchFamily="18" charset="0"/>
                <a:cs typeface="Times New Roman" panose="02020603050405020304" pitchFamily="18" charset="0"/>
              </a:rPr>
              <a:t>Coming back to stack, if we say for stack overflow condition is not necessary as memory size allocated to stack is infinity. So, there will never be an overflow condition.</a:t>
            </a:r>
            <a:r>
              <a:rPr lang="en-IN">
                <a:latin typeface="Times New Roman" panose="02020603050405020304" pitchFamily="18" charset="0"/>
                <a:cs typeface="Times New Roman" panose="02020603050405020304" pitchFamily="18" charset="0"/>
              </a:rPr>
              <a:t> What can be done for underflow? Underflow condition is if there is no element to pop from stack that needs indexing if we had considered any other data structure. But to overcome that in stack we used an initial stack top symbol that is ‘I’ as described in formal description.</a:t>
            </a:r>
          </a:p>
          <a:p>
            <a:pPr algn="just"/>
            <a:r>
              <a:rPr lang="en-IN">
                <a:latin typeface="Times New Roman" panose="02020603050405020304" pitchFamily="18" charset="0"/>
                <a:cs typeface="Times New Roman" panose="02020603050405020304" pitchFamily="18" charset="0"/>
              </a:rPr>
              <a:t>Therefore, if the element popped comes out to be ‘I’ then we have reached to underflow condition.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5302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1129</Words>
  <Application>Microsoft Office PowerPoint</Application>
  <PresentationFormat>Widescreen</PresentationFormat>
  <Paragraphs>98</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Garamond</vt:lpstr>
      <vt:lpstr>Times New Roman</vt:lpstr>
      <vt:lpstr>Organic</vt:lpstr>
      <vt:lpstr>PUSH DOWN AUTOMATA</vt:lpstr>
      <vt:lpstr>Simple Understanding of Push-Down Automata</vt:lpstr>
      <vt:lpstr>PowerPoint Presentation</vt:lpstr>
      <vt:lpstr>Push Down Automata</vt:lpstr>
      <vt:lpstr>Which is more powerful PDA or FA?</vt:lpstr>
      <vt:lpstr>PowerPoint Presentation</vt:lpstr>
      <vt:lpstr>PowerPoint Presentation</vt:lpstr>
      <vt:lpstr>Block Diagram Explanation</vt:lpstr>
      <vt:lpstr>PowerPoint Presentation</vt:lpstr>
      <vt:lpstr>Formal Representation of PDA</vt:lpstr>
      <vt:lpstr>PowerPoint Presentation</vt:lpstr>
      <vt:lpstr>PowerPoint Presentation</vt:lpstr>
      <vt:lpstr>Operations on stack</vt:lpstr>
      <vt:lpstr>PowerPoint Presentation</vt:lpstr>
      <vt:lpstr>PowerPoint Presentation</vt:lpstr>
      <vt:lpstr>PowerPoint Presentation</vt:lpstr>
      <vt:lpstr>Acceptability by Push Down Automata</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PUSH DOWN AUTOMATA</dc:title>
  <dc:creator>Sehajpreet Singh</dc:creator>
  <cp:lastModifiedBy>Sehajpreet Singh</cp:lastModifiedBy>
  <cp:revision>12</cp:revision>
  <dcterms:created xsi:type="dcterms:W3CDTF">2020-03-23T08:40:51Z</dcterms:created>
  <dcterms:modified xsi:type="dcterms:W3CDTF">2020-03-23T17:37:28Z</dcterms:modified>
</cp:coreProperties>
</file>