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BM Plex Sans" charset="1" panose="020B0503050203000203"/>
      <p:regular r:id="rId10"/>
    </p:embeddedFont>
    <p:embeddedFont>
      <p:font typeface="IBM Plex Sans Bold" charset="1" panose="020B0803050203000203"/>
      <p:regular r:id="rId11"/>
    </p:embeddedFont>
    <p:embeddedFont>
      <p:font typeface="IBM Plex Sans Italics" charset="1" panose="020B0503050203000203"/>
      <p:regular r:id="rId12"/>
    </p:embeddedFont>
    <p:embeddedFont>
      <p:font typeface="IBM Plex Sans Bold Italics" charset="1" panose="020B0803050203000203"/>
      <p:regular r:id="rId13"/>
    </p:embeddedFont>
    <p:embeddedFont>
      <p:font typeface="IBM Plex Sans Thin" charset="1" panose="020B0203050203000203"/>
      <p:regular r:id="rId14"/>
    </p:embeddedFont>
    <p:embeddedFont>
      <p:font typeface="IBM Plex Sans Thin Italics" charset="1" panose="020B0203050203000203"/>
      <p:regular r:id="rId15"/>
    </p:embeddedFont>
    <p:embeddedFont>
      <p:font typeface="IBM Plex Sans Medium" charset="1" panose="020B0603050203000203"/>
      <p:regular r:id="rId16"/>
    </p:embeddedFont>
    <p:embeddedFont>
      <p:font typeface="IBM Plex Sans Medium Italics" charset="1" panose="020B06030502030002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jpeg" Type="http://schemas.openxmlformats.org/officeDocument/2006/relationships/image"/><Relationship Id="rId5" Target="../media/image24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84" y="288"/>
            <a:ext cx="18309169" cy="10286424"/>
          </a:xfrm>
          <a:custGeom>
            <a:avLst/>
            <a:gdLst/>
            <a:ahLst/>
            <a:cxnLst/>
            <a:rect r="r" b="b" t="t" l="l"/>
            <a:pathLst>
              <a:path h="10286424" w="18309169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04577" y="-4505077"/>
            <a:ext cx="19297154" cy="1929715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B41A1A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3961" y="-3006539"/>
            <a:ext cx="16300077" cy="1630007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B41A1A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562391" y="-1438109"/>
            <a:ext cx="13163219" cy="13163219"/>
          </a:xfrm>
          <a:custGeom>
            <a:avLst/>
            <a:gdLst/>
            <a:ahLst/>
            <a:cxnLst/>
            <a:rect r="r" b="b" t="t" l="l"/>
            <a:pathLst>
              <a:path h="13163219" w="13163219">
                <a:moveTo>
                  <a:pt x="0" y="0"/>
                </a:moveTo>
                <a:lnTo>
                  <a:pt x="13163218" y="0"/>
                </a:lnTo>
                <a:lnTo>
                  <a:pt x="13163218" y="13163218"/>
                </a:lnTo>
                <a:lnTo>
                  <a:pt x="0" y="1316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219796" y="219296"/>
            <a:ext cx="9848407" cy="9848407"/>
          </a:xfrm>
          <a:custGeom>
            <a:avLst/>
            <a:gdLst/>
            <a:ahLst/>
            <a:cxnLst/>
            <a:rect r="r" b="b" t="t" l="l"/>
            <a:pathLst>
              <a:path h="9848407" w="9848407">
                <a:moveTo>
                  <a:pt x="0" y="0"/>
                </a:moveTo>
                <a:lnTo>
                  <a:pt x="9848408" y="0"/>
                </a:lnTo>
                <a:lnTo>
                  <a:pt x="9848408" y="9848408"/>
                </a:lnTo>
                <a:lnTo>
                  <a:pt x="0" y="98484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025262" y="2024762"/>
            <a:ext cx="6237475" cy="6237475"/>
          </a:xfrm>
          <a:custGeom>
            <a:avLst/>
            <a:gdLst/>
            <a:ahLst/>
            <a:cxnLst/>
            <a:rect r="r" b="b" t="t" l="l"/>
            <a:pathLst>
              <a:path h="6237475" w="6237475">
                <a:moveTo>
                  <a:pt x="0" y="0"/>
                </a:moveTo>
                <a:lnTo>
                  <a:pt x="6237476" y="0"/>
                </a:lnTo>
                <a:lnTo>
                  <a:pt x="6237476" y="6237476"/>
                </a:lnTo>
                <a:lnTo>
                  <a:pt x="0" y="62374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58741" y="1785716"/>
            <a:ext cx="478093" cy="478093"/>
            <a:chOff x="0" y="0"/>
            <a:chExt cx="637458" cy="63745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637458" cy="637458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0">
            <a:off x="324380" y="9258300"/>
            <a:ext cx="478093" cy="478093"/>
            <a:chOff x="0" y="0"/>
            <a:chExt cx="637458" cy="637458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637458" cy="637458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</p:grpSp>
      <p:grpSp>
        <p:nvGrpSpPr>
          <p:cNvPr name="Group 26" id="26"/>
          <p:cNvGrpSpPr/>
          <p:nvPr/>
        </p:nvGrpSpPr>
        <p:grpSpPr>
          <a:xfrm rot="0">
            <a:off x="16435179" y="8023191"/>
            <a:ext cx="478093" cy="478093"/>
            <a:chOff x="0" y="0"/>
            <a:chExt cx="637458" cy="637458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637458" cy="637458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</p:grpSp>
      <p:grpSp>
        <p:nvGrpSpPr>
          <p:cNvPr name="Group 33" id="33"/>
          <p:cNvGrpSpPr/>
          <p:nvPr/>
        </p:nvGrpSpPr>
        <p:grpSpPr>
          <a:xfrm rot="0">
            <a:off x="17534462" y="550607"/>
            <a:ext cx="478093" cy="478093"/>
            <a:chOff x="0" y="0"/>
            <a:chExt cx="637458" cy="637458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637458" cy="637458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0"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</p:grpSp>
      <p:grpSp>
        <p:nvGrpSpPr>
          <p:cNvPr name="Group 40" id="40"/>
          <p:cNvGrpSpPr/>
          <p:nvPr/>
        </p:nvGrpSpPr>
        <p:grpSpPr>
          <a:xfrm rot="0">
            <a:off x="15426633" y="4085094"/>
            <a:ext cx="478093" cy="478093"/>
            <a:chOff x="0" y="0"/>
            <a:chExt cx="637458" cy="637458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0"/>
              <a:ext cx="637458" cy="637458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0"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</p:grpSp>
      <p:grpSp>
        <p:nvGrpSpPr>
          <p:cNvPr name="Group 47" id="47"/>
          <p:cNvGrpSpPr/>
          <p:nvPr/>
        </p:nvGrpSpPr>
        <p:grpSpPr>
          <a:xfrm rot="0">
            <a:off x="2422412" y="6188617"/>
            <a:ext cx="478093" cy="478093"/>
            <a:chOff x="0" y="0"/>
            <a:chExt cx="637458" cy="637458"/>
          </a:xfrm>
        </p:grpSpPr>
        <p:grpSp>
          <p:nvGrpSpPr>
            <p:cNvPr name="Group 48" id="48"/>
            <p:cNvGrpSpPr/>
            <p:nvPr/>
          </p:nvGrpSpPr>
          <p:grpSpPr>
            <a:xfrm rot="0">
              <a:off x="0" y="0"/>
              <a:ext cx="637458" cy="637458"/>
              <a:chOff x="0" y="0"/>
              <a:chExt cx="812800" cy="812800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  <p:grpSp>
          <p:nvGrpSpPr>
            <p:cNvPr name="Group 51" id="51"/>
            <p:cNvGrpSpPr/>
            <p:nvPr/>
          </p:nvGrpSpPr>
          <p:grpSpPr>
            <a:xfrm rot="0"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</p:grpSp>
      <p:grpSp>
        <p:nvGrpSpPr>
          <p:cNvPr name="Group 54" id="54"/>
          <p:cNvGrpSpPr/>
          <p:nvPr/>
        </p:nvGrpSpPr>
        <p:grpSpPr>
          <a:xfrm rot="0">
            <a:off x="7543238" y="3455052"/>
            <a:ext cx="3201524" cy="617730"/>
            <a:chOff x="0" y="0"/>
            <a:chExt cx="843200" cy="162694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43200" cy="162694"/>
            </a:xfrm>
            <a:custGeom>
              <a:avLst/>
              <a:gdLst/>
              <a:ahLst/>
              <a:cxnLst/>
              <a:rect r="r" b="b" t="t" l="l"/>
              <a:pathLst>
                <a:path h="162694" w="843200">
                  <a:moveTo>
                    <a:pt x="38691" y="0"/>
                  </a:moveTo>
                  <a:lnTo>
                    <a:pt x="804508" y="0"/>
                  </a:lnTo>
                  <a:cubicBezTo>
                    <a:pt x="825877" y="0"/>
                    <a:pt x="843200" y="17323"/>
                    <a:pt x="843200" y="38691"/>
                  </a:cubicBezTo>
                  <a:lnTo>
                    <a:pt x="843200" y="124003"/>
                  </a:lnTo>
                  <a:cubicBezTo>
                    <a:pt x="843200" y="145372"/>
                    <a:pt x="825877" y="162694"/>
                    <a:pt x="804508" y="162694"/>
                  </a:cubicBezTo>
                  <a:lnTo>
                    <a:pt x="38691" y="162694"/>
                  </a:lnTo>
                  <a:cubicBezTo>
                    <a:pt x="17323" y="162694"/>
                    <a:pt x="0" y="145372"/>
                    <a:pt x="0" y="124003"/>
                  </a:cubicBezTo>
                  <a:lnTo>
                    <a:pt x="0" y="38691"/>
                  </a:lnTo>
                  <a:cubicBezTo>
                    <a:pt x="0" y="17323"/>
                    <a:pt x="17323" y="0"/>
                    <a:pt x="3869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B41A1A"/>
                  </a:solidFill>
                  <a:latin typeface="IBM Plex Sans Medium"/>
                </a:rPr>
                <a:t>Ingoude Company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2009710" y="4263621"/>
            <a:ext cx="14268580" cy="2502287"/>
            <a:chOff x="0" y="0"/>
            <a:chExt cx="19024773" cy="3336383"/>
          </a:xfrm>
        </p:grpSpPr>
        <p:sp>
          <p:nvSpPr>
            <p:cNvPr name="TextBox 58" id="58"/>
            <p:cNvSpPr txBox="true"/>
            <p:nvPr/>
          </p:nvSpPr>
          <p:spPr>
            <a:xfrm rot="0">
              <a:off x="0" y="-238125"/>
              <a:ext cx="19024773" cy="2676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800"/>
                </a:lnSpc>
                <a:spcBef>
                  <a:spcPct val="0"/>
                </a:spcBef>
              </a:pPr>
              <a:r>
                <a:rPr lang="en-US" sz="12000">
                  <a:solidFill>
                    <a:srgbClr val="B41A1A"/>
                  </a:solidFill>
                  <a:latin typeface="IBM Plex Sans Bold"/>
                </a:rPr>
                <a:t>Startup Pitch Deck</a:t>
              </a:r>
            </a:p>
          </p:txBody>
        </p:sp>
        <p:sp>
          <p:nvSpPr>
            <p:cNvPr name="TextBox 59" id="59"/>
            <p:cNvSpPr txBox="true"/>
            <p:nvPr/>
          </p:nvSpPr>
          <p:spPr>
            <a:xfrm rot="0">
              <a:off x="3971856" y="2628781"/>
              <a:ext cx="11081061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spc="656">
                  <a:solidFill>
                    <a:srgbClr val="B41A1A"/>
                  </a:solidFill>
                  <a:latin typeface="IBM Plex Sans"/>
                </a:rPr>
                <a:t>PRESENTATION</a:t>
              </a:r>
            </a:p>
          </p:txBody>
        </p:sp>
      </p:grpSp>
      <p:sp>
        <p:nvSpPr>
          <p:cNvPr name="Freeform 60" id="60"/>
          <p:cNvSpPr/>
          <p:nvPr/>
        </p:nvSpPr>
        <p:spPr>
          <a:xfrm flipH="false" flipV="false" rot="0">
            <a:off x="-10584" y="288"/>
            <a:ext cx="18309169" cy="10286424"/>
          </a:xfrm>
          <a:custGeom>
            <a:avLst/>
            <a:gdLst/>
            <a:ahLst/>
            <a:cxnLst/>
            <a:rect r="r" b="b" t="t" l="l"/>
            <a:pathLst>
              <a:path h="10286424" w="18309169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1" id="61"/>
          <p:cNvGrpSpPr/>
          <p:nvPr/>
        </p:nvGrpSpPr>
        <p:grpSpPr>
          <a:xfrm rot="0">
            <a:off x="802474" y="-3006539"/>
            <a:ext cx="16300077" cy="16300077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B41A1A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63" id="6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2562391" y="-1438109"/>
            <a:ext cx="13163219" cy="13163219"/>
          </a:xfrm>
          <a:custGeom>
            <a:avLst/>
            <a:gdLst/>
            <a:ahLst/>
            <a:cxnLst/>
            <a:rect r="r" b="b" t="t" l="l"/>
            <a:pathLst>
              <a:path h="13163219" w="13163219">
                <a:moveTo>
                  <a:pt x="0" y="0"/>
                </a:moveTo>
                <a:lnTo>
                  <a:pt x="13163218" y="0"/>
                </a:lnTo>
                <a:lnTo>
                  <a:pt x="13163218" y="13163218"/>
                </a:lnTo>
                <a:lnTo>
                  <a:pt x="0" y="131632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4219796" y="219296"/>
            <a:ext cx="9848407" cy="9848407"/>
          </a:xfrm>
          <a:custGeom>
            <a:avLst/>
            <a:gdLst/>
            <a:ahLst/>
            <a:cxnLst/>
            <a:rect r="r" b="b" t="t" l="l"/>
            <a:pathLst>
              <a:path h="9848407" w="9848407">
                <a:moveTo>
                  <a:pt x="0" y="0"/>
                </a:moveTo>
                <a:lnTo>
                  <a:pt x="9848408" y="0"/>
                </a:lnTo>
                <a:lnTo>
                  <a:pt x="9848408" y="9848408"/>
                </a:lnTo>
                <a:lnTo>
                  <a:pt x="0" y="98484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1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0">
            <a:off x="6025262" y="2024762"/>
            <a:ext cx="6237475" cy="6237475"/>
          </a:xfrm>
          <a:custGeom>
            <a:avLst/>
            <a:gdLst/>
            <a:ahLst/>
            <a:cxnLst/>
            <a:rect r="r" b="b" t="t" l="l"/>
            <a:pathLst>
              <a:path h="6237475" w="6237475">
                <a:moveTo>
                  <a:pt x="0" y="0"/>
                </a:moveTo>
                <a:lnTo>
                  <a:pt x="6237476" y="0"/>
                </a:lnTo>
                <a:lnTo>
                  <a:pt x="6237476" y="6237476"/>
                </a:lnTo>
                <a:lnTo>
                  <a:pt x="0" y="62374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7" id="67"/>
          <p:cNvGrpSpPr/>
          <p:nvPr/>
        </p:nvGrpSpPr>
        <p:grpSpPr>
          <a:xfrm rot="0">
            <a:off x="1358741" y="1785716"/>
            <a:ext cx="478093" cy="478093"/>
            <a:chOff x="0" y="0"/>
            <a:chExt cx="637458" cy="637458"/>
          </a:xfrm>
        </p:grpSpPr>
        <p:grpSp>
          <p:nvGrpSpPr>
            <p:cNvPr name="Group 68" id="68"/>
            <p:cNvGrpSpPr/>
            <p:nvPr/>
          </p:nvGrpSpPr>
          <p:grpSpPr>
            <a:xfrm rot="0">
              <a:off x="0" y="0"/>
              <a:ext cx="637458" cy="637458"/>
              <a:chOff x="0" y="0"/>
              <a:chExt cx="812800" cy="812800"/>
            </a:xfrm>
          </p:grpSpPr>
          <p:sp>
            <p:nvSpPr>
              <p:cNvPr name="Freeform 69" id="6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</p:sp>
          <p:sp>
            <p:nvSpPr>
              <p:cNvPr name="TextBox 70" id="70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  <p:grpSp>
          <p:nvGrpSpPr>
            <p:cNvPr name="Group 71" id="71"/>
            <p:cNvGrpSpPr/>
            <p:nvPr/>
          </p:nvGrpSpPr>
          <p:grpSpPr>
            <a:xfrm rot="0"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name="Freeform 72" id="7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</p:sp>
          <p:sp>
            <p:nvSpPr>
              <p:cNvPr name="TextBox 73" id="73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</p:grpSp>
      <p:grpSp>
        <p:nvGrpSpPr>
          <p:cNvPr name="Group 74" id="74"/>
          <p:cNvGrpSpPr/>
          <p:nvPr/>
        </p:nvGrpSpPr>
        <p:grpSpPr>
          <a:xfrm rot="0">
            <a:off x="324380" y="9258300"/>
            <a:ext cx="478093" cy="478093"/>
            <a:chOff x="0" y="0"/>
            <a:chExt cx="637458" cy="637458"/>
          </a:xfrm>
        </p:grpSpPr>
        <p:grpSp>
          <p:nvGrpSpPr>
            <p:cNvPr name="Group 75" id="75"/>
            <p:cNvGrpSpPr/>
            <p:nvPr/>
          </p:nvGrpSpPr>
          <p:grpSpPr>
            <a:xfrm rot="0">
              <a:off x="0" y="0"/>
              <a:ext cx="637458" cy="637458"/>
              <a:chOff x="0" y="0"/>
              <a:chExt cx="812800" cy="812800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  <p:grpSp>
          <p:nvGrpSpPr>
            <p:cNvPr name="Group 78" id="78"/>
            <p:cNvGrpSpPr/>
            <p:nvPr/>
          </p:nvGrpSpPr>
          <p:grpSpPr>
            <a:xfrm rot="0"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name="Freeform 79" id="7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</p:sp>
          <p:sp>
            <p:nvSpPr>
              <p:cNvPr name="TextBox 80" id="80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</p:grpSp>
      <p:grpSp>
        <p:nvGrpSpPr>
          <p:cNvPr name="Group 81" id="81"/>
          <p:cNvGrpSpPr/>
          <p:nvPr/>
        </p:nvGrpSpPr>
        <p:grpSpPr>
          <a:xfrm rot="0">
            <a:off x="16435179" y="8023191"/>
            <a:ext cx="478093" cy="478093"/>
            <a:chOff x="0" y="0"/>
            <a:chExt cx="637458" cy="637458"/>
          </a:xfrm>
        </p:grpSpPr>
        <p:grpSp>
          <p:nvGrpSpPr>
            <p:cNvPr name="Group 82" id="82"/>
            <p:cNvGrpSpPr/>
            <p:nvPr/>
          </p:nvGrpSpPr>
          <p:grpSpPr>
            <a:xfrm rot="0">
              <a:off x="0" y="0"/>
              <a:ext cx="637458" cy="637458"/>
              <a:chOff x="0" y="0"/>
              <a:chExt cx="812800" cy="812800"/>
            </a:xfrm>
          </p:grpSpPr>
          <p:sp>
            <p:nvSpPr>
              <p:cNvPr name="Freeform 83" id="8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</p:sp>
          <p:sp>
            <p:nvSpPr>
              <p:cNvPr name="TextBox 84" id="84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  <p:grpSp>
          <p:nvGrpSpPr>
            <p:cNvPr name="Group 85" id="85"/>
            <p:cNvGrpSpPr/>
            <p:nvPr/>
          </p:nvGrpSpPr>
          <p:grpSpPr>
            <a:xfrm rot="0"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name="Freeform 86" id="8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</p:sp>
          <p:sp>
            <p:nvSpPr>
              <p:cNvPr name="TextBox 87" id="8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</p:grpSp>
      <p:grpSp>
        <p:nvGrpSpPr>
          <p:cNvPr name="Group 88" id="88"/>
          <p:cNvGrpSpPr/>
          <p:nvPr/>
        </p:nvGrpSpPr>
        <p:grpSpPr>
          <a:xfrm rot="0">
            <a:off x="17534462" y="550607"/>
            <a:ext cx="478093" cy="478093"/>
            <a:chOff x="0" y="0"/>
            <a:chExt cx="637458" cy="637458"/>
          </a:xfrm>
        </p:grpSpPr>
        <p:grpSp>
          <p:nvGrpSpPr>
            <p:cNvPr name="Group 89" id="89"/>
            <p:cNvGrpSpPr/>
            <p:nvPr/>
          </p:nvGrpSpPr>
          <p:grpSpPr>
            <a:xfrm rot="0">
              <a:off x="0" y="0"/>
              <a:ext cx="637458" cy="637458"/>
              <a:chOff x="0" y="0"/>
              <a:chExt cx="812800" cy="812800"/>
            </a:xfrm>
          </p:grpSpPr>
          <p:sp>
            <p:nvSpPr>
              <p:cNvPr name="Freeform 90" id="9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</p:sp>
          <p:sp>
            <p:nvSpPr>
              <p:cNvPr name="TextBox 91" id="91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  <p:grpSp>
          <p:nvGrpSpPr>
            <p:cNvPr name="Group 92" id="92"/>
            <p:cNvGrpSpPr/>
            <p:nvPr/>
          </p:nvGrpSpPr>
          <p:grpSpPr>
            <a:xfrm rot="0"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name="Freeform 93" id="9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</p:sp>
          <p:sp>
            <p:nvSpPr>
              <p:cNvPr name="TextBox 94" id="94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</p:grpSp>
      <p:grpSp>
        <p:nvGrpSpPr>
          <p:cNvPr name="Group 95" id="95"/>
          <p:cNvGrpSpPr/>
          <p:nvPr/>
        </p:nvGrpSpPr>
        <p:grpSpPr>
          <a:xfrm rot="0">
            <a:off x="15426633" y="4085094"/>
            <a:ext cx="478093" cy="478093"/>
            <a:chOff x="0" y="0"/>
            <a:chExt cx="637458" cy="637458"/>
          </a:xfrm>
        </p:grpSpPr>
        <p:grpSp>
          <p:nvGrpSpPr>
            <p:cNvPr name="Group 96" id="96"/>
            <p:cNvGrpSpPr/>
            <p:nvPr/>
          </p:nvGrpSpPr>
          <p:grpSpPr>
            <a:xfrm rot="0">
              <a:off x="0" y="0"/>
              <a:ext cx="637458" cy="637458"/>
              <a:chOff x="0" y="0"/>
              <a:chExt cx="812800" cy="812800"/>
            </a:xfrm>
          </p:grpSpPr>
          <p:sp>
            <p:nvSpPr>
              <p:cNvPr name="Freeform 97" id="9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</p:sp>
          <p:sp>
            <p:nvSpPr>
              <p:cNvPr name="TextBox 98" id="98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  <p:grpSp>
          <p:nvGrpSpPr>
            <p:cNvPr name="Group 99" id="99"/>
            <p:cNvGrpSpPr/>
            <p:nvPr/>
          </p:nvGrpSpPr>
          <p:grpSpPr>
            <a:xfrm rot="0"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name="Freeform 100" id="10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</p:sp>
          <p:sp>
            <p:nvSpPr>
              <p:cNvPr name="TextBox 101" id="101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</p:grpSp>
      <p:grpSp>
        <p:nvGrpSpPr>
          <p:cNvPr name="Group 102" id="102"/>
          <p:cNvGrpSpPr/>
          <p:nvPr/>
        </p:nvGrpSpPr>
        <p:grpSpPr>
          <a:xfrm rot="0">
            <a:off x="2422412" y="6188617"/>
            <a:ext cx="478093" cy="478093"/>
            <a:chOff x="0" y="0"/>
            <a:chExt cx="637458" cy="637458"/>
          </a:xfrm>
        </p:grpSpPr>
        <p:grpSp>
          <p:nvGrpSpPr>
            <p:cNvPr name="Group 103" id="103"/>
            <p:cNvGrpSpPr/>
            <p:nvPr/>
          </p:nvGrpSpPr>
          <p:grpSpPr>
            <a:xfrm rot="0">
              <a:off x="0" y="0"/>
              <a:ext cx="637458" cy="637458"/>
              <a:chOff x="0" y="0"/>
              <a:chExt cx="812800" cy="812800"/>
            </a:xfrm>
          </p:grpSpPr>
          <p:sp>
            <p:nvSpPr>
              <p:cNvPr name="Freeform 104" id="10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</p:sp>
          <p:sp>
            <p:nvSpPr>
              <p:cNvPr name="TextBox 105" id="105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  <p:grpSp>
          <p:nvGrpSpPr>
            <p:cNvPr name="Group 106" id="106"/>
            <p:cNvGrpSpPr/>
            <p:nvPr/>
          </p:nvGrpSpPr>
          <p:grpSpPr>
            <a:xfrm rot="0"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name="Freeform 107" id="10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</p:sp>
          <p:sp>
            <p:nvSpPr>
              <p:cNvPr name="TextBox 108" id="108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</p:grpSp>
      <p:grpSp>
        <p:nvGrpSpPr>
          <p:cNvPr name="Group 109" id="109"/>
          <p:cNvGrpSpPr/>
          <p:nvPr/>
        </p:nvGrpSpPr>
        <p:grpSpPr>
          <a:xfrm rot="0">
            <a:off x="2009710" y="4085094"/>
            <a:ext cx="14268580" cy="2379731"/>
            <a:chOff x="0" y="0"/>
            <a:chExt cx="19024773" cy="3172975"/>
          </a:xfrm>
        </p:grpSpPr>
        <p:sp>
          <p:nvSpPr>
            <p:cNvPr name="TextBox 110" id="110"/>
            <p:cNvSpPr txBox="true"/>
            <p:nvPr/>
          </p:nvSpPr>
          <p:spPr>
            <a:xfrm rot="0">
              <a:off x="0" y="-238125"/>
              <a:ext cx="19024773" cy="2676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800"/>
                </a:lnSpc>
                <a:spcBef>
                  <a:spcPct val="0"/>
                </a:spcBef>
              </a:pPr>
              <a:r>
                <a:rPr lang="en-US" sz="12000">
                  <a:solidFill>
                    <a:srgbClr val="B41A1A"/>
                  </a:solidFill>
                  <a:latin typeface="IBM Plex Sans Bold"/>
                </a:rPr>
                <a:t>FemmeFund</a:t>
              </a:r>
            </a:p>
          </p:txBody>
        </p:sp>
        <p:sp>
          <p:nvSpPr>
            <p:cNvPr name="TextBox 111" id="111"/>
            <p:cNvSpPr txBox="true"/>
            <p:nvPr/>
          </p:nvSpPr>
          <p:spPr>
            <a:xfrm rot="0">
              <a:off x="3971856" y="2647831"/>
              <a:ext cx="11081061" cy="525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2" id="112"/>
          <p:cNvSpPr txBox="true"/>
          <p:nvPr/>
        </p:nvSpPr>
        <p:spPr>
          <a:xfrm rot="0">
            <a:off x="6025262" y="3344353"/>
            <a:ext cx="6237475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 strike="noStrike" u="none">
                <a:solidFill>
                  <a:srgbClr val="B41A1A"/>
                </a:solidFill>
                <a:latin typeface="IBM Plex Sans Bold"/>
              </a:rPr>
              <a:t>Invictus Presents:</a:t>
            </a:r>
          </a:p>
        </p:txBody>
      </p:sp>
      <p:sp>
        <p:nvSpPr>
          <p:cNvPr name="TextBox 113" id="113"/>
          <p:cNvSpPr txBox="true"/>
          <p:nvPr/>
        </p:nvSpPr>
        <p:spPr>
          <a:xfrm rot="0">
            <a:off x="7077670" y="6140992"/>
            <a:ext cx="4132659" cy="154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B41A1A"/>
                </a:solidFill>
                <a:latin typeface="IBM Plex Sans Bold"/>
              </a:rPr>
              <a:t>Digital Gateway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B41A1A"/>
                </a:solidFill>
                <a:latin typeface="IBM Plex Sans Bold"/>
              </a:rPr>
              <a:t> For Investments in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B41A1A"/>
                </a:solidFill>
                <a:latin typeface="IBM Plex Sans Bold"/>
              </a:rPr>
              <a:t> Women Entreprenuers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84" y="288"/>
            <a:ext cx="18309169" cy="10286424"/>
          </a:xfrm>
          <a:custGeom>
            <a:avLst/>
            <a:gdLst/>
            <a:ahLst/>
            <a:cxnLst/>
            <a:rect r="r" b="b" t="t" l="l"/>
            <a:pathLst>
              <a:path h="10286424" w="18309169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4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4318399"/>
            <a:ext cx="5126703" cy="5671880"/>
            <a:chOff x="0" y="0"/>
            <a:chExt cx="1350243" cy="14938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50243" cy="1493829"/>
            </a:xfrm>
            <a:custGeom>
              <a:avLst/>
              <a:gdLst/>
              <a:ahLst/>
              <a:cxnLst/>
              <a:rect r="r" b="b" t="t" l="l"/>
              <a:pathLst>
                <a:path h="1493829" w="1350243">
                  <a:moveTo>
                    <a:pt x="45304" y="0"/>
                  </a:moveTo>
                  <a:lnTo>
                    <a:pt x="1304939" y="0"/>
                  </a:lnTo>
                  <a:cubicBezTo>
                    <a:pt x="1316954" y="0"/>
                    <a:pt x="1328478" y="4773"/>
                    <a:pt x="1336974" y="13269"/>
                  </a:cubicBezTo>
                  <a:cubicBezTo>
                    <a:pt x="1345470" y="21765"/>
                    <a:pt x="1350243" y="33288"/>
                    <a:pt x="1350243" y="45304"/>
                  </a:cubicBezTo>
                  <a:lnTo>
                    <a:pt x="1350243" y="1448525"/>
                  </a:lnTo>
                  <a:cubicBezTo>
                    <a:pt x="1350243" y="1460540"/>
                    <a:pt x="1345470" y="1472063"/>
                    <a:pt x="1336974" y="1480560"/>
                  </a:cubicBezTo>
                  <a:cubicBezTo>
                    <a:pt x="1328478" y="1489056"/>
                    <a:pt x="1316954" y="1493829"/>
                    <a:pt x="1304939" y="1493829"/>
                  </a:cubicBezTo>
                  <a:lnTo>
                    <a:pt x="45304" y="1493829"/>
                  </a:lnTo>
                  <a:cubicBezTo>
                    <a:pt x="33288" y="1493829"/>
                    <a:pt x="21765" y="1489056"/>
                    <a:pt x="13269" y="1480560"/>
                  </a:cubicBezTo>
                  <a:cubicBezTo>
                    <a:pt x="4773" y="1472063"/>
                    <a:pt x="0" y="1460540"/>
                    <a:pt x="0" y="1448525"/>
                  </a:cubicBezTo>
                  <a:lnTo>
                    <a:pt x="0" y="45304"/>
                  </a:lnTo>
                  <a:cubicBezTo>
                    <a:pt x="0" y="33288"/>
                    <a:pt x="4773" y="21765"/>
                    <a:pt x="13269" y="13269"/>
                  </a:cubicBezTo>
                  <a:cubicBezTo>
                    <a:pt x="21765" y="4773"/>
                    <a:pt x="33288" y="0"/>
                    <a:pt x="4530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98497" y="6532131"/>
            <a:ext cx="3989477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88972" y="6258383"/>
            <a:ext cx="3989477" cy="3112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B41A1A"/>
                </a:solidFill>
                <a:latin typeface="IBM Plex Sans"/>
              </a:rPr>
              <a:t>Some of the common challenges include limited access to funding, lack of support, and gender biases.</a:t>
            </a:r>
          </a:p>
          <a:p>
            <a:pPr>
              <a:lnSpc>
                <a:spcPts val="4199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1588972" y="4728107"/>
            <a:ext cx="968232" cy="968674"/>
            <a:chOff x="0" y="0"/>
            <a:chExt cx="812800" cy="8131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3171"/>
            </a:xfrm>
            <a:custGeom>
              <a:avLst/>
              <a:gdLst/>
              <a:ahLst/>
              <a:cxnLst/>
              <a:rect r="r" b="b" t="t" l="l"/>
              <a:pathLst>
                <a:path h="813171" w="812800">
                  <a:moveTo>
                    <a:pt x="159919" y="0"/>
                  </a:moveTo>
                  <a:lnTo>
                    <a:pt x="652881" y="0"/>
                  </a:lnTo>
                  <a:cubicBezTo>
                    <a:pt x="695294" y="0"/>
                    <a:pt x="735970" y="16849"/>
                    <a:pt x="765961" y="46839"/>
                  </a:cubicBezTo>
                  <a:cubicBezTo>
                    <a:pt x="795951" y="76830"/>
                    <a:pt x="812800" y="117506"/>
                    <a:pt x="812800" y="159919"/>
                  </a:cubicBezTo>
                  <a:lnTo>
                    <a:pt x="812800" y="653252"/>
                  </a:lnTo>
                  <a:cubicBezTo>
                    <a:pt x="812800" y="695665"/>
                    <a:pt x="795951" y="736341"/>
                    <a:pt x="765961" y="766332"/>
                  </a:cubicBezTo>
                  <a:cubicBezTo>
                    <a:pt x="735970" y="796322"/>
                    <a:pt x="695294" y="813171"/>
                    <a:pt x="652881" y="813171"/>
                  </a:cubicBezTo>
                  <a:lnTo>
                    <a:pt x="159919" y="813171"/>
                  </a:lnTo>
                  <a:cubicBezTo>
                    <a:pt x="117506" y="813171"/>
                    <a:pt x="76830" y="796322"/>
                    <a:pt x="46839" y="766332"/>
                  </a:cubicBezTo>
                  <a:cubicBezTo>
                    <a:pt x="16849" y="736341"/>
                    <a:pt x="0" y="695665"/>
                    <a:pt x="0" y="653252"/>
                  </a:cubicBezTo>
                  <a:lnTo>
                    <a:pt x="0" y="159919"/>
                  </a:lnTo>
                  <a:cubicBezTo>
                    <a:pt x="0" y="117506"/>
                    <a:pt x="16849" y="76830"/>
                    <a:pt x="46839" y="46839"/>
                  </a:cubicBezTo>
                  <a:cubicBezTo>
                    <a:pt x="76830" y="16849"/>
                    <a:pt x="117506" y="0"/>
                    <a:pt x="159919" y="0"/>
                  </a:cubicBezTo>
                  <a:close/>
                </a:path>
              </a:pathLst>
            </a:custGeom>
            <a:solidFill>
              <a:srgbClr val="B41A1A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42624" y="4906464"/>
            <a:ext cx="660928" cy="554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4"/>
              </a:lnSpc>
              <a:spcBef>
                <a:spcPct val="0"/>
              </a:spcBef>
            </a:pPr>
            <a:r>
              <a:rPr lang="en-US" sz="3282">
                <a:solidFill>
                  <a:srgbClr val="FFFFFF"/>
                </a:solidFill>
                <a:latin typeface="IBM Plex Sans Bold"/>
              </a:rPr>
              <a:t>01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580649" y="5024695"/>
            <a:ext cx="5126703" cy="4965585"/>
            <a:chOff x="0" y="0"/>
            <a:chExt cx="1350243" cy="130780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50243" cy="1307808"/>
            </a:xfrm>
            <a:custGeom>
              <a:avLst/>
              <a:gdLst/>
              <a:ahLst/>
              <a:cxnLst/>
              <a:rect r="r" b="b" t="t" l="l"/>
              <a:pathLst>
                <a:path h="1307808" w="1350243">
                  <a:moveTo>
                    <a:pt x="45304" y="0"/>
                  </a:moveTo>
                  <a:lnTo>
                    <a:pt x="1304939" y="0"/>
                  </a:lnTo>
                  <a:cubicBezTo>
                    <a:pt x="1316954" y="0"/>
                    <a:pt x="1328478" y="4773"/>
                    <a:pt x="1336974" y="13269"/>
                  </a:cubicBezTo>
                  <a:cubicBezTo>
                    <a:pt x="1345470" y="21765"/>
                    <a:pt x="1350243" y="33288"/>
                    <a:pt x="1350243" y="45304"/>
                  </a:cubicBezTo>
                  <a:lnTo>
                    <a:pt x="1350243" y="1262505"/>
                  </a:lnTo>
                  <a:cubicBezTo>
                    <a:pt x="1350243" y="1287525"/>
                    <a:pt x="1329960" y="1307808"/>
                    <a:pt x="1304939" y="1307808"/>
                  </a:cubicBezTo>
                  <a:lnTo>
                    <a:pt x="45304" y="1307808"/>
                  </a:lnTo>
                  <a:cubicBezTo>
                    <a:pt x="33288" y="1307808"/>
                    <a:pt x="21765" y="1303035"/>
                    <a:pt x="13269" y="1294539"/>
                  </a:cubicBezTo>
                  <a:cubicBezTo>
                    <a:pt x="4773" y="1286043"/>
                    <a:pt x="0" y="1274520"/>
                    <a:pt x="0" y="1262505"/>
                  </a:cubicBezTo>
                  <a:lnTo>
                    <a:pt x="0" y="45304"/>
                  </a:lnTo>
                  <a:cubicBezTo>
                    <a:pt x="0" y="33288"/>
                    <a:pt x="4773" y="21765"/>
                    <a:pt x="13269" y="13269"/>
                  </a:cubicBezTo>
                  <a:cubicBezTo>
                    <a:pt x="21765" y="4773"/>
                    <a:pt x="33288" y="0"/>
                    <a:pt x="4530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7140921" y="7069826"/>
            <a:ext cx="3989477" cy="3112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B41A1A"/>
                </a:solidFill>
                <a:latin typeface="IBM Plex Sans"/>
              </a:rPr>
              <a:t>Limited access to established networks and mentors can hinder business growth for women entrepreneurs.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7140921" y="5434402"/>
            <a:ext cx="968232" cy="968674"/>
            <a:chOff x="0" y="0"/>
            <a:chExt cx="812800" cy="81317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3171"/>
            </a:xfrm>
            <a:custGeom>
              <a:avLst/>
              <a:gdLst/>
              <a:ahLst/>
              <a:cxnLst/>
              <a:rect r="r" b="b" t="t" l="l"/>
              <a:pathLst>
                <a:path h="813171" w="812800">
                  <a:moveTo>
                    <a:pt x="159919" y="0"/>
                  </a:moveTo>
                  <a:lnTo>
                    <a:pt x="652881" y="0"/>
                  </a:lnTo>
                  <a:cubicBezTo>
                    <a:pt x="695294" y="0"/>
                    <a:pt x="735970" y="16849"/>
                    <a:pt x="765961" y="46839"/>
                  </a:cubicBezTo>
                  <a:cubicBezTo>
                    <a:pt x="795951" y="76830"/>
                    <a:pt x="812800" y="117506"/>
                    <a:pt x="812800" y="159919"/>
                  </a:cubicBezTo>
                  <a:lnTo>
                    <a:pt x="812800" y="653252"/>
                  </a:lnTo>
                  <a:cubicBezTo>
                    <a:pt x="812800" y="695665"/>
                    <a:pt x="795951" y="736341"/>
                    <a:pt x="765961" y="766332"/>
                  </a:cubicBezTo>
                  <a:cubicBezTo>
                    <a:pt x="735970" y="796322"/>
                    <a:pt x="695294" y="813171"/>
                    <a:pt x="652881" y="813171"/>
                  </a:cubicBezTo>
                  <a:lnTo>
                    <a:pt x="159919" y="813171"/>
                  </a:lnTo>
                  <a:cubicBezTo>
                    <a:pt x="117506" y="813171"/>
                    <a:pt x="76830" y="796322"/>
                    <a:pt x="46839" y="766332"/>
                  </a:cubicBezTo>
                  <a:cubicBezTo>
                    <a:pt x="16849" y="736341"/>
                    <a:pt x="0" y="695665"/>
                    <a:pt x="0" y="653252"/>
                  </a:cubicBezTo>
                  <a:lnTo>
                    <a:pt x="0" y="159919"/>
                  </a:lnTo>
                  <a:cubicBezTo>
                    <a:pt x="0" y="117506"/>
                    <a:pt x="16849" y="76830"/>
                    <a:pt x="46839" y="46839"/>
                  </a:cubicBezTo>
                  <a:cubicBezTo>
                    <a:pt x="76830" y="16849"/>
                    <a:pt x="117506" y="0"/>
                    <a:pt x="159919" y="0"/>
                  </a:cubicBezTo>
                  <a:close/>
                </a:path>
              </a:pathLst>
            </a:custGeom>
            <a:solidFill>
              <a:srgbClr val="F9F3E3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142610" y="5461273"/>
            <a:ext cx="968232" cy="968674"/>
            <a:chOff x="0" y="0"/>
            <a:chExt cx="812800" cy="81317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3171"/>
            </a:xfrm>
            <a:custGeom>
              <a:avLst/>
              <a:gdLst/>
              <a:ahLst/>
              <a:cxnLst/>
              <a:rect r="r" b="b" t="t" l="l"/>
              <a:pathLst>
                <a:path h="813171" w="812800">
                  <a:moveTo>
                    <a:pt x="159919" y="0"/>
                  </a:moveTo>
                  <a:lnTo>
                    <a:pt x="652881" y="0"/>
                  </a:lnTo>
                  <a:cubicBezTo>
                    <a:pt x="695294" y="0"/>
                    <a:pt x="735970" y="16849"/>
                    <a:pt x="765961" y="46839"/>
                  </a:cubicBezTo>
                  <a:cubicBezTo>
                    <a:pt x="795951" y="76830"/>
                    <a:pt x="812800" y="117506"/>
                    <a:pt x="812800" y="159919"/>
                  </a:cubicBezTo>
                  <a:lnTo>
                    <a:pt x="812800" y="653252"/>
                  </a:lnTo>
                  <a:cubicBezTo>
                    <a:pt x="812800" y="695665"/>
                    <a:pt x="795951" y="736341"/>
                    <a:pt x="765961" y="766332"/>
                  </a:cubicBezTo>
                  <a:cubicBezTo>
                    <a:pt x="735970" y="796322"/>
                    <a:pt x="695294" y="813171"/>
                    <a:pt x="652881" y="813171"/>
                  </a:cubicBezTo>
                  <a:lnTo>
                    <a:pt x="159919" y="813171"/>
                  </a:lnTo>
                  <a:cubicBezTo>
                    <a:pt x="117506" y="813171"/>
                    <a:pt x="76830" y="796322"/>
                    <a:pt x="46839" y="766332"/>
                  </a:cubicBezTo>
                  <a:cubicBezTo>
                    <a:pt x="16849" y="736341"/>
                    <a:pt x="0" y="695665"/>
                    <a:pt x="0" y="653252"/>
                  </a:cubicBezTo>
                  <a:lnTo>
                    <a:pt x="0" y="159919"/>
                  </a:lnTo>
                  <a:cubicBezTo>
                    <a:pt x="0" y="117506"/>
                    <a:pt x="16849" y="76830"/>
                    <a:pt x="46839" y="46839"/>
                  </a:cubicBezTo>
                  <a:cubicBezTo>
                    <a:pt x="76830" y="16849"/>
                    <a:pt x="117506" y="0"/>
                    <a:pt x="159919" y="0"/>
                  </a:cubicBezTo>
                  <a:close/>
                </a:path>
              </a:pathLst>
            </a:custGeom>
            <a:solidFill>
              <a:srgbClr val="B41A1A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7294573" y="5612759"/>
            <a:ext cx="660928" cy="554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4"/>
              </a:lnSpc>
              <a:spcBef>
                <a:spcPct val="0"/>
              </a:spcBef>
            </a:pPr>
            <a:r>
              <a:rPr lang="en-US" sz="3282">
                <a:solidFill>
                  <a:srgbClr val="FFFFFF"/>
                </a:solidFill>
                <a:latin typeface="IBM Plex Sans Bold"/>
              </a:rPr>
              <a:t>02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2135976" y="4451749"/>
            <a:ext cx="5126703" cy="5538530"/>
            <a:chOff x="0" y="0"/>
            <a:chExt cx="1350243" cy="145870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350243" cy="1458708"/>
            </a:xfrm>
            <a:custGeom>
              <a:avLst/>
              <a:gdLst/>
              <a:ahLst/>
              <a:cxnLst/>
              <a:rect r="r" b="b" t="t" l="l"/>
              <a:pathLst>
                <a:path h="1458708" w="1350243">
                  <a:moveTo>
                    <a:pt x="45304" y="0"/>
                  </a:moveTo>
                  <a:lnTo>
                    <a:pt x="1304939" y="0"/>
                  </a:lnTo>
                  <a:cubicBezTo>
                    <a:pt x="1316954" y="0"/>
                    <a:pt x="1328478" y="4773"/>
                    <a:pt x="1336974" y="13269"/>
                  </a:cubicBezTo>
                  <a:cubicBezTo>
                    <a:pt x="1345470" y="21765"/>
                    <a:pt x="1350243" y="33288"/>
                    <a:pt x="1350243" y="45304"/>
                  </a:cubicBezTo>
                  <a:lnTo>
                    <a:pt x="1350243" y="1413404"/>
                  </a:lnTo>
                  <a:cubicBezTo>
                    <a:pt x="1350243" y="1438425"/>
                    <a:pt x="1329960" y="1458708"/>
                    <a:pt x="1304939" y="1458708"/>
                  </a:cubicBezTo>
                  <a:lnTo>
                    <a:pt x="45304" y="1458708"/>
                  </a:lnTo>
                  <a:cubicBezTo>
                    <a:pt x="33288" y="1458708"/>
                    <a:pt x="21765" y="1453935"/>
                    <a:pt x="13269" y="1445439"/>
                  </a:cubicBezTo>
                  <a:cubicBezTo>
                    <a:pt x="4773" y="1436942"/>
                    <a:pt x="0" y="1425419"/>
                    <a:pt x="0" y="1413404"/>
                  </a:cubicBezTo>
                  <a:lnTo>
                    <a:pt x="0" y="45304"/>
                  </a:lnTo>
                  <a:cubicBezTo>
                    <a:pt x="0" y="33288"/>
                    <a:pt x="4773" y="21765"/>
                    <a:pt x="13269" y="13269"/>
                  </a:cubicBezTo>
                  <a:cubicBezTo>
                    <a:pt x="21765" y="4773"/>
                    <a:pt x="33288" y="0"/>
                    <a:pt x="4530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2704589" y="6326876"/>
            <a:ext cx="3989477" cy="2588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B41A1A"/>
                </a:solidFill>
                <a:latin typeface="IBM Plex Sans"/>
              </a:rPr>
              <a:t>Women may struggle to be taken seriously and earn respect, facing biases and stereotypes.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grpSp>
        <p:nvGrpSpPr>
          <p:cNvPr name="Group 30" id="30"/>
          <p:cNvGrpSpPr/>
          <p:nvPr/>
        </p:nvGrpSpPr>
        <p:grpSpPr>
          <a:xfrm rot="0">
            <a:off x="12688426" y="4950066"/>
            <a:ext cx="968232" cy="968674"/>
            <a:chOff x="0" y="0"/>
            <a:chExt cx="812800" cy="81317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3171"/>
            </a:xfrm>
            <a:custGeom>
              <a:avLst/>
              <a:gdLst/>
              <a:ahLst/>
              <a:cxnLst/>
              <a:rect r="r" b="b" t="t" l="l"/>
              <a:pathLst>
                <a:path h="813171" w="812800">
                  <a:moveTo>
                    <a:pt x="159919" y="0"/>
                  </a:moveTo>
                  <a:lnTo>
                    <a:pt x="652881" y="0"/>
                  </a:lnTo>
                  <a:cubicBezTo>
                    <a:pt x="695294" y="0"/>
                    <a:pt x="735970" y="16849"/>
                    <a:pt x="765961" y="46839"/>
                  </a:cubicBezTo>
                  <a:cubicBezTo>
                    <a:pt x="795951" y="76830"/>
                    <a:pt x="812800" y="117506"/>
                    <a:pt x="812800" y="159919"/>
                  </a:cubicBezTo>
                  <a:lnTo>
                    <a:pt x="812800" y="653252"/>
                  </a:lnTo>
                  <a:cubicBezTo>
                    <a:pt x="812800" y="695665"/>
                    <a:pt x="795951" y="736341"/>
                    <a:pt x="765961" y="766332"/>
                  </a:cubicBezTo>
                  <a:cubicBezTo>
                    <a:pt x="735970" y="796322"/>
                    <a:pt x="695294" y="813171"/>
                    <a:pt x="652881" y="813171"/>
                  </a:cubicBezTo>
                  <a:lnTo>
                    <a:pt x="159919" y="813171"/>
                  </a:lnTo>
                  <a:cubicBezTo>
                    <a:pt x="117506" y="813171"/>
                    <a:pt x="76830" y="796322"/>
                    <a:pt x="46839" y="766332"/>
                  </a:cubicBezTo>
                  <a:cubicBezTo>
                    <a:pt x="16849" y="736341"/>
                    <a:pt x="0" y="695665"/>
                    <a:pt x="0" y="653252"/>
                  </a:cubicBezTo>
                  <a:lnTo>
                    <a:pt x="0" y="159919"/>
                  </a:lnTo>
                  <a:cubicBezTo>
                    <a:pt x="0" y="117506"/>
                    <a:pt x="16849" y="76830"/>
                    <a:pt x="46839" y="46839"/>
                  </a:cubicBezTo>
                  <a:cubicBezTo>
                    <a:pt x="76830" y="16849"/>
                    <a:pt x="117506" y="0"/>
                    <a:pt x="159919" y="0"/>
                  </a:cubicBezTo>
                  <a:close/>
                </a:path>
              </a:pathLst>
            </a:custGeom>
            <a:solidFill>
              <a:srgbClr val="B41A1A"/>
            </a:solidFill>
            <a:ln cap="sq">
              <a:noFill/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2849900" y="5039814"/>
            <a:ext cx="660928" cy="554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4"/>
              </a:lnSpc>
              <a:spcBef>
                <a:spcPct val="0"/>
              </a:spcBef>
            </a:pPr>
            <a:r>
              <a:rPr lang="en-US" sz="3282">
                <a:solidFill>
                  <a:srgbClr val="FFFFFF"/>
                </a:solidFill>
                <a:latin typeface="IBM Plex Sans Bold"/>
              </a:rPr>
              <a:t>03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5686527" y="1316537"/>
            <a:ext cx="6898265" cy="2445603"/>
            <a:chOff x="0" y="0"/>
            <a:chExt cx="9197686" cy="3260804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0" y="0"/>
              <a:ext cx="9197686" cy="161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599"/>
                </a:lnSpc>
              </a:pPr>
              <a:r>
                <a:rPr lang="en-US" sz="7999">
                  <a:solidFill>
                    <a:srgbClr val="B41A1A"/>
                  </a:solidFill>
                  <a:latin typeface="IBM Plex Sans Bold"/>
                </a:rPr>
                <a:t>Problem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0" y="1838404"/>
              <a:ext cx="9197686" cy="14224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99"/>
                </a:lnSpc>
              </a:pPr>
              <a:r>
                <a:rPr lang="en-US" sz="2999">
                  <a:solidFill>
                    <a:srgbClr val="B41A1A"/>
                  </a:solidFill>
                  <a:latin typeface="IBM Plex Sans"/>
                </a:rPr>
                <a:t>Women Entrepreners face various problems that we aim to solve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84" y="288"/>
            <a:ext cx="18309169" cy="10286424"/>
          </a:xfrm>
          <a:custGeom>
            <a:avLst/>
            <a:gdLst/>
            <a:ahLst/>
            <a:cxnLst/>
            <a:rect r="r" b="b" t="t" l="l"/>
            <a:pathLst>
              <a:path h="10286424" w="18309169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4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9694969" y="4605927"/>
            <a:ext cx="6223178" cy="0"/>
          </a:xfrm>
          <a:prstGeom prst="line">
            <a:avLst/>
          </a:prstGeom>
          <a:ln cap="flat" w="9525">
            <a:solidFill>
              <a:srgbClr val="B41A1A">
                <a:alpha val="1882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9694969" y="7121231"/>
            <a:ext cx="6223178" cy="0"/>
          </a:xfrm>
          <a:prstGeom prst="line">
            <a:avLst/>
          </a:prstGeom>
          <a:ln cap="flat" w="9525">
            <a:solidFill>
              <a:srgbClr val="B41A1A">
                <a:alpha val="1882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369853" y="5949627"/>
            <a:ext cx="4789404" cy="2995554"/>
          </a:xfrm>
          <a:custGeom>
            <a:avLst/>
            <a:gdLst/>
            <a:ahLst/>
            <a:cxnLst/>
            <a:rect r="r" b="b" t="t" l="l"/>
            <a:pathLst>
              <a:path h="2995554" w="4789404">
                <a:moveTo>
                  <a:pt x="0" y="0"/>
                </a:moveTo>
                <a:lnTo>
                  <a:pt x="4789404" y="0"/>
                </a:lnTo>
                <a:lnTo>
                  <a:pt x="4789404" y="2995554"/>
                </a:lnTo>
                <a:lnTo>
                  <a:pt x="0" y="2995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369853" y="2691169"/>
            <a:ext cx="5502944" cy="2601813"/>
            <a:chOff x="0" y="0"/>
            <a:chExt cx="7337258" cy="346908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7337258" cy="1470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B41A1A"/>
                  </a:solidFill>
                  <a:latin typeface="IBM Plex Sans Bold"/>
                </a:rPr>
                <a:t>Our Mission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686004"/>
              <a:ext cx="7337258" cy="1783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>
                  <a:solidFill>
                    <a:srgbClr val="B41A1A"/>
                  </a:solidFill>
                  <a:latin typeface="IBM Plex Sans"/>
                </a:rPr>
                <a:t>We wish to boost opportunities for female lead businesses, providing them seamless scalability on merit basis 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275761" y="2884407"/>
            <a:ext cx="5747870" cy="870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2399" strike="noStrike" u="none">
                <a:solidFill>
                  <a:srgbClr val="B41A1A"/>
                </a:solidFill>
                <a:latin typeface="IBM Plex Sans"/>
              </a:rPr>
              <a:t>Providing an environment where businesses can be showcased effeciently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798596" y="2691169"/>
            <a:ext cx="1052317" cy="105231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B1EFE3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694969" y="2811376"/>
            <a:ext cx="1052317" cy="105231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F9F3E3"/>
            </a:solidFill>
            <a:ln w="19050" cap="sq">
              <a:solidFill>
                <a:srgbClr val="B41A1A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877299" y="3047058"/>
            <a:ext cx="660928" cy="554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4"/>
              </a:lnSpc>
              <a:spcBef>
                <a:spcPct val="0"/>
              </a:spcBef>
            </a:pPr>
            <a:r>
              <a:rPr lang="en-US" sz="3282">
                <a:solidFill>
                  <a:srgbClr val="B41A1A"/>
                </a:solidFill>
                <a:latin typeface="IBM Plex Sans Bold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275761" y="5149323"/>
            <a:ext cx="464238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1275761" y="5384209"/>
            <a:ext cx="5747870" cy="870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99"/>
              </a:lnSpc>
            </a:pPr>
            <a:r>
              <a:rPr lang="en-US" sz="2399">
                <a:solidFill>
                  <a:srgbClr val="B41A1A"/>
                </a:solidFill>
                <a:latin typeface="IBM Plex Sans"/>
              </a:rPr>
              <a:t>Providing Investors that have no gender bias to create equal oppurtunities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798596" y="5206473"/>
            <a:ext cx="1052317" cy="105231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B1EFE3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694969" y="5326680"/>
            <a:ext cx="1052317" cy="105231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F9F3E3"/>
            </a:solidFill>
            <a:ln w="19050" cap="sq">
              <a:solidFill>
                <a:srgbClr val="B41A1A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9877299" y="5562362"/>
            <a:ext cx="660928" cy="554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4"/>
              </a:lnSpc>
              <a:spcBef>
                <a:spcPct val="0"/>
              </a:spcBef>
            </a:pPr>
            <a:r>
              <a:rPr lang="en-US" sz="3282">
                <a:solidFill>
                  <a:srgbClr val="B41A1A"/>
                </a:solidFill>
                <a:latin typeface="IBM Plex Sans Bold"/>
              </a:rPr>
              <a:t>02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275761" y="7899513"/>
            <a:ext cx="5440791" cy="870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B41A1A"/>
                </a:solidFill>
                <a:latin typeface="IBM Plex Sans"/>
              </a:rPr>
              <a:t>Driving Economic growth for both Investors and Female Business Owners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9798596" y="7721777"/>
            <a:ext cx="1052317" cy="105231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B1EFE3"/>
            </a:solidFill>
            <a:ln cap="sq">
              <a:noFill/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694969" y="7841984"/>
            <a:ext cx="1052317" cy="1052317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F9F3E3"/>
            </a:solidFill>
            <a:ln w="19050" cap="sq">
              <a:solidFill>
                <a:srgbClr val="B41A1A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9877299" y="8077666"/>
            <a:ext cx="660928" cy="554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4"/>
              </a:lnSpc>
              <a:spcBef>
                <a:spcPct val="0"/>
              </a:spcBef>
            </a:pPr>
            <a:r>
              <a:rPr lang="en-US" sz="3282">
                <a:solidFill>
                  <a:srgbClr val="B41A1A"/>
                </a:solidFill>
                <a:latin typeface="IBM Plex Sans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61711" y="-1008399"/>
            <a:ext cx="13334515" cy="1333451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B41A1A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0584" y="288"/>
            <a:ext cx="18309169" cy="10286424"/>
          </a:xfrm>
          <a:custGeom>
            <a:avLst/>
            <a:gdLst/>
            <a:ahLst/>
            <a:cxnLst/>
            <a:rect r="r" b="b" t="t" l="l"/>
            <a:pathLst>
              <a:path h="10286424" w="18309169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41A1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339969" y="513342"/>
            <a:ext cx="10291032" cy="1029103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B41A1A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50474" y="2003785"/>
            <a:ext cx="7310145" cy="7310145"/>
          </a:xfrm>
          <a:custGeom>
            <a:avLst/>
            <a:gdLst/>
            <a:ahLst/>
            <a:cxnLst/>
            <a:rect r="r" b="b" t="t" l="l"/>
            <a:pathLst>
              <a:path h="7310145" w="7310145">
                <a:moveTo>
                  <a:pt x="0" y="0"/>
                </a:moveTo>
                <a:lnTo>
                  <a:pt x="7310145" y="0"/>
                </a:lnTo>
                <a:lnTo>
                  <a:pt x="7310145" y="7310146"/>
                </a:lnTo>
                <a:lnTo>
                  <a:pt x="0" y="7310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2523905" y="3048697"/>
            <a:ext cx="4610613" cy="4811835"/>
          </a:xfrm>
          <a:custGeom>
            <a:avLst/>
            <a:gdLst/>
            <a:ahLst/>
            <a:cxnLst/>
            <a:rect r="r" b="b" t="t" l="l"/>
            <a:pathLst>
              <a:path h="4811835" w="4610613">
                <a:moveTo>
                  <a:pt x="4610613" y="0"/>
                </a:moveTo>
                <a:lnTo>
                  <a:pt x="0" y="0"/>
                </a:lnTo>
                <a:lnTo>
                  <a:pt x="0" y="4811835"/>
                </a:lnTo>
                <a:lnTo>
                  <a:pt x="4610613" y="4811835"/>
                </a:lnTo>
                <a:lnTo>
                  <a:pt x="461061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8439754" y="1938428"/>
            <a:ext cx="478093" cy="478093"/>
            <a:chOff x="0" y="0"/>
            <a:chExt cx="637458" cy="63745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637458" cy="637458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9848955" y="9460985"/>
            <a:ext cx="478093" cy="478093"/>
            <a:chOff x="0" y="0"/>
            <a:chExt cx="637458" cy="637458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637458" cy="637458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2045812" y="2809650"/>
            <a:ext cx="478093" cy="478093"/>
            <a:chOff x="0" y="0"/>
            <a:chExt cx="637458" cy="637458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637458" cy="637458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</p:grpSp>
      <p:grpSp>
        <p:nvGrpSpPr>
          <p:cNvPr name="Group 35" id="35"/>
          <p:cNvGrpSpPr/>
          <p:nvPr/>
        </p:nvGrpSpPr>
        <p:grpSpPr>
          <a:xfrm rot="0">
            <a:off x="5798573" y="8842965"/>
            <a:ext cx="478093" cy="478093"/>
            <a:chOff x="0" y="0"/>
            <a:chExt cx="637458" cy="637458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637458" cy="637458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</p:grpSp>
      <p:grpSp>
        <p:nvGrpSpPr>
          <p:cNvPr name="Group 42" id="42"/>
          <p:cNvGrpSpPr/>
          <p:nvPr/>
        </p:nvGrpSpPr>
        <p:grpSpPr>
          <a:xfrm rot="0">
            <a:off x="789653" y="8982892"/>
            <a:ext cx="478093" cy="478093"/>
            <a:chOff x="0" y="0"/>
            <a:chExt cx="637458" cy="637458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0" y="0"/>
              <a:ext cx="637458" cy="637458"/>
              <a:chOff x="0" y="0"/>
              <a:chExt cx="812800" cy="812800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  <p:grpSp>
          <p:nvGrpSpPr>
            <p:cNvPr name="Group 46" id="46"/>
            <p:cNvGrpSpPr/>
            <p:nvPr/>
          </p:nvGrpSpPr>
          <p:grpSpPr>
            <a:xfrm rot="0"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"/>
                  </a:lnSpc>
                </a:pPr>
              </a:p>
            </p:txBody>
          </p:sp>
        </p:grpSp>
      </p:grpSp>
      <p:grpSp>
        <p:nvGrpSpPr>
          <p:cNvPr name="Group 49" id="49"/>
          <p:cNvGrpSpPr/>
          <p:nvPr/>
        </p:nvGrpSpPr>
        <p:grpSpPr>
          <a:xfrm rot="0">
            <a:off x="11057683" y="3048697"/>
            <a:ext cx="6201617" cy="4887813"/>
            <a:chOff x="0" y="0"/>
            <a:chExt cx="8268823" cy="6517084"/>
          </a:xfrm>
        </p:grpSpPr>
        <p:sp>
          <p:nvSpPr>
            <p:cNvPr name="TextBox 50" id="50"/>
            <p:cNvSpPr txBox="true"/>
            <p:nvPr/>
          </p:nvSpPr>
          <p:spPr>
            <a:xfrm rot="0">
              <a:off x="0" y="-9525"/>
              <a:ext cx="8268823" cy="1470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B41A1A"/>
                  </a:solidFill>
                  <a:latin typeface="IBM Plex Sans Bold"/>
                </a:rPr>
                <a:t>Our Product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0" y="1686004"/>
              <a:ext cx="8268823" cy="4831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>
                  <a:solidFill>
                    <a:srgbClr val="B41A1A"/>
                  </a:solidFill>
                  <a:latin typeface="IBM Plex Sans"/>
                </a:rPr>
                <a:t>Our vision is a world where every woman with a brilliant business idea has an equal opportunity to turn that dream into reality. We believe that diversity in business is a catalyst for innovation, growth, and positive change. By fostering an inclusive ecosystem, we aim to unleash the full potential of women-led businesses.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84" y="1035633"/>
            <a:ext cx="18309169" cy="10286424"/>
          </a:xfrm>
          <a:custGeom>
            <a:avLst/>
            <a:gdLst/>
            <a:ahLst/>
            <a:cxnLst/>
            <a:rect r="r" b="b" t="t" l="l"/>
            <a:pathLst>
              <a:path h="10286424" w="18309169">
                <a:moveTo>
                  <a:pt x="0" y="0"/>
                </a:moveTo>
                <a:lnTo>
                  <a:pt x="18309168" y="0"/>
                </a:lnTo>
                <a:lnTo>
                  <a:pt x="18309168" y="10286423"/>
                </a:lnTo>
                <a:lnTo>
                  <a:pt x="0" y="102864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4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8139" y="7163241"/>
            <a:ext cx="4344669" cy="2685595"/>
            <a:chOff x="0" y="0"/>
            <a:chExt cx="841371" cy="5200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41371" cy="520081"/>
            </a:xfrm>
            <a:custGeom>
              <a:avLst/>
              <a:gdLst/>
              <a:ahLst/>
              <a:cxnLst/>
              <a:rect r="r" b="b" t="t" l="l"/>
              <a:pathLst>
                <a:path h="520081" w="841371">
                  <a:moveTo>
                    <a:pt x="53458" y="0"/>
                  </a:moveTo>
                  <a:lnTo>
                    <a:pt x="787913" y="0"/>
                  </a:lnTo>
                  <a:cubicBezTo>
                    <a:pt x="817437" y="0"/>
                    <a:pt x="841371" y="23934"/>
                    <a:pt x="841371" y="53458"/>
                  </a:cubicBezTo>
                  <a:lnTo>
                    <a:pt x="841371" y="466623"/>
                  </a:lnTo>
                  <a:cubicBezTo>
                    <a:pt x="841371" y="480801"/>
                    <a:pt x="835739" y="494399"/>
                    <a:pt x="825714" y="504424"/>
                  </a:cubicBezTo>
                  <a:cubicBezTo>
                    <a:pt x="815688" y="514449"/>
                    <a:pt x="802091" y="520081"/>
                    <a:pt x="787913" y="520081"/>
                  </a:cubicBezTo>
                  <a:lnTo>
                    <a:pt x="53458" y="520081"/>
                  </a:lnTo>
                  <a:cubicBezTo>
                    <a:pt x="39280" y="520081"/>
                    <a:pt x="25683" y="514449"/>
                    <a:pt x="15658" y="504424"/>
                  </a:cubicBezTo>
                  <a:cubicBezTo>
                    <a:pt x="5632" y="494399"/>
                    <a:pt x="0" y="480801"/>
                    <a:pt x="0" y="466623"/>
                  </a:cubicBezTo>
                  <a:lnTo>
                    <a:pt x="0" y="53458"/>
                  </a:lnTo>
                  <a:cubicBezTo>
                    <a:pt x="0" y="39280"/>
                    <a:pt x="5632" y="25683"/>
                    <a:pt x="15658" y="15658"/>
                  </a:cubicBezTo>
                  <a:cubicBezTo>
                    <a:pt x="25683" y="5632"/>
                    <a:pt x="39280" y="0"/>
                    <a:pt x="534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8295" lIns="58295" bIns="58295" rIns="58295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93199" y="7426833"/>
            <a:ext cx="3816218" cy="2155110"/>
            <a:chOff x="0" y="0"/>
            <a:chExt cx="739033" cy="4173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39033" cy="417350"/>
            </a:xfrm>
            <a:custGeom>
              <a:avLst/>
              <a:gdLst/>
              <a:ahLst/>
              <a:cxnLst/>
              <a:rect r="r" b="b" t="t" l="l"/>
              <a:pathLst>
                <a:path h="417350" w="739033">
                  <a:moveTo>
                    <a:pt x="52746" y="0"/>
                  </a:moveTo>
                  <a:lnTo>
                    <a:pt x="686287" y="0"/>
                  </a:lnTo>
                  <a:cubicBezTo>
                    <a:pt x="700276" y="0"/>
                    <a:pt x="713693" y="5557"/>
                    <a:pt x="723584" y="15449"/>
                  </a:cubicBezTo>
                  <a:cubicBezTo>
                    <a:pt x="733476" y="25341"/>
                    <a:pt x="739033" y="38757"/>
                    <a:pt x="739033" y="52746"/>
                  </a:cubicBezTo>
                  <a:lnTo>
                    <a:pt x="739033" y="364604"/>
                  </a:lnTo>
                  <a:cubicBezTo>
                    <a:pt x="739033" y="393735"/>
                    <a:pt x="715418" y="417350"/>
                    <a:pt x="686287" y="417350"/>
                  </a:cubicBezTo>
                  <a:lnTo>
                    <a:pt x="52746" y="417350"/>
                  </a:lnTo>
                  <a:cubicBezTo>
                    <a:pt x="38757" y="417350"/>
                    <a:pt x="25341" y="411793"/>
                    <a:pt x="15449" y="401901"/>
                  </a:cubicBezTo>
                  <a:cubicBezTo>
                    <a:pt x="5557" y="392009"/>
                    <a:pt x="0" y="378593"/>
                    <a:pt x="0" y="364604"/>
                  </a:cubicBezTo>
                  <a:lnTo>
                    <a:pt x="0" y="52746"/>
                  </a:lnTo>
                  <a:cubicBezTo>
                    <a:pt x="0" y="38757"/>
                    <a:pt x="5557" y="25341"/>
                    <a:pt x="15449" y="15449"/>
                  </a:cubicBezTo>
                  <a:cubicBezTo>
                    <a:pt x="25341" y="5557"/>
                    <a:pt x="38757" y="0"/>
                    <a:pt x="52746" y="0"/>
                  </a:cubicBezTo>
                  <a:close/>
                </a:path>
              </a:pathLst>
            </a:custGeom>
            <a:solidFill>
              <a:srgbClr val="B1EFE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8295" lIns="58295" bIns="58295" rIns="58295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true" rot="0">
            <a:off x="1197956" y="7426833"/>
            <a:ext cx="1086975" cy="1086975"/>
          </a:xfrm>
          <a:custGeom>
            <a:avLst/>
            <a:gdLst/>
            <a:ahLst/>
            <a:cxnLst/>
            <a:rect r="r" b="b" t="t" l="l"/>
            <a:pathLst>
              <a:path h="1086975" w="1086975">
                <a:moveTo>
                  <a:pt x="1086974" y="1086975"/>
                </a:moveTo>
                <a:lnTo>
                  <a:pt x="0" y="1086975"/>
                </a:lnTo>
                <a:lnTo>
                  <a:pt x="0" y="0"/>
                </a:lnTo>
                <a:lnTo>
                  <a:pt x="1086974" y="0"/>
                </a:lnTo>
                <a:lnTo>
                  <a:pt x="1086974" y="108697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93199" y="7623984"/>
            <a:ext cx="858887" cy="34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91"/>
              </a:lnSpc>
              <a:spcBef>
                <a:spcPct val="0"/>
              </a:spcBef>
            </a:pPr>
            <a:r>
              <a:rPr lang="en-US" sz="2065">
                <a:solidFill>
                  <a:srgbClr val="B41A1A"/>
                </a:solidFill>
                <a:latin typeface="IBM Plex Sans Medium"/>
              </a:rPr>
              <a:t>Step 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84930" y="7585884"/>
            <a:ext cx="2474435" cy="1813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B41A1A"/>
                </a:solidFill>
                <a:latin typeface="IBM Plex Sans"/>
              </a:rPr>
              <a:t>Female Business Owners showcase their company’s info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792921" y="5410133"/>
            <a:ext cx="4702159" cy="2866545"/>
            <a:chOff x="0" y="0"/>
            <a:chExt cx="841371" cy="5129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41371" cy="512919"/>
            </a:xfrm>
            <a:custGeom>
              <a:avLst/>
              <a:gdLst/>
              <a:ahLst/>
              <a:cxnLst/>
              <a:rect r="r" b="b" t="t" l="l"/>
              <a:pathLst>
                <a:path h="512919" w="841371">
                  <a:moveTo>
                    <a:pt x="49394" y="0"/>
                  </a:moveTo>
                  <a:lnTo>
                    <a:pt x="791977" y="0"/>
                  </a:lnTo>
                  <a:cubicBezTo>
                    <a:pt x="819257" y="0"/>
                    <a:pt x="841371" y="22114"/>
                    <a:pt x="841371" y="49394"/>
                  </a:cubicBezTo>
                  <a:lnTo>
                    <a:pt x="841371" y="463525"/>
                  </a:lnTo>
                  <a:cubicBezTo>
                    <a:pt x="841371" y="476625"/>
                    <a:pt x="836167" y="489189"/>
                    <a:pt x="826904" y="498452"/>
                  </a:cubicBezTo>
                  <a:cubicBezTo>
                    <a:pt x="817641" y="507715"/>
                    <a:pt x="805077" y="512919"/>
                    <a:pt x="791977" y="512919"/>
                  </a:cubicBezTo>
                  <a:lnTo>
                    <a:pt x="49394" y="512919"/>
                  </a:lnTo>
                  <a:cubicBezTo>
                    <a:pt x="36294" y="512919"/>
                    <a:pt x="23730" y="507715"/>
                    <a:pt x="14467" y="498452"/>
                  </a:cubicBezTo>
                  <a:cubicBezTo>
                    <a:pt x="5204" y="489189"/>
                    <a:pt x="0" y="476625"/>
                    <a:pt x="0" y="463525"/>
                  </a:cubicBezTo>
                  <a:lnTo>
                    <a:pt x="0" y="49394"/>
                  </a:lnTo>
                  <a:cubicBezTo>
                    <a:pt x="0" y="36294"/>
                    <a:pt x="5204" y="23730"/>
                    <a:pt x="14467" y="14467"/>
                  </a:cubicBezTo>
                  <a:cubicBezTo>
                    <a:pt x="23730" y="5204"/>
                    <a:pt x="36294" y="0"/>
                    <a:pt x="4939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63092" lIns="63092" bIns="63092" rIns="63092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289241" y="5820765"/>
            <a:ext cx="2948664" cy="1961538"/>
            <a:chOff x="0" y="0"/>
            <a:chExt cx="527613" cy="35098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27613" cy="350984"/>
            </a:xfrm>
            <a:custGeom>
              <a:avLst/>
              <a:gdLst/>
              <a:ahLst/>
              <a:cxnLst/>
              <a:rect r="r" b="b" t="t" l="l"/>
              <a:pathLst>
                <a:path h="350984" w="527613">
                  <a:moveTo>
                    <a:pt x="68265" y="0"/>
                  </a:moveTo>
                  <a:lnTo>
                    <a:pt x="459348" y="0"/>
                  </a:lnTo>
                  <a:cubicBezTo>
                    <a:pt x="497050" y="0"/>
                    <a:pt x="527613" y="30563"/>
                    <a:pt x="527613" y="68265"/>
                  </a:cubicBezTo>
                  <a:lnTo>
                    <a:pt x="527613" y="282719"/>
                  </a:lnTo>
                  <a:cubicBezTo>
                    <a:pt x="527613" y="320421"/>
                    <a:pt x="497050" y="350984"/>
                    <a:pt x="459348" y="350984"/>
                  </a:cubicBezTo>
                  <a:lnTo>
                    <a:pt x="68265" y="350984"/>
                  </a:lnTo>
                  <a:cubicBezTo>
                    <a:pt x="30563" y="350984"/>
                    <a:pt x="0" y="320421"/>
                    <a:pt x="0" y="282719"/>
                  </a:cubicBezTo>
                  <a:lnTo>
                    <a:pt x="0" y="68265"/>
                  </a:lnTo>
                  <a:cubicBezTo>
                    <a:pt x="0" y="30563"/>
                    <a:pt x="30563" y="0"/>
                    <a:pt x="68265" y="0"/>
                  </a:cubicBezTo>
                  <a:close/>
                </a:path>
              </a:pathLst>
            </a:custGeom>
            <a:solidFill>
              <a:srgbClr val="F9F3E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63092" lIns="63092" bIns="63092" rIns="63092"/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B41A1A"/>
                  </a:solidFill>
                  <a:latin typeface="IBM Plex Sans"/>
                </a:rPr>
                <a:t>Interested Investors can view financials and contact the entrepreners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true" flipV="true" rot="0">
            <a:off x="7084938" y="5695413"/>
            <a:ext cx="1176414" cy="1176414"/>
          </a:xfrm>
          <a:custGeom>
            <a:avLst/>
            <a:gdLst/>
            <a:ahLst/>
            <a:cxnLst/>
            <a:rect r="r" b="b" t="t" l="l"/>
            <a:pathLst>
              <a:path h="1176414" w="1176414">
                <a:moveTo>
                  <a:pt x="1176413" y="1176413"/>
                </a:moveTo>
                <a:lnTo>
                  <a:pt x="0" y="1176413"/>
                </a:lnTo>
                <a:lnTo>
                  <a:pt x="0" y="0"/>
                </a:lnTo>
                <a:lnTo>
                  <a:pt x="1176413" y="0"/>
                </a:lnTo>
                <a:lnTo>
                  <a:pt x="1176413" y="117641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7079790" y="5902396"/>
            <a:ext cx="929558" cy="381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9"/>
              </a:lnSpc>
              <a:spcBef>
                <a:spcPct val="0"/>
              </a:spcBef>
            </a:pPr>
            <a:r>
              <a:rPr lang="en-US" sz="2235">
                <a:solidFill>
                  <a:srgbClr val="B41A1A"/>
                </a:solidFill>
                <a:latin typeface="IBM Plex Sans Medium"/>
              </a:rPr>
              <a:t>Step 2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3015191" y="4673539"/>
            <a:ext cx="4244109" cy="2753293"/>
            <a:chOff x="0" y="0"/>
            <a:chExt cx="841371" cy="54582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41371" cy="545825"/>
            </a:xfrm>
            <a:custGeom>
              <a:avLst/>
              <a:gdLst/>
              <a:ahLst/>
              <a:cxnLst/>
              <a:rect r="r" b="b" t="t" l="l"/>
              <a:pathLst>
                <a:path h="545825" w="841371">
                  <a:moveTo>
                    <a:pt x="54725" y="0"/>
                  </a:moveTo>
                  <a:lnTo>
                    <a:pt x="786646" y="0"/>
                  </a:lnTo>
                  <a:cubicBezTo>
                    <a:pt x="816870" y="0"/>
                    <a:pt x="841371" y="24501"/>
                    <a:pt x="841371" y="54725"/>
                  </a:cubicBezTo>
                  <a:lnTo>
                    <a:pt x="841371" y="491100"/>
                  </a:lnTo>
                  <a:cubicBezTo>
                    <a:pt x="841371" y="521324"/>
                    <a:pt x="816870" y="545825"/>
                    <a:pt x="786646" y="545825"/>
                  </a:cubicBezTo>
                  <a:lnTo>
                    <a:pt x="54725" y="545825"/>
                  </a:lnTo>
                  <a:cubicBezTo>
                    <a:pt x="24501" y="545825"/>
                    <a:pt x="0" y="521324"/>
                    <a:pt x="0" y="491100"/>
                  </a:cubicBezTo>
                  <a:lnTo>
                    <a:pt x="0" y="54725"/>
                  </a:lnTo>
                  <a:cubicBezTo>
                    <a:pt x="0" y="24501"/>
                    <a:pt x="24501" y="0"/>
                    <a:pt x="547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6946" lIns="56946" bIns="56946" rIns="5694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274116" y="4931030"/>
            <a:ext cx="3727889" cy="2134867"/>
            <a:chOff x="0" y="0"/>
            <a:chExt cx="739033" cy="42322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39033" cy="423226"/>
            </a:xfrm>
            <a:custGeom>
              <a:avLst/>
              <a:gdLst/>
              <a:ahLst/>
              <a:cxnLst/>
              <a:rect r="r" b="b" t="t" l="l"/>
              <a:pathLst>
                <a:path h="423226" w="739033">
                  <a:moveTo>
                    <a:pt x="53996" y="0"/>
                  </a:moveTo>
                  <a:lnTo>
                    <a:pt x="685038" y="0"/>
                  </a:lnTo>
                  <a:cubicBezTo>
                    <a:pt x="714859" y="0"/>
                    <a:pt x="739033" y="24175"/>
                    <a:pt x="739033" y="53996"/>
                  </a:cubicBezTo>
                  <a:lnTo>
                    <a:pt x="739033" y="369230"/>
                  </a:lnTo>
                  <a:cubicBezTo>
                    <a:pt x="739033" y="399051"/>
                    <a:pt x="714859" y="423226"/>
                    <a:pt x="685038" y="423226"/>
                  </a:cubicBezTo>
                  <a:lnTo>
                    <a:pt x="53996" y="423226"/>
                  </a:lnTo>
                  <a:cubicBezTo>
                    <a:pt x="24175" y="423226"/>
                    <a:pt x="0" y="399051"/>
                    <a:pt x="0" y="369230"/>
                  </a:cubicBezTo>
                  <a:lnTo>
                    <a:pt x="0" y="53996"/>
                  </a:lnTo>
                  <a:cubicBezTo>
                    <a:pt x="0" y="24175"/>
                    <a:pt x="24175" y="0"/>
                    <a:pt x="53996" y="0"/>
                  </a:cubicBezTo>
                  <a:close/>
                </a:path>
              </a:pathLst>
            </a:custGeom>
            <a:solidFill>
              <a:srgbClr val="FFCCB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6946" lIns="56946" bIns="56946" rIns="5694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true" flipV="true" rot="0">
            <a:off x="13278762" y="4931030"/>
            <a:ext cx="1061816" cy="1061816"/>
          </a:xfrm>
          <a:custGeom>
            <a:avLst/>
            <a:gdLst/>
            <a:ahLst/>
            <a:cxnLst/>
            <a:rect r="r" b="b" t="t" l="l"/>
            <a:pathLst>
              <a:path h="1061816" w="1061816">
                <a:moveTo>
                  <a:pt x="1061816" y="1061816"/>
                </a:moveTo>
                <a:lnTo>
                  <a:pt x="0" y="1061816"/>
                </a:lnTo>
                <a:lnTo>
                  <a:pt x="0" y="0"/>
                </a:lnTo>
                <a:lnTo>
                  <a:pt x="1061816" y="0"/>
                </a:lnTo>
                <a:lnTo>
                  <a:pt x="1061816" y="106181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3274116" y="5113211"/>
            <a:ext cx="839007" cy="34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24"/>
              </a:lnSpc>
              <a:spcBef>
                <a:spcPct val="0"/>
              </a:spcBef>
            </a:pPr>
            <a:r>
              <a:rPr lang="en-US" sz="2017">
                <a:solidFill>
                  <a:srgbClr val="B41A1A"/>
                </a:solidFill>
                <a:latin typeface="IBM Plex Sans Medium"/>
              </a:rPr>
              <a:t>Step 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369153" y="5067300"/>
            <a:ext cx="2578293" cy="1813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B41A1A"/>
                </a:solidFill>
                <a:latin typeface="IBM Plex Sans"/>
              </a:rPr>
              <a:t>Verified Info is shared and the investment can be made</a:t>
            </a:r>
          </a:p>
        </p:txBody>
      </p:sp>
      <p:sp>
        <p:nvSpPr>
          <p:cNvPr name="Freeform 32" id="32"/>
          <p:cNvSpPr/>
          <p:nvPr/>
        </p:nvSpPr>
        <p:spPr>
          <a:xfrm flipH="false" flipV="true" rot="0">
            <a:off x="5272809" y="7314868"/>
            <a:ext cx="1520112" cy="467434"/>
          </a:xfrm>
          <a:custGeom>
            <a:avLst/>
            <a:gdLst/>
            <a:ahLst/>
            <a:cxnLst/>
            <a:rect r="r" b="b" t="t" l="l"/>
            <a:pathLst>
              <a:path h="467434" w="1520112">
                <a:moveTo>
                  <a:pt x="0" y="467435"/>
                </a:moveTo>
                <a:lnTo>
                  <a:pt x="1520112" y="467435"/>
                </a:lnTo>
                <a:lnTo>
                  <a:pt x="1520112" y="0"/>
                </a:lnTo>
                <a:lnTo>
                  <a:pt x="0" y="0"/>
                </a:lnTo>
                <a:lnTo>
                  <a:pt x="0" y="467435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1495079" y="6149537"/>
            <a:ext cx="1520112" cy="467434"/>
          </a:xfrm>
          <a:custGeom>
            <a:avLst/>
            <a:gdLst/>
            <a:ahLst/>
            <a:cxnLst/>
            <a:rect r="r" b="b" t="t" l="l"/>
            <a:pathLst>
              <a:path h="467434" w="1520112">
                <a:moveTo>
                  <a:pt x="0" y="0"/>
                </a:moveTo>
                <a:lnTo>
                  <a:pt x="1520112" y="0"/>
                </a:lnTo>
                <a:lnTo>
                  <a:pt x="1520112" y="467434"/>
                </a:lnTo>
                <a:lnTo>
                  <a:pt x="0" y="4674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077653" y="2449713"/>
            <a:ext cx="8685919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B41A1A"/>
                </a:solidFill>
                <a:latin typeface="IBM Plex Sans Bold"/>
              </a:rPr>
              <a:t>Functional Steps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003003" y="2361130"/>
            <a:ext cx="7256297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B41A1A"/>
                </a:solidFill>
                <a:latin typeface="IBM Plex Sans Bold"/>
              </a:rPr>
              <a:t>A simple timeline of how your product or service came to be is a helpful way of visualizing your company's origin story.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84" y="288"/>
            <a:ext cx="18309169" cy="10286424"/>
          </a:xfrm>
          <a:custGeom>
            <a:avLst/>
            <a:gdLst/>
            <a:ahLst/>
            <a:cxnLst/>
            <a:rect r="r" b="b" t="t" l="l"/>
            <a:pathLst>
              <a:path h="10286424" w="18309169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4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383086" y="1871352"/>
            <a:ext cx="4912917" cy="4912917"/>
            <a:chOff x="0" y="0"/>
            <a:chExt cx="14400530" cy="144005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76488" y="2197727"/>
            <a:ext cx="4915731" cy="4915731"/>
            <a:chOff x="0" y="0"/>
            <a:chExt cx="14400530" cy="144005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B41A1A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105555" y="2226794"/>
            <a:ext cx="4857598" cy="4857598"/>
            <a:chOff x="0" y="0"/>
            <a:chExt cx="14400530" cy="144005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F9F3E3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7675690" y="3162015"/>
            <a:ext cx="371732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B41A1A"/>
                </a:solidFill>
                <a:latin typeface="IBM Plex Sans Bold"/>
              </a:rPr>
              <a:t>Reason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90058" y="4101914"/>
            <a:ext cx="3717328" cy="318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B41A1A"/>
                </a:solidFill>
                <a:latin typeface="IBM Plex Sans"/>
              </a:rPr>
              <a:t>Globally, women represent about one in three high-growth entrepreneurs focused on national and international markets</a:t>
            </a:r>
          </a:p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5400000">
            <a:off x="11936576" y="3775636"/>
            <a:ext cx="4912917" cy="4912917"/>
            <a:chOff x="0" y="0"/>
            <a:chExt cx="14400530" cy="144005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5400000">
            <a:off x="11607386" y="3469038"/>
            <a:ext cx="4915731" cy="4915731"/>
            <a:chOff x="0" y="0"/>
            <a:chExt cx="14400530" cy="1440053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B41A1A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5400000">
            <a:off x="11636453" y="3498104"/>
            <a:ext cx="4857598" cy="4857598"/>
            <a:chOff x="0" y="0"/>
            <a:chExt cx="14400530" cy="144005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B1EFE3"/>
            </a:solidFill>
          </p:spPr>
        </p:sp>
      </p:grpSp>
      <p:sp>
        <p:nvSpPr>
          <p:cNvPr name="Freeform 20" id="20"/>
          <p:cNvSpPr/>
          <p:nvPr/>
        </p:nvSpPr>
        <p:spPr>
          <a:xfrm flipH="true" flipV="false" rot="0">
            <a:off x="1028700" y="5656264"/>
            <a:ext cx="3261480" cy="3602036"/>
          </a:xfrm>
          <a:custGeom>
            <a:avLst/>
            <a:gdLst/>
            <a:ahLst/>
            <a:cxnLst/>
            <a:rect r="r" b="b" t="t" l="l"/>
            <a:pathLst>
              <a:path h="3602036" w="3261480">
                <a:moveTo>
                  <a:pt x="3261480" y="0"/>
                </a:moveTo>
                <a:lnTo>
                  <a:pt x="0" y="0"/>
                </a:lnTo>
                <a:lnTo>
                  <a:pt x="0" y="3602036"/>
                </a:lnTo>
                <a:lnTo>
                  <a:pt x="3261480" y="3602036"/>
                </a:lnTo>
                <a:lnTo>
                  <a:pt x="326148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028700" y="2812829"/>
            <a:ext cx="5556541" cy="2782788"/>
            <a:chOff x="0" y="0"/>
            <a:chExt cx="7408721" cy="3710384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9525"/>
              <a:ext cx="7408721" cy="2930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B41A1A"/>
                  </a:solidFill>
                  <a:latin typeface="IBM Plex Sans Bold"/>
                </a:rPr>
                <a:t>Investment Oppurtunity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3146504"/>
              <a:ext cx="7408721" cy="563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1936576" y="4261135"/>
            <a:ext cx="371732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B41A1A"/>
                </a:solidFill>
                <a:latin typeface="IBM Plex Sans Bold"/>
              </a:rPr>
              <a:t>Reason 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296003" y="5067300"/>
            <a:ext cx="3717328" cy="2727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B41A1A"/>
                </a:solidFill>
                <a:latin typeface="IBM Plex Sans"/>
              </a:rPr>
              <a:t>The percentage of women-owned startups has been increasing, with 47% of women starting a business in the last year, compared to 44% of men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84" y="288"/>
            <a:ext cx="18309169" cy="10286424"/>
          </a:xfrm>
          <a:custGeom>
            <a:avLst/>
            <a:gdLst/>
            <a:ahLst/>
            <a:cxnLst/>
            <a:rect r="r" b="b" t="t" l="l"/>
            <a:pathLst>
              <a:path h="10286424" w="18309169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4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590609" y="2411937"/>
            <a:ext cx="8668691" cy="3290633"/>
            <a:chOff x="0" y="0"/>
            <a:chExt cx="11558255" cy="438751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1558255" cy="4387511"/>
              <a:chOff x="0" y="0"/>
              <a:chExt cx="2283112" cy="86666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283112" cy="866669"/>
              </a:xfrm>
              <a:custGeom>
                <a:avLst/>
                <a:gdLst/>
                <a:ahLst/>
                <a:cxnLst/>
                <a:rect r="r" b="b" t="t" l="l"/>
                <a:pathLst>
                  <a:path h="866669" w="2283112">
                    <a:moveTo>
                      <a:pt x="26793" y="0"/>
                    </a:moveTo>
                    <a:lnTo>
                      <a:pt x="2256319" y="0"/>
                    </a:lnTo>
                    <a:cubicBezTo>
                      <a:pt x="2263425" y="0"/>
                      <a:pt x="2270240" y="2823"/>
                      <a:pt x="2275265" y="7847"/>
                    </a:cubicBezTo>
                    <a:cubicBezTo>
                      <a:pt x="2280289" y="12872"/>
                      <a:pt x="2283112" y="19687"/>
                      <a:pt x="2283112" y="26793"/>
                    </a:cubicBezTo>
                    <a:lnTo>
                      <a:pt x="2283112" y="839876"/>
                    </a:lnTo>
                    <a:cubicBezTo>
                      <a:pt x="2283112" y="854673"/>
                      <a:pt x="2271116" y="866669"/>
                      <a:pt x="2256319" y="866669"/>
                    </a:cubicBezTo>
                    <a:lnTo>
                      <a:pt x="26793" y="866669"/>
                    </a:lnTo>
                    <a:cubicBezTo>
                      <a:pt x="11995" y="866669"/>
                      <a:pt x="0" y="854673"/>
                      <a:pt x="0" y="839876"/>
                    </a:cubicBezTo>
                    <a:lnTo>
                      <a:pt x="0" y="26793"/>
                    </a:lnTo>
                    <a:cubicBezTo>
                      <a:pt x="0" y="11995"/>
                      <a:pt x="11995" y="0"/>
                      <a:pt x="2679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4307524" y="1031518"/>
              <a:ext cx="6482255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B41A1A"/>
                  </a:solidFill>
                  <a:latin typeface="IBM Plex Sans Bold"/>
                </a:rPr>
                <a:t>Investors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307524" y="2039370"/>
              <a:ext cx="6482255" cy="1783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B41A1A"/>
                  </a:solidFill>
                  <a:latin typeface="IBM Plex Sans"/>
                </a:rPr>
                <a:t>Business information verification will be done and Government IDs are stored</a:t>
              </a:r>
            </a:p>
          </p:txBody>
        </p:sp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768476" y="565061"/>
              <a:ext cx="2906600" cy="2906600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810000" y="6350000"/>
                    </a:moveTo>
                    <a:lnTo>
                      <a:pt x="2540000" y="6350000"/>
                    </a:lnTo>
                    <a:cubicBezTo>
                      <a:pt x="1136650" y="6350000"/>
                      <a:pt x="0" y="5213350"/>
                      <a:pt x="0" y="3810000"/>
                    </a:cubicBezTo>
                    <a:lnTo>
                      <a:pt x="0" y="2540000"/>
                    </a:lnTo>
                    <a:cubicBezTo>
                      <a:pt x="0" y="1136650"/>
                      <a:pt x="1136650" y="0"/>
                      <a:pt x="2540000" y="0"/>
                    </a:cubicBezTo>
                    <a:lnTo>
                      <a:pt x="3810000" y="0"/>
                    </a:lnTo>
                    <a:cubicBezTo>
                      <a:pt x="5213350" y="0"/>
                      <a:pt x="6350000" y="1136650"/>
                      <a:pt x="6350000" y="2540000"/>
                    </a:cubicBezTo>
                    <a:lnTo>
                      <a:pt x="6350000" y="3810000"/>
                    </a:lnTo>
                    <a:cubicBezTo>
                      <a:pt x="6350000" y="5213350"/>
                      <a:pt x="5213350" y="6350000"/>
                      <a:pt x="3810000" y="635000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27119" t="-11827" r="-10073" b="-93961"/>
                </a:stretch>
              </a:blipFill>
            </p:spPr>
          </p:sp>
        </p:grpSp>
      </p:grpSp>
      <p:grpSp>
        <p:nvGrpSpPr>
          <p:cNvPr name="Group 14" id="14"/>
          <p:cNvGrpSpPr/>
          <p:nvPr/>
        </p:nvGrpSpPr>
        <p:grpSpPr>
          <a:xfrm rot="0">
            <a:off x="3209718" y="6230758"/>
            <a:ext cx="8668691" cy="3027542"/>
            <a:chOff x="0" y="0"/>
            <a:chExt cx="11558255" cy="403672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1558255" cy="4036723"/>
              <a:chOff x="0" y="0"/>
              <a:chExt cx="2283112" cy="79737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283112" cy="797377"/>
              </a:xfrm>
              <a:custGeom>
                <a:avLst/>
                <a:gdLst/>
                <a:ahLst/>
                <a:cxnLst/>
                <a:rect r="r" b="b" t="t" l="l"/>
                <a:pathLst>
                  <a:path h="797377" w="2283112">
                    <a:moveTo>
                      <a:pt x="26793" y="0"/>
                    </a:moveTo>
                    <a:lnTo>
                      <a:pt x="2256319" y="0"/>
                    </a:lnTo>
                    <a:cubicBezTo>
                      <a:pt x="2263425" y="0"/>
                      <a:pt x="2270240" y="2823"/>
                      <a:pt x="2275265" y="7847"/>
                    </a:cubicBezTo>
                    <a:cubicBezTo>
                      <a:pt x="2280289" y="12872"/>
                      <a:pt x="2283112" y="19687"/>
                      <a:pt x="2283112" y="26793"/>
                    </a:cubicBezTo>
                    <a:lnTo>
                      <a:pt x="2283112" y="770585"/>
                    </a:lnTo>
                    <a:cubicBezTo>
                      <a:pt x="2283112" y="785382"/>
                      <a:pt x="2271116" y="797377"/>
                      <a:pt x="2256319" y="797377"/>
                    </a:cubicBezTo>
                    <a:lnTo>
                      <a:pt x="26793" y="797377"/>
                    </a:lnTo>
                    <a:cubicBezTo>
                      <a:pt x="11995" y="797377"/>
                      <a:pt x="0" y="785382"/>
                      <a:pt x="0" y="770585"/>
                    </a:cubicBezTo>
                    <a:lnTo>
                      <a:pt x="0" y="26793"/>
                    </a:lnTo>
                    <a:cubicBezTo>
                      <a:pt x="0" y="11995"/>
                      <a:pt x="11995" y="0"/>
                      <a:pt x="2679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 marL="0" indent="0" lvl="0">
                  <a:lnSpc>
                    <a:spcPts val="36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4307524" y="1031518"/>
              <a:ext cx="6482255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B41A1A"/>
                  </a:solidFill>
                  <a:latin typeface="IBM Plex Sans Bold"/>
                </a:rPr>
                <a:t>Entrepreneur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307524" y="2039370"/>
              <a:ext cx="6482255" cy="1173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B41A1A"/>
                  </a:solidFill>
                  <a:latin typeface="IBM Plex Sans"/>
                </a:rPr>
                <a:t>Personal and Investor information is stored with the platform.</a:t>
              </a:r>
            </a:p>
          </p:txBody>
        </p:sp>
        <p:grpSp>
          <p:nvGrpSpPr>
            <p:cNvPr name="Group 20" id="20"/>
            <p:cNvGrpSpPr>
              <a:grpSpLocks noChangeAspect="true"/>
            </p:cNvGrpSpPr>
            <p:nvPr/>
          </p:nvGrpSpPr>
          <p:grpSpPr>
            <a:xfrm rot="0">
              <a:off x="768476" y="565061"/>
              <a:ext cx="2906600" cy="2906600"/>
              <a:chOff x="0" y="0"/>
              <a:chExt cx="6350000" cy="63500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810000" y="6350000"/>
                    </a:moveTo>
                    <a:lnTo>
                      <a:pt x="2540000" y="6350000"/>
                    </a:lnTo>
                    <a:cubicBezTo>
                      <a:pt x="1136650" y="6350000"/>
                      <a:pt x="0" y="5213350"/>
                      <a:pt x="0" y="3810000"/>
                    </a:cubicBezTo>
                    <a:lnTo>
                      <a:pt x="0" y="2540000"/>
                    </a:lnTo>
                    <a:cubicBezTo>
                      <a:pt x="0" y="1136650"/>
                      <a:pt x="1136650" y="0"/>
                      <a:pt x="2540000" y="0"/>
                    </a:cubicBezTo>
                    <a:lnTo>
                      <a:pt x="3810000" y="0"/>
                    </a:lnTo>
                    <a:cubicBezTo>
                      <a:pt x="5213350" y="0"/>
                      <a:pt x="6350000" y="1136650"/>
                      <a:pt x="6350000" y="2540000"/>
                    </a:cubicBezTo>
                    <a:lnTo>
                      <a:pt x="6350000" y="3810000"/>
                    </a:lnTo>
                    <a:cubicBezTo>
                      <a:pt x="6350000" y="5213350"/>
                      <a:pt x="5213350" y="6350000"/>
                      <a:pt x="3810000" y="635000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-16476" r="-16689" b="-58556"/>
                </a:stretch>
              </a:blipFill>
            </p:spPr>
          </p:sp>
        </p:grpSp>
      </p:grpSp>
      <p:grpSp>
        <p:nvGrpSpPr>
          <p:cNvPr name="Group 22" id="22"/>
          <p:cNvGrpSpPr/>
          <p:nvPr/>
        </p:nvGrpSpPr>
        <p:grpSpPr>
          <a:xfrm rot="0">
            <a:off x="1028700" y="2853402"/>
            <a:ext cx="6515364" cy="2782788"/>
            <a:chOff x="0" y="0"/>
            <a:chExt cx="8687151" cy="3710384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9525"/>
              <a:ext cx="8687151" cy="2930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B41A1A"/>
                  </a:solidFill>
                  <a:latin typeface="IBM Plex Sans Bold"/>
                </a:rPr>
                <a:t>Security in Business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3146504"/>
              <a:ext cx="8687151" cy="563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B41A1A"/>
                  </a:solidFill>
                  <a:latin typeface="IBM Plex Sans"/>
                </a:rPr>
                <a:t>How entrepreneurs and investors are protected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84" y="288"/>
            <a:ext cx="18309169" cy="10286424"/>
          </a:xfrm>
          <a:custGeom>
            <a:avLst/>
            <a:gdLst/>
            <a:ahLst/>
            <a:cxnLst/>
            <a:rect r="r" b="b" t="t" l="l"/>
            <a:pathLst>
              <a:path h="10286424" w="18309169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4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748880" y="4768687"/>
            <a:ext cx="4439361" cy="3640276"/>
          </a:xfrm>
          <a:custGeom>
            <a:avLst/>
            <a:gdLst/>
            <a:ahLst/>
            <a:cxnLst/>
            <a:rect r="r" b="b" t="t" l="l"/>
            <a:pathLst>
              <a:path h="3640276" w="4439361">
                <a:moveTo>
                  <a:pt x="0" y="0"/>
                </a:moveTo>
                <a:lnTo>
                  <a:pt x="4439361" y="0"/>
                </a:lnTo>
                <a:lnTo>
                  <a:pt x="4439361" y="3640275"/>
                </a:lnTo>
                <a:lnTo>
                  <a:pt x="0" y="36402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230008" y="2541687"/>
            <a:ext cx="8309111" cy="6443733"/>
            <a:chOff x="0" y="0"/>
            <a:chExt cx="887572" cy="6883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7572" cy="688314"/>
            </a:xfrm>
            <a:custGeom>
              <a:avLst/>
              <a:gdLst/>
              <a:ahLst/>
              <a:cxnLst/>
              <a:rect r="r" b="b" t="t" l="l"/>
              <a:pathLst>
                <a:path h="688314" w="887572">
                  <a:moveTo>
                    <a:pt x="38201" y="0"/>
                  </a:moveTo>
                  <a:lnTo>
                    <a:pt x="849371" y="0"/>
                  </a:lnTo>
                  <a:cubicBezTo>
                    <a:pt x="859502" y="0"/>
                    <a:pt x="869219" y="4025"/>
                    <a:pt x="876383" y="11189"/>
                  </a:cubicBezTo>
                  <a:cubicBezTo>
                    <a:pt x="883547" y="18353"/>
                    <a:pt x="887572" y="28070"/>
                    <a:pt x="887572" y="38201"/>
                  </a:cubicBezTo>
                  <a:lnTo>
                    <a:pt x="887572" y="650113"/>
                  </a:lnTo>
                  <a:cubicBezTo>
                    <a:pt x="887572" y="660244"/>
                    <a:pt x="883547" y="669961"/>
                    <a:pt x="876383" y="677125"/>
                  </a:cubicBezTo>
                  <a:cubicBezTo>
                    <a:pt x="869219" y="684289"/>
                    <a:pt x="859502" y="688314"/>
                    <a:pt x="849371" y="688314"/>
                  </a:cubicBezTo>
                  <a:lnTo>
                    <a:pt x="38201" y="688314"/>
                  </a:lnTo>
                  <a:cubicBezTo>
                    <a:pt x="28070" y="688314"/>
                    <a:pt x="18353" y="684289"/>
                    <a:pt x="11189" y="677125"/>
                  </a:cubicBezTo>
                  <a:cubicBezTo>
                    <a:pt x="4025" y="669961"/>
                    <a:pt x="0" y="660244"/>
                    <a:pt x="0" y="650113"/>
                  </a:cubicBezTo>
                  <a:lnTo>
                    <a:pt x="0" y="38201"/>
                  </a:lnTo>
                  <a:cubicBezTo>
                    <a:pt x="0" y="28070"/>
                    <a:pt x="4025" y="18353"/>
                    <a:pt x="11189" y="11189"/>
                  </a:cubicBezTo>
                  <a:cubicBezTo>
                    <a:pt x="18353" y="4025"/>
                    <a:pt x="28070" y="0"/>
                    <a:pt x="382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590216" y="3279671"/>
            <a:ext cx="5588695" cy="5349102"/>
            <a:chOff x="0" y="0"/>
            <a:chExt cx="7451593" cy="7132136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403090" cy="1403090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B1EF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338417" y="442362"/>
              <a:ext cx="726256" cy="518365"/>
            </a:xfrm>
            <a:custGeom>
              <a:avLst/>
              <a:gdLst/>
              <a:ahLst/>
              <a:cxnLst/>
              <a:rect r="r" b="b" t="t" l="l"/>
              <a:pathLst>
                <a:path h="518365" w="726256">
                  <a:moveTo>
                    <a:pt x="0" y="0"/>
                  </a:moveTo>
                  <a:lnTo>
                    <a:pt x="726256" y="0"/>
                  </a:lnTo>
                  <a:lnTo>
                    <a:pt x="726256" y="518365"/>
                  </a:lnTo>
                  <a:lnTo>
                    <a:pt x="0" y="5183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1918669" y="827597"/>
              <a:ext cx="5532925" cy="5251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B41A1A"/>
                  </a:solidFill>
                  <a:latin typeface="IBM Plex Sans"/>
                </a:rPr>
                <a:t> femmefund@zohomail.in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918669" y="78925"/>
              <a:ext cx="5532925" cy="539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799">
                  <a:solidFill>
                    <a:srgbClr val="B41A1A"/>
                  </a:solidFill>
                  <a:latin typeface="IBM Plex Sans Bold"/>
                </a:rPr>
                <a:t>Email Address</a:t>
              </a:r>
            </a:p>
          </p:txBody>
        </p:sp>
        <p:grpSp>
          <p:nvGrpSpPr>
            <p:cNvPr name="Group 17" id="17"/>
            <p:cNvGrpSpPr/>
            <p:nvPr/>
          </p:nvGrpSpPr>
          <p:grpSpPr>
            <a:xfrm rot="0">
              <a:off x="0" y="5220597"/>
              <a:ext cx="1403090" cy="1403090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FFCCB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353909" y="5582762"/>
              <a:ext cx="695272" cy="678759"/>
            </a:xfrm>
            <a:custGeom>
              <a:avLst/>
              <a:gdLst/>
              <a:ahLst/>
              <a:cxnLst/>
              <a:rect r="r" b="b" t="t" l="l"/>
              <a:pathLst>
                <a:path h="678759" w="695272">
                  <a:moveTo>
                    <a:pt x="0" y="0"/>
                  </a:moveTo>
                  <a:lnTo>
                    <a:pt x="695272" y="0"/>
                  </a:lnTo>
                  <a:lnTo>
                    <a:pt x="695272" y="678759"/>
                  </a:lnTo>
                  <a:lnTo>
                    <a:pt x="0" y="6787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1918669" y="6048194"/>
              <a:ext cx="5532925" cy="1083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B41A1A"/>
                  </a:solidFill>
                  <a:latin typeface="IBM Plex Sans"/>
                </a:rPr>
                <a:t>Guru Tegh Bahadur Institute of Technology, New Delhi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918669" y="5299522"/>
              <a:ext cx="5532925" cy="539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799">
                  <a:solidFill>
                    <a:srgbClr val="B41A1A"/>
                  </a:solidFill>
                  <a:latin typeface="IBM Plex Sans Bold"/>
                </a:rPr>
                <a:t>Mailing Address</a:t>
              </a:r>
            </a:p>
          </p:txBody>
        </p:sp>
        <p:grpSp>
          <p:nvGrpSpPr>
            <p:cNvPr name="Group 23" id="23"/>
            <p:cNvGrpSpPr/>
            <p:nvPr/>
          </p:nvGrpSpPr>
          <p:grpSpPr>
            <a:xfrm rot="0">
              <a:off x="0" y="2610298"/>
              <a:ext cx="1403090" cy="1403090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6" id="26"/>
            <p:cNvSpPr/>
            <p:nvPr/>
          </p:nvSpPr>
          <p:spPr>
            <a:xfrm flipH="false" flipV="false" rot="0">
              <a:off x="368055" y="2978354"/>
              <a:ext cx="666979" cy="666979"/>
            </a:xfrm>
            <a:custGeom>
              <a:avLst/>
              <a:gdLst/>
              <a:ahLst/>
              <a:cxnLst/>
              <a:rect r="r" b="b" t="t" l="l"/>
              <a:pathLst>
                <a:path h="666979" w="666979">
                  <a:moveTo>
                    <a:pt x="0" y="0"/>
                  </a:moveTo>
                  <a:lnTo>
                    <a:pt x="666979" y="0"/>
                  </a:lnTo>
                  <a:lnTo>
                    <a:pt x="666979" y="666979"/>
                  </a:lnTo>
                  <a:lnTo>
                    <a:pt x="0" y="666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1918669" y="3437895"/>
              <a:ext cx="5532925" cy="5251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B41A1A"/>
                  </a:solidFill>
                  <a:latin typeface="IBM Plex Sans"/>
                </a:rPr>
                <a:t>9289829766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1918669" y="2689224"/>
              <a:ext cx="5532925" cy="539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799">
                  <a:solidFill>
                    <a:srgbClr val="B41A1A"/>
                  </a:solidFill>
                  <a:latin typeface="IBM Plex Sans Bold"/>
                </a:rPr>
                <a:t>Phone Number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748880" y="2803304"/>
            <a:ext cx="5095922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B41A1A"/>
                </a:solidFill>
                <a:latin typeface="IBM Plex Sans Bold"/>
              </a:rPr>
              <a:t>Contact 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DAFxOniNF60</dc:identifier>
  <dcterms:modified xsi:type="dcterms:W3CDTF">2011-08-01T06:04:30Z</dcterms:modified>
  <cp:revision>1</cp:revision>
  <dc:title>FemmeFund</dc:title>
</cp:coreProperties>
</file>