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141" r:id="rId3"/>
    <p:sldId id="257" r:id="rId4"/>
    <p:sldId id="2142" r:id="rId5"/>
    <p:sldId id="2143" r:id="rId6"/>
    <p:sldId id="2144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692"/>
    <a:srgbClr val="F2A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6353E-12DA-4A53-BA80-02DC0F1C89E3}" v="35" dt="2023-02-10T07:14:31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10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tej Bains" userId="1c8931ee701a8221" providerId="LiveId" clId="{9466353E-12DA-4A53-BA80-02DC0F1C89E3}"/>
    <pc:docChg chg="undo custSel modSld">
      <pc:chgData name="Gurtej Bains" userId="1c8931ee701a8221" providerId="LiveId" clId="{9466353E-12DA-4A53-BA80-02DC0F1C89E3}" dt="2023-02-10T07:15:46.792" v="72" actId="14100"/>
      <pc:docMkLst>
        <pc:docMk/>
      </pc:docMkLst>
      <pc:sldChg chg="addSp delSp modSp mod">
        <pc:chgData name="Gurtej Bains" userId="1c8931ee701a8221" providerId="LiveId" clId="{9466353E-12DA-4A53-BA80-02DC0F1C89E3}" dt="2023-02-10T07:15:15.723" v="67" actId="1076"/>
        <pc:sldMkLst>
          <pc:docMk/>
          <pc:sldMk cId="0" sldId="257"/>
        </pc:sldMkLst>
        <pc:spChg chg="mod">
          <ac:chgData name="Gurtej Bains" userId="1c8931ee701a8221" providerId="LiveId" clId="{9466353E-12DA-4A53-BA80-02DC0F1C89E3}" dt="2023-02-10T07:15:09.589" v="66" actId="1076"/>
          <ac:spMkLst>
            <pc:docMk/>
            <pc:sldMk cId="0" sldId="257"/>
            <ac:spMk id="19" creationId="{0B058649-91C8-9A4D-3105-2D6234CA2210}"/>
          </ac:spMkLst>
        </pc:spChg>
        <pc:spChg chg="del mod">
          <ac:chgData name="Gurtej Bains" userId="1c8931ee701a8221" providerId="LiveId" clId="{9466353E-12DA-4A53-BA80-02DC0F1C89E3}" dt="2023-02-10T07:14:43.498" v="62" actId="478"/>
          <ac:spMkLst>
            <pc:docMk/>
            <pc:sldMk cId="0" sldId="257"/>
            <ac:spMk id="21" creationId="{B3C8AA4A-BA8E-EA49-B7F4-0F1F660D27F0}"/>
          </ac:spMkLst>
        </pc:spChg>
        <pc:spChg chg="mod">
          <ac:chgData name="Gurtej Bains" userId="1c8931ee701a8221" providerId="LiveId" clId="{9466353E-12DA-4A53-BA80-02DC0F1C89E3}" dt="2023-02-10T07:15:15.723" v="67" actId="1076"/>
          <ac:spMkLst>
            <pc:docMk/>
            <pc:sldMk cId="0" sldId="257"/>
            <ac:spMk id="51" creationId="{E54617AE-B907-435D-3507-DA97F305FBCF}"/>
          </ac:spMkLst>
        </pc:spChg>
        <pc:spChg chg="add mod">
          <ac:chgData name="Gurtej Bains" userId="1c8931ee701a8221" providerId="LiveId" clId="{9466353E-12DA-4A53-BA80-02DC0F1C89E3}" dt="2023-02-10T07:14:48.878" v="63" actId="1076"/>
          <ac:spMkLst>
            <pc:docMk/>
            <pc:sldMk cId="0" sldId="257"/>
            <ac:spMk id="52" creationId="{75578C52-0F73-B102-3499-E88ADD450442}"/>
          </ac:spMkLst>
        </pc:spChg>
      </pc:sldChg>
      <pc:sldChg chg="modSp mod">
        <pc:chgData name="Gurtej Bains" userId="1c8931ee701a8221" providerId="LiveId" clId="{9466353E-12DA-4A53-BA80-02DC0F1C89E3}" dt="2023-02-10T07:13:56.636" v="38" actId="255"/>
        <pc:sldMkLst>
          <pc:docMk/>
          <pc:sldMk cId="2220558626" sldId="2141"/>
        </pc:sldMkLst>
        <pc:spChg chg="mod">
          <ac:chgData name="Gurtej Bains" userId="1c8931ee701a8221" providerId="LiveId" clId="{9466353E-12DA-4A53-BA80-02DC0F1C89E3}" dt="2023-02-10T07:13:56.636" v="38" actId="255"/>
          <ac:spMkLst>
            <pc:docMk/>
            <pc:sldMk cId="2220558626" sldId="2141"/>
            <ac:spMk id="3" creationId="{F1399689-05E0-F22A-EC8E-CB6DD9BA83D3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7" creationId="{B59A5362-C631-5596-47CA-706B16719B22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9" creationId="{3EF36EF8-1FAD-9349-77D6-35D26E81E07D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10" creationId="{A139E42D-5AB8-921A-B41E-66CA256D2A02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13" creationId="{F61CC4FF-D9DD-7C2A-BB45-0F89CF9667FA}"/>
          </ac:spMkLst>
        </pc:spChg>
        <pc:spChg chg="mod">
          <ac:chgData name="Gurtej Bains" userId="1c8931ee701a8221" providerId="LiveId" clId="{9466353E-12DA-4A53-BA80-02DC0F1C89E3}" dt="2023-02-10T07:13:04.009" v="34" actId="552"/>
          <ac:spMkLst>
            <pc:docMk/>
            <pc:sldMk cId="2220558626" sldId="2141"/>
            <ac:spMk id="15" creationId="{3ECAAC4A-3120-0759-D2B5-2BC2FE3F55C7}"/>
          </ac:spMkLst>
        </pc:spChg>
      </pc:sldChg>
      <pc:sldChg chg="modSp mod">
        <pc:chgData name="Gurtej Bains" userId="1c8931ee701a8221" providerId="LiveId" clId="{9466353E-12DA-4A53-BA80-02DC0F1C89E3}" dt="2023-02-10T07:15:33.361" v="69" actId="255"/>
        <pc:sldMkLst>
          <pc:docMk/>
          <pc:sldMk cId="3433920920" sldId="2142"/>
        </pc:sldMkLst>
        <pc:spChg chg="mod">
          <ac:chgData name="Gurtej Bains" userId="1c8931ee701a8221" providerId="LiveId" clId="{9466353E-12DA-4A53-BA80-02DC0F1C89E3}" dt="2023-02-10T07:15:33.361" v="69" actId="255"/>
          <ac:spMkLst>
            <pc:docMk/>
            <pc:sldMk cId="3433920920" sldId="2142"/>
            <ac:spMk id="24" creationId="{B3C8D1E3-266A-27C8-719A-D79A56993771}"/>
          </ac:spMkLst>
        </pc:spChg>
        <pc:spChg chg="mod">
          <ac:chgData name="Gurtej Bains" userId="1c8931ee701a8221" providerId="LiveId" clId="{9466353E-12DA-4A53-BA80-02DC0F1C89E3}" dt="2023-02-10T07:13:36.856" v="37" actId="255"/>
          <ac:spMkLst>
            <pc:docMk/>
            <pc:sldMk cId="3433920920" sldId="2142"/>
            <ac:spMk id="25" creationId="{A9A642A7-1DB2-81EF-22E9-9CA6AADCAFF2}"/>
          </ac:spMkLst>
        </pc:spChg>
      </pc:sldChg>
      <pc:sldChg chg="modSp mod">
        <pc:chgData name="Gurtej Bains" userId="1c8931ee701a8221" providerId="LiveId" clId="{9466353E-12DA-4A53-BA80-02DC0F1C89E3}" dt="2023-02-10T07:15:46.792" v="72" actId="14100"/>
        <pc:sldMkLst>
          <pc:docMk/>
          <pc:sldMk cId="3861345001" sldId="2143"/>
        </pc:sldMkLst>
        <pc:spChg chg="mod">
          <ac:chgData name="Gurtej Bains" userId="1c8931ee701a8221" providerId="LiveId" clId="{9466353E-12DA-4A53-BA80-02DC0F1C89E3}" dt="2023-02-10T07:15:46.792" v="72" actId="14100"/>
          <ac:spMkLst>
            <pc:docMk/>
            <pc:sldMk cId="3861345001" sldId="2143"/>
            <ac:spMk id="2" creationId="{C493B590-39AC-D86E-CDBC-1D852F92FF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63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1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960"/>
            <a:ext cx="8229600" cy="4114800"/>
          </a:xfrm>
        </p:spPr>
        <p:txBody>
          <a:bodyPr/>
          <a:lstStyle>
            <a:lvl1pPr marL="255985" indent="-255985">
              <a:lnSpc>
                <a:spcPct val="90000"/>
              </a:lnSpc>
              <a:buFont typeface="Arial" panose="020B0604020202020204" pitchFamily="34" charset="0"/>
              <a:buChar char="•"/>
              <a:defRPr/>
            </a:lvl1pPr>
            <a:lvl2pPr marL="604838" indent="-263129">
              <a:lnSpc>
                <a:spcPct val="90000"/>
              </a:lnSpc>
              <a:buFont typeface="Arial" panose="020B0604020202020204" pitchFamily="34" charset="0"/>
              <a:buChar char="•"/>
              <a:defRPr/>
            </a:lvl2pPr>
            <a:lvl3pPr marL="947738" indent="-258366">
              <a:lnSpc>
                <a:spcPct val="90000"/>
              </a:lnSpc>
              <a:buFont typeface="Arial" panose="020B0604020202020204" pitchFamily="34" charset="0"/>
              <a:buChar char="•"/>
              <a:defRPr/>
            </a:lvl3pPr>
            <a:lvl4pPr marL="1290638" indent="-263129">
              <a:lnSpc>
                <a:spcPct val="90000"/>
              </a:lnSpc>
              <a:buFont typeface="Arial" panose="020B0604020202020204" pitchFamily="34" charset="0"/>
              <a:buChar char="•"/>
              <a:defRPr/>
            </a:lvl4pPr>
            <a:lvl5pPr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 Oct 2020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29584B-2C78-4F19-9D57-A8D27C3B25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3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99" y="619632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Adult Income Prediction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120141" y="1582474"/>
            <a:ext cx="2595512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Gurtej S. Bains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</a:rPr>
              <a:t>Freelance Data Scientist</a:t>
            </a:r>
          </a:p>
        </p:txBody>
      </p:sp>
      <p:grpSp>
        <p:nvGrpSpPr>
          <p:cNvPr id="57" name="Google Shape;57;p15"/>
          <p:cNvGrpSpPr/>
          <p:nvPr/>
        </p:nvGrpSpPr>
        <p:grpSpPr>
          <a:xfrm>
            <a:off x="121920" y="2664807"/>
            <a:ext cx="8900820" cy="242049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53339" y="2664804"/>
            <a:ext cx="9090661" cy="2420495"/>
            <a:chOff x="710288" y="2137750"/>
            <a:chExt cx="736208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040461" cy="1653348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6;p15">
            <a:extLst>
              <a:ext uri="{FF2B5EF4-FFF2-40B4-BE49-F238E27FC236}">
                <a16:creationId xmlns:a16="http://schemas.microsoft.com/office/drawing/2014/main" id="{9122C6DA-ECF4-63C9-7495-9E15AF2F21EB}"/>
              </a:ext>
            </a:extLst>
          </p:cNvPr>
          <p:cNvSpPr txBox="1">
            <a:spLocks/>
          </p:cNvSpPr>
          <p:nvPr/>
        </p:nvSpPr>
        <p:spPr>
          <a:xfrm>
            <a:off x="4571999" y="1582474"/>
            <a:ext cx="2595512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/>
            <a:r>
              <a:rPr lang="en" sz="1100" dirty="0">
                <a:solidFill>
                  <a:schemeClr val="accent1"/>
                </a:solidFill>
              </a:rPr>
              <a:t>9 Feb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99689-05E0-F22A-EC8E-CB6DD9BA83D3}"/>
              </a:ext>
            </a:extLst>
          </p:cNvPr>
          <p:cNvSpPr txBox="1"/>
          <p:nvPr/>
        </p:nvSpPr>
        <p:spPr>
          <a:xfrm>
            <a:off x="1762284" y="3987026"/>
            <a:ext cx="6628660" cy="88056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128588" indent="-128588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Model results are </a:t>
            </a:r>
            <a:r>
              <a:rPr lang="en-US" sz="1000" b="1" dirty="0">
                <a:latin typeface="+mn-lt"/>
              </a:rPr>
              <a:t>not satisfactory</a:t>
            </a:r>
            <a:r>
              <a:rPr lang="en-US" sz="1000" dirty="0">
                <a:latin typeface="+mn-lt"/>
              </a:rPr>
              <a:t>, indicating an expansion of the scope in data collection. </a:t>
            </a:r>
          </a:p>
          <a:p>
            <a:pPr marL="128588" indent="-128588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In the current state of the data, the annual income of citizens in the United States cannot be satisfactorily explained.</a:t>
            </a:r>
          </a:p>
          <a:p>
            <a:pPr marL="128588" indent="-128588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Further </a:t>
            </a:r>
            <a:r>
              <a:rPr lang="en-US" sz="1000" b="1" dirty="0">
                <a:latin typeface="+mn-lt"/>
              </a:rPr>
              <a:t>technical enhancements </a:t>
            </a:r>
            <a:r>
              <a:rPr lang="en-US" sz="1000" dirty="0">
                <a:latin typeface="+mn-lt"/>
              </a:rPr>
              <a:t>to the model are </a:t>
            </a:r>
            <a:r>
              <a:rPr lang="en-US" sz="1000" b="1" dirty="0">
                <a:latin typeface="+mn-lt"/>
              </a:rPr>
              <a:t>highly recommended </a:t>
            </a:r>
            <a:r>
              <a:rPr lang="en-US" sz="1000" dirty="0">
                <a:latin typeface="+mn-lt"/>
              </a:rPr>
              <a:t>as immediate next steps to improve predictive power. These enhancements could not be scoped in the initial study because of resource constraints.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400" y="355732"/>
            <a:ext cx="5218188" cy="40188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Executive</a:t>
            </a:r>
            <a:r>
              <a:rPr lang="en-US" sz="18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CC4FF-D9DD-7C2A-BB45-0F89CF9667FA}"/>
              </a:ext>
            </a:extLst>
          </p:cNvPr>
          <p:cNvSpPr txBox="1"/>
          <p:nvPr/>
        </p:nvSpPr>
        <p:spPr>
          <a:xfrm>
            <a:off x="1762284" y="1536196"/>
            <a:ext cx="6628661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Bureau of Labor Statistics officials seek to understand what factors influence the annual income of citizens in the United States.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Annual income and various demographic data were collected by the US Census Bureau in 1996.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AAC4A-3120-0759-D2B5-2BC2FE3F55C7}"/>
              </a:ext>
            </a:extLst>
          </p:cNvPr>
          <p:cNvSpPr txBox="1"/>
          <p:nvPr/>
        </p:nvSpPr>
        <p:spPr>
          <a:xfrm>
            <a:off x="1762284" y="1243808"/>
            <a:ext cx="1866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Problem Statement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5362-C631-5596-47CA-706B16719B22}"/>
              </a:ext>
            </a:extLst>
          </p:cNvPr>
          <p:cNvSpPr txBox="1"/>
          <p:nvPr/>
        </p:nvSpPr>
        <p:spPr>
          <a:xfrm>
            <a:off x="1762284" y="3690931"/>
            <a:ext cx="1236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36EF8-1FAD-9349-77D6-35D26E81E07D}"/>
              </a:ext>
            </a:extLst>
          </p:cNvPr>
          <p:cNvSpPr txBox="1"/>
          <p:nvPr/>
        </p:nvSpPr>
        <p:spPr>
          <a:xfrm>
            <a:off x="1762284" y="2679638"/>
            <a:ext cx="6628662" cy="838691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>
                <a:latin typeface="+mn-lt"/>
              </a:rPr>
              <a:t>Machine Learning Models </a:t>
            </a:r>
            <a:r>
              <a:rPr lang="en-US" sz="1000" dirty="0">
                <a:latin typeface="+mn-lt"/>
              </a:rPr>
              <a:t>were used to predict annual income, which was classified into two categories, namely above and below $50K.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dirty="0">
                <a:latin typeface="+mn-lt"/>
              </a:rPr>
              <a:t>These models are very powerful and </a:t>
            </a:r>
            <a:r>
              <a:rPr lang="en-US" sz="1000" b="1" dirty="0">
                <a:latin typeface="+mn-lt"/>
              </a:rPr>
              <a:t>suitable tools </a:t>
            </a:r>
            <a:r>
              <a:rPr lang="en-US" sz="1000" dirty="0">
                <a:latin typeface="+mn-lt"/>
              </a:rPr>
              <a:t>for dealing with such business problems.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1000" b="1" dirty="0">
                <a:latin typeface="+mn-lt"/>
              </a:rPr>
              <a:t>Accuracy</a:t>
            </a:r>
            <a:r>
              <a:rPr lang="en-US" sz="1000" dirty="0">
                <a:latin typeface="+mn-lt"/>
              </a:rPr>
              <a:t> in the number of times the annual income was accurately predicted by the model was used as a key performance indicator for performance.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9E42D-5AB8-921A-B41E-66CA256D2A02}"/>
              </a:ext>
            </a:extLst>
          </p:cNvPr>
          <p:cNvSpPr txBox="1"/>
          <p:nvPr/>
        </p:nvSpPr>
        <p:spPr>
          <a:xfrm>
            <a:off x="1762284" y="2374228"/>
            <a:ext cx="2148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Analytical Approach </a:t>
            </a:r>
          </a:p>
        </p:txBody>
      </p:sp>
      <p:pic>
        <p:nvPicPr>
          <p:cNvPr id="16" name="Graphic 15" descr="Group brainstorm outline">
            <a:extLst>
              <a:ext uri="{FF2B5EF4-FFF2-40B4-BE49-F238E27FC236}">
                <a16:creationId xmlns:a16="http://schemas.microsoft.com/office/drawing/2014/main" id="{35120237-7ED1-A205-96C6-A79D8AF8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95" y="1243808"/>
            <a:ext cx="713232" cy="713232"/>
          </a:xfrm>
          <a:prstGeom prst="rect">
            <a:avLst/>
          </a:prstGeom>
        </p:spPr>
      </p:pic>
      <p:pic>
        <p:nvPicPr>
          <p:cNvPr id="18" name="Graphic 17" descr="Scatterplot outline">
            <a:extLst>
              <a:ext uri="{FF2B5EF4-FFF2-40B4-BE49-F238E27FC236}">
                <a16:creationId xmlns:a16="http://schemas.microsoft.com/office/drawing/2014/main" id="{AC109B9B-EE1B-9EA3-CDCB-44ACE754F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395" y="2374228"/>
            <a:ext cx="711368" cy="711368"/>
          </a:xfrm>
          <a:prstGeom prst="rect">
            <a:avLst/>
          </a:prstGeom>
        </p:spPr>
      </p:pic>
      <p:pic>
        <p:nvPicPr>
          <p:cNvPr id="20" name="Graphic 19" descr="Presentation with bar chart outline">
            <a:extLst>
              <a:ext uri="{FF2B5EF4-FFF2-40B4-BE49-F238E27FC236}">
                <a16:creationId xmlns:a16="http://schemas.microsoft.com/office/drawing/2014/main" id="{2E9F680B-B71C-A309-798B-C54CE15E3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395" y="3690931"/>
            <a:ext cx="713232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D2038D1-27B3-9D8E-DF19-50465D95D770}"/>
              </a:ext>
            </a:extLst>
          </p:cNvPr>
          <p:cNvSpPr/>
          <p:nvPr/>
        </p:nvSpPr>
        <p:spPr>
          <a:xfrm>
            <a:off x="826212" y="977259"/>
            <a:ext cx="8007189" cy="1474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541019" y="231135"/>
            <a:ext cx="8183955" cy="59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Let’s talk data..</a:t>
            </a:r>
            <a:endParaRPr sz="4000" dirty="0">
              <a:solidFill>
                <a:schemeClr val="accent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5393D7-42D4-CC15-FC38-BFB868018890}"/>
              </a:ext>
            </a:extLst>
          </p:cNvPr>
          <p:cNvGrpSpPr/>
          <p:nvPr/>
        </p:nvGrpSpPr>
        <p:grpSpPr>
          <a:xfrm>
            <a:off x="932517" y="3382406"/>
            <a:ext cx="3200400" cy="726178"/>
            <a:chOff x="603229" y="1705584"/>
            <a:chExt cx="3200400" cy="726178"/>
          </a:xfrm>
        </p:grpSpPr>
        <p:sp>
          <p:nvSpPr>
            <p:cNvPr id="12" name="Google Shape;369;p21">
              <a:extLst>
                <a:ext uri="{FF2B5EF4-FFF2-40B4-BE49-F238E27FC236}">
                  <a16:creationId xmlns:a16="http://schemas.microsoft.com/office/drawing/2014/main" id="{72932D8E-ECC9-4EA7-32D0-B1A016621748}"/>
                </a:ext>
              </a:extLst>
            </p:cNvPr>
            <p:cNvSpPr/>
            <p:nvPr/>
          </p:nvSpPr>
          <p:spPr>
            <a:xfrm>
              <a:off x="603229" y="1944174"/>
              <a:ext cx="3200400" cy="4875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tx1"/>
                  </a:solidFill>
                </a:rPr>
                <a:t>76%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Google Shape;370;p21">
              <a:extLst>
                <a:ext uri="{FF2B5EF4-FFF2-40B4-BE49-F238E27FC236}">
                  <a16:creationId xmlns:a16="http://schemas.microsoft.com/office/drawing/2014/main" id="{9746B175-A4D6-3225-3CFB-412812ACA2C7}"/>
                </a:ext>
              </a:extLst>
            </p:cNvPr>
            <p:cNvSpPr/>
            <p:nvPr/>
          </p:nvSpPr>
          <p:spPr>
            <a:xfrm>
              <a:off x="603229" y="1943100"/>
              <a:ext cx="2284751" cy="479199"/>
            </a:xfrm>
            <a:prstGeom prst="roundRect">
              <a:avLst>
                <a:gd name="adj" fmla="val 50000"/>
              </a:avLst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13829-F79D-FCD1-71A8-AE88393424B7}"/>
                </a:ext>
              </a:extLst>
            </p:cNvPr>
            <p:cNvSpPr txBox="1"/>
            <p:nvPr/>
          </p:nvSpPr>
          <p:spPr>
            <a:xfrm>
              <a:off x="1576069" y="2059588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76%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023266-A58A-442D-B92B-141DE8253ADE}"/>
                </a:ext>
              </a:extLst>
            </p:cNvPr>
            <p:cNvSpPr txBox="1"/>
            <p:nvPr/>
          </p:nvSpPr>
          <p:spPr>
            <a:xfrm>
              <a:off x="3003790" y="2060199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24%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A2B593-F936-2F23-A765-F8583B69E730}"/>
                </a:ext>
              </a:extLst>
            </p:cNvPr>
            <p:cNvSpPr txBox="1"/>
            <p:nvPr/>
          </p:nvSpPr>
          <p:spPr>
            <a:xfrm>
              <a:off x="1475961" y="1723170"/>
              <a:ext cx="611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&lt;=$50k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612DA4-C9A1-01CE-68BB-BF2EC52422F1}"/>
                </a:ext>
              </a:extLst>
            </p:cNvPr>
            <p:cNvSpPr txBox="1"/>
            <p:nvPr/>
          </p:nvSpPr>
          <p:spPr>
            <a:xfrm>
              <a:off x="2907610" y="1705584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&gt;$50k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78CC95-1E98-1007-BE81-AE8776F9A99A}"/>
              </a:ext>
            </a:extLst>
          </p:cNvPr>
          <p:cNvSpPr txBox="1"/>
          <p:nvPr/>
        </p:nvSpPr>
        <p:spPr>
          <a:xfrm>
            <a:off x="1034637" y="2699943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76% of the observations have annual income </a:t>
            </a:r>
          </a:p>
          <a:p>
            <a:pPr algn="ctr"/>
            <a:r>
              <a:rPr lang="en-US" sz="1100" b="1" dirty="0"/>
              <a:t>of less than $50K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058649-91C8-9A4D-3105-2D6234CA2210}"/>
              </a:ext>
            </a:extLst>
          </p:cNvPr>
          <p:cNvSpPr txBox="1"/>
          <p:nvPr/>
        </p:nvSpPr>
        <p:spPr>
          <a:xfrm>
            <a:off x="1034637" y="1424635"/>
            <a:ext cx="3677478" cy="838691"/>
          </a:xfrm>
          <a:prstGeom prst="rect">
            <a:avLst/>
          </a:prstGeom>
          <a:noFill/>
        </p:spPr>
        <p:txBody>
          <a:bodyPr wrap="square" lIns="68580" tIns="34290" rIns="68580" bIns="34290" numCol="1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48,842 observations in the data*</a:t>
            </a:r>
          </a:p>
          <a:p>
            <a:endParaRPr lang="en-US" sz="1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Data has 15 columns capturing primarily the demographics  </a:t>
            </a:r>
          </a:p>
          <a:p>
            <a:endParaRPr lang="en-US" sz="1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No PII shared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598F3-38CF-417E-7DB7-B32ABB2B8F84}"/>
              </a:ext>
            </a:extLst>
          </p:cNvPr>
          <p:cNvSpPr txBox="1"/>
          <p:nvPr/>
        </p:nvSpPr>
        <p:spPr>
          <a:xfrm>
            <a:off x="182163" y="4912365"/>
            <a:ext cx="576966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*Data collected in 1996. For reference US population in 1996 was approximately 270M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0B8799-4B52-6A66-4697-A5CA1E5E8866}"/>
              </a:ext>
            </a:extLst>
          </p:cNvPr>
          <p:cNvSpPr/>
          <p:nvPr/>
        </p:nvSpPr>
        <p:spPr bwMode="auto">
          <a:xfrm>
            <a:off x="1805249" y="3744244"/>
            <a:ext cx="565235" cy="250056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63833C6-2699-796C-D83D-098E2FFD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49" y="3012392"/>
            <a:ext cx="2442101" cy="148533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518CE73-9FB1-E4D7-F15F-9181EEE46345}"/>
              </a:ext>
            </a:extLst>
          </p:cNvPr>
          <p:cNvSpPr txBox="1"/>
          <p:nvPr/>
        </p:nvSpPr>
        <p:spPr>
          <a:xfrm>
            <a:off x="5432680" y="2699943"/>
            <a:ext cx="3259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Private sector is the most popular Work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FD31A3-54AE-42E7-93DD-747E119ACA06}"/>
              </a:ext>
            </a:extLst>
          </p:cNvPr>
          <p:cNvSpPr/>
          <p:nvPr/>
        </p:nvSpPr>
        <p:spPr bwMode="auto">
          <a:xfrm>
            <a:off x="6500191" y="3293546"/>
            <a:ext cx="1792360" cy="12502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25E1FC-FAC0-880A-C7D9-FBAEF968CD4B}"/>
              </a:ext>
            </a:extLst>
          </p:cNvPr>
          <p:cNvSpPr/>
          <p:nvPr/>
        </p:nvSpPr>
        <p:spPr bwMode="auto">
          <a:xfrm>
            <a:off x="6500190" y="3953642"/>
            <a:ext cx="1792360" cy="12502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D8587B-AE3A-E985-4957-CE2166062178}"/>
              </a:ext>
            </a:extLst>
          </p:cNvPr>
          <p:cNvSpPr txBox="1"/>
          <p:nvPr/>
        </p:nvSpPr>
        <p:spPr>
          <a:xfrm>
            <a:off x="5256380" y="4548565"/>
            <a:ext cx="3589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Heat map showing cumulative total of employment in a work class by gender and annual income bin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4617AE-B907-435D-3507-DA97F305FBCF}"/>
              </a:ext>
            </a:extLst>
          </p:cNvPr>
          <p:cNvSpPr txBox="1"/>
          <p:nvPr/>
        </p:nvSpPr>
        <p:spPr>
          <a:xfrm>
            <a:off x="5014428" y="1368102"/>
            <a:ext cx="3677478" cy="684803"/>
          </a:xfrm>
          <a:prstGeom prst="rect">
            <a:avLst/>
          </a:prstGeom>
          <a:noFill/>
        </p:spPr>
        <p:txBody>
          <a:bodyPr wrap="square" lIns="68580" tIns="34290" rIns="68580" bIns="34290" numCol="1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Garbage in is equal to garbage out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Some assumptions-based data cleaning was performed, for instance 6% of observations had a missing Work Class.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578C52-0F73-B102-3499-E88ADD450442}"/>
              </a:ext>
            </a:extLst>
          </p:cNvPr>
          <p:cNvSpPr txBox="1"/>
          <p:nvPr/>
        </p:nvSpPr>
        <p:spPr>
          <a:xfrm>
            <a:off x="3779034" y="956736"/>
            <a:ext cx="1866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Source Data Facts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F12AFD4D-7531-D770-BA92-CC92C55DABCE}"/>
              </a:ext>
            </a:extLst>
          </p:cNvPr>
          <p:cNvSpPr txBox="1">
            <a:spLocks/>
          </p:cNvSpPr>
          <p:nvPr/>
        </p:nvSpPr>
        <p:spPr>
          <a:xfrm>
            <a:off x="541019" y="231135"/>
            <a:ext cx="8183955" cy="59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000" dirty="0">
                <a:solidFill>
                  <a:schemeClr val="accent1"/>
                </a:solidFill>
              </a:rPr>
              <a:t>Let’s talk model..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5B995-71EB-081F-9128-52A3D369CB75}"/>
              </a:ext>
            </a:extLst>
          </p:cNvPr>
          <p:cNvSpPr txBox="1"/>
          <p:nvPr/>
        </p:nvSpPr>
        <p:spPr>
          <a:xfrm>
            <a:off x="1762285" y="1052568"/>
            <a:ext cx="18661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96411A"/>
                </a:solidFill>
                <a:latin typeface="+mn-lt"/>
              </a:rPr>
              <a:t>Model Results</a:t>
            </a:r>
          </a:p>
        </p:txBody>
      </p:sp>
      <p:pic>
        <p:nvPicPr>
          <p:cNvPr id="19" name="Graphic 18" descr="Group brainstorm outline">
            <a:extLst>
              <a:ext uri="{FF2B5EF4-FFF2-40B4-BE49-F238E27FC236}">
                <a16:creationId xmlns:a16="http://schemas.microsoft.com/office/drawing/2014/main" id="{973451F0-8C61-5E5C-901B-9AAB3EAE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395" y="1052568"/>
            <a:ext cx="713232" cy="713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2DA1BA-6821-066C-7870-86FDED572A6D}"/>
              </a:ext>
            </a:extLst>
          </p:cNvPr>
          <p:cNvSpPr txBox="1"/>
          <p:nvPr/>
        </p:nvSpPr>
        <p:spPr>
          <a:xfrm>
            <a:off x="1678614" y="2784050"/>
            <a:ext cx="2534797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96411A"/>
                </a:solidFill>
                <a:latin typeface="+mn-lt"/>
                <a:cs typeface="Arial" panose="020B0604020202020204" pitchFamily="34" charset="0"/>
              </a:rPr>
              <a:t>Proposed Next Steps </a:t>
            </a:r>
          </a:p>
        </p:txBody>
      </p:sp>
      <p:pic>
        <p:nvPicPr>
          <p:cNvPr id="23" name="Graphic 22" descr="Lights On outline">
            <a:extLst>
              <a:ext uri="{FF2B5EF4-FFF2-40B4-BE49-F238E27FC236}">
                <a16:creationId xmlns:a16="http://schemas.microsoft.com/office/drawing/2014/main" id="{A242A09D-4B04-F5CC-3BD1-90AFA7FC7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827" y="2784050"/>
            <a:ext cx="685800" cy="685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C8D1E3-266A-27C8-719A-D79A56993771}"/>
              </a:ext>
            </a:extLst>
          </p:cNvPr>
          <p:cNvSpPr txBox="1"/>
          <p:nvPr/>
        </p:nvSpPr>
        <p:spPr>
          <a:xfrm>
            <a:off x="1762285" y="3186461"/>
            <a:ext cx="6628660" cy="145424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l"/>
            <a:r>
              <a:rPr lang="en-US" sz="1000" b="1" dirty="0">
                <a:solidFill>
                  <a:srgbClr val="24292F"/>
                </a:solidFill>
                <a:latin typeface="+mn-lt"/>
              </a:rPr>
              <a:t>Massage the existing data: </a:t>
            </a:r>
            <a:endParaRPr lang="en-US" sz="1000" b="1" i="0" dirty="0">
              <a:solidFill>
                <a:srgbClr val="24292F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+mn-lt"/>
              </a:rPr>
              <a:t>Feature engineer or massaging </a:t>
            </a:r>
            <a:r>
              <a:rPr lang="en-US" sz="1000" dirty="0">
                <a:solidFill>
                  <a:srgbClr val="24292F"/>
                </a:solidFill>
                <a:latin typeface="+mn-lt"/>
              </a:rPr>
              <a:t>the existing data to make it more model readable. 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+mn-lt"/>
              </a:rPr>
              <a:t>For example, education can be classified as 'doctoral', 'master', 'bachelor', or ‘high school or less’.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4292F"/>
                </a:solidFill>
                <a:effectLst/>
                <a:latin typeface="+mn-lt"/>
              </a:rPr>
              <a:t>Outlier treatment: Outliers are identified in the hours-per-week feature.</a:t>
            </a:r>
          </a:p>
          <a:p>
            <a:pPr algn="l"/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algn="l"/>
            <a:r>
              <a:rPr lang="en-US" sz="1000" b="1" dirty="0">
                <a:solidFill>
                  <a:srgbClr val="24292F"/>
                </a:solidFill>
                <a:latin typeface="+mn-lt"/>
              </a:rPr>
              <a:t>Explore third party data sources.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Existing data is not able to explain the annual salary. We should augment the model by exploring third party data. </a:t>
            </a:r>
          </a:p>
          <a:p>
            <a:pPr algn="l"/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algn="l"/>
            <a:r>
              <a:rPr lang="en-US" sz="1000" b="1" dirty="0">
                <a:solidFill>
                  <a:srgbClr val="24292F"/>
                </a:solidFill>
                <a:latin typeface="+mn-lt"/>
              </a:rPr>
              <a:t>Progress report in 30 days. </a:t>
            </a:r>
            <a:endParaRPr lang="en-US" sz="1000" b="1" i="0" dirty="0">
              <a:solidFill>
                <a:srgbClr val="24292F"/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A642A7-1DB2-81EF-22E9-9CA6AADCAFF2}"/>
              </a:ext>
            </a:extLst>
          </p:cNvPr>
          <p:cNvSpPr txBox="1"/>
          <p:nvPr/>
        </p:nvSpPr>
        <p:spPr>
          <a:xfrm>
            <a:off x="1762285" y="1397404"/>
            <a:ext cx="6628660" cy="99257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Out of all the models, Grid Search Tuned </a:t>
            </a:r>
            <a:r>
              <a:rPr lang="en-US" sz="1000" b="1" dirty="0">
                <a:solidFill>
                  <a:srgbClr val="24292F"/>
                </a:solidFill>
                <a:latin typeface="+mn-lt"/>
              </a:rPr>
              <a:t>Random Forest Model is the winner </a:t>
            </a:r>
            <a:r>
              <a:rPr lang="en-US" sz="1000" dirty="0">
                <a:solidFill>
                  <a:srgbClr val="24292F"/>
                </a:solidFill>
                <a:latin typeface="+mn-lt"/>
              </a:rPr>
              <a:t>with an </a:t>
            </a:r>
            <a:r>
              <a:rPr lang="en-US" sz="1000" b="1" dirty="0">
                <a:solidFill>
                  <a:srgbClr val="24292F"/>
                </a:solidFill>
                <a:latin typeface="+mn-lt"/>
              </a:rPr>
              <a:t>accuracy score of 85%</a:t>
            </a:r>
            <a:r>
              <a:rPr lang="en-US" sz="1000" dirty="0">
                <a:solidFill>
                  <a:srgbClr val="24292F"/>
                </a:solidFill>
                <a:latin typeface="+mn-lt"/>
              </a:rPr>
              <a:t>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However, the model did not show satisfactory performance in predicting the annual income above $50K.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4292F"/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4292F"/>
                </a:solidFill>
                <a:latin typeface="+mn-lt"/>
              </a:rPr>
              <a:t>Only for 46% of instances it was accurately able to predict the salary above $50K. </a:t>
            </a:r>
          </a:p>
        </p:txBody>
      </p:sp>
    </p:spTree>
    <p:extLst>
      <p:ext uri="{BB962C8B-B14F-4D97-AF65-F5344CB8AC3E}">
        <p14:creationId xmlns:p14="http://schemas.microsoft.com/office/powerpoint/2010/main" val="343392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B590-39AC-D86E-CDBC-1D852F92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746" y="2190436"/>
            <a:ext cx="3155995" cy="481200"/>
          </a:xfrm>
        </p:spPr>
        <p:txBody>
          <a:bodyPr/>
          <a:lstStyle/>
          <a:p>
            <a:r>
              <a:rPr lang="en-US" dirty="0">
                <a:latin typeface="+mn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86134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;p16">
            <a:extLst>
              <a:ext uri="{FF2B5EF4-FFF2-40B4-BE49-F238E27FC236}">
                <a16:creationId xmlns:a16="http://schemas.microsoft.com/office/drawing/2014/main" id="{F12AFD4D-7531-D770-BA92-CC92C55DABCE}"/>
              </a:ext>
            </a:extLst>
          </p:cNvPr>
          <p:cNvSpPr txBox="1">
            <a:spLocks/>
          </p:cNvSpPr>
          <p:nvPr/>
        </p:nvSpPr>
        <p:spPr>
          <a:xfrm>
            <a:off x="541019" y="231135"/>
            <a:ext cx="8183955" cy="59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3200" dirty="0">
                <a:solidFill>
                  <a:schemeClr val="accent1"/>
                </a:solidFill>
              </a:rPr>
              <a:t>Winning Model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3D8AF-8B79-C6FD-608E-CD945B32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70" y="1239971"/>
            <a:ext cx="7127460" cy="36723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E256DB-03A0-9635-ACFA-3F718F76F70E}"/>
              </a:ext>
            </a:extLst>
          </p:cNvPr>
          <p:cNvSpPr/>
          <p:nvPr/>
        </p:nvSpPr>
        <p:spPr bwMode="auto">
          <a:xfrm>
            <a:off x="2875037" y="3903529"/>
            <a:ext cx="565235" cy="250056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481EC-1E37-6479-5DF3-A3E923C53B18}"/>
              </a:ext>
            </a:extLst>
          </p:cNvPr>
          <p:cNvSpPr/>
          <p:nvPr/>
        </p:nvSpPr>
        <p:spPr bwMode="auto">
          <a:xfrm>
            <a:off x="1410801" y="1975209"/>
            <a:ext cx="1673058" cy="12253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27989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462</Words>
  <Application>Microsoft Office PowerPoint</Application>
  <PresentationFormat>On-screen Show (16:9)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Fira Sans Extra Condensed Medium</vt:lpstr>
      <vt:lpstr>Roboto</vt:lpstr>
      <vt:lpstr>Arial</vt:lpstr>
      <vt:lpstr>Data Charts Infographics by Slidesgo</vt:lpstr>
      <vt:lpstr>Adult Income Prediction</vt:lpstr>
      <vt:lpstr>Executive Summary</vt:lpstr>
      <vt:lpstr>Let’s talk data..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Prediction</dc:title>
  <cp:lastModifiedBy>Gurtej Bains</cp:lastModifiedBy>
  <cp:revision>1</cp:revision>
  <dcterms:modified xsi:type="dcterms:W3CDTF">2023-02-10T07:15:49Z</dcterms:modified>
</cp:coreProperties>
</file>