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141" r:id="rId3"/>
    <p:sldId id="257" r:id="rId4"/>
    <p:sldId id="2145" r:id="rId5"/>
    <p:sldId id="2142" r:id="rId6"/>
    <p:sldId id="2143" r:id="rId7"/>
    <p:sldId id="2144" r:id="rId8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0"/>
      <p:bold r:id="rId11"/>
      <p:italic r:id="rId12"/>
      <p:bold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A5A692"/>
    <a:srgbClr val="F2A7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66353E-12DA-4A53-BA80-02DC0F1C89E3}" v="297" dt="2023-02-10T15:20:47.1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0" d="100"/>
          <a:sy n="190" d="100"/>
        </p:scale>
        <p:origin x="15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microsoft.com/office/2015/10/relationships/revisionInfo" Target="revisionInfo.xml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rtej Bains" userId="1c8931ee701a8221" providerId="LiveId" clId="{9466353E-12DA-4A53-BA80-02DC0F1C89E3}"/>
    <pc:docChg chg="undo custSel addSld modSld sldOrd">
      <pc:chgData name="Gurtej Bains" userId="1c8931ee701a8221" providerId="LiveId" clId="{9466353E-12DA-4A53-BA80-02DC0F1C89E3}" dt="2023-02-10T15:20:47.123" v="650"/>
      <pc:docMkLst>
        <pc:docMk/>
      </pc:docMkLst>
      <pc:sldChg chg="addSp delSp modSp mod">
        <pc:chgData name="Gurtej Bains" userId="1c8931ee701a8221" providerId="LiveId" clId="{9466353E-12DA-4A53-BA80-02DC0F1C89E3}" dt="2023-02-10T07:15:15.723" v="67" actId="1076"/>
        <pc:sldMkLst>
          <pc:docMk/>
          <pc:sldMk cId="0" sldId="257"/>
        </pc:sldMkLst>
        <pc:spChg chg="mod">
          <ac:chgData name="Gurtej Bains" userId="1c8931ee701a8221" providerId="LiveId" clId="{9466353E-12DA-4A53-BA80-02DC0F1C89E3}" dt="2023-02-10T07:15:09.589" v="66" actId="1076"/>
          <ac:spMkLst>
            <pc:docMk/>
            <pc:sldMk cId="0" sldId="257"/>
            <ac:spMk id="19" creationId="{0B058649-91C8-9A4D-3105-2D6234CA2210}"/>
          </ac:spMkLst>
        </pc:spChg>
        <pc:spChg chg="del mod">
          <ac:chgData name="Gurtej Bains" userId="1c8931ee701a8221" providerId="LiveId" clId="{9466353E-12DA-4A53-BA80-02DC0F1C89E3}" dt="2023-02-10T07:14:43.498" v="62" actId="478"/>
          <ac:spMkLst>
            <pc:docMk/>
            <pc:sldMk cId="0" sldId="257"/>
            <ac:spMk id="21" creationId="{B3C8AA4A-BA8E-EA49-B7F4-0F1F660D27F0}"/>
          </ac:spMkLst>
        </pc:spChg>
        <pc:spChg chg="mod">
          <ac:chgData name="Gurtej Bains" userId="1c8931ee701a8221" providerId="LiveId" clId="{9466353E-12DA-4A53-BA80-02DC0F1C89E3}" dt="2023-02-10T07:15:15.723" v="67" actId="1076"/>
          <ac:spMkLst>
            <pc:docMk/>
            <pc:sldMk cId="0" sldId="257"/>
            <ac:spMk id="51" creationId="{E54617AE-B907-435D-3507-DA97F305FBCF}"/>
          </ac:spMkLst>
        </pc:spChg>
        <pc:spChg chg="add mod">
          <ac:chgData name="Gurtej Bains" userId="1c8931ee701a8221" providerId="LiveId" clId="{9466353E-12DA-4A53-BA80-02DC0F1C89E3}" dt="2023-02-10T07:14:48.878" v="63" actId="1076"/>
          <ac:spMkLst>
            <pc:docMk/>
            <pc:sldMk cId="0" sldId="257"/>
            <ac:spMk id="52" creationId="{75578C52-0F73-B102-3499-E88ADD450442}"/>
          </ac:spMkLst>
        </pc:spChg>
      </pc:sldChg>
      <pc:sldChg chg="modSp mod">
        <pc:chgData name="Gurtej Bains" userId="1c8931ee701a8221" providerId="LiveId" clId="{9466353E-12DA-4A53-BA80-02DC0F1C89E3}" dt="2023-02-10T07:13:56.636" v="38" actId="255"/>
        <pc:sldMkLst>
          <pc:docMk/>
          <pc:sldMk cId="2220558626" sldId="2141"/>
        </pc:sldMkLst>
        <pc:spChg chg="mod">
          <ac:chgData name="Gurtej Bains" userId="1c8931ee701a8221" providerId="LiveId" clId="{9466353E-12DA-4A53-BA80-02DC0F1C89E3}" dt="2023-02-10T07:13:56.636" v="38" actId="255"/>
          <ac:spMkLst>
            <pc:docMk/>
            <pc:sldMk cId="2220558626" sldId="2141"/>
            <ac:spMk id="3" creationId="{F1399689-05E0-F22A-EC8E-CB6DD9BA83D3}"/>
          </ac:spMkLst>
        </pc:spChg>
        <pc:spChg chg="mod">
          <ac:chgData name="Gurtej Bains" userId="1c8931ee701a8221" providerId="LiveId" clId="{9466353E-12DA-4A53-BA80-02DC0F1C89E3}" dt="2023-02-10T07:13:04.009" v="34" actId="552"/>
          <ac:spMkLst>
            <pc:docMk/>
            <pc:sldMk cId="2220558626" sldId="2141"/>
            <ac:spMk id="7" creationId="{B59A5362-C631-5596-47CA-706B16719B22}"/>
          </ac:spMkLst>
        </pc:spChg>
        <pc:spChg chg="mod">
          <ac:chgData name="Gurtej Bains" userId="1c8931ee701a8221" providerId="LiveId" clId="{9466353E-12DA-4A53-BA80-02DC0F1C89E3}" dt="2023-02-10T07:13:04.009" v="34" actId="552"/>
          <ac:spMkLst>
            <pc:docMk/>
            <pc:sldMk cId="2220558626" sldId="2141"/>
            <ac:spMk id="9" creationId="{3EF36EF8-1FAD-9349-77D6-35D26E81E07D}"/>
          </ac:spMkLst>
        </pc:spChg>
        <pc:spChg chg="mod">
          <ac:chgData name="Gurtej Bains" userId="1c8931ee701a8221" providerId="LiveId" clId="{9466353E-12DA-4A53-BA80-02DC0F1C89E3}" dt="2023-02-10T07:13:04.009" v="34" actId="552"/>
          <ac:spMkLst>
            <pc:docMk/>
            <pc:sldMk cId="2220558626" sldId="2141"/>
            <ac:spMk id="10" creationId="{A139E42D-5AB8-921A-B41E-66CA256D2A02}"/>
          </ac:spMkLst>
        </pc:spChg>
        <pc:spChg chg="mod">
          <ac:chgData name="Gurtej Bains" userId="1c8931ee701a8221" providerId="LiveId" clId="{9466353E-12DA-4A53-BA80-02DC0F1C89E3}" dt="2023-02-10T07:13:04.009" v="34" actId="552"/>
          <ac:spMkLst>
            <pc:docMk/>
            <pc:sldMk cId="2220558626" sldId="2141"/>
            <ac:spMk id="13" creationId="{F61CC4FF-D9DD-7C2A-BB45-0F89CF9667FA}"/>
          </ac:spMkLst>
        </pc:spChg>
        <pc:spChg chg="mod">
          <ac:chgData name="Gurtej Bains" userId="1c8931ee701a8221" providerId="LiveId" clId="{9466353E-12DA-4A53-BA80-02DC0F1C89E3}" dt="2023-02-10T07:13:04.009" v="34" actId="552"/>
          <ac:spMkLst>
            <pc:docMk/>
            <pc:sldMk cId="2220558626" sldId="2141"/>
            <ac:spMk id="15" creationId="{3ECAAC4A-3120-0759-D2B5-2BC2FE3F55C7}"/>
          </ac:spMkLst>
        </pc:spChg>
      </pc:sldChg>
      <pc:sldChg chg="modSp mod">
        <pc:chgData name="Gurtej Bains" userId="1c8931ee701a8221" providerId="LiveId" clId="{9466353E-12DA-4A53-BA80-02DC0F1C89E3}" dt="2023-02-10T07:15:33.361" v="69" actId="255"/>
        <pc:sldMkLst>
          <pc:docMk/>
          <pc:sldMk cId="3433920920" sldId="2142"/>
        </pc:sldMkLst>
        <pc:spChg chg="mod">
          <ac:chgData name="Gurtej Bains" userId="1c8931ee701a8221" providerId="LiveId" clId="{9466353E-12DA-4A53-BA80-02DC0F1C89E3}" dt="2023-02-10T07:15:33.361" v="69" actId="255"/>
          <ac:spMkLst>
            <pc:docMk/>
            <pc:sldMk cId="3433920920" sldId="2142"/>
            <ac:spMk id="24" creationId="{B3C8D1E3-266A-27C8-719A-D79A56993771}"/>
          </ac:spMkLst>
        </pc:spChg>
        <pc:spChg chg="mod">
          <ac:chgData name="Gurtej Bains" userId="1c8931ee701a8221" providerId="LiveId" clId="{9466353E-12DA-4A53-BA80-02DC0F1C89E3}" dt="2023-02-10T07:13:36.856" v="37" actId="255"/>
          <ac:spMkLst>
            <pc:docMk/>
            <pc:sldMk cId="3433920920" sldId="2142"/>
            <ac:spMk id="25" creationId="{A9A642A7-1DB2-81EF-22E9-9CA6AADCAFF2}"/>
          </ac:spMkLst>
        </pc:spChg>
      </pc:sldChg>
      <pc:sldChg chg="modSp mod">
        <pc:chgData name="Gurtej Bains" userId="1c8931ee701a8221" providerId="LiveId" clId="{9466353E-12DA-4A53-BA80-02DC0F1C89E3}" dt="2023-02-10T07:15:46.792" v="72" actId="14100"/>
        <pc:sldMkLst>
          <pc:docMk/>
          <pc:sldMk cId="3861345001" sldId="2143"/>
        </pc:sldMkLst>
        <pc:spChg chg="mod">
          <ac:chgData name="Gurtej Bains" userId="1c8931ee701a8221" providerId="LiveId" clId="{9466353E-12DA-4A53-BA80-02DC0F1C89E3}" dt="2023-02-10T07:15:46.792" v="72" actId="14100"/>
          <ac:spMkLst>
            <pc:docMk/>
            <pc:sldMk cId="3861345001" sldId="2143"/>
            <ac:spMk id="2" creationId="{C493B590-39AC-D86E-CDBC-1D852F92FFEE}"/>
          </ac:spMkLst>
        </pc:spChg>
      </pc:sldChg>
      <pc:sldChg chg="addSp delSp modSp new mod ord">
        <pc:chgData name="Gurtej Bains" userId="1c8931ee701a8221" providerId="LiveId" clId="{9466353E-12DA-4A53-BA80-02DC0F1C89E3}" dt="2023-02-10T15:20:47.123" v="650"/>
        <pc:sldMkLst>
          <pc:docMk/>
          <pc:sldMk cId="3080606992" sldId="2145"/>
        </pc:sldMkLst>
        <pc:spChg chg="del">
          <ac:chgData name="Gurtej Bains" userId="1c8931ee701a8221" providerId="LiveId" clId="{9466353E-12DA-4A53-BA80-02DC0F1C89E3}" dt="2023-02-10T15:04:40.389" v="295" actId="478"/>
          <ac:spMkLst>
            <pc:docMk/>
            <pc:sldMk cId="3080606992" sldId="2145"/>
            <ac:spMk id="2" creationId="{F89C218F-5E05-63FB-51A7-C3860A9116A3}"/>
          </ac:spMkLst>
        </pc:spChg>
        <pc:spChg chg="add mod">
          <ac:chgData name="Gurtej Bains" userId="1c8931ee701a8221" providerId="LiveId" clId="{9466353E-12DA-4A53-BA80-02DC0F1C89E3}" dt="2023-02-10T15:15:18.136" v="602" actId="1076"/>
          <ac:spMkLst>
            <pc:docMk/>
            <pc:sldMk cId="3080606992" sldId="2145"/>
            <ac:spMk id="6" creationId="{9592F353-07F2-2D63-DCD7-88EE3E18DA7D}"/>
          </ac:spMkLst>
        </pc:spChg>
        <pc:spChg chg="add mod ord">
          <ac:chgData name="Gurtej Bains" userId="1c8931ee701a8221" providerId="LiveId" clId="{9466353E-12DA-4A53-BA80-02DC0F1C89E3}" dt="2023-02-10T15:20:18.338" v="649" actId="14100"/>
          <ac:spMkLst>
            <pc:docMk/>
            <pc:sldMk cId="3080606992" sldId="2145"/>
            <ac:spMk id="7" creationId="{468B757A-79D5-9D46-AA45-AFB7C6BC8698}"/>
          </ac:spMkLst>
        </pc:spChg>
        <pc:spChg chg="add mod">
          <ac:chgData name="Gurtej Bains" userId="1c8931ee701a8221" providerId="LiveId" clId="{9466353E-12DA-4A53-BA80-02DC0F1C89E3}" dt="2023-02-10T15:10:01.590" v="454" actId="1076"/>
          <ac:spMkLst>
            <pc:docMk/>
            <pc:sldMk cId="3080606992" sldId="2145"/>
            <ac:spMk id="11" creationId="{6E11126F-1E33-1DAD-08EF-358583A384A3}"/>
          </ac:spMkLst>
        </pc:spChg>
        <pc:graphicFrameChg chg="add mod">
          <ac:chgData name="Gurtej Bains" userId="1c8931ee701a8221" providerId="LiveId" clId="{9466353E-12DA-4A53-BA80-02DC0F1C89E3}" dt="2023-02-10T15:20:47.123" v="650"/>
          <ac:graphicFrameMkLst>
            <pc:docMk/>
            <pc:sldMk cId="3080606992" sldId="2145"/>
            <ac:graphicFrameMk id="5" creationId="{BDD1E091-5D2B-843D-FA71-C1431D59A5EE}"/>
          </ac:graphicFrameMkLst>
        </pc:graphicFrameChg>
        <pc:cxnChg chg="add del mod">
          <ac:chgData name="Gurtej Bains" userId="1c8931ee701a8221" providerId="LiveId" clId="{9466353E-12DA-4A53-BA80-02DC0F1C89E3}" dt="2023-02-10T15:11:34.392" v="559" actId="478"/>
          <ac:cxnSpMkLst>
            <pc:docMk/>
            <pc:sldMk cId="3080606992" sldId="2145"/>
            <ac:cxnSpMk id="9" creationId="{DA5C1CE1-0BFC-F735-08FB-F38B4E8AAA68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100" b="1" i="0" u="none" strike="noStrike" kern="1200" cap="none" spc="0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Average hours worked per week by age and income group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00" b="1" i="0" u="none" strike="noStrike" kern="1200" cap="none" spc="0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0223539403923688E-2"/>
          <c:y val="0.2116091378158616"/>
          <c:w val="0.85467997483719405"/>
          <c:h val="0.636709338216663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Additional hours worked per week*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Sheet1!$A$2:$A$75</c:f>
              <c:numCache>
                <c:formatCode>General</c:formatCode>
                <c:ptCount val="74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  <c:pt idx="15">
                  <c:v>32</c:v>
                </c:pt>
                <c:pt idx="16">
                  <c:v>33</c:v>
                </c:pt>
                <c:pt idx="17">
                  <c:v>34</c:v>
                </c:pt>
                <c:pt idx="18">
                  <c:v>35</c:v>
                </c:pt>
                <c:pt idx="19">
                  <c:v>36</c:v>
                </c:pt>
                <c:pt idx="20">
                  <c:v>37</c:v>
                </c:pt>
                <c:pt idx="21">
                  <c:v>38</c:v>
                </c:pt>
                <c:pt idx="22">
                  <c:v>39</c:v>
                </c:pt>
                <c:pt idx="23">
                  <c:v>40</c:v>
                </c:pt>
                <c:pt idx="24">
                  <c:v>41</c:v>
                </c:pt>
                <c:pt idx="25">
                  <c:v>42</c:v>
                </c:pt>
                <c:pt idx="26">
                  <c:v>43</c:v>
                </c:pt>
                <c:pt idx="27">
                  <c:v>44</c:v>
                </c:pt>
                <c:pt idx="28">
                  <c:v>45</c:v>
                </c:pt>
                <c:pt idx="29">
                  <c:v>46</c:v>
                </c:pt>
                <c:pt idx="30">
                  <c:v>47</c:v>
                </c:pt>
                <c:pt idx="31">
                  <c:v>48</c:v>
                </c:pt>
                <c:pt idx="32">
                  <c:v>49</c:v>
                </c:pt>
                <c:pt idx="33">
                  <c:v>50</c:v>
                </c:pt>
                <c:pt idx="34">
                  <c:v>51</c:v>
                </c:pt>
                <c:pt idx="35">
                  <c:v>52</c:v>
                </c:pt>
                <c:pt idx="36">
                  <c:v>53</c:v>
                </c:pt>
                <c:pt idx="37">
                  <c:v>54</c:v>
                </c:pt>
                <c:pt idx="38">
                  <c:v>55</c:v>
                </c:pt>
                <c:pt idx="39">
                  <c:v>56</c:v>
                </c:pt>
                <c:pt idx="40">
                  <c:v>57</c:v>
                </c:pt>
                <c:pt idx="41">
                  <c:v>58</c:v>
                </c:pt>
                <c:pt idx="42">
                  <c:v>59</c:v>
                </c:pt>
                <c:pt idx="43">
                  <c:v>60</c:v>
                </c:pt>
                <c:pt idx="44">
                  <c:v>61</c:v>
                </c:pt>
                <c:pt idx="45">
                  <c:v>62</c:v>
                </c:pt>
                <c:pt idx="46">
                  <c:v>63</c:v>
                </c:pt>
                <c:pt idx="47">
                  <c:v>64</c:v>
                </c:pt>
                <c:pt idx="48">
                  <c:v>65</c:v>
                </c:pt>
                <c:pt idx="49">
                  <c:v>66</c:v>
                </c:pt>
                <c:pt idx="50">
                  <c:v>67</c:v>
                </c:pt>
                <c:pt idx="51">
                  <c:v>68</c:v>
                </c:pt>
                <c:pt idx="52">
                  <c:v>69</c:v>
                </c:pt>
                <c:pt idx="53">
                  <c:v>70</c:v>
                </c:pt>
                <c:pt idx="54">
                  <c:v>71</c:v>
                </c:pt>
                <c:pt idx="55">
                  <c:v>72</c:v>
                </c:pt>
                <c:pt idx="56">
                  <c:v>73</c:v>
                </c:pt>
                <c:pt idx="57">
                  <c:v>74</c:v>
                </c:pt>
                <c:pt idx="58">
                  <c:v>75</c:v>
                </c:pt>
                <c:pt idx="59">
                  <c:v>76</c:v>
                </c:pt>
                <c:pt idx="60">
                  <c:v>77</c:v>
                </c:pt>
                <c:pt idx="61">
                  <c:v>78</c:v>
                </c:pt>
                <c:pt idx="62">
                  <c:v>79</c:v>
                </c:pt>
                <c:pt idx="63">
                  <c:v>80</c:v>
                </c:pt>
                <c:pt idx="64">
                  <c:v>81</c:v>
                </c:pt>
                <c:pt idx="65">
                  <c:v>82</c:v>
                </c:pt>
                <c:pt idx="66">
                  <c:v>83</c:v>
                </c:pt>
                <c:pt idx="67">
                  <c:v>84</c:v>
                </c:pt>
                <c:pt idx="68">
                  <c:v>85</c:v>
                </c:pt>
                <c:pt idx="69">
                  <c:v>86</c:v>
                </c:pt>
                <c:pt idx="70">
                  <c:v>87</c:v>
                </c:pt>
                <c:pt idx="71">
                  <c:v>88</c:v>
                </c:pt>
                <c:pt idx="72">
                  <c:v>89</c:v>
                </c:pt>
                <c:pt idx="73">
                  <c:v>90</c:v>
                </c:pt>
              </c:numCache>
            </c:numRef>
          </c:cat>
          <c:val>
            <c:numRef>
              <c:f>Sheet1!$D$2:$D$75</c:f>
              <c:numCache>
                <c:formatCode>0</c:formatCode>
                <c:ptCount val="74"/>
                <c:pt idx="2">
                  <c:v>9.466666666666665</c:v>
                </c:pt>
                <c:pt idx="3">
                  <c:v>2.570143884892083</c:v>
                </c:pt>
                <c:pt idx="4">
                  <c:v>10.638837920489301</c:v>
                </c:pt>
                <c:pt idx="5">
                  <c:v>8.7878096975224196</c:v>
                </c:pt>
                <c:pt idx="6">
                  <c:v>7.4987132225081723</c:v>
                </c:pt>
                <c:pt idx="7">
                  <c:v>6.8308167735878556</c:v>
                </c:pt>
                <c:pt idx="8">
                  <c:v>5.4345868021259562</c:v>
                </c:pt>
                <c:pt idx="9">
                  <c:v>8.5097818902842022</c:v>
                </c:pt>
                <c:pt idx="10">
                  <c:v>4.715168736133279</c:v>
                </c:pt>
                <c:pt idx="11">
                  <c:v>3.6056556000385669</c:v>
                </c:pt>
                <c:pt idx="12">
                  <c:v>3.3267011579206738</c:v>
                </c:pt>
                <c:pt idx="13">
                  <c:v>3.5168442257624974</c:v>
                </c:pt>
                <c:pt idx="14">
                  <c:v>4.9826839826839802</c:v>
                </c:pt>
                <c:pt idx="15">
                  <c:v>4.8742233612923229</c:v>
                </c:pt>
                <c:pt idx="16">
                  <c:v>5.9063355881867636</c:v>
                </c:pt>
                <c:pt idx="17">
                  <c:v>4.1081334500187552</c:v>
                </c:pt>
                <c:pt idx="18">
                  <c:v>3.777818750368759</c:v>
                </c:pt>
                <c:pt idx="19">
                  <c:v>3.320812236286919</c:v>
                </c:pt>
                <c:pt idx="20">
                  <c:v>4.976303317535546</c:v>
                </c:pt>
                <c:pt idx="21">
                  <c:v>3.923142938334756</c:v>
                </c:pt>
                <c:pt idx="22">
                  <c:v>3.7537295182196146</c:v>
                </c:pt>
                <c:pt idx="23">
                  <c:v>5.0425422958501116</c:v>
                </c:pt>
                <c:pt idx="24">
                  <c:v>4.6283041945880754</c:v>
                </c:pt>
                <c:pt idx="25">
                  <c:v>4.7445669542984916</c:v>
                </c:pt>
                <c:pt idx="26">
                  <c:v>3.0398352661126395</c:v>
                </c:pt>
                <c:pt idx="27">
                  <c:v>2.6933819810169908</c:v>
                </c:pt>
                <c:pt idx="28">
                  <c:v>4.6276613864759</c:v>
                </c:pt>
                <c:pt idx="29">
                  <c:v>4.9734544522990234</c:v>
                </c:pt>
                <c:pt idx="30">
                  <c:v>4.1027821871380183</c:v>
                </c:pt>
                <c:pt idx="31">
                  <c:v>3.414011507318051</c:v>
                </c:pt>
                <c:pt idx="32">
                  <c:v>4.0586208962377199</c:v>
                </c:pt>
                <c:pt idx="33">
                  <c:v>4.9781172337660209</c:v>
                </c:pt>
                <c:pt idx="34">
                  <c:v>3.6165085388994314</c:v>
                </c:pt>
                <c:pt idx="35">
                  <c:v>5.1269881046539894</c:v>
                </c:pt>
                <c:pt idx="36">
                  <c:v>3.3037825059101635</c:v>
                </c:pt>
                <c:pt idx="37">
                  <c:v>4.206933476107622</c:v>
                </c:pt>
                <c:pt idx="38">
                  <c:v>3.6330673063615819</c:v>
                </c:pt>
                <c:pt idx="39">
                  <c:v>3.9843507278062233</c:v>
                </c:pt>
                <c:pt idx="40">
                  <c:v>4.5323383084577102</c:v>
                </c:pt>
                <c:pt idx="41">
                  <c:v>2.8782526550825835</c:v>
                </c:pt>
                <c:pt idx="42">
                  <c:v>3.1698451661631424</c:v>
                </c:pt>
                <c:pt idx="43">
                  <c:v>4.9220090026060177</c:v>
                </c:pt>
                <c:pt idx="44">
                  <c:v>2.928733732699861</c:v>
                </c:pt>
                <c:pt idx="45">
                  <c:v>6.7415782493368752</c:v>
                </c:pt>
                <c:pt idx="46">
                  <c:v>7.5607709750566912</c:v>
                </c:pt>
                <c:pt idx="47">
                  <c:v>9.6486413894981879</c:v>
                </c:pt>
                <c:pt idx="48">
                  <c:v>8.3620827770360506</c:v>
                </c:pt>
                <c:pt idx="49">
                  <c:v>6.0125295974743445</c:v>
                </c:pt>
                <c:pt idx="50">
                  <c:v>5.3338179703402169</c:v>
                </c:pt>
                <c:pt idx="51">
                  <c:v>10.545907609737398</c:v>
                </c:pt>
                <c:pt idx="52">
                  <c:v>13.499726626571896</c:v>
                </c:pt>
                <c:pt idx="53">
                  <c:v>2.6840740740740721</c:v>
                </c:pt>
                <c:pt idx="54">
                  <c:v>10.730158730158728</c:v>
                </c:pt>
                <c:pt idx="55">
                  <c:v>8.4230769230769234</c:v>
                </c:pt>
                <c:pt idx="56">
                  <c:v>10.586942469295408</c:v>
                </c:pt>
                <c:pt idx="57">
                  <c:v>5.6892655367231626</c:v>
                </c:pt>
                <c:pt idx="58">
                  <c:v>11.245110821382003</c:v>
                </c:pt>
                <c:pt idx="59">
                  <c:v>11.102459016393443</c:v>
                </c:pt>
                <c:pt idx="60">
                  <c:v>1.2228260869565233</c:v>
                </c:pt>
                <c:pt idx="61">
                  <c:v>6.6344827586206918</c:v>
                </c:pt>
                <c:pt idx="62">
                  <c:v>3.4126984126984148</c:v>
                </c:pt>
                <c:pt idx="63">
                  <c:v>10.426470588235293</c:v>
                </c:pt>
                <c:pt idx="64">
                  <c:v>4.3047619047619072</c:v>
                </c:pt>
                <c:pt idx="66">
                  <c:v>28.611111111111111</c:v>
                </c:pt>
                <c:pt idx="67">
                  <c:v>13.666666666666668</c:v>
                </c:pt>
                <c:pt idx="68">
                  <c:v>16.75</c:v>
                </c:pt>
                <c:pt idx="71">
                  <c:v>5</c:v>
                </c:pt>
                <c:pt idx="73">
                  <c:v>9.8205128205128176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418-416D-A61D-200F9A7BE5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21152927"/>
        <c:axId val="1821142943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&lt;=$50K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Sheet1!$A$2:$A$75</c:f>
              <c:numCache>
                <c:formatCode>General</c:formatCode>
                <c:ptCount val="74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  <c:pt idx="15">
                  <c:v>32</c:v>
                </c:pt>
                <c:pt idx="16">
                  <c:v>33</c:v>
                </c:pt>
                <c:pt idx="17">
                  <c:v>34</c:v>
                </c:pt>
                <c:pt idx="18">
                  <c:v>35</c:v>
                </c:pt>
                <c:pt idx="19">
                  <c:v>36</c:v>
                </c:pt>
                <c:pt idx="20">
                  <c:v>37</c:v>
                </c:pt>
                <c:pt idx="21">
                  <c:v>38</c:v>
                </c:pt>
                <c:pt idx="22">
                  <c:v>39</c:v>
                </c:pt>
                <c:pt idx="23">
                  <c:v>40</c:v>
                </c:pt>
                <c:pt idx="24">
                  <c:v>41</c:v>
                </c:pt>
                <c:pt idx="25">
                  <c:v>42</c:v>
                </c:pt>
                <c:pt idx="26">
                  <c:v>43</c:v>
                </c:pt>
                <c:pt idx="27">
                  <c:v>44</c:v>
                </c:pt>
                <c:pt idx="28">
                  <c:v>45</c:v>
                </c:pt>
                <c:pt idx="29">
                  <c:v>46</c:v>
                </c:pt>
                <c:pt idx="30">
                  <c:v>47</c:v>
                </c:pt>
                <c:pt idx="31">
                  <c:v>48</c:v>
                </c:pt>
                <c:pt idx="32">
                  <c:v>49</c:v>
                </c:pt>
                <c:pt idx="33">
                  <c:v>50</c:v>
                </c:pt>
                <c:pt idx="34">
                  <c:v>51</c:v>
                </c:pt>
                <c:pt idx="35">
                  <c:v>52</c:v>
                </c:pt>
                <c:pt idx="36">
                  <c:v>53</c:v>
                </c:pt>
                <c:pt idx="37">
                  <c:v>54</c:v>
                </c:pt>
                <c:pt idx="38">
                  <c:v>55</c:v>
                </c:pt>
                <c:pt idx="39">
                  <c:v>56</c:v>
                </c:pt>
                <c:pt idx="40">
                  <c:v>57</c:v>
                </c:pt>
                <c:pt idx="41">
                  <c:v>58</c:v>
                </c:pt>
                <c:pt idx="42">
                  <c:v>59</c:v>
                </c:pt>
                <c:pt idx="43">
                  <c:v>60</c:v>
                </c:pt>
                <c:pt idx="44">
                  <c:v>61</c:v>
                </c:pt>
                <c:pt idx="45">
                  <c:v>62</c:v>
                </c:pt>
                <c:pt idx="46">
                  <c:v>63</c:v>
                </c:pt>
                <c:pt idx="47">
                  <c:v>64</c:v>
                </c:pt>
                <c:pt idx="48">
                  <c:v>65</c:v>
                </c:pt>
                <c:pt idx="49">
                  <c:v>66</c:v>
                </c:pt>
                <c:pt idx="50">
                  <c:v>67</c:v>
                </c:pt>
                <c:pt idx="51">
                  <c:v>68</c:v>
                </c:pt>
                <c:pt idx="52">
                  <c:v>69</c:v>
                </c:pt>
                <c:pt idx="53">
                  <c:v>70</c:v>
                </c:pt>
                <c:pt idx="54">
                  <c:v>71</c:v>
                </c:pt>
                <c:pt idx="55">
                  <c:v>72</c:v>
                </c:pt>
                <c:pt idx="56">
                  <c:v>73</c:v>
                </c:pt>
                <c:pt idx="57">
                  <c:v>74</c:v>
                </c:pt>
                <c:pt idx="58">
                  <c:v>75</c:v>
                </c:pt>
                <c:pt idx="59">
                  <c:v>76</c:v>
                </c:pt>
                <c:pt idx="60">
                  <c:v>77</c:v>
                </c:pt>
                <c:pt idx="61">
                  <c:v>78</c:v>
                </c:pt>
                <c:pt idx="62">
                  <c:v>79</c:v>
                </c:pt>
                <c:pt idx="63">
                  <c:v>80</c:v>
                </c:pt>
                <c:pt idx="64">
                  <c:v>81</c:v>
                </c:pt>
                <c:pt idx="65">
                  <c:v>82</c:v>
                </c:pt>
                <c:pt idx="66">
                  <c:v>83</c:v>
                </c:pt>
                <c:pt idx="67">
                  <c:v>84</c:v>
                </c:pt>
                <c:pt idx="68">
                  <c:v>85</c:v>
                </c:pt>
                <c:pt idx="69">
                  <c:v>86</c:v>
                </c:pt>
                <c:pt idx="70">
                  <c:v>87</c:v>
                </c:pt>
                <c:pt idx="71">
                  <c:v>88</c:v>
                </c:pt>
                <c:pt idx="72">
                  <c:v>89</c:v>
                </c:pt>
                <c:pt idx="73">
                  <c:v>90</c:v>
                </c:pt>
              </c:numCache>
            </c:numRef>
          </c:cat>
          <c:val>
            <c:numRef>
              <c:f>Sheet1!$B$2:$B$75</c:f>
              <c:numCache>
                <c:formatCode>0</c:formatCode>
                <c:ptCount val="74"/>
                <c:pt idx="0">
                  <c:v>21.13781512605042</c:v>
                </c:pt>
                <c:pt idx="1">
                  <c:v>25.745939675174014</c:v>
                </c:pt>
                <c:pt idx="2">
                  <c:v>30.533333333333335</c:v>
                </c:pt>
                <c:pt idx="3">
                  <c:v>32.429856115107917</c:v>
                </c:pt>
                <c:pt idx="4">
                  <c:v>34.194495412844034</c:v>
                </c:pt>
                <c:pt idx="5">
                  <c:v>34.741602067183464</c:v>
                </c:pt>
                <c:pt idx="6">
                  <c:v>36.592195868400921</c:v>
                </c:pt>
                <c:pt idx="7">
                  <c:v>38.691910499139418</c:v>
                </c:pt>
                <c:pt idx="8">
                  <c:v>39.789097408400359</c:v>
                </c:pt>
                <c:pt idx="9">
                  <c:v>40.207865168539328</c:v>
                </c:pt>
                <c:pt idx="10">
                  <c:v>41.380483437779766</c:v>
                </c:pt>
                <c:pt idx="11">
                  <c:v>41.573115349682105</c:v>
                </c:pt>
                <c:pt idx="12">
                  <c:v>41.440975609756094</c:v>
                </c:pt>
                <c:pt idx="13">
                  <c:v>41.410281280310379</c:v>
                </c:pt>
                <c:pt idx="14">
                  <c:v>41.660952380952381</c:v>
                </c:pt>
                <c:pt idx="15">
                  <c:v>42.149425287356323</c:v>
                </c:pt>
                <c:pt idx="16">
                  <c:v>41.614354066985648</c:v>
                </c:pt>
                <c:pt idx="17">
                  <c:v>41.815595363540567</c:v>
                </c:pt>
                <c:pt idx="18">
                  <c:v>42.766298896690067</c:v>
                </c:pt>
                <c:pt idx="19">
                  <c:v>42.051687763713083</c:v>
                </c:pt>
                <c:pt idx="20">
                  <c:v>42</c:v>
                </c:pt>
                <c:pt idx="21">
                  <c:v>42.516470588235293</c:v>
                </c:pt>
                <c:pt idx="22">
                  <c:v>42.513409961685824</c:v>
                </c:pt>
                <c:pt idx="23">
                  <c:v>41.1046658259773</c:v>
                </c:pt>
                <c:pt idx="24">
                  <c:v>41.835396039603964</c:v>
                </c:pt>
                <c:pt idx="25">
                  <c:v>41.9006711409396</c:v>
                </c:pt>
                <c:pt idx="26">
                  <c:v>42.327561327561327</c:v>
                </c:pt>
                <c:pt idx="27">
                  <c:v>43.10318664643399</c:v>
                </c:pt>
                <c:pt idx="28">
                  <c:v>41.627192982456137</c:v>
                </c:pt>
                <c:pt idx="29">
                  <c:v>40.960486322188451</c:v>
                </c:pt>
                <c:pt idx="30">
                  <c:v>41.722392638036808</c:v>
                </c:pt>
                <c:pt idx="31">
                  <c:v>42.091976516634048</c:v>
                </c:pt>
                <c:pt idx="32">
                  <c:v>42.476635514018689</c:v>
                </c:pt>
                <c:pt idx="33">
                  <c:v>41.665314401622716</c:v>
                </c:pt>
                <c:pt idx="34">
                  <c:v>42.083491461100571</c:v>
                </c:pt>
                <c:pt idx="35">
                  <c:v>41.060737527114966</c:v>
                </c:pt>
                <c:pt idx="36">
                  <c:v>41.973995271867615</c:v>
                </c:pt>
                <c:pt idx="37">
                  <c:v>40.838709677419352</c:v>
                </c:pt>
                <c:pt idx="38">
                  <c:v>40.838630806845963</c:v>
                </c:pt>
                <c:pt idx="39">
                  <c:v>40.905759162303667</c:v>
                </c:pt>
                <c:pt idx="40">
                  <c:v>41</c:v>
                </c:pt>
                <c:pt idx="41">
                  <c:v>40.541436464088399</c:v>
                </c:pt>
                <c:pt idx="42">
                  <c:v>40.486404833836858</c:v>
                </c:pt>
                <c:pt idx="43">
                  <c:v>39.406349206349205</c:v>
                </c:pt>
                <c:pt idx="44">
                  <c:v>37.922330097087375</c:v>
                </c:pt>
                <c:pt idx="45">
                  <c:v>37.210344827586205</c:v>
                </c:pt>
                <c:pt idx="46">
                  <c:v>35.383673469387752</c:v>
                </c:pt>
                <c:pt idx="47">
                  <c:v>33.800796812749006</c:v>
                </c:pt>
                <c:pt idx="48">
                  <c:v>32.509345794392523</c:v>
                </c:pt>
                <c:pt idx="49">
                  <c:v>31.46961325966851</c:v>
                </c:pt>
                <c:pt idx="50">
                  <c:v>29.50828729281768</c:v>
                </c:pt>
                <c:pt idx="51">
                  <c:v>28.886524822695037</c:v>
                </c:pt>
                <c:pt idx="52">
                  <c:v>26.338983050847457</c:v>
                </c:pt>
                <c:pt idx="53">
                  <c:v>28.675925925925927</c:v>
                </c:pt>
                <c:pt idx="54">
                  <c:v>26.555555555555557</c:v>
                </c:pt>
                <c:pt idx="55">
                  <c:v>26.326923076923077</c:v>
                </c:pt>
                <c:pt idx="56">
                  <c:v>25.64835164835165</c:v>
                </c:pt>
                <c:pt idx="57">
                  <c:v>22.64406779661017</c:v>
                </c:pt>
                <c:pt idx="58">
                  <c:v>25.677966101694917</c:v>
                </c:pt>
                <c:pt idx="59">
                  <c:v>21.147540983606557</c:v>
                </c:pt>
                <c:pt idx="60">
                  <c:v>24.152173913043477</c:v>
                </c:pt>
                <c:pt idx="61">
                  <c:v>23.96551724137931</c:v>
                </c:pt>
                <c:pt idx="62">
                  <c:v>24.142857142857142</c:v>
                </c:pt>
                <c:pt idx="63">
                  <c:v>24.323529411764707</c:v>
                </c:pt>
                <c:pt idx="64">
                  <c:v>22.266666666666666</c:v>
                </c:pt>
                <c:pt idx="65">
                  <c:v>20.066666666666666</c:v>
                </c:pt>
                <c:pt idx="66">
                  <c:v>23.888888888888889</c:v>
                </c:pt>
                <c:pt idx="67">
                  <c:v>21.333333333333332</c:v>
                </c:pt>
                <c:pt idx="68">
                  <c:v>23.25</c:v>
                </c:pt>
                <c:pt idx="69">
                  <c:v>40</c:v>
                </c:pt>
                <c:pt idx="70">
                  <c:v>7</c:v>
                </c:pt>
                <c:pt idx="71">
                  <c:v>35</c:v>
                </c:pt>
                <c:pt idx="72">
                  <c:v>30</c:v>
                </c:pt>
                <c:pt idx="73">
                  <c:v>35.333333333333336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418-416D-A61D-200F9A7BE5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&gt;$50K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Sheet1!$A$2:$A$75</c:f>
              <c:numCache>
                <c:formatCode>General</c:formatCode>
                <c:ptCount val="74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  <c:pt idx="15">
                  <c:v>32</c:v>
                </c:pt>
                <c:pt idx="16">
                  <c:v>33</c:v>
                </c:pt>
                <c:pt idx="17">
                  <c:v>34</c:v>
                </c:pt>
                <c:pt idx="18">
                  <c:v>35</c:v>
                </c:pt>
                <c:pt idx="19">
                  <c:v>36</c:v>
                </c:pt>
                <c:pt idx="20">
                  <c:v>37</c:v>
                </c:pt>
                <c:pt idx="21">
                  <c:v>38</c:v>
                </c:pt>
                <c:pt idx="22">
                  <c:v>39</c:v>
                </c:pt>
                <c:pt idx="23">
                  <c:v>40</c:v>
                </c:pt>
                <c:pt idx="24">
                  <c:v>41</c:v>
                </c:pt>
                <c:pt idx="25">
                  <c:v>42</c:v>
                </c:pt>
                <c:pt idx="26">
                  <c:v>43</c:v>
                </c:pt>
                <c:pt idx="27">
                  <c:v>44</c:v>
                </c:pt>
                <c:pt idx="28">
                  <c:v>45</c:v>
                </c:pt>
                <c:pt idx="29">
                  <c:v>46</c:v>
                </c:pt>
                <c:pt idx="30">
                  <c:v>47</c:v>
                </c:pt>
                <c:pt idx="31">
                  <c:v>48</c:v>
                </c:pt>
                <c:pt idx="32">
                  <c:v>49</c:v>
                </c:pt>
                <c:pt idx="33">
                  <c:v>50</c:v>
                </c:pt>
                <c:pt idx="34">
                  <c:v>51</c:v>
                </c:pt>
                <c:pt idx="35">
                  <c:v>52</c:v>
                </c:pt>
                <c:pt idx="36">
                  <c:v>53</c:v>
                </c:pt>
                <c:pt idx="37">
                  <c:v>54</c:v>
                </c:pt>
                <c:pt idx="38">
                  <c:v>55</c:v>
                </c:pt>
                <c:pt idx="39">
                  <c:v>56</c:v>
                </c:pt>
                <c:pt idx="40">
                  <c:v>57</c:v>
                </c:pt>
                <c:pt idx="41">
                  <c:v>58</c:v>
                </c:pt>
                <c:pt idx="42">
                  <c:v>59</c:v>
                </c:pt>
                <c:pt idx="43">
                  <c:v>60</c:v>
                </c:pt>
                <c:pt idx="44">
                  <c:v>61</c:v>
                </c:pt>
                <c:pt idx="45">
                  <c:v>62</c:v>
                </c:pt>
                <c:pt idx="46">
                  <c:v>63</c:v>
                </c:pt>
                <c:pt idx="47">
                  <c:v>64</c:v>
                </c:pt>
                <c:pt idx="48">
                  <c:v>65</c:v>
                </c:pt>
                <c:pt idx="49">
                  <c:v>66</c:v>
                </c:pt>
                <c:pt idx="50">
                  <c:v>67</c:v>
                </c:pt>
                <c:pt idx="51">
                  <c:v>68</c:v>
                </c:pt>
                <c:pt idx="52">
                  <c:v>69</c:v>
                </c:pt>
                <c:pt idx="53">
                  <c:v>70</c:v>
                </c:pt>
                <c:pt idx="54">
                  <c:v>71</c:v>
                </c:pt>
                <c:pt idx="55">
                  <c:v>72</c:v>
                </c:pt>
                <c:pt idx="56">
                  <c:v>73</c:v>
                </c:pt>
                <c:pt idx="57">
                  <c:v>74</c:v>
                </c:pt>
                <c:pt idx="58">
                  <c:v>75</c:v>
                </c:pt>
                <c:pt idx="59">
                  <c:v>76</c:v>
                </c:pt>
                <c:pt idx="60">
                  <c:v>77</c:v>
                </c:pt>
                <c:pt idx="61">
                  <c:v>78</c:v>
                </c:pt>
                <c:pt idx="62">
                  <c:v>79</c:v>
                </c:pt>
                <c:pt idx="63">
                  <c:v>80</c:v>
                </c:pt>
                <c:pt idx="64">
                  <c:v>81</c:v>
                </c:pt>
                <c:pt idx="65">
                  <c:v>82</c:v>
                </c:pt>
                <c:pt idx="66">
                  <c:v>83</c:v>
                </c:pt>
                <c:pt idx="67">
                  <c:v>84</c:v>
                </c:pt>
                <c:pt idx="68">
                  <c:v>85</c:v>
                </c:pt>
                <c:pt idx="69">
                  <c:v>86</c:v>
                </c:pt>
                <c:pt idx="70">
                  <c:v>87</c:v>
                </c:pt>
                <c:pt idx="71">
                  <c:v>88</c:v>
                </c:pt>
                <c:pt idx="72">
                  <c:v>89</c:v>
                </c:pt>
                <c:pt idx="73">
                  <c:v>90</c:v>
                </c:pt>
              </c:numCache>
            </c:numRef>
          </c:cat>
          <c:val>
            <c:numRef>
              <c:f>Sheet1!$C$2:$C$75</c:f>
              <c:numCache>
                <c:formatCode>0</c:formatCode>
                <c:ptCount val="74"/>
                <c:pt idx="2">
                  <c:v>40</c:v>
                </c:pt>
                <c:pt idx="3">
                  <c:v>35</c:v>
                </c:pt>
                <c:pt idx="4">
                  <c:v>44.833333333333336</c:v>
                </c:pt>
                <c:pt idx="5">
                  <c:v>43.529411764705884</c:v>
                </c:pt>
                <c:pt idx="6">
                  <c:v>44.090909090909093</c:v>
                </c:pt>
                <c:pt idx="7">
                  <c:v>45.522727272727273</c:v>
                </c:pt>
                <c:pt idx="8">
                  <c:v>45.223684210526315</c:v>
                </c:pt>
                <c:pt idx="9">
                  <c:v>48.71764705882353</c:v>
                </c:pt>
                <c:pt idx="10">
                  <c:v>46.095652173913045</c:v>
                </c:pt>
                <c:pt idx="11">
                  <c:v>45.178770949720672</c:v>
                </c:pt>
                <c:pt idx="12">
                  <c:v>44.767676767676768</c:v>
                </c:pt>
                <c:pt idx="13">
                  <c:v>44.927125506072876</c:v>
                </c:pt>
                <c:pt idx="14">
                  <c:v>46.643636363636361</c:v>
                </c:pt>
                <c:pt idx="15">
                  <c:v>47.023648648648646</c:v>
                </c:pt>
                <c:pt idx="16">
                  <c:v>47.520689655172411</c:v>
                </c:pt>
                <c:pt idx="17">
                  <c:v>45.923728813559322</c:v>
                </c:pt>
                <c:pt idx="18">
                  <c:v>46.544117647058826</c:v>
                </c:pt>
                <c:pt idx="19">
                  <c:v>45.372500000000002</c:v>
                </c:pt>
                <c:pt idx="20">
                  <c:v>46.976303317535546</c:v>
                </c:pt>
                <c:pt idx="21">
                  <c:v>46.439613526570049</c:v>
                </c:pt>
                <c:pt idx="22">
                  <c:v>46.267139479905438</c:v>
                </c:pt>
                <c:pt idx="23">
                  <c:v>46.147208121827411</c:v>
                </c:pt>
                <c:pt idx="24">
                  <c:v>46.463700234192039</c:v>
                </c:pt>
                <c:pt idx="25">
                  <c:v>46.645238095238092</c:v>
                </c:pt>
                <c:pt idx="26">
                  <c:v>45.367396593673966</c:v>
                </c:pt>
                <c:pt idx="27">
                  <c:v>45.796568627450981</c:v>
                </c:pt>
                <c:pt idx="28">
                  <c:v>46.254854368932037</c:v>
                </c:pt>
                <c:pt idx="29">
                  <c:v>45.933940774487475</c:v>
                </c:pt>
                <c:pt idx="30">
                  <c:v>45.825174825174827</c:v>
                </c:pt>
                <c:pt idx="31">
                  <c:v>45.505988023952099</c:v>
                </c:pt>
                <c:pt idx="32">
                  <c:v>46.535256410256409</c:v>
                </c:pt>
                <c:pt idx="33">
                  <c:v>46.643431635388737</c:v>
                </c:pt>
                <c:pt idx="34">
                  <c:v>45.7</c:v>
                </c:pt>
                <c:pt idx="35">
                  <c:v>46.187725631768956</c:v>
                </c:pt>
                <c:pt idx="36">
                  <c:v>45.277777777777779</c:v>
                </c:pt>
                <c:pt idx="37">
                  <c:v>45.045643153526974</c:v>
                </c:pt>
                <c:pt idx="38">
                  <c:v>44.471698113207545</c:v>
                </c:pt>
                <c:pt idx="39">
                  <c:v>44.890109890109891</c:v>
                </c:pt>
                <c:pt idx="40">
                  <c:v>45.53233830845771</c:v>
                </c:pt>
                <c:pt idx="41">
                  <c:v>43.419689119170982</c:v>
                </c:pt>
                <c:pt idx="42">
                  <c:v>43.65625</c:v>
                </c:pt>
                <c:pt idx="43">
                  <c:v>44.328358208955223</c:v>
                </c:pt>
                <c:pt idx="44">
                  <c:v>40.851063829787236</c:v>
                </c:pt>
                <c:pt idx="45">
                  <c:v>43.95192307692308</c:v>
                </c:pt>
                <c:pt idx="46">
                  <c:v>42.944444444444443</c:v>
                </c:pt>
                <c:pt idx="47">
                  <c:v>43.449438202247194</c:v>
                </c:pt>
                <c:pt idx="48">
                  <c:v>40.871428571428574</c:v>
                </c:pt>
                <c:pt idx="49">
                  <c:v>37.482142857142854</c:v>
                </c:pt>
                <c:pt idx="50">
                  <c:v>34.842105263157897</c:v>
                </c:pt>
                <c:pt idx="51">
                  <c:v>39.432432432432435</c:v>
                </c:pt>
                <c:pt idx="52">
                  <c:v>39.838709677419352</c:v>
                </c:pt>
                <c:pt idx="53">
                  <c:v>31.36</c:v>
                </c:pt>
                <c:pt idx="54">
                  <c:v>37.285714285714285</c:v>
                </c:pt>
                <c:pt idx="55">
                  <c:v>34.75</c:v>
                </c:pt>
                <c:pt idx="56">
                  <c:v>36.235294117647058</c:v>
                </c:pt>
                <c:pt idx="57">
                  <c:v>28.333333333333332</c:v>
                </c:pt>
                <c:pt idx="58">
                  <c:v>36.92307692307692</c:v>
                </c:pt>
                <c:pt idx="59">
                  <c:v>32.25</c:v>
                </c:pt>
                <c:pt idx="60">
                  <c:v>25.375</c:v>
                </c:pt>
                <c:pt idx="61">
                  <c:v>30.6</c:v>
                </c:pt>
                <c:pt idx="62">
                  <c:v>27.555555555555557</c:v>
                </c:pt>
                <c:pt idx="63">
                  <c:v>34.75</c:v>
                </c:pt>
                <c:pt idx="64">
                  <c:v>26.571428571428573</c:v>
                </c:pt>
                <c:pt idx="66">
                  <c:v>52.5</c:v>
                </c:pt>
                <c:pt idx="67">
                  <c:v>35</c:v>
                </c:pt>
                <c:pt idx="68">
                  <c:v>40</c:v>
                </c:pt>
                <c:pt idx="71">
                  <c:v>40</c:v>
                </c:pt>
                <c:pt idx="73">
                  <c:v>45.153846153846153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418-416D-A61D-200F9A7BE5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82412111"/>
        <c:axId val="1082409615"/>
      </c:lineChart>
      <c:catAx>
        <c:axId val="10824121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>
                    <a:solidFill>
                      <a:schemeClr val="tx1"/>
                    </a:solidFill>
                  </a:rPr>
                  <a:t>Age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2409615"/>
        <c:crosses val="autoZero"/>
        <c:auto val="1"/>
        <c:lblAlgn val="ctr"/>
        <c:lblOffset val="100"/>
        <c:noMultiLvlLbl val="0"/>
      </c:catAx>
      <c:valAx>
        <c:axId val="108240961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>
                    <a:solidFill>
                      <a:schemeClr val="tx1"/>
                    </a:solidFill>
                  </a:rPr>
                  <a:t>Avg. hours-per-week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2412111"/>
        <c:crosses val="autoZero"/>
        <c:crossBetween val="between"/>
      </c:valAx>
      <c:valAx>
        <c:axId val="1821142943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b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>
                    <a:solidFill>
                      <a:schemeClr val="tx1"/>
                    </a:solidFill>
                  </a:rPr>
                  <a:t>Additional hours worked per week</a:t>
                </a:r>
              </a:p>
            </c:rich>
          </c:tx>
          <c:layout>
            <c:manualLayout>
              <c:xMode val="edge"/>
              <c:yMode val="edge"/>
              <c:x val="0.97136766548998321"/>
              <c:y val="0.2071093336097482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b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1152927"/>
        <c:crosses val="max"/>
        <c:crossBetween val="between"/>
      </c:valAx>
      <c:catAx>
        <c:axId val="182115292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21142943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4053229129475021"/>
          <c:y val="0.14133295326284753"/>
          <c:w val="0.51893541741049964"/>
          <c:h val="5.8323255706815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ea72f4a77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ea72f4a77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7631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515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0280" y="536650"/>
            <a:ext cx="49182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0275" y="2589250"/>
            <a:ext cx="49182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2960"/>
            <a:ext cx="8229600" cy="4114800"/>
          </a:xfrm>
        </p:spPr>
        <p:txBody>
          <a:bodyPr/>
          <a:lstStyle>
            <a:lvl1pPr marL="255985" indent="-255985">
              <a:lnSpc>
                <a:spcPct val="90000"/>
              </a:lnSpc>
              <a:buFont typeface="Arial" panose="020B0604020202020204" pitchFamily="34" charset="0"/>
              <a:buChar char="•"/>
              <a:defRPr/>
            </a:lvl1pPr>
            <a:lvl2pPr marL="604838" indent="-263129">
              <a:lnSpc>
                <a:spcPct val="90000"/>
              </a:lnSpc>
              <a:buFont typeface="Arial" panose="020B0604020202020204" pitchFamily="34" charset="0"/>
              <a:buChar char="•"/>
              <a:defRPr/>
            </a:lvl2pPr>
            <a:lvl3pPr marL="947738" indent="-258366">
              <a:lnSpc>
                <a:spcPct val="90000"/>
              </a:lnSpc>
              <a:buFont typeface="Arial" panose="020B0604020202020204" pitchFamily="34" charset="0"/>
              <a:buChar char="•"/>
              <a:defRPr/>
            </a:lvl3pPr>
            <a:lvl4pPr marL="1290638" indent="-263129">
              <a:lnSpc>
                <a:spcPct val="90000"/>
              </a:lnSpc>
              <a:buFont typeface="Arial" panose="020B0604020202020204" pitchFamily="34" charset="0"/>
              <a:buChar char="•"/>
              <a:defRPr/>
            </a:lvl4pPr>
            <a:lvl5pPr>
              <a:lnSpc>
                <a:spcPct val="9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 Oct 2020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53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288">
          <p15:clr>
            <a:srgbClr val="EA4335"/>
          </p15:clr>
        </p15:guide>
        <p15:guide id="4" pos="5472">
          <p15:clr>
            <a:srgbClr val="EA4335"/>
          </p15:clr>
        </p15:guide>
        <p15:guide id="5" orient="horz" pos="262">
          <p15:clr>
            <a:srgbClr val="EA4335"/>
          </p15:clr>
        </p15:guide>
        <p15:guide id="6" orient="horz" pos="29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1724999" y="619632"/>
            <a:ext cx="56940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Adult Income Prediction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1120141" y="1582474"/>
            <a:ext cx="2595512" cy="3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</a:rPr>
              <a:t>Gurtej S. Bains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1"/>
                </a:solidFill>
              </a:rPr>
              <a:t>Freelance Data Scientist</a:t>
            </a:r>
          </a:p>
        </p:txBody>
      </p:sp>
      <p:grpSp>
        <p:nvGrpSpPr>
          <p:cNvPr id="57" name="Google Shape;57;p15"/>
          <p:cNvGrpSpPr/>
          <p:nvPr/>
        </p:nvGrpSpPr>
        <p:grpSpPr>
          <a:xfrm>
            <a:off x="121920" y="2664807"/>
            <a:ext cx="8900820" cy="2420492"/>
            <a:chOff x="711150" y="1559663"/>
            <a:chExt cx="7721575" cy="2350013"/>
          </a:xfrm>
        </p:grpSpPr>
        <p:sp>
          <p:nvSpPr>
            <p:cNvPr id="58" name="Google Shape;58;p15"/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" name="Google Shape;59;p15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53339" y="2664804"/>
            <a:ext cx="9090661" cy="2420495"/>
            <a:chOff x="710288" y="2137750"/>
            <a:chExt cx="7362087" cy="1803050"/>
          </a:xfrm>
        </p:grpSpPr>
        <p:sp>
          <p:nvSpPr>
            <p:cNvPr id="72" name="Google Shape;72;p15"/>
            <p:cNvSpPr/>
            <p:nvPr/>
          </p:nvSpPr>
          <p:spPr>
            <a:xfrm>
              <a:off x="710288" y="2172905"/>
              <a:ext cx="7040461" cy="1653348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" name="Google Shape;73;p15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56;p15">
            <a:extLst>
              <a:ext uri="{FF2B5EF4-FFF2-40B4-BE49-F238E27FC236}">
                <a16:creationId xmlns:a16="http://schemas.microsoft.com/office/drawing/2014/main" id="{9122C6DA-ECF4-63C9-7495-9E15AF2F21EB}"/>
              </a:ext>
            </a:extLst>
          </p:cNvPr>
          <p:cNvSpPr txBox="1">
            <a:spLocks/>
          </p:cNvSpPr>
          <p:nvPr/>
        </p:nvSpPr>
        <p:spPr>
          <a:xfrm>
            <a:off x="4571999" y="1582474"/>
            <a:ext cx="2595512" cy="3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/>
            <a:r>
              <a:rPr lang="en" sz="1100" dirty="0">
                <a:solidFill>
                  <a:schemeClr val="accent1"/>
                </a:solidFill>
              </a:rPr>
              <a:t>9 Feb 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399689-05E0-F22A-EC8E-CB6DD9BA83D3}"/>
              </a:ext>
            </a:extLst>
          </p:cNvPr>
          <p:cNvSpPr txBox="1"/>
          <p:nvPr/>
        </p:nvSpPr>
        <p:spPr>
          <a:xfrm>
            <a:off x="1762284" y="3987026"/>
            <a:ext cx="6628660" cy="880562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marL="128588" indent="-128588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+mn-lt"/>
              </a:rPr>
              <a:t>Model results are </a:t>
            </a:r>
            <a:r>
              <a:rPr lang="en-US" sz="1000" b="1" dirty="0">
                <a:latin typeface="+mn-lt"/>
              </a:rPr>
              <a:t>not satisfactory</a:t>
            </a:r>
            <a:r>
              <a:rPr lang="en-US" sz="1000" dirty="0">
                <a:latin typeface="+mn-lt"/>
              </a:rPr>
              <a:t>, indicating an expansion of the scope in data collection. </a:t>
            </a:r>
          </a:p>
          <a:p>
            <a:pPr marL="128588" indent="-128588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+mn-lt"/>
              </a:rPr>
              <a:t>In the current state of the data, the annual income of citizens in the United States cannot be satisfactorily explained.</a:t>
            </a:r>
          </a:p>
          <a:p>
            <a:pPr marL="128588" indent="-128588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+mn-lt"/>
              </a:rPr>
              <a:t>Further </a:t>
            </a:r>
            <a:r>
              <a:rPr lang="en-US" sz="1000" b="1" dirty="0">
                <a:latin typeface="+mn-lt"/>
              </a:rPr>
              <a:t>technical enhancements </a:t>
            </a:r>
            <a:r>
              <a:rPr lang="en-US" sz="1000" dirty="0">
                <a:latin typeface="+mn-lt"/>
              </a:rPr>
              <a:t>to the model are </a:t>
            </a:r>
            <a:r>
              <a:rPr lang="en-US" sz="1000" b="1" dirty="0">
                <a:latin typeface="+mn-lt"/>
              </a:rPr>
              <a:t>highly recommended </a:t>
            </a:r>
            <a:r>
              <a:rPr lang="en-US" sz="1000" dirty="0">
                <a:latin typeface="+mn-lt"/>
              </a:rPr>
              <a:t>as immediate next steps to improve predictive power. These enhancements could not be scoped in the initial study because of resource constraints.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2400" y="355732"/>
            <a:ext cx="5218188" cy="401889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Executive</a:t>
            </a:r>
            <a:r>
              <a:rPr lang="en-US" sz="1800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 </a:t>
            </a:r>
            <a:r>
              <a:rPr lang="en-US" sz="4000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1CC4FF-D9DD-7C2A-BB45-0F89CF9667FA}"/>
              </a:ext>
            </a:extLst>
          </p:cNvPr>
          <p:cNvSpPr txBox="1"/>
          <p:nvPr/>
        </p:nvSpPr>
        <p:spPr>
          <a:xfrm>
            <a:off x="1762284" y="1536196"/>
            <a:ext cx="6628661" cy="530915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Bureau of Labor Statistics officials seek to understand what factors influence the annual income of citizens in the United States.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Annual income and various demographic data were collected by the US Census Bureau in 1996.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CAAC4A-3120-0759-D2B5-2BC2FE3F55C7}"/>
              </a:ext>
            </a:extLst>
          </p:cNvPr>
          <p:cNvSpPr txBox="1"/>
          <p:nvPr/>
        </p:nvSpPr>
        <p:spPr>
          <a:xfrm>
            <a:off x="1762284" y="1243808"/>
            <a:ext cx="186616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rgbClr val="96411A"/>
                </a:solidFill>
                <a:latin typeface="+mn-lt"/>
              </a:rPr>
              <a:t>Problem Statement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9A5362-C631-5596-47CA-706B16719B22}"/>
              </a:ext>
            </a:extLst>
          </p:cNvPr>
          <p:cNvSpPr txBox="1"/>
          <p:nvPr/>
        </p:nvSpPr>
        <p:spPr>
          <a:xfrm>
            <a:off x="1762284" y="3690931"/>
            <a:ext cx="123623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rgbClr val="96411A"/>
                </a:solidFill>
                <a:latin typeface="+mn-lt"/>
              </a:rPr>
              <a:t>Key Findings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36EF8-1FAD-9349-77D6-35D26E81E07D}"/>
              </a:ext>
            </a:extLst>
          </p:cNvPr>
          <p:cNvSpPr txBox="1"/>
          <p:nvPr/>
        </p:nvSpPr>
        <p:spPr>
          <a:xfrm>
            <a:off x="1762284" y="2679638"/>
            <a:ext cx="6628662" cy="838691"/>
          </a:xfrm>
          <a:prstGeom prst="rect">
            <a:avLst/>
          </a:prstGeom>
          <a:noFill/>
        </p:spPr>
        <p:txBody>
          <a:bodyPr wrap="square" lIns="68580" tIns="34290" rIns="68580" bIns="34290" anchor="t">
            <a:spAutoFit/>
          </a:bodyPr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000" b="1" dirty="0">
                <a:latin typeface="+mn-lt"/>
              </a:rPr>
              <a:t>Machine Learning Models </a:t>
            </a:r>
            <a:r>
              <a:rPr lang="en-US" sz="1000" dirty="0">
                <a:latin typeface="+mn-lt"/>
              </a:rPr>
              <a:t>were used to predict annual income, which was classified into two categories, namely above and below $50K.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+mn-lt"/>
              </a:rPr>
              <a:t>These models are very powerful and </a:t>
            </a:r>
            <a:r>
              <a:rPr lang="en-US" sz="1000" b="1" dirty="0">
                <a:latin typeface="+mn-lt"/>
              </a:rPr>
              <a:t>suitable tools </a:t>
            </a:r>
            <a:r>
              <a:rPr lang="en-US" sz="1000" dirty="0">
                <a:latin typeface="+mn-lt"/>
              </a:rPr>
              <a:t>for dealing with such business problems. 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000" b="1" dirty="0">
                <a:latin typeface="+mn-lt"/>
              </a:rPr>
              <a:t>Accuracy</a:t>
            </a:r>
            <a:r>
              <a:rPr lang="en-US" sz="1000" dirty="0">
                <a:latin typeface="+mn-lt"/>
              </a:rPr>
              <a:t> in the number of times the annual income was accurately predicted by the model was used as a key performance indicator for performance.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39E42D-5AB8-921A-B41E-66CA256D2A02}"/>
              </a:ext>
            </a:extLst>
          </p:cNvPr>
          <p:cNvSpPr txBox="1"/>
          <p:nvPr/>
        </p:nvSpPr>
        <p:spPr>
          <a:xfrm>
            <a:off x="1762284" y="2374228"/>
            <a:ext cx="21487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rgbClr val="96411A"/>
                </a:solidFill>
                <a:latin typeface="+mn-lt"/>
              </a:rPr>
              <a:t>Analytical Approach </a:t>
            </a:r>
          </a:p>
        </p:txBody>
      </p:sp>
      <p:pic>
        <p:nvPicPr>
          <p:cNvPr id="16" name="Graphic 15" descr="Group brainstorm outline">
            <a:extLst>
              <a:ext uri="{FF2B5EF4-FFF2-40B4-BE49-F238E27FC236}">
                <a16:creationId xmlns:a16="http://schemas.microsoft.com/office/drawing/2014/main" id="{35120237-7ED1-A205-96C6-A79D8AF85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95" y="1243808"/>
            <a:ext cx="713232" cy="713232"/>
          </a:xfrm>
          <a:prstGeom prst="rect">
            <a:avLst/>
          </a:prstGeom>
        </p:spPr>
      </p:pic>
      <p:pic>
        <p:nvPicPr>
          <p:cNvPr id="18" name="Graphic 17" descr="Scatterplot outline">
            <a:extLst>
              <a:ext uri="{FF2B5EF4-FFF2-40B4-BE49-F238E27FC236}">
                <a16:creationId xmlns:a16="http://schemas.microsoft.com/office/drawing/2014/main" id="{AC109B9B-EE1B-9EA3-CDCB-44ACE754F4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395" y="2374228"/>
            <a:ext cx="711368" cy="711368"/>
          </a:xfrm>
          <a:prstGeom prst="rect">
            <a:avLst/>
          </a:prstGeom>
        </p:spPr>
      </p:pic>
      <p:pic>
        <p:nvPicPr>
          <p:cNvPr id="20" name="Graphic 19" descr="Presentation with bar chart outline">
            <a:extLst>
              <a:ext uri="{FF2B5EF4-FFF2-40B4-BE49-F238E27FC236}">
                <a16:creationId xmlns:a16="http://schemas.microsoft.com/office/drawing/2014/main" id="{2E9F680B-B71C-A309-798B-C54CE15E38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5395" y="3690931"/>
            <a:ext cx="713232" cy="71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5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D2038D1-27B3-9D8E-DF19-50465D95D770}"/>
              </a:ext>
            </a:extLst>
          </p:cNvPr>
          <p:cNvSpPr/>
          <p:nvPr/>
        </p:nvSpPr>
        <p:spPr>
          <a:xfrm>
            <a:off x="826212" y="977259"/>
            <a:ext cx="8007189" cy="1474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541019" y="231135"/>
            <a:ext cx="8183955" cy="5994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1"/>
                </a:solidFill>
              </a:rPr>
              <a:t>Let’s talk data..</a:t>
            </a:r>
            <a:endParaRPr sz="4000" dirty="0">
              <a:solidFill>
                <a:schemeClr val="accent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75393D7-42D4-CC15-FC38-BFB868018890}"/>
              </a:ext>
            </a:extLst>
          </p:cNvPr>
          <p:cNvGrpSpPr/>
          <p:nvPr/>
        </p:nvGrpSpPr>
        <p:grpSpPr>
          <a:xfrm>
            <a:off x="932517" y="3382406"/>
            <a:ext cx="3200400" cy="726178"/>
            <a:chOff x="603229" y="1705584"/>
            <a:chExt cx="3200400" cy="726178"/>
          </a:xfrm>
        </p:grpSpPr>
        <p:sp>
          <p:nvSpPr>
            <p:cNvPr id="12" name="Google Shape;369;p21">
              <a:extLst>
                <a:ext uri="{FF2B5EF4-FFF2-40B4-BE49-F238E27FC236}">
                  <a16:creationId xmlns:a16="http://schemas.microsoft.com/office/drawing/2014/main" id="{72932D8E-ECC9-4EA7-32D0-B1A016621748}"/>
                </a:ext>
              </a:extLst>
            </p:cNvPr>
            <p:cNvSpPr/>
            <p:nvPr/>
          </p:nvSpPr>
          <p:spPr>
            <a:xfrm>
              <a:off x="603229" y="1944174"/>
              <a:ext cx="3200400" cy="4875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tx1"/>
                  </a:solidFill>
                </a:rPr>
                <a:t>76%</a:t>
              </a:r>
              <a:endParaRPr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Google Shape;370;p21">
              <a:extLst>
                <a:ext uri="{FF2B5EF4-FFF2-40B4-BE49-F238E27FC236}">
                  <a16:creationId xmlns:a16="http://schemas.microsoft.com/office/drawing/2014/main" id="{9746B175-A4D6-3225-3CFB-412812ACA2C7}"/>
                </a:ext>
              </a:extLst>
            </p:cNvPr>
            <p:cNvSpPr/>
            <p:nvPr/>
          </p:nvSpPr>
          <p:spPr>
            <a:xfrm>
              <a:off x="603229" y="1943100"/>
              <a:ext cx="2284751" cy="479199"/>
            </a:xfrm>
            <a:prstGeom prst="roundRect">
              <a:avLst>
                <a:gd name="adj" fmla="val 50000"/>
              </a:avLst>
            </a:pr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A13829-F79D-FCD1-71A8-AE88393424B7}"/>
                </a:ext>
              </a:extLst>
            </p:cNvPr>
            <p:cNvSpPr txBox="1"/>
            <p:nvPr/>
          </p:nvSpPr>
          <p:spPr>
            <a:xfrm>
              <a:off x="1576069" y="2059588"/>
              <a:ext cx="4395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76%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A023266-A58A-442D-B92B-141DE8253ADE}"/>
                </a:ext>
              </a:extLst>
            </p:cNvPr>
            <p:cNvSpPr txBox="1"/>
            <p:nvPr/>
          </p:nvSpPr>
          <p:spPr>
            <a:xfrm>
              <a:off x="3003790" y="2060199"/>
              <a:ext cx="4395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24%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A2B593-F936-2F23-A765-F8583B69E730}"/>
                </a:ext>
              </a:extLst>
            </p:cNvPr>
            <p:cNvSpPr txBox="1"/>
            <p:nvPr/>
          </p:nvSpPr>
          <p:spPr>
            <a:xfrm>
              <a:off x="1475961" y="1723170"/>
              <a:ext cx="6110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&lt;=$50k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612DA4-C9A1-01CE-68BB-BF2EC52422F1}"/>
                </a:ext>
              </a:extLst>
            </p:cNvPr>
            <p:cNvSpPr txBox="1"/>
            <p:nvPr/>
          </p:nvSpPr>
          <p:spPr>
            <a:xfrm>
              <a:off x="2907610" y="1705584"/>
              <a:ext cx="5357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&gt;$50k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A78CC95-1E98-1007-BE81-AE8776F9A99A}"/>
              </a:ext>
            </a:extLst>
          </p:cNvPr>
          <p:cNvSpPr txBox="1"/>
          <p:nvPr/>
        </p:nvSpPr>
        <p:spPr>
          <a:xfrm>
            <a:off x="1034637" y="2699943"/>
            <a:ext cx="32303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76% of the observations have annual income </a:t>
            </a:r>
          </a:p>
          <a:p>
            <a:pPr algn="ctr"/>
            <a:r>
              <a:rPr lang="en-US" sz="1100" b="1" dirty="0"/>
              <a:t>of less than $50K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058649-91C8-9A4D-3105-2D6234CA2210}"/>
              </a:ext>
            </a:extLst>
          </p:cNvPr>
          <p:cNvSpPr txBox="1"/>
          <p:nvPr/>
        </p:nvSpPr>
        <p:spPr>
          <a:xfrm>
            <a:off x="1034637" y="1424635"/>
            <a:ext cx="3677478" cy="838691"/>
          </a:xfrm>
          <a:prstGeom prst="rect">
            <a:avLst/>
          </a:prstGeom>
          <a:noFill/>
        </p:spPr>
        <p:txBody>
          <a:bodyPr wrap="square" lIns="68580" tIns="34290" rIns="68580" bIns="34290" numCol="1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48,842 observations in the data*</a:t>
            </a:r>
          </a:p>
          <a:p>
            <a:endParaRPr lang="en-US" sz="10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Data has 15 columns capturing primarily the demographics  </a:t>
            </a:r>
          </a:p>
          <a:p>
            <a:endParaRPr lang="en-US" sz="10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No PII shared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2598F3-38CF-417E-7DB7-B32ABB2B8F84}"/>
              </a:ext>
            </a:extLst>
          </p:cNvPr>
          <p:cNvSpPr txBox="1"/>
          <p:nvPr/>
        </p:nvSpPr>
        <p:spPr>
          <a:xfrm>
            <a:off x="182163" y="4912365"/>
            <a:ext cx="576966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*Data collected in 1996. For reference US population in 1996 was approximately 270M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0B8799-4B52-6A66-4697-A5CA1E5E8866}"/>
              </a:ext>
            </a:extLst>
          </p:cNvPr>
          <p:cNvSpPr/>
          <p:nvPr/>
        </p:nvSpPr>
        <p:spPr bwMode="auto">
          <a:xfrm>
            <a:off x="1805249" y="3744244"/>
            <a:ext cx="565235" cy="250056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63833C6-2699-796C-D83D-098E2FFD9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449" y="3012392"/>
            <a:ext cx="2442101" cy="148533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518CE73-9FB1-E4D7-F15F-9181EEE46345}"/>
              </a:ext>
            </a:extLst>
          </p:cNvPr>
          <p:cNvSpPr txBox="1"/>
          <p:nvPr/>
        </p:nvSpPr>
        <p:spPr>
          <a:xfrm>
            <a:off x="5432680" y="2699943"/>
            <a:ext cx="3259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Private sector is the most popular Work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FFD31A3-54AE-42E7-93DD-747E119ACA06}"/>
              </a:ext>
            </a:extLst>
          </p:cNvPr>
          <p:cNvSpPr/>
          <p:nvPr/>
        </p:nvSpPr>
        <p:spPr bwMode="auto">
          <a:xfrm>
            <a:off x="6500191" y="3293546"/>
            <a:ext cx="1792360" cy="125028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325E1FC-FAC0-880A-C7D9-FBAEF968CD4B}"/>
              </a:ext>
            </a:extLst>
          </p:cNvPr>
          <p:cNvSpPr/>
          <p:nvPr/>
        </p:nvSpPr>
        <p:spPr bwMode="auto">
          <a:xfrm>
            <a:off x="6500190" y="3953642"/>
            <a:ext cx="1792360" cy="125028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D8587B-AE3A-E985-4957-CE2166062178}"/>
              </a:ext>
            </a:extLst>
          </p:cNvPr>
          <p:cNvSpPr txBox="1"/>
          <p:nvPr/>
        </p:nvSpPr>
        <p:spPr>
          <a:xfrm>
            <a:off x="5256380" y="4548565"/>
            <a:ext cx="358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Heat map showing cumulative total of employment in a work class by gender and annual income bin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4617AE-B907-435D-3507-DA97F305FBCF}"/>
              </a:ext>
            </a:extLst>
          </p:cNvPr>
          <p:cNvSpPr txBox="1"/>
          <p:nvPr/>
        </p:nvSpPr>
        <p:spPr>
          <a:xfrm>
            <a:off x="5014428" y="1368102"/>
            <a:ext cx="3677478" cy="684803"/>
          </a:xfrm>
          <a:prstGeom prst="rect">
            <a:avLst/>
          </a:prstGeom>
          <a:noFill/>
        </p:spPr>
        <p:txBody>
          <a:bodyPr wrap="square" lIns="68580" tIns="34290" rIns="68580" bIns="34290" numCol="1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Garbage in is equal to garbage out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Some assumptions-based data cleaning was performed, for instance 6% of observations had a missing Work Class.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578C52-0F73-B102-3499-E88ADD450442}"/>
              </a:ext>
            </a:extLst>
          </p:cNvPr>
          <p:cNvSpPr txBox="1"/>
          <p:nvPr/>
        </p:nvSpPr>
        <p:spPr>
          <a:xfrm>
            <a:off x="3779034" y="956736"/>
            <a:ext cx="186616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rgbClr val="96411A"/>
                </a:solidFill>
                <a:latin typeface="+mn-lt"/>
              </a:rPr>
              <a:t>Source Data Facts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8B757A-79D5-9D46-AA45-AFB7C6BC8698}"/>
              </a:ext>
            </a:extLst>
          </p:cNvPr>
          <p:cNvSpPr/>
          <p:nvPr/>
        </p:nvSpPr>
        <p:spPr>
          <a:xfrm>
            <a:off x="703384" y="1255035"/>
            <a:ext cx="7923125" cy="34124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DD1E091-5D2B-843D-FA71-C1431D59A5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5312132"/>
              </p:ext>
            </p:extLst>
          </p:nvPr>
        </p:nvGraphicFramePr>
        <p:xfrm>
          <a:off x="619431" y="1255035"/>
          <a:ext cx="7881474" cy="3473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Google Shape;89;p16">
            <a:extLst>
              <a:ext uri="{FF2B5EF4-FFF2-40B4-BE49-F238E27FC236}">
                <a16:creationId xmlns:a16="http://schemas.microsoft.com/office/drawing/2014/main" id="{9592F353-07F2-2D63-DCD7-88EE3E18DA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571" y="115702"/>
            <a:ext cx="8581291" cy="5994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Irrespective of age, people earning $50K+ annually on an average work noticeable additional hours per week 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1126F-1E33-1DAD-08EF-358583A384A3}"/>
              </a:ext>
            </a:extLst>
          </p:cNvPr>
          <p:cNvSpPr txBox="1"/>
          <p:nvPr/>
        </p:nvSpPr>
        <p:spPr>
          <a:xfrm>
            <a:off x="381837" y="4898130"/>
            <a:ext cx="25715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*Additional hours relative to the lower income group </a:t>
            </a:r>
          </a:p>
        </p:txBody>
      </p:sp>
    </p:spTree>
    <p:extLst>
      <p:ext uri="{BB962C8B-B14F-4D97-AF65-F5344CB8AC3E}">
        <p14:creationId xmlns:p14="http://schemas.microsoft.com/office/powerpoint/2010/main" val="3080606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9;p16">
            <a:extLst>
              <a:ext uri="{FF2B5EF4-FFF2-40B4-BE49-F238E27FC236}">
                <a16:creationId xmlns:a16="http://schemas.microsoft.com/office/drawing/2014/main" id="{F12AFD4D-7531-D770-BA92-CC92C55DABCE}"/>
              </a:ext>
            </a:extLst>
          </p:cNvPr>
          <p:cNvSpPr txBox="1">
            <a:spLocks/>
          </p:cNvSpPr>
          <p:nvPr/>
        </p:nvSpPr>
        <p:spPr>
          <a:xfrm>
            <a:off x="541019" y="231135"/>
            <a:ext cx="8183955" cy="599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-US" sz="4000" dirty="0">
                <a:solidFill>
                  <a:schemeClr val="accent1"/>
                </a:solidFill>
              </a:rPr>
              <a:t>Let’s talk model..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05B995-71EB-081F-9128-52A3D369CB75}"/>
              </a:ext>
            </a:extLst>
          </p:cNvPr>
          <p:cNvSpPr txBox="1"/>
          <p:nvPr/>
        </p:nvSpPr>
        <p:spPr>
          <a:xfrm>
            <a:off x="1762285" y="1052568"/>
            <a:ext cx="186616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rgbClr val="96411A"/>
                </a:solidFill>
                <a:latin typeface="+mn-lt"/>
              </a:rPr>
              <a:t>Model Results</a:t>
            </a:r>
          </a:p>
        </p:txBody>
      </p:sp>
      <p:pic>
        <p:nvPicPr>
          <p:cNvPr id="19" name="Graphic 18" descr="Group brainstorm outline">
            <a:extLst>
              <a:ext uri="{FF2B5EF4-FFF2-40B4-BE49-F238E27FC236}">
                <a16:creationId xmlns:a16="http://schemas.microsoft.com/office/drawing/2014/main" id="{973451F0-8C61-5E5C-901B-9AAB3EAE0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395" y="1052568"/>
            <a:ext cx="713232" cy="71323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72DA1BA-6821-066C-7870-86FDED572A6D}"/>
              </a:ext>
            </a:extLst>
          </p:cNvPr>
          <p:cNvSpPr txBox="1"/>
          <p:nvPr/>
        </p:nvSpPr>
        <p:spPr>
          <a:xfrm>
            <a:off x="1678614" y="2784050"/>
            <a:ext cx="2534797" cy="321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rgbClr val="96411A"/>
                </a:solidFill>
                <a:latin typeface="+mn-lt"/>
                <a:cs typeface="Arial" panose="020B0604020202020204" pitchFamily="34" charset="0"/>
              </a:rPr>
              <a:t>Proposed Next Steps </a:t>
            </a:r>
          </a:p>
        </p:txBody>
      </p:sp>
      <p:pic>
        <p:nvPicPr>
          <p:cNvPr id="23" name="Graphic 22" descr="Lights On outline">
            <a:extLst>
              <a:ext uri="{FF2B5EF4-FFF2-40B4-BE49-F238E27FC236}">
                <a16:creationId xmlns:a16="http://schemas.microsoft.com/office/drawing/2014/main" id="{A242A09D-4B04-F5CC-3BD1-90AFA7FC7E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2827" y="2784050"/>
            <a:ext cx="685800" cy="6858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3C8D1E3-266A-27C8-719A-D79A56993771}"/>
              </a:ext>
            </a:extLst>
          </p:cNvPr>
          <p:cNvSpPr txBox="1"/>
          <p:nvPr/>
        </p:nvSpPr>
        <p:spPr>
          <a:xfrm>
            <a:off x="1762285" y="3186461"/>
            <a:ext cx="6628660" cy="1454244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algn="l"/>
            <a:r>
              <a:rPr lang="en-US" sz="1000" b="1" dirty="0">
                <a:solidFill>
                  <a:srgbClr val="24292F"/>
                </a:solidFill>
                <a:latin typeface="+mn-lt"/>
              </a:rPr>
              <a:t>Massage the existing data: </a:t>
            </a:r>
            <a:endParaRPr lang="en-US" sz="1000" b="1" i="0" dirty="0">
              <a:solidFill>
                <a:srgbClr val="24292F"/>
              </a:solidFill>
              <a:effectLst/>
              <a:latin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24292F"/>
                </a:solidFill>
                <a:effectLst/>
                <a:latin typeface="+mn-lt"/>
              </a:rPr>
              <a:t>Feature engineer or massaging </a:t>
            </a:r>
            <a:r>
              <a:rPr lang="en-US" sz="1000" dirty="0">
                <a:solidFill>
                  <a:srgbClr val="24292F"/>
                </a:solidFill>
                <a:latin typeface="+mn-lt"/>
              </a:rPr>
              <a:t>the existing data to make it more model readable. </a:t>
            </a:r>
            <a:r>
              <a:rPr lang="en-US" sz="1000" b="0" i="0" dirty="0">
                <a:solidFill>
                  <a:srgbClr val="24292F"/>
                </a:solidFill>
                <a:effectLst/>
                <a:latin typeface="+mn-lt"/>
              </a:rPr>
              <a:t>For example, education can be classified as 'doctoral', 'master', 'bachelor', or ‘high school or less’.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24292F"/>
                </a:solidFill>
                <a:effectLst/>
                <a:latin typeface="+mn-lt"/>
              </a:rPr>
              <a:t>Outlier treatment: Outliers are identified in the hours-per-week feature.</a:t>
            </a:r>
          </a:p>
          <a:p>
            <a:pPr algn="l"/>
            <a:endParaRPr lang="en-US" sz="1000" dirty="0">
              <a:solidFill>
                <a:srgbClr val="24292F"/>
              </a:solidFill>
              <a:latin typeface="+mn-lt"/>
            </a:endParaRPr>
          </a:p>
          <a:p>
            <a:pPr algn="l"/>
            <a:r>
              <a:rPr lang="en-US" sz="1000" b="1" dirty="0">
                <a:solidFill>
                  <a:srgbClr val="24292F"/>
                </a:solidFill>
                <a:latin typeface="+mn-lt"/>
              </a:rPr>
              <a:t>Explore third party data sources.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4292F"/>
                </a:solidFill>
                <a:latin typeface="+mn-lt"/>
              </a:rPr>
              <a:t>Existing data is not able to explain the annual salary. We should augment the model by exploring third party data. </a:t>
            </a:r>
          </a:p>
          <a:p>
            <a:pPr algn="l"/>
            <a:endParaRPr lang="en-US" sz="1000" dirty="0">
              <a:solidFill>
                <a:srgbClr val="24292F"/>
              </a:solidFill>
              <a:latin typeface="+mn-lt"/>
            </a:endParaRPr>
          </a:p>
          <a:p>
            <a:pPr algn="l"/>
            <a:r>
              <a:rPr lang="en-US" sz="1000" b="1" dirty="0">
                <a:solidFill>
                  <a:srgbClr val="24292F"/>
                </a:solidFill>
                <a:latin typeface="+mn-lt"/>
              </a:rPr>
              <a:t>Progress report in 30 days. </a:t>
            </a:r>
            <a:endParaRPr lang="en-US" sz="1000" b="1" i="0" dirty="0">
              <a:solidFill>
                <a:srgbClr val="24292F"/>
              </a:solidFill>
              <a:effectLst/>
              <a:latin typeface="+mn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A642A7-1DB2-81EF-22E9-9CA6AADCAFF2}"/>
              </a:ext>
            </a:extLst>
          </p:cNvPr>
          <p:cNvSpPr txBox="1"/>
          <p:nvPr/>
        </p:nvSpPr>
        <p:spPr>
          <a:xfrm>
            <a:off x="1762285" y="1397404"/>
            <a:ext cx="6628660" cy="992579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4292F"/>
                </a:solidFill>
                <a:latin typeface="+mn-lt"/>
              </a:rPr>
              <a:t>Out of all the models, Grid Search Tuned </a:t>
            </a:r>
            <a:r>
              <a:rPr lang="en-US" sz="1000" b="1" dirty="0">
                <a:solidFill>
                  <a:srgbClr val="24292F"/>
                </a:solidFill>
                <a:latin typeface="+mn-lt"/>
              </a:rPr>
              <a:t>Random Forest Model is the winner </a:t>
            </a:r>
            <a:r>
              <a:rPr lang="en-US" sz="1000" dirty="0">
                <a:solidFill>
                  <a:srgbClr val="24292F"/>
                </a:solidFill>
                <a:latin typeface="+mn-lt"/>
              </a:rPr>
              <a:t>with an </a:t>
            </a:r>
            <a:r>
              <a:rPr lang="en-US" sz="1000" b="1" dirty="0">
                <a:solidFill>
                  <a:srgbClr val="24292F"/>
                </a:solidFill>
                <a:latin typeface="+mn-lt"/>
              </a:rPr>
              <a:t>accuracy score of 85%</a:t>
            </a:r>
            <a:r>
              <a:rPr lang="en-US" sz="1000" dirty="0">
                <a:solidFill>
                  <a:srgbClr val="24292F"/>
                </a:solidFill>
                <a:latin typeface="+mn-lt"/>
              </a:rPr>
              <a:t>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24292F"/>
              </a:solidFill>
              <a:latin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4292F"/>
                </a:solidFill>
                <a:latin typeface="+mn-lt"/>
              </a:rPr>
              <a:t>However, the model did not show satisfactory performance in predicting the annual income above $50K.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24292F"/>
              </a:solidFill>
              <a:latin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4292F"/>
                </a:solidFill>
                <a:latin typeface="+mn-lt"/>
              </a:rPr>
              <a:t>Only for 46% of instances it was accurately able to predict the salary above $50K. </a:t>
            </a:r>
          </a:p>
        </p:txBody>
      </p:sp>
    </p:spTree>
    <p:extLst>
      <p:ext uri="{BB962C8B-B14F-4D97-AF65-F5344CB8AC3E}">
        <p14:creationId xmlns:p14="http://schemas.microsoft.com/office/powerpoint/2010/main" val="3433920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3B590-39AC-D86E-CDBC-1D852F92F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7746" y="2190436"/>
            <a:ext cx="3155995" cy="481200"/>
          </a:xfrm>
        </p:spPr>
        <p:txBody>
          <a:bodyPr/>
          <a:lstStyle/>
          <a:p>
            <a:r>
              <a:rPr lang="en-US" dirty="0">
                <a:latin typeface="+mn-lt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861345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9;p16">
            <a:extLst>
              <a:ext uri="{FF2B5EF4-FFF2-40B4-BE49-F238E27FC236}">
                <a16:creationId xmlns:a16="http://schemas.microsoft.com/office/drawing/2014/main" id="{F12AFD4D-7531-D770-BA92-CC92C55DABCE}"/>
              </a:ext>
            </a:extLst>
          </p:cNvPr>
          <p:cNvSpPr txBox="1">
            <a:spLocks/>
          </p:cNvSpPr>
          <p:nvPr/>
        </p:nvSpPr>
        <p:spPr>
          <a:xfrm>
            <a:off x="541019" y="231135"/>
            <a:ext cx="8183955" cy="599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-US" sz="3200" dirty="0">
                <a:solidFill>
                  <a:schemeClr val="accent1"/>
                </a:solidFill>
              </a:rPr>
              <a:t>Winning Model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83D8AF-8B79-C6FD-608E-CD945B329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70" y="1239971"/>
            <a:ext cx="7127460" cy="367239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8E256DB-03A0-9635-ACFA-3F718F76F70E}"/>
              </a:ext>
            </a:extLst>
          </p:cNvPr>
          <p:cNvSpPr/>
          <p:nvPr/>
        </p:nvSpPr>
        <p:spPr bwMode="auto">
          <a:xfrm>
            <a:off x="2875037" y="3903529"/>
            <a:ext cx="565235" cy="250056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6481EC-1E37-6479-5DF3-A3E923C53B18}"/>
              </a:ext>
            </a:extLst>
          </p:cNvPr>
          <p:cNvSpPr/>
          <p:nvPr/>
        </p:nvSpPr>
        <p:spPr bwMode="auto">
          <a:xfrm>
            <a:off x="1410801" y="1975209"/>
            <a:ext cx="1673058" cy="122532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0279895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harts Infographics by Slides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509</Words>
  <Application>Microsoft Office PowerPoint</Application>
  <PresentationFormat>On-screen Show (16:9)</PresentationFormat>
  <Paragraphs>60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Fira Sans Extra Condensed Medium</vt:lpstr>
      <vt:lpstr>Roboto</vt:lpstr>
      <vt:lpstr>Data Charts Infographics by Slidesgo</vt:lpstr>
      <vt:lpstr>Adult Income Prediction</vt:lpstr>
      <vt:lpstr>Executive Summary</vt:lpstr>
      <vt:lpstr>Let’s talk data..</vt:lpstr>
      <vt:lpstr>Irrespective of age, people earning $50K+ annually on an average work noticeable additional hours per week </vt:lpstr>
      <vt:lpstr>PowerPoint Presentation</vt:lpstr>
      <vt:lpstr>Appendix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Adult Income Prediction</dc:title>
  <cp:lastModifiedBy>Gurtej Bains</cp:lastModifiedBy>
  <cp:revision>1</cp:revision>
  <dcterms:modified xsi:type="dcterms:W3CDTF">2023-02-10T15:20:51Z</dcterms:modified>
</cp:coreProperties>
</file>