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8" r:id="rId3"/>
    <p:sldId id="257" r:id="rId4"/>
    <p:sldId id="259" r:id="rId5"/>
    <p:sldId id="261" r:id="rId6"/>
    <p:sldId id="258" r:id="rId7"/>
    <p:sldId id="262" r:id="rId8"/>
    <p:sldId id="284" r:id="rId9"/>
    <p:sldId id="283" r:id="rId10"/>
    <p:sldId id="263" r:id="rId11"/>
    <p:sldId id="269" r:id="rId12"/>
    <p:sldId id="278" r:id="rId13"/>
    <p:sldId id="264" r:id="rId14"/>
    <p:sldId id="265" r:id="rId15"/>
    <p:sldId id="266" r:id="rId16"/>
    <p:sldId id="267" r:id="rId17"/>
    <p:sldId id="268" r:id="rId18"/>
    <p:sldId id="270" r:id="rId19"/>
    <p:sldId id="289" r:id="rId20"/>
    <p:sldId id="290" r:id="rId21"/>
    <p:sldId id="291" r:id="rId22"/>
    <p:sldId id="292" r:id="rId23"/>
    <p:sldId id="293" r:id="rId24"/>
    <p:sldId id="294" r:id="rId25"/>
    <p:sldId id="295" r:id="rId26"/>
    <p:sldId id="296" r:id="rId27"/>
    <p:sldId id="297"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HEGURUJI" initials="W" lastIdx="2" clrIdx="0">
    <p:extLst>
      <p:ext uri="{19B8F6BF-5375-455C-9EA6-DF929625EA0E}">
        <p15:presenceInfo xmlns="" xmlns:p15="http://schemas.microsoft.com/office/powerpoint/2012/main" userId="WAHEGURU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889" autoAdjust="0"/>
    <p:restoredTop sz="9466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235FF-2C85-440E-B744-1F582F935183}" type="datetimeFigureOut">
              <a:rPr lang="en-US" smtClean="0"/>
              <a:pPr/>
              <a:t>16-Oct-17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24206-1E16-4BB0-BCC7-1C99D85B4139}" type="slidenum">
              <a:rPr lang="en-US" smtClean="0"/>
              <a:pPr/>
              <a:t>‹#›</a:t>
            </a:fld>
            <a:endParaRPr lang="en-US"/>
          </a:p>
        </p:txBody>
      </p:sp>
    </p:spTree>
    <p:extLst>
      <p:ext uri="{BB962C8B-B14F-4D97-AF65-F5344CB8AC3E}">
        <p14:creationId xmlns="" xmlns:p14="http://schemas.microsoft.com/office/powerpoint/2010/main" val="94896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124206-1E16-4BB0-BCC7-1C99D85B4139}" type="slidenum">
              <a:rPr lang="en-US" smtClean="0"/>
              <a:pPr/>
              <a:t>10</a:t>
            </a:fld>
            <a:endParaRPr lang="en-US"/>
          </a:p>
        </p:txBody>
      </p:sp>
    </p:spTree>
    <p:extLst>
      <p:ext uri="{BB962C8B-B14F-4D97-AF65-F5344CB8AC3E}">
        <p14:creationId xmlns="" xmlns:p14="http://schemas.microsoft.com/office/powerpoint/2010/main" val="52580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F52D-3D5E-4C0B-B62F-B5CCA0A6CF4E}"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AA340-1D6A-4862-90ED-829721EF9C10}" type="datetime1">
              <a:rPr lang="en-US" smtClean="0"/>
              <a:pPr/>
              <a:t>16-Oct-17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6901FB-D5B8-4EBF-BE34-B96C322CB16C}"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5F5E8-B64A-418F-8895-7BABA57C002B}"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67D32A-1557-4894-ACD5-25C4A4AA7D3D}"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B2665-E1F7-4078-8A3A-8FFFE2BA7058}" type="datetime1">
              <a:rPr lang="en-US" smtClean="0"/>
              <a:pPr/>
              <a:t>16-Oct-17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9B7141-26DA-4119-9E08-C32CF516FD13}" type="datetime1">
              <a:rPr lang="en-US" smtClean="0"/>
              <a:pPr/>
              <a:t>16-Oct-17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FB97B9-2050-47D4-BBC9-ECEC6B5536A4}"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8275C0-0052-4DA6-9347-F9422E19858C}"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BADE18B-77F1-4BBC-A012-75BF3EE5DDFF}"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BC317-ACA3-41C0-925C-4A17DEA4440E}" type="datetime1">
              <a:rPr lang="en-US" smtClean="0"/>
              <a:pPr/>
              <a:t>16-Oct-17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7D8E72-8525-44CD-82A0-A1A7F1B873D0}" type="datetime1">
              <a:rPr lang="en-US" smtClean="0"/>
              <a:pPr/>
              <a:t>16-Oct-17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630370-5C25-4260-8E51-9D08AA04D246}" type="datetime1">
              <a:rPr lang="en-US" smtClean="0"/>
              <a:pPr/>
              <a:t>16-Oct-17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3446A6-7A25-4112-9C46-1EC83E397F17}" type="datetime1">
              <a:rPr lang="en-US" smtClean="0"/>
              <a:pPr/>
              <a:t>16-Oct-17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60E866-E45E-49CA-B50A-838FCE1E498A}" type="datetime1">
              <a:rPr lang="en-US" smtClean="0"/>
              <a:pPr/>
              <a:t>16-Oct-17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4AE7A43-FAE4-4914-960C-E4C0B5E56BFF}" type="datetime1">
              <a:rPr lang="en-US" smtClean="0"/>
              <a:pPr/>
              <a:t>16-Oct-17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77A59-4AE9-4B11-833B-47FFD1A57713}" type="datetime1">
              <a:rPr lang="en-US" smtClean="0"/>
              <a:pPr/>
              <a:t>16-Oct-17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D3EFD9-44A6-485A-94CB-EF3B976AF9FC}" type="datetime1">
              <a:rPr lang="en-US" smtClean="0"/>
              <a:pPr/>
              <a:t>16-Oct-17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ospital" TargetMode="External"/><Relationship Id="rId2" Type="http://schemas.openxmlformats.org/officeDocument/2006/relationships/hyperlink" Target="https://en.wikipedia.org/wiki/Health_informatics" TargetMode="External"/><Relationship Id="rId1" Type="http://schemas.openxmlformats.org/officeDocument/2006/relationships/slideLayout" Target="../slideLayouts/slideLayout2.xml"/><Relationship Id="rId4" Type="http://schemas.openxmlformats.org/officeDocument/2006/relationships/hyperlink" Target="https://en.wikipedia.org/wiki/Information_syste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890" y="402771"/>
            <a:ext cx="10583904" cy="1925324"/>
          </a:xfrm>
        </p:spPr>
        <p:txBody>
          <a:bodyPr/>
          <a:lstStyle/>
          <a:p>
            <a:pPr algn="ctr"/>
            <a:r>
              <a:rPr lang="en-US" sz="4800" b="1" dirty="0" smtClean="0">
                <a:solidFill>
                  <a:srgbClr val="FFFF00"/>
                </a:solidFill>
                <a:effectLst>
                  <a:outerShdw blurRad="38100" dist="38100" dir="2700000" algn="tl">
                    <a:srgbClr val="000000">
                      <a:alpha val="43137"/>
                    </a:srgbClr>
                  </a:outerShdw>
                </a:effectLst>
              </a:rPr>
              <a:t>Hospital Management System: </a:t>
            </a:r>
            <a:br>
              <a:rPr lang="en-US" sz="4800" b="1" dirty="0" smtClean="0">
                <a:solidFill>
                  <a:srgbClr val="FFFF00"/>
                </a:solidFill>
                <a:effectLst>
                  <a:outerShdw blurRad="38100" dist="38100" dir="2700000" algn="tl">
                    <a:srgbClr val="000000">
                      <a:alpha val="43137"/>
                    </a:srgbClr>
                  </a:outerShdw>
                </a:effectLst>
              </a:rPr>
            </a:br>
            <a:r>
              <a:rPr lang="en-US" sz="4800" b="1" dirty="0" smtClean="0">
                <a:solidFill>
                  <a:srgbClr val="FFFF00"/>
                </a:solidFill>
                <a:effectLst>
                  <a:outerShdw blurRad="38100" dist="38100" dir="2700000" algn="tl">
                    <a:srgbClr val="000000">
                      <a:alpha val="43137"/>
                    </a:srgbClr>
                  </a:outerShdw>
                </a:effectLst>
              </a:rPr>
              <a:t>A Java Based Application </a:t>
            </a:r>
            <a:endParaRPr lang="en-US" sz="4800" b="1" dirty="0">
              <a:solidFill>
                <a:srgbClr val="FFFF0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pPr/>
              <a:t>1</a:t>
            </a:fld>
            <a:endParaRPr lang="en-US" dirty="0"/>
          </a:p>
        </p:txBody>
      </p:sp>
      <p:sp>
        <p:nvSpPr>
          <p:cNvPr id="5" name="Subtitle 4"/>
          <p:cNvSpPr>
            <a:spLocks noGrp="1"/>
          </p:cNvSpPr>
          <p:nvPr>
            <p:ph type="subTitle" idx="1"/>
          </p:nvPr>
        </p:nvSpPr>
        <p:spPr>
          <a:xfrm>
            <a:off x="1403150" y="3004458"/>
            <a:ext cx="8825658" cy="3065417"/>
          </a:xfrm>
        </p:spPr>
        <p:txBody>
          <a:bodyPr/>
          <a:lstStyle/>
          <a:p>
            <a:r>
              <a:rPr lang="en-IN" dirty="0" smtClean="0"/>
              <a:t>Prepared by:                                              </a:t>
            </a:r>
            <a:r>
              <a:rPr lang="en-IN" dirty="0" smtClean="0"/>
              <a:t>    </a:t>
            </a:r>
            <a:r>
              <a:rPr lang="en-IN" dirty="0" smtClean="0"/>
              <a:t>guided by:</a:t>
            </a:r>
          </a:p>
          <a:p>
            <a:pPr marL="457200" indent="-457200">
              <a:buFont typeface="+mj-lt"/>
              <a:buAutoNum type="arabicPeriod"/>
            </a:pPr>
            <a:r>
              <a:rPr lang="en-IN" dirty="0" err="1" smtClean="0"/>
              <a:t>Gursimran</a:t>
            </a:r>
            <a:r>
              <a:rPr lang="en-IN" dirty="0" smtClean="0"/>
              <a:t> </a:t>
            </a:r>
            <a:r>
              <a:rPr lang="en-IN" dirty="0" err="1" smtClean="0"/>
              <a:t>singh</a:t>
            </a:r>
            <a:r>
              <a:rPr lang="en-IN" dirty="0" smtClean="0"/>
              <a:t>(032)                                 </a:t>
            </a:r>
            <a:r>
              <a:rPr lang="en-IN" dirty="0" err="1" smtClean="0"/>
              <a:t>mr.</a:t>
            </a:r>
            <a:r>
              <a:rPr lang="en-IN" dirty="0" smtClean="0"/>
              <a:t> </a:t>
            </a:r>
            <a:r>
              <a:rPr lang="en-IN" dirty="0" err="1" smtClean="0"/>
              <a:t>manish</a:t>
            </a:r>
            <a:r>
              <a:rPr lang="en-IN" dirty="0" smtClean="0"/>
              <a:t> </a:t>
            </a:r>
            <a:r>
              <a:rPr lang="en-IN" dirty="0" err="1" smtClean="0"/>
              <a:t>k.bhatia</a:t>
            </a:r>
            <a:r>
              <a:rPr lang="en-IN" dirty="0" smtClean="0"/>
              <a:t>                                      </a:t>
            </a:r>
            <a:endParaRPr lang="en-IN" dirty="0" smtClean="0"/>
          </a:p>
          <a:p>
            <a:pPr marL="457200" indent="-457200">
              <a:buFont typeface="+mj-lt"/>
              <a:buAutoNum type="arabicPeriod"/>
            </a:pPr>
            <a:r>
              <a:rPr lang="en-IN" dirty="0" err="1" smtClean="0"/>
              <a:t>Gurtek</a:t>
            </a:r>
            <a:r>
              <a:rPr lang="en-IN" dirty="0" smtClean="0"/>
              <a:t> </a:t>
            </a:r>
            <a:r>
              <a:rPr lang="en-IN" dirty="0" err="1" smtClean="0"/>
              <a:t>singh</a:t>
            </a:r>
            <a:r>
              <a:rPr lang="en-IN" dirty="0" smtClean="0"/>
              <a:t>(033)</a:t>
            </a:r>
            <a:endParaRPr lang="en-IN" dirty="0" smtClean="0"/>
          </a:p>
          <a:p>
            <a:pPr marL="457200" indent="-457200">
              <a:buFont typeface="+mj-lt"/>
              <a:buAutoNum type="arabicPeriod"/>
            </a:pPr>
            <a:r>
              <a:rPr lang="en-IN" dirty="0" err="1" smtClean="0"/>
              <a:t>Inderjeet</a:t>
            </a:r>
            <a:r>
              <a:rPr lang="en-IN" dirty="0" smtClean="0"/>
              <a:t> </a:t>
            </a:r>
            <a:r>
              <a:rPr lang="en-IN" dirty="0" err="1" smtClean="0"/>
              <a:t>singh</a:t>
            </a:r>
            <a:r>
              <a:rPr lang="en-IN" dirty="0" smtClean="0"/>
              <a:t>(044)</a:t>
            </a:r>
          </a:p>
          <a:p>
            <a:pPr marL="457200" indent="-457200"/>
            <a:endParaRPr lang="en-IN" dirty="0" smtClean="0"/>
          </a:p>
          <a:p>
            <a:pPr marL="457200" indent="-457200"/>
            <a:r>
              <a:rPr lang="en-IN" dirty="0" smtClean="0"/>
              <a:t>Branch : IT-1</a:t>
            </a:r>
          </a:p>
          <a:p>
            <a:pPr marL="457200" indent="-457200"/>
            <a:endParaRPr lang="en-IN" dirty="0"/>
          </a:p>
        </p:txBody>
      </p:sp>
    </p:spTree>
    <p:extLst>
      <p:ext uri="{BB962C8B-B14F-4D97-AF65-F5344CB8AC3E}">
        <p14:creationId xmlns="" xmlns:p14="http://schemas.microsoft.com/office/powerpoint/2010/main" val="530453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t>	DATA FLOW DIAGRAM </a:t>
            </a:r>
            <a:endParaRPr lang="en-US" b="1"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10</a:t>
            </a:fld>
            <a:endParaRPr lang="en-US" dirty="0"/>
          </a:p>
        </p:txBody>
      </p:sp>
      <p:sp>
        <p:nvSpPr>
          <p:cNvPr id="7" name="TextBox 6"/>
          <p:cNvSpPr txBox="1"/>
          <p:nvPr/>
        </p:nvSpPr>
        <p:spPr>
          <a:xfrm>
            <a:off x="4323806" y="5731023"/>
            <a:ext cx="1959428" cy="369332"/>
          </a:xfrm>
          <a:prstGeom prst="rect">
            <a:avLst/>
          </a:prstGeom>
          <a:noFill/>
        </p:spPr>
        <p:txBody>
          <a:bodyPr wrap="square" rtlCol="0">
            <a:spAutoFit/>
          </a:bodyPr>
          <a:lstStyle/>
          <a:p>
            <a:r>
              <a:rPr lang="en-IN" b="1" dirty="0" smtClean="0">
                <a:solidFill>
                  <a:schemeClr val="bg1"/>
                </a:solidFill>
              </a:rPr>
              <a:t>DFD : level 1</a:t>
            </a:r>
            <a:endParaRPr lang="en-IN" b="1" dirty="0">
              <a:solidFill>
                <a:schemeClr val="bg1"/>
              </a:solidFill>
            </a:endParaRPr>
          </a:p>
        </p:txBody>
      </p:sp>
      <p:pic>
        <p:nvPicPr>
          <p:cNvPr id="6" name="Picture 4" descr="F:\print\project11.png"/>
          <p:cNvPicPr>
            <a:picLocks noChangeAspect="1" noChangeArrowheads="1"/>
          </p:cNvPicPr>
          <p:nvPr/>
        </p:nvPicPr>
        <p:blipFill>
          <a:blip r:embed="rId3"/>
          <a:srcRect/>
          <a:stretch>
            <a:fillRect/>
          </a:stretch>
        </p:blipFill>
        <p:spPr bwMode="auto">
          <a:xfrm>
            <a:off x="1317625" y="1274763"/>
            <a:ext cx="8118475" cy="4364037"/>
          </a:xfrm>
          <a:prstGeom prst="rect">
            <a:avLst/>
          </a:prstGeom>
          <a:noFill/>
        </p:spPr>
      </p:pic>
    </p:spTree>
    <p:extLst>
      <p:ext uri="{BB962C8B-B14F-4D97-AF65-F5344CB8AC3E}">
        <p14:creationId xmlns="" xmlns:p14="http://schemas.microsoft.com/office/powerpoint/2010/main" val="57286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6" y="452718"/>
            <a:ext cx="9354148" cy="1158368"/>
          </a:xfrm>
        </p:spPr>
        <p:txBody>
          <a:bodyPr/>
          <a:lstStyle/>
          <a:p>
            <a:r>
              <a:rPr lang="en-US" dirty="0" smtClean="0"/>
              <a:t> E-R DIAGRAM </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5" name="Picture 4" descr="F:\print\projrect34.png"/>
          <p:cNvPicPr>
            <a:picLocks noChangeAspect="1" noChangeArrowheads="1"/>
          </p:cNvPicPr>
          <p:nvPr/>
        </p:nvPicPr>
        <p:blipFill>
          <a:blip r:embed="rId2"/>
          <a:srcRect/>
          <a:stretch>
            <a:fillRect/>
          </a:stretch>
        </p:blipFill>
        <p:spPr bwMode="auto">
          <a:xfrm>
            <a:off x="774700" y="1223963"/>
            <a:ext cx="8851900" cy="5164137"/>
          </a:xfrm>
          <a:prstGeom prst="rect">
            <a:avLst/>
          </a:prstGeom>
          <a:noFill/>
        </p:spPr>
      </p:pic>
    </p:spTree>
    <p:extLst>
      <p:ext uri="{BB962C8B-B14F-4D97-AF65-F5344CB8AC3E}">
        <p14:creationId xmlns="" xmlns:p14="http://schemas.microsoft.com/office/powerpoint/2010/main" val="3014587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b="1" dirty="0" smtClean="0"/>
              <a:t>		TECHNOLOGIES USED</a:t>
            </a:r>
            <a:endParaRPr lang="en-US" sz="4400" b="1" dirty="0"/>
          </a:p>
        </p:txBody>
      </p:sp>
      <p:sp>
        <p:nvSpPr>
          <p:cNvPr id="3" name="Content Placeholder 2"/>
          <p:cNvSpPr>
            <a:spLocks noGrp="1"/>
          </p:cNvSpPr>
          <p:nvPr>
            <p:ph idx="1"/>
          </p:nvPr>
        </p:nvSpPr>
        <p:spPr>
          <a:xfrm>
            <a:off x="968830" y="1338944"/>
            <a:ext cx="9081024" cy="4909456"/>
          </a:xfrm>
        </p:spPr>
        <p:txBody>
          <a:bodyPr>
            <a:normAutofit lnSpcReduction="10000"/>
          </a:bodyPr>
          <a:lstStyle/>
          <a:p>
            <a:pPr marL="0" indent="0">
              <a:buNone/>
            </a:pPr>
            <a:r>
              <a:rPr lang="en-US" dirty="0" smtClean="0"/>
              <a:t> </a:t>
            </a:r>
            <a:r>
              <a:rPr lang="en-US" b="1" dirty="0" smtClean="0"/>
              <a:t>Java technology:</a:t>
            </a:r>
          </a:p>
          <a:p>
            <a:pPr marL="0" indent="0">
              <a:lnSpc>
                <a:spcPct val="150000"/>
              </a:lnSpc>
              <a:buNone/>
            </a:pPr>
            <a:r>
              <a:rPr lang="en-IN" dirty="0">
                <a:latin typeface="Times New Roman" pitchFamily="18" charset="0"/>
                <a:cs typeface="Times New Roman" pitchFamily="18" charset="0"/>
              </a:rPr>
              <a:t>The main technology used in the project is </a:t>
            </a:r>
            <a:r>
              <a:rPr lang="en-IN" b="1" dirty="0" smtClean="0">
                <a:latin typeface="Times New Roman" pitchFamily="18" charset="0"/>
                <a:cs typeface="Times New Roman" pitchFamily="18" charset="0"/>
              </a:rPr>
              <a:t>JAVA. </a:t>
            </a:r>
            <a:r>
              <a:rPr lang="en-IN" dirty="0" smtClean="0">
                <a:latin typeface="Times New Roman" pitchFamily="18" charset="0"/>
                <a:cs typeface="Times New Roman" pitchFamily="18" charset="0"/>
              </a:rPr>
              <a:t>Java </a:t>
            </a:r>
            <a:r>
              <a:rPr lang="en-IN" dirty="0">
                <a:latin typeface="Times New Roman" pitchFamily="18" charset="0"/>
                <a:cs typeface="Times New Roman" pitchFamily="18" charset="0"/>
              </a:rPr>
              <a:t>is a widely used technology used to develop stand-alone desktop applications as well as Web applications.</a:t>
            </a:r>
          </a:p>
          <a:p>
            <a:pPr marL="0" indent="0">
              <a:lnSpc>
                <a:spcPct val="150000"/>
              </a:lnSpc>
              <a:buNone/>
            </a:pPr>
            <a:r>
              <a:rPr lang="en-IN" dirty="0" smtClean="0">
                <a:latin typeface="Times New Roman" pitchFamily="18" charset="0"/>
                <a:cs typeface="Times New Roman" pitchFamily="18" charset="0"/>
              </a:rPr>
              <a:t> Some </a:t>
            </a:r>
            <a:r>
              <a:rPr lang="en-IN" dirty="0">
                <a:latin typeface="Times New Roman" pitchFamily="18" charset="0"/>
                <a:cs typeface="Times New Roman" pitchFamily="18" charset="0"/>
              </a:rPr>
              <a:t>important features of Java are as follows : </a:t>
            </a:r>
          </a:p>
          <a:p>
            <a:pPr marL="457200" indent="-457200">
              <a:lnSpc>
                <a:spcPct val="150000"/>
              </a:lnSpc>
              <a:buFont typeface="+mj-lt"/>
              <a:buAutoNum type="arabicPeriod"/>
            </a:pPr>
            <a:r>
              <a:rPr lang="en-US" b="1" dirty="0">
                <a:latin typeface="Times New Roman" pitchFamily="18" charset="0"/>
                <a:cs typeface="Times New Roman" pitchFamily="18" charset="0"/>
              </a:rPr>
              <a:t>Simple </a:t>
            </a:r>
            <a:r>
              <a:rPr lang="en-US" b="1" dirty="0" smtClean="0">
                <a:latin typeface="Times New Roman" pitchFamily="18" charset="0"/>
                <a:cs typeface="Times New Roman" pitchFamily="18" charset="0"/>
              </a:rPr>
              <a:t>	</a:t>
            </a:r>
          </a:p>
          <a:p>
            <a:pPr marL="457200" indent="-457200">
              <a:lnSpc>
                <a:spcPct val="150000"/>
              </a:lnSpc>
              <a:buFont typeface="+mj-lt"/>
              <a:buAutoNum type="arabicPeriod"/>
            </a:pPr>
            <a:r>
              <a:rPr lang="en-US" b="1" dirty="0" smtClean="0">
                <a:latin typeface="Times New Roman" pitchFamily="18" charset="0"/>
                <a:cs typeface="Times New Roman" pitchFamily="18" charset="0"/>
              </a:rPr>
              <a:t>Platform Independent</a:t>
            </a:r>
          </a:p>
          <a:p>
            <a:pPr marL="457200" indent="-457200">
              <a:lnSpc>
                <a:spcPct val="150000"/>
              </a:lnSpc>
              <a:buFont typeface="+mj-lt"/>
              <a:buAutoNum type="arabicPeriod"/>
            </a:pPr>
            <a:r>
              <a:rPr lang="en-US" b="1" dirty="0" smtClean="0">
                <a:latin typeface="Times New Roman" pitchFamily="18" charset="0"/>
                <a:cs typeface="Times New Roman" pitchFamily="18" charset="0"/>
              </a:rPr>
              <a:t>Secure</a:t>
            </a:r>
          </a:p>
          <a:p>
            <a:pPr marL="457200" indent="-457200">
              <a:lnSpc>
                <a:spcPct val="150000"/>
              </a:lnSpc>
              <a:buFont typeface="+mj-lt"/>
              <a:buAutoNum type="arabicPeriod"/>
            </a:pPr>
            <a:r>
              <a:rPr lang="en-US" b="1" dirty="0" smtClean="0">
                <a:latin typeface="Times New Roman" pitchFamily="18" charset="0"/>
                <a:cs typeface="Times New Roman" pitchFamily="18" charset="0"/>
              </a:rPr>
              <a:t>Robust </a:t>
            </a:r>
          </a:p>
          <a:p>
            <a:pPr marL="457200" indent="-457200">
              <a:lnSpc>
                <a:spcPct val="150000"/>
              </a:lnSpc>
              <a:buFont typeface="+mj-lt"/>
              <a:buAutoNum type="arabicPeriod"/>
            </a:pPr>
            <a:r>
              <a:rPr lang="en-US" b="1" dirty="0" smtClean="0">
                <a:latin typeface="Times New Roman" pitchFamily="18" charset="0"/>
                <a:cs typeface="Times New Roman" pitchFamily="18" charset="0"/>
              </a:rPr>
              <a:t>Object oriented</a:t>
            </a:r>
          </a:p>
          <a:p>
            <a:pPr marL="457200" indent="-457200">
              <a:lnSpc>
                <a:spcPct val="150000"/>
              </a:lnSpc>
              <a:buFont typeface="+mj-lt"/>
              <a:buAutoNum type="arabicPeriod"/>
            </a:pPr>
            <a:endParaRPr lang="en-IN" dirty="0">
              <a:latin typeface="Times New Roman" pitchFamily="18" charset="0"/>
              <a:cs typeface="Times New Roman"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spTree>
    <p:extLst>
      <p:ext uri="{BB962C8B-B14F-4D97-AF65-F5344CB8AC3E}">
        <p14:creationId xmlns="" xmlns:p14="http://schemas.microsoft.com/office/powerpoint/2010/main" val="304749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Concepts used </a:t>
            </a:r>
            <a:endParaRPr lang="en-US" sz="4800" b="1" dirty="0"/>
          </a:p>
        </p:txBody>
      </p:sp>
      <p:sp>
        <p:nvSpPr>
          <p:cNvPr id="3" name="Content Placeholder 2"/>
          <p:cNvSpPr>
            <a:spLocks noGrp="1"/>
          </p:cNvSpPr>
          <p:nvPr>
            <p:ph idx="1"/>
          </p:nvPr>
        </p:nvSpPr>
        <p:spPr>
          <a:xfrm>
            <a:off x="947058" y="1578430"/>
            <a:ext cx="9102796" cy="4669970"/>
          </a:xfrm>
        </p:spPr>
        <p:txBody>
          <a:bodyPr>
            <a:normAutofit/>
          </a:bodyPr>
          <a:lstStyle/>
          <a:p>
            <a:r>
              <a:rPr lang="en-US" sz="2800" dirty="0" smtClean="0"/>
              <a:t>1.Classes and objects</a:t>
            </a:r>
          </a:p>
          <a:p>
            <a:r>
              <a:rPr lang="en-US" sz="2800" dirty="0" smtClean="0"/>
              <a:t>2. Packages</a:t>
            </a:r>
          </a:p>
          <a:p>
            <a:r>
              <a:rPr lang="en-US" sz="2800" dirty="0" smtClean="0"/>
              <a:t>3. Interface </a:t>
            </a:r>
          </a:p>
          <a:p>
            <a:r>
              <a:rPr lang="en-US" sz="2800" dirty="0" smtClean="0"/>
              <a:t>4.String handling</a:t>
            </a:r>
          </a:p>
          <a:p>
            <a:r>
              <a:rPr lang="en-US" sz="2800" dirty="0" smtClean="0"/>
              <a:t>5.Exeption handling</a:t>
            </a:r>
          </a:p>
          <a:p>
            <a:r>
              <a:rPr lang="en-US" sz="2800" dirty="0" smtClean="0"/>
              <a:t>6. Wrapper class</a:t>
            </a:r>
          </a:p>
          <a:p>
            <a:r>
              <a:rPr lang="en-US" sz="2800" dirty="0" smtClean="0"/>
              <a:t>7.Swing for GUI framework </a:t>
            </a:r>
            <a:endParaRPr lang="en-US" sz="2800" dirty="0" smtClean="0"/>
          </a:p>
          <a:p>
            <a:r>
              <a:rPr lang="en-US" sz="2800" dirty="0" smtClean="0"/>
              <a:t>8.JDBC</a:t>
            </a:r>
            <a:endParaRPr lang="en-US" sz="28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spTree>
    <p:extLst>
      <p:ext uri="{BB962C8B-B14F-4D97-AF65-F5344CB8AC3E}">
        <p14:creationId xmlns="" xmlns:p14="http://schemas.microsoft.com/office/powerpoint/2010/main" val="1693830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t>GUI PROGRAMMING</a:t>
            </a:r>
            <a:endParaRPr lang="en-US" sz="4800" b="1" dirty="0"/>
          </a:p>
        </p:txBody>
      </p:sp>
      <p:sp>
        <p:nvSpPr>
          <p:cNvPr id="3" name="Content Placeholder 2"/>
          <p:cNvSpPr>
            <a:spLocks noGrp="1"/>
          </p:cNvSpPr>
          <p:nvPr>
            <p:ph idx="1"/>
          </p:nvPr>
        </p:nvSpPr>
        <p:spPr/>
        <p:txBody>
          <a:bodyPr/>
          <a:lstStyle/>
          <a:p>
            <a:pPr marL="457200" indent="-457200">
              <a:buFont typeface="+mj-lt"/>
              <a:buAutoNum type="alphaUcPeriod"/>
            </a:pPr>
            <a:r>
              <a:rPr lang="en-US" dirty="0" smtClean="0"/>
              <a:t>Create a </a:t>
            </a:r>
            <a:r>
              <a:rPr lang="en-US" dirty="0" err="1" smtClean="0"/>
              <a:t>Jframe</a:t>
            </a:r>
            <a:r>
              <a:rPr lang="en-US" dirty="0" smtClean="0"/>
              <a:t> using swing class.</a:t>
            </a:r>
          </a:p>
          <a:p>
            <a:pPr marL="457200" indent="-457200">
              <a:buFont typeface="+mj-lt"/>
              <a:buAutoNum type="alphaUcPeriod"/>
            </a:pPr>
            <a:r>
              <a:rPr lang="en-US" dirty="0" smtClean="0"/>
              <a:t>Creating </a:t>
            </a:r>
            <a:r>
              <a:rPr lang="en-US" dirty="0" smtClean="0"/>
              <a:t>buttons, labels </a:t>
            </a:r>
            <a:r>
              <a:rPr lang="en-US" dirty="0" smtClean="0"/>
              <a:t>and </a:t>
            </a:r>
            <a:r>
              <a:rPr lang="en-US" dirty="0" err="1" smtClean="0"/>
              <a:t>textfields</a:t>
            </a:r>
            <a:r>
              <a:rPr lang="en-US" dirty="0" smtClean="0"/>
              <a:t> for the </a:t>
            </a:r>
            <a:r>
              <a:rPr lang="en-US" dirty="0" smtClean="0"/>
              <a:t>GUI</a:t>
            </a:r>
            <a:r>
              <a:rPr lang="en-US" dirty="0" smtClean="0"/>
              <a:t>.</a:t>
            </a:r>
            <a:endParaRPr lang="en-US" dirty="0" smtClean="0"/>
          </a:p>
          <a:p>
            <a:pPr marL="457200" indent="-457200">
              <a:buFont typeface="+mj-lt"/>
              <a:buAutoNum type="alphaUcPeriod"/>
            </a:pPr>
            <a:r>
              <a:rPr lang="en-US" dirty="0" smtClean="0"/>
              <a:t>Write down the </a:t>
            </a:r>
            <a:r>
              <a:rPr lang="en-US" dirty="0" err="1" smtClean="0"/>
              <a:t>actionPerformed</a:t>
            </a:r>
            <a:r>
              <a:rPr lang="en-US" dirty="0" smtClean="0"/>
              <a:t> for all the components and also create different frame windows on clicking up a button.</a:t>
            </a:r>
          </a:p>
          <a:p>
            <a:pPr marL="457200" indent="-457200">
              <a:buFont typeface="+mj-lt"/>
              <a:buAutoNum type="alphaUcPeriod"/>
            </a:pPr>
            <a:r>
              <a:rPr lang="en-US" dirty="0" smtClean="0"/>
              <a:t>Make sure all button are working</a:t>
            </a:r>
          </a:p>
          <a:p>
            <a:pPr marL="457200" indent="-457200">
              <a:buFont typeface="+mj-lt"/>
              <a:buAutoNum type="alphaUcPeriod"/>
            </a:pPr>
            <a:r>
              <a:rPr lang="en-US" dirty="0" smtClean="0"/>
              <a:t>Add functionality to each button</a:t>
            </a:r>
          </a:p>
          <a:p>
            <a:pPr marL="457200" indent="-457200">
              <a:buFont typeface="+mj-lt"/>
              <a:buAutoNum type="alphaUcPeriod"/>
            </a:pPr>
            <a:r>
              <a:rPr lang="en-US" dirty="0" smtClean="0"/>
              <a:t>Handle abnormal exception on mathematical errors.</a:t>
            </a:r>
          </a:p>
          <a:p>
            <a:pPr marL="457200" indent="-457200">
              <a:buFont typeface="+mj-lt"/>
              <a:buAutoNum type="alphaUcPeriod"/>
            </a:pPr>
            <a:r>
              <a:rPr lang="en-US" dirty="0" smtClean="0"/>
              <a:t>Run and execute the program</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 xmlns:p14="http://schemas.microsoft.com/office/powerpoint/2010/main" val="3878099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3" y="452718"/>
            <a:ext cx="8788091" cy="755596"/>
          </a:xfrm>
        </p:spPr>
        <p:txBody>
          <a:bodyPr/>
          <a:lstStyle/>
          <a:p>
            <a:r>
              <a:rPr lang="en-US" dirty="0" smtClean="0"/>
              <a:t>1.User Login</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15</a:t>
            </a:fld>
            <a:endParaRPr lang="en-US" dirty="0"/>
          </a:p>
        </p:txBody>
      </p:sp>
      <p:pic>
        <p:nvPicPr>
          <p:cNvPr id="1026" name="Picture 2" descr="C:\Users\Gurtek Singh\Desktop\pro\login1.jpg"/>
          <p:cNvPicPr>
            <a:picLocks noChangeAspect="1" noChangeArrowheads="1"/>
          </p:cNvPicPr>
          <p:nvPr/>
        </p:nvPicPr>
        <p:blipFill>
          <a:blip r:embed="rId2"/>
          <a:srcRect/>
          <a:stretch>
            <a:fillRect/>
          </a:stretch>
        </p:blipFill>
        <p:spPr bwMode="auto">
          <a:xfrm>
            <a:off x="2162991" y="2352085"/>
            <a:ext cx="3667125" cy="1828800"/>
          </a:xfrm>
          <a:prstGeom prst="rect">
            <a:avLst/>
          </a:prstGeom>
          <a:noFill/>
        </p:spPr>
      </p:pic>
      <p:pic>
        <p:nvPicPr>
          <p:cNvPr id="1027" name="Picture 3" descr="C:\Users\Gurtek Singh\Desktop\pro\login2.jpg"/>
          <p:cNvPicPr>
            <a:picLocks noChangeAspect="1" noChangeArrowheads="1"/>
          </p:cNvPicPr>
          <p:nvPr/>
        </p:nvPicPr>
        <p:blipFill>
          <a:blip r:embed="rId3"/>
          <a:srcRect/>
          <a:stretch>
            <a:fillRect/>
          </a:stretch>
        </p:blipFill>
        <p:spPr bwMode="auto">
          <a:xfrm>
            <a:off x="7032897" y="2240870"/>
            <a:ext cx="3648075" cy="2781300"/>
          </a:xfrm>
          <a:prstGeom prst="rect">
            <a:avLst/>
          </a:prstGeom>
          <a:noFill/>
        </p:spPr>
      </p:pic>
    </p:spTree>
    <p:extLst>
      <p:ext uri="{BB962C8B-B14F-4D97-AF65-F5344CB8AC3E}">
        <p14:creationId xmlns="" xmlns:p14="http://schemas.microsoft.com/office/powerpoint/2010/main" val="126609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7" y="452718"/>
            <a:ext cx="9201748" cy="700265"/>
          </a:xfrm>
        </p:spPr>
        <p:txBody>
          <a:bodyPr/>
          <a:lstStyle/>
          <a:p>
            <a:r>
              <a:rPr lang="en-US" dirty="0" smtClean="0"/>
              <a:t>2</a:t>
            </a:r>
            <a:r>
              <a:rPr lang="en-US" dirty="0" smtClean="0"/>
              <a:t>.</a:t>
            </a:r>
            <a:r>
              <a:rPr lang="en-US" dirty="0" smtClean="0"/>
              <a:t> </a:t>
            </a:r>
            <a:r>
              <a:rPr lang="en-US" b="1" dirty="0" smtClean="0"/>
              <a:t>All Management Options</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2050" name="Picture 2" descr="C:\Users\Gurtek Singh\Desktop\pro\start.jpg"/>
          <p:cNvPicPr>
            <a:picLocks noChangeAspect="1" noChangeArrowheads="1"/>
          </p:cNvPicPr>
          <p:nvPr/>
        </p:nvPicPr>
        <p:blipFill>
          <a:blip r:embed="rId2"/>
          <a:srcRect/>
          <a:stretch>
            <a:fillRect/>
          </a:stretch>
        </p:blipFill>
        <p:spPr bwMode="auto">
          <a:xfrm>
            <a:off x="1582467" y="1278799"/>
            <a:ext cx="8802506" cy="5066003"/>
          </a:xfrm>
          <a:prstGeom prst="rect">
            <a:avLst/>
          </a:prstGeom>
          <a:noFill/>
        </p:spPr>
      </p:pic>
    </p:spTree>
    <p:extLst>
      <p:ext uri="{BB962C8B-B14F-4D97-AF65-F5344CB8AC3E}">
        <p14:creationId xmlns="" xmlns:p14="http://schemas.microsoft.com/office/powerpoint/2010/main" val="168077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586460" cy="945009"/>
          </a:xfrm>
        </p:spPr>
        <p:txBody>
          <a:bodyPr/>
          <a:lstStyle/>
          <a:p>
            <a:r>
              <a:rPr lang="en-US" dirty="0" smtClean="0"/>
              <a:t>3.</a:t>
            </a:r>
            <a:r>
              <a:rPr lang="en-US" b="1" dirty="0" smtClean="0"/>
              <a:t> To Manage Patient 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17</a:t>
            </a:fld>
            <a:endParaRPr lang="en-US" dirty="0"/>
          </a:p>
        </p:txBody>
      </p:sp>
      <p:pic>
        <p:nvPicPr>
          <p:cNvPr id="3075" name="Picture 3" descr="C:\Users\Gurtek Singh\Desktop\pro\patStart.jpg"/>
          <p:cNvPicPr>
            <a:picLocks noChangeAspect="1" noChangeArrowheads="1"/>
          </p:cNvPicPr>
          <p:nvPr/>
        </p:nvPicPr>
        <p:blipFill>
          <a:blip r:embed="rId2"/>
          <a:srcRect/>
          <a:stretch>
            <a:fillRect/>
          </a:stretch>
        </p:blipFill>
        <p:spPr bwMode="auto">
          <a:xfrm>
            <a:off x="2704012" y="1254403"/>
            <a:ext cx="6271034" cy="5433780"/>
          </a:xfrm>
          <a:prstGeom prst="rect">
            <a:avLst/>
          </a:prstGeom>
          <a:noFill/>
        </p:spPr>
      </p:pic>
    </p:spTree>
    <p:extLst>
      <p:ext uri="{BB962C8B-B14F-4D97-AF65-F5344CB8AC3E}">
        <p14:creationId xmlns="" xmlns:p14="http://schemas.microsoft.com/office/powerpoint/2010/main" val="1476691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smtClean="0"/>
              <a:t>.</a:t>
            </a:r>
            <a:r>
              <a:rPr lang="en-US" dirty="0" smtClean="0"/>
              <a:t> </a:t>
            </a:r>
            <a:r>
              <a:rPr lang="en-US" b="1" dirty="0" smtClean="0"/>
              <a:t>Add </a:t>
            </a:r>
            <a:r>
              <a:rPr lang="en-US" b="1" dirty="0" err="1" smtClean="0"/>
              <a:t>Paitent</a:t>
            </a:r>
            <a:r>
              <a:rPr lang="en-US" b="1" dirty="0" smtClean="0"/>
              <a:t> Information</a:t>
            </a:r>
            <a:endParaRPr lang="en-US" b="1"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18</a:t>
            </a:fld>
            <a:endParaRPr lang="en-US" dirty="0"/>
          </a:p>
        </p:txBody>
      </p:sp>
      <p:pic>
        <p:nvPicPr>
          <p:cNvPr id="4098" name="Picture 2" descr="C:\Users\Gurtek Singh\Desktop\pro\PatientAdd.jpg"/>
          <p:cNvPicPr>
            <a:picLocks noChangeAspect="1" noChangeArrowheads="1"/>
          </p:cNvPicPr>
          <p:nvPr/>
        </p:nvPicPr>
        <p:blipFill>
          <a:blip r:embed="rId2"/>
          <a:srcRect/>
          <a:stretch>
            <a:fillRect/>
          </a:stretch>
        </p:blipFill>
        <p:spPr bwMode="auto">
          <a:xfrm>
            <a:off x="2559552" y="1507452"/>
            <a:ext cx="6907075" cy="4971726"/>
          </a:xfrm>
          <a:prstGeom prst="rect">
            <a:avLst/>
          </a:prstGeom>
          <a:noFill/>
        </p:spPr>
      </p:pic>
    </p:spTree>
    <p:extLst>
      <p:ext uri="{BB962C8B-B14F-4D97-AF65-F5344CB8AC3E}">
        <p14:creationId xmlns="" xmlns:p14="http://schemas.microsoft.com/office/powerpoint/2010/main" val="3650869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5.</a:t>
            </a:r>
            <a:r>
              <a:rPr lang="en-US" b="1" dirty="0" smtClean="0"/>
              <a:t> To Modify Patient 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19</a:t>
            </a:fld>
            <a:endParaRPr lang="en-US" dirty="0"/>
          </a:p>
        </p:txBody>
      </p:sp>
      <p:pic>
        <p:nvPicPr>
          <p:cNvPr id="5124" name="Picture 4" descr="C:\Users\Gurtek Singh\Desktop\pro\patientmodify2.jpg"/>
          <p:cNvPicPr>
            <a:picLocks noChangeAspect="1" noChangeArrowheads="1"/>
          </p:cNvPicPr>
          <p:nvPr/>
        </p:nvPicPr>
        <p:blipFill>
          <a:blip r:embed="rId2"/>
          <a:srcRect/>
          <a:stretch>
            <a:fillRect/>
          </a:stretch>
        </p:blipFill>
        <p:spPr bwMode="auto">
          <a:xfrm>
            <a:off x="2499859" y="1165181"/>
            <a:ext cx="6905177" cy="526174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a:xfrm>
            <a:off x="646110" y="1436914"/>
            <a:ext cx="9403743" cy="4811486"/>
          </a:xfrm>
        </p:spPr>
        <p:txBody>
          <a:bodyPr>
            <a:normAutofit lnSpcReduction="10000"/>
          </a:bodyPr>
          <a:lstStyle/>
          <a:p>
            <a:pPr marL="457200" indent="-457200">
              <a:buFont typeface="+mj-lt"/>
              <a:buAutoNum type="arabicPeriod"/>
            </a:pPr>
            <a:r>
              <a:rPr lang="en-US" dirty="0" smtClean="0"/>
              <a:t>Aim </a:t>
            </a:r>
          </a:p>
          <a:p>
            <a:pPr marL="457200" indent="-457200">
              <a:buFont typeface="+mj-lt"/>
              <a:buAutoNum type="arabicPeriod"/>
            </a:pPr>
            <a:r>
              <a:rPr lang="en-US" dirty="0" smtClean="0"/>
              <a:t>Introduction to hospital management system</a:t>
            </a:r>
          </a:p>
          <a:p>
            <a:pPr marL="457200" indent="-457200">
              <a:buFont typeface="+mj-lt"/>
              <a:buAutoNum type="arabicPeriod"/>
            </a:pPr>
            <a:r>
              <a:rPr lang="en-US" dirty="0" smtClean="0"/>
              <a:t>Requirements</a:t>
            </a:r>
          </a:p>
          <a:p>
            <a:pPr marL="457200" indent="-457200">
              <a:buFont typeface="+mj-lt"/>
              <a:buAutoNum type="arabicPeriod"/>
            </a:pPr>
            <a:r>
              <a:rPr lang="en-US" dirty="0" smtClean="0"/>
              <a:t>Features of hospital management system</a:t>
            </a:r>
          </a:p>
          <a:p>
            <a:pPr marL="457200" indent="-457200">
              <a:buFont typeface="+mj-lt"/>
              <a:buAutoNum type="arabicPeriod"/>
            </a:pPr>
            <a:r>
              <a:rPr lang="en-US" dirty="0" smtClean="0"/>
              <a:t>Designing process</a:t>
            </a:r>
          </a:p>
          <a:p>
            <a:pPr marL="457200" indent="-457200">
              <a:buFont typeface="+mj-lt"/>
              <a:buAutoNum type="arabicPeriod"/>
            </a:pPr>
            <a:r>
              <a:rPr lang="en-US" dirty="0" smtClean="0"/>
              <a:t>Use case diagram</a:t>
            </a:r>
          </a:p>
          <a:p>
            <a:pPr marL="457200" indent="-457200">
              <a:buFont typeface="+mj-lt"/>
              <a:buAutoNum type="arabicPeriod"/>
            </a:pPr>
            <a:r>
              <a:rPr lang="en-US" dirty="0" smtClean="0"/>
              <a:t>Technologies used</a:t>
            </a:r>
          </a:p>
          <a:p>
            <a:pPr marL="457200" indent="-457200">
              <a:buFont typeface="+mj-lt"/>
              <a:buAutoNum type="arabicPeriod"/>
            </a:pPr>
            <a:r>
              <a:rPr lang="en-US" dirty="0" smtClean="0"/>
              <a:t>Concepts used</a:t>
            </a:r>
          </a:p>
          <a:p>
            <a:pPr marL="457200" indent="-457200">
              <a:buFont typeface="+mj-lt"/>
              <a:buAutoNum type="arabicPeriod"/>
            </a:pPr>
            <a:r>
              <a:rPr lang="en-US" dirty="0" smtClean="0"/>
              <a:t>GUI programming</a:t>
            </a:r>
          </a:p>
          <a:p>
            <a:pPr marL="457200" indent="-457200">
              <a:buFont typeface="+mj-lt"/>
              <a:buAutoNum type="arabicPeriod"/>
            </a:pPr>
            <a:r>
              <a:rPr lang="en-US" dirty="0" smtClean="0"/>
              <a:t>Steps involved and screenshots</a:t>
            </a:r>
          </a:p>
          <a:p>
            <a:pPr marL="457200" indent="-457200">
              <a:buFont typeface="+mj-lt"/>
              <a:buAutoNum type="arabicPeriod"/>
            </a:pPr>
            <a:r>
              <a:rPr lang="en-US" dirty="0" smtClean="0"/>
              <a:t>Limitations</a:t>
            </a:r>
          </a:p>
          <a:p>
            <a:pPr marL="457200" indent="-457200">
              <a:buFont typeface="+mj-lt"/>
              <a:buAutoNum type="arabicPeriod"/>
            </a:pPr>
            <a:r>
              <a:rPr lang="en-US" dirty="0" smtClean="0"/>
              <a:t>References </a:t>
            </a:r>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 xmlns:p14="http://schemas.microsoft.com/office/powerpoint/2010/main" val="685807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6</a:t>
            </a:r>
            <a:r>
              <a:rPr lang="en-US" dirty="0" smtClean="0"/>
              <a:t>.</a:t>
            </a:r>
            <a:r>
              <a:rPr lang="en-US" b="1" dirty="0" smtClean="0"/>
              <a:t> </a:t>
            </a:r>
            <a:r>
              <a:rPr lang="en-US" b="1" dirty="0" smtClean="0"/>
              <a:t>To </a:t>
            </a:r>
            <a:r>
              <a:rPr lang="en-US" b="1" dirty="0" smtClean="0"/>
              <a:t>View </a:t>
            </a:r>
            <a:r>
              <a:rPr lang="en-US" b="1" dirty="0" smtClean="0"/>
              <a:t>Patient 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20</a:t>
            </a:fld>
            <a:endParaRPr lang="en-US" dirty="0"/>
          </a:p>
        </p:txBody>
      </p:sp>
      <p:pic>
        <p:nvPicPr>
          <p:cNvPr id="6146" name="Picture 2" descr="C:\Users\Gurtek Singh\Desktop\pro\patientview2.jpg"/>
          <p:cNvPicPr>
            <a:picLocks noChangeAspect="1" noChangeArrowheads="1"/>
          </p:cNvPicPr>
          <p:nvPr/>
        </p:nvPicPr>
        <p:blipFill>
          <a:blip r:embed="rId2"/>
          <a:srcRect/>
          <a:stretch>
            <a:fillRect/>
          </a:stretch>
        </p:blipFill>
        <p:spPr bwMode="auto">
          <a:xfrm>
            <a:off x="2285346" y="1313983"/>
            <a:ext cx="7211690" cy="508681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7</a:t>
            </a:r>
            <a:r>
              <a:rPr lang="en-US" dirty="0" smtClean="0"/>
              <a:t>.</a:t>
            </a:r>
            <a:r>
              <a:rPr lang="en-US" b="1" dirty="0" smtClean="0"/>
              <a:t> </a:t>
            </a:r>
            <a:r>
              <a:rPr lang="en-US" b="1" dirty="0" smtClean="0"/>
              <a:t>To </a:t>
            </a:r>
            <a:r>
              <a:rPr lang="en-US" b="1" dirty="0" smtClean="0"/>
              <a:t>Manage Doctor </a:t>
            </a:r>
            <a:r>
              <a:rPr lang="en-US" b="1" dirty="0" smtClean="0"/>
              <a:t>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pic>
        <p:nvPicPr>
          <p:cNvPr id="7170" name="Picture 2" descr="C:\Users\Gurtek Singh\Desktop\pro\docstart.jpg"/>
          <p:cNvPicPr>
            <a:picLocks noChangeAspect="1" noChangeArrowheads="1"/>
          </p:cNvPicPr>
          <p:nvPr/>
        </p:nvPicPr>
        <p:blipFill>
          <a:blip r:embed="rId2"/>
          <a:srcRect/>
          <a:stretch>
            <a:fillRect/>
          </a:stretch>
        </p:blipFill>
        <p:spPr bwMode="auto">
          <a:xfrm>
            <a:off x="1964887" y="1332411"/>
            <a:ext cx="7938119" cy="530247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8</a:t>
            </a:r>
            <a:r>
              <a:rPr lang="en-US" dirty="0" smtClean="0"/>
              <a:t>.</a:t>
            </a:r>
            <a:r>
              <a:rPr lang="en-US" b="1" dirty="0" smtClean="0"/>
              <a:t> </a:t>
            </a:r>
            <a:r>
              <a:rPr lang="en-US" b="1" dirty="0" smtClean="0"/>
              <a:t>To </a:t>
            </a:r>
            <a:r>
              <a:rPr lang="en-US" b="1" dirty="0" smtClean="0"/>
              <a:t>Add </a:t>
            </a:r>
            <a:r>
              <a:rPr lang="en-US" b="1" dirty="0" smtClean="0"/>
              <a:t>Patient 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pic>
        <p:nvPicPr>
          <p:cNvPr id="8194" name="Picture 2" descr="C:\Users\Gurtek Singh\Desktop\pro\docadd.jpg"/>
          <p:cNvPicPr>
            <a:picLocks noChangeAspect="1" noChangeArrowheads="1"/>
          </p:cNvPicPr>
          <p:nvPr/>
        </p:nvPicPr>
        <p:blipFill>
          <a:blip r:embed="rId2"/>
          <a:srcRect/>
          <a:stretch>
            <a:fillRect/>
          </a:stretch>
        </p:blipFill>
        <p:spPr bwMode="auto">
          <a:xfrm>
            <a:off x="2547257" y="1398993"/>
            <a:ext cx="7207658" cy="515856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9.</a:t>
            </a:r>
            <a:r>
              <a:rPr lang="en-US" b="1" dirty="0" smtClean="0"/>
              <a:t> </a:t>
            </a:r>
            <a:r>
              <a:rPr lang="en-US" b="1" dirty="0" smtClean="0"/>
              <a:t>To </a:t>
            </a:r>
            <a:r>
              <a:rPr lang="en-US" b="1" dirty="0" smtClean="0"/>
              <a:t>Modify </a:t>
            </a:r>
            <a:r>
              <a:rPr lang="en-US" b="1" dirty="0" smtClean="0"/>
              <a:t>Patient 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9218" name="Picture 2" descr="C:\Users\Gurtek Singh\Desktop\pro\docmodify2.jpg"/>
          <p:cNvPicPr>
            <a:picLocks noChangeAspect="1" noChangeArrowheads="1"/>
          </p:cNvPicPr>
          <p:nvPr/>
        </p:nvPicPr>
        <p:blipFill>
          <a:blip r:embed="rId2"/>
          <a:srcRect/>
          <a:stretch>
            <a:fillRect/>
          </a:stretch>
        </p:blipFill>
        <p:spPr bwMode="auto">
          <a:xfrm>
            <a:off x="2286000" y="1242015"/>
            <a:ext cx="7548425" cy="539387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10.</a:t>
            </a:r>
            <a:r>
              <a:rPr lang="en-US" b="1" dirty="0" smtClean="0"/>
              <a:t> </a:t>
            </a:r>
            <a:r>
              <a:rPr lang="en-US" b="1" dirty="0" smtClean="0"/>
              <a:t>To </a:t>
            </a:r>
            <a:r>
              <a:rPr lang="en-US" b="1" dirty="0" smtClean="0"/>
              <a:t>View </a:t>
            </a:r>
            <a:r>
              <a:rPr lang="en-US" b="1" dirty="0" smtClean="0"/>
              <a:t>Patient Information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pic>
        <p:nvPicPr>
          <p:cNvPr id="10242" name="Picture 2" descr="C:\Users\Gurtek Singh\Desktop\pro\docvie2.jpg"/>
          <p:cNvPicPr>
            <a:picLocks noChangeAspect="1" noChangeArrowheads="1"/>
          </p:cNvPicPr>
          <p:nvPr/>
        </p:nvPicPr>
        <p:blipFill>
          <a:blip r:embed="rId2"/>
          <a:srcRect/>
          <a:stretch>
            <a:fillRect/>
          </a:stretch>
        </p:blipFill>
        <p:spPr bwMode="auto">
          <a:xfrm>
            <a:off x="1671501" y="1174115"/>
            <a:ext cx="9563100" cy="5410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11.</a:t>
            </a:r>
            <a:r>
              <a:rPr lang="en-US" b="1" dirty="0" smtClean="0"/>
              <a:t> </a:t>
            </a:r>
            <a:r>
              <a:rPr lang="en-US" b="1" dirty="0" smtClean="0"/>
              <a:t>To </a:t>
            </a:r>
            <a:r>
              <a:rPr lang="en-US" b="1" dirty="0" smtClean="0"/>
              <a:t>View Patient’s Bill</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25</a:t>
            </a:fld>
            <a:endParaRPr lang="en-US" dirty="0"/>
          </a:p>
        </p:txBody>
      </p:sp>
      <p:pic>
        <p:nvPicPr>
          <p:cNvPr id="11266" name="Picture 2" descr="C:\Users\Gurtek Singh\Desktop\pro\billing2.jpg"/>
          <p:cNvPicPr>
            <a:picLocks noChangeAspect="1" noChangeArrowheads="1"/>
          </p:cNvPicPr>
          <p:nvPr/>
        </p:nvPicPr>
        <p:blipFill>
          <a:blip r:embed="rId2"/>
          <a:srcRect/>
          <a:stretch>
            <a:fillRect/>
          </a:stretch>
        </p:blipFill>
        <p:spPr bwMode="auto">
          <a:xfrm>
            <a:off x="1569857" y="1351552"/>
            <a:ext cx="9582150" cy="50577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12.</a:t>
            </a:r>
            <a:r>
              <a:rPr lang="en-US" b="1" dirty="0" smtClean="0"/>
              <a:t> </a:t>
            </a:r>
            <a:r>
              <a:rPr lang="en-US" b="1" dirty="0" smtClean="0"/>
              <a:t>To </a:t>
            </a:r>
            <a:r>
              <a:rPr lang="en-US" b="1" dirty="0" smtClean="0"/>
              <a:t>View </a:t>
            </a:r>
            <a:r>
              <a:rPr lang="en-US" b="1" dirty="0" smtClean="0"/>
              <a:t>Patient </a:t>
            </a:r>
            <a:r>
              <a:rPr lang="en-US" b="1" dirty="0" smtClean="0"/>
              <a:t>List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12290" name="Picture 2" descr="C:\Users\Gurtek Singh\Desktop\pro\report1.jpg"/>
          <p:cNvPicPr>
            <a:picLocks noChangeAspect="1" noChangeArrowheads="1"/>
          </p:cNvPicPr>
          <p:nvPr/>
        </p:nvPicPr>
        <p:blipFill>
          <a:blip r:embed="rId2"/>
          <a:srcRect/>
          <a:stretch>
            <a:fillRect/>
          </a:stretch>
        </p:blipFill>
        <p:spPr bwMode="auto">
          <a:xfrm>
            <a:off x="1335648" y="1655390"/>
            <a:ext cx="9572625" cy="42862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7625"/>
          </a:xfrm>
        </p:spPr>
        <p:txBody>
          <a:bodyPr/>
          <a:lstStyle/>
          <a:p>
            <a:r>
              <a:rPr lang="en-US" dirty="0" smtClean="0"/>
              <a:t>13.</a:t>
            </a:r>
            <a:r>
              <a:rPr lang="en-US" b="1" dirty="0" smtClean="0"/>
              <a:t> </a:t>
            </a:r>
            <a:r>
              <a:rPr lang="en-US" b="1" dirty="0" smtClean="0"/>
              <a:t>To </a:t>
            </a:r>
            <a:r>
              <a:rPr lang="en-US" b="1" dirty="0" smtClean="0"/>
              <a:t>View Doctor List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27</a:t>
            </a:fld>
            <a:endParaRPr lang="en-US" dirty="0"/>
          </a:p>
        </p:txBody>
      </p:sp>
      <p:pic>
        <p:nvPicPr>
          <p:cNvPr id="13314" name="Picture 2" descr="C:\Users\Gurtek Singh\Desktop\pro\report2.jpg"/>
          <p:cNvPicPr>
            <a:picLocks noChangeAspect="1" noChangeArrowheads="1"/>
          </p:cNvPicPr>
          <p:nvPr/>
        </p:nvPicPr>
        <p:blipFill>
          <a:blip r:embed="rId2"/>
          <a:srcRect/>
          <a:stretch>
            <a:fillRect/>
          </a:stretch>
        </p:blipFill>
        <p:spPr bwMode="auto">
          <a:xfrm>
            <a:off x="2213065" y="1678577"/>
            <a:ext cx="7172325" cy="432435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LIMITATIONS OF THE PROJECT</a:t>
            </a:r>
            <a:endParaRPr lang="en-US" b="1" dirty="0"/>
          </a:p>
        </p:txBody>
      </p:sp>
      <p:sp>
        <p:nvSpPr>
          <p:cNvPr id="5" name="Content Placeholder 4"/>
          <p:cNvSpPr>
            <a:spLocks noGrp="1"/>
          </p:cNvSpPr>
          <p:nvPr>
            <p:ph idx="1"/>
          </p:nvPr>
        </p:nvSpPr>
        <p:spPr>
          <a:xfrm>
            <a:off x="903514" y="1600200"/>
            <a:ext cx="9146339" cy="4648199"/>
          </a:xfrm>
        </p:spPr>
        <p:txBody>
          <a:bodyPr/>
          <a:lstStyle/>
          <a:p>
            <a:pPr lvl="0"/>
            <a:r>
              <a:rPr lang="en-IN" dirty="0" smtClean="0"/>
              <a:t>GUI is only in English.</a:t>
            </a:r>
            <a:endParaRPr lang="en-US" dirty="0" smtClean="0"/>
          </a:p>
          <a:p>
            <a:pPr lvl="0"/>
            <a:r>
              <a:rPr lang="en-IN" dirty="0" smtClean="0"/>
              <a:t>Login and password is used for identification of user and there is no facility for guest.</a:t>
            </a:r>
            <a:endParaRPr lang="en-US" dirty="0" smtClean="0"/>
          </a:p>
          <a:p>
            <a:pPr lvl="0"/>
            <a:r>
              <a:rPr lang="en-IN" dirty="0" smtClean="0"/>
              <a:t>Bill cannot be printed.</a:t>
            </a:r>
            <a:endParaRPr lang="en-US" dirty="0" smtClean="0"/>
          </a:p>
          <a:p>
            <a:r>
              <a:rPr lang="en-US" dirty="0" smtClean="0"/>
              <a:t>Report cannot be printed.</a:t>
            </a:r>
          </a:p>
          <a:p>
            <a:r>
              <a:rPr lang="en-US" dirty="0" smtClean="0"/>
              <a:t>Bill is not including the cost of medicines.</a:t>
            </a:r>
            <a:endParaRPr lang="en-US" dirty="0" smtClean="0"/>
          </a:p>
          <a:p>
            <a:pPr marL="0" indent="0">
              <a:buNone/>
            </a:pPr>
            <a:endParaRPr lang="en-US" dirty="0"/>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28</a:t>
            </a:fld>
            <a:endParaRPr lang="en-US" dirty="0"/>
          </a:p>
        </p:txBody>
      </p:sp>
    </p:spTree>
    <p:extLst>
      <p:ext uri="{BB962C8B-B14F-4D97-AF65-F5344CB8AC3E}">
        <p14:creationId xmlns="" xmlns:p14="http://schemas.microsoft.com/office/powerpoint/2010/main" val="2970534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005968"/>
          </a:xfrm>
        </p:spPr>
        <p:txBody>
          <a:bodyPr/>
          <a:lstStyle/>
          <a:p>
            <a:r>
              <a:rPr lang="en-US" sz="4400" b="1" dirty="0" smtClean="0"/>
              <a:t>REFERENCES</a:t>
            </a:r>
            <a:r>
              <a:rPr lang="en-US" dirty="0" smtClean="0"/>
              <a:t> </a:t>
            </a:r>
            <a:endParaRPr lang="en-US" dirty="0"/>
          </a:p>
        </p:txBody>
      </p:sp>
      <p:sp>
        <p:nvSpPr>
          <p:cNvPr id="3" name="Content Placeholder 2"/>
          <p:cNvSpPr>
            <a:spLocks noGrp="1"/>
          </p:cNvSpPr>
          <p:nvPr>
            <p:ph idx="1"/>
          </p:nvPr>
        </p:nvSpPr>
        <p:spPr>
          <a:xfrm>
            <a:off x="1077186" y="1713284"/>
            <a:ext cx="8946541" cy="4543825"/>
          </a:xfrm>
        </p:spPr>
        <p:txBody>
          <a:bodyPr>
            <a:normAutofit lnSpcReduction="10000"/>
          </a:bodyPr>
          <a:lstStyle/>
          <a:p>
            <a:pPr lvl="0"/>
            <a:r>
              <a:rPr lang="en-IN" dirty="0" smtClean="0"/>
              <a:t>Books</a:t>
            </a:r>
            <a:endParaRPr lang="en-US" dirty="0"/>
          </a:p>
          <a:p>
            <a:pPr marL="0" lvl="0" indent="0">
              <a:buNone/>
            </a:pPr>
            <a:r>
              <a:rPr lang="en-IN" dirty="0" smtClean="0"/>
              <a:t>		Programming </a:t>
            </a:r>
            <a:r>
              <a:rPr lang="en-IN" dirty="0"/>
              <a:t>with java – E. </a:t>
            </a:r>
            <a:r>
              <a:rPr lang="en-IN" dirty="0" err="1"/>
              <a:t>Balagurusamy</a:t>
            </a:r>
            <a:endParaRPr lang="en-US" dirty="0"/>
          </a:p>
          <a:p>
            <a:pPr marL="0" lvl="0" indent="0">
              <a:buNone/>
            </a:pPr>
            <a:r>
              <a:rPr lang="en-IN" dirty="0" smtClean="0"/>
              <a:t>		Java </a:t>
            </a:r>
            <a:r>
              <a:rPr lang="en-IN" dirty="0"/>
              <a:t>the complete reference- Herbert </a:t>
            </a:r>
            <a:r>
              <a:rPr lang="en-IN" dirty="0" err="1"/>
              <a:t>Schildt</a:t>
            </a:r>
            <a:r>
              <a:rPr lang="en-IN" b="1" dirty="0"/>
              <a:t> </a:t>
            </a:r>
            <a:endParaRPr lang="en-US" dirty="0"/>
          </a:p>
          <a:p>
            <a:pPr lvl="0"/>
            <a:r>
              <a:rPr lang="en-US" dirty="0"/>
              <a:t>Websites</a:t>
            </a:r>
          </a:p>
          <a:p>
            <a:pPr marL="0" lvl="0" indent="0">
              <a:lnSpc>
                <a:spcPct val="150000"/>
              </a:lnSpc>
              <a:buNone/>
            </a:pPr>
            <a:r>
              <a:rPr lang="en-US" dirty="0" smtClean="0"/>
              <a:t>	</a:t>
            </a:r>
            <a:r>
              <a:rPr lang="en-US" dirty="0">
                <a:latin typeface="Times New Roman" pitchFamily="18" charset="0"/>
                <a:cs typeface="Times New Roman" pitchFamily="18" charset="0"/>
              </a:rPr>
              <a:t>https://</a:t>
            </a:r>
            <a:r>
              <a:rPr lang="en-US" dirty="0" smtClean="0">
                <a:latin typeface="Times New Roman" pitchFamily="18" charset="0"/>
                <a:cs typeface="Times New Roman" pitchFamily="18" charset="0"/>
              </a:rPr>
              <a:t>www.scribd.com</a:t>
            </a:r>
            <a:endParaRPr lang="en-IN" dirty="0">
              <a:latin typeface="Times New Roman" pitchFamily="18" charset="0"/>
              <a:cs typeface="Times New Roman" pitchFamily="18" charset="0"/>
            </a:endParaRPr>
          </a:p>
          <a:p>
            <a:pPr marL="0" lvl="0" indent="0">
              <a:lnSpc>
                <a:spcPct val="150000"/>
              </a:lnSpc>
              <a:buNone/>
            </a:pPr>
            <a:r>
              <a:rPr lang="en-US" dirty="0" smtClean="0">
                <a:latin typeface="Times New Roman" pitchFamily="18" charset="0"/>
                <a:cs typeface="Times New Roman" pitchFamily="18" charset="0"/>
              </a:rPr>
              <a:t>	https</a:t>
            </a:r>
            <a:r>
              <a:rPr lang="en-US" dirty="0">
                <a:latin typeface="Times New Roman" pitchFamily="18" charset="0"/>
                <a:cs typeface="Times New Roman" pitchFamily="18" charset="0"/>
              </a:rPr>
              <a:t>://www.javatpoint.com/java-tutorial</a:t>
            </a:r>
            <a:endParaRPr lang="en-IN" dirty="0">
              <a:latin typeface="Times New Roman" pitchFamily="18" charset="0"/>
              <a:cs typeface="Times New Roman" pitchFamily="18" charset="0"/>
            </a:endParaRPr>
          </a:p>
          <a:p>
            <a:pPr marL="0" lvl="0" indent="0">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https</a:t>
            </a:r>
            <a:r>
              <a:rPr lang="en-US" dirty="0">
                <a:latin typeface="Times New Roman" pitchFamily="18" charset="0"/>
                <a:cs typeface="Times New Roman" pitchFamily="18" charset="0"/>
              </a:rPr>
              <a:t>://stackoverflow.com</a:t>
            </a:r>
            <a:endParaRPr lang="en-IN" dirty="0">
              <a:latin typeface="Times New Roman" pitchFamily="18" charset="0"/>
              <a:cs typeface="Times New Roman" pitchFamily="18" charset="0"/>
            </a:endParaRPr>
          </a:p>
          <a:p>
            <a:pPr marL="0" lvl="0" indent="0">
              <a:lnSpc>
                <a:spcPct val="15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https</a:t>
            </a:r>
            <a:r>
              <a:rPr lang="en-US" dirty="0">
                <a:latin typeface="Times New Roman" pitchFamily="18" charset="0"/>
                <a:cs typeface="Times New Roman" pitchFamily="18" charset="0"/>
                <a:hlinkClick r:id="rId2"/>
              </a:rPr>
              <a:t>://</a:t>
            </a:r>
            <a:r>
              <a:rPr lang="en-US" dirty="0" smtClean="0">
                <a:latin typeface="Times New Roman" pitchFamily="18" charset="0"/>
                <a:cs typeface="Times New Roman" pitchFamily="18" charset="0"/>
                <a:hlinkClick r:id="rId2"/>
              </a:rPr>
              <a:t>www.slideshare.net</a:t>
            </a:r>
            <a:endParaRPr lang="en-US" dirty="0" smtClean="0">
              <a:latin typeface="Times New Roman" pitchFamily="18" charset="0"/>
              <a:cs typeface="Times New Roman" pitchFamily="18" charset="0"/>
            </a:endParaRPr>
          </a:p>
          <a:p>
            <a:pPr marL="0" lvl="0" indent="0">
              <a:lnSpc>
                <a:spcPct val="15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https</a:t>
            </a:r>
            <a:r>
              <a:rPr lang="en-US" dirty="0" smtClean="0">
                <a:latin typeface="Times New Roman" pitchFamily="18" charset="0"/>
                <a:cs typeface="Times New Roman" pitchFamily="18" charset="0"/>
              </a:rPr>
              <a:t>://grepcode.com</a:t>
            </a:r>
            <a:endParaRPr lang="en-IN" dirty="0">
              <a:latin typeface="Times New Roman" pitchFamily="18" charset="0"/>
              <a:cs typeface="Times New Roman" pitchFamily="18" charset="0"/>
            </a:endParaRPr>
          </a:p>
          <a:p>
            <a:pPr marL="0" lv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29</a:t>
            </a:fld>
            <a:endParaRPr lang="en-US" dirty="0"/>
          </a:p>
        </p:txBody>
      </p:sp>
    </p:spTree>
    <p:extLst>
      <p:ext uri="{BB962C8B-B14F-4D97-AF65-F5344CB8AC3E}">
        <p14:creationId xmlns="" xmlns:p14="http://schemas.microsoft.com/office/powerpoint/2010/main" val="2918231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448" y="746633"/>
            <a:ext cx="8853405" cy="1016853"/>
          </a:xfrm>
        </p:spPr>
        <p:txBody>
          <a:bodyPr/>
          <a:lstStyle/>
          <a:p>
            <a:pPr algn="ctr"/>
            <a:r>
              <a:rPr lang="en-US" b="1" dirty="0" smtClean="0"/>
              <a:t>AIM </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main objective of this project is to develop a hospital management system using Java programming language by creating a user friendly GUI framework.</a:t>
            </a:r>
          </a:p>
          <a:p>
            <a:r>
              <a:rPr lang="en-IN" dirty="0" smtClean="0"/>
              <a:t>Hospital Information Systems provide a common source of information about a patient’s health history. The system has to keep data in a secure place and controls who can reach the data in certain circumstances. These systems enhance the ability of health care professionals to coordinate care by providing a patient’s health information and visit history at the place and time that it is needed</a:t>
            </a:r>
            <a:r>
              <a:rPr lang="en-US" dirty="0" smtClean="0"/>
              <a:t>. </a:t>
            </a:r>
          </a:p>
          <a:p>
            <a:r>
              <a:rPr lang="en-US" dirty="0" smtClean="0"/>
              <a:t>The project hospital </a:t>
            </a:r>
            <a:r>
              <a:rPr lang="en-US" dirty="0" err="1" smtClean="0"/>
              <a:t>mangement</a:t>
            </a:r>
            <a:r>
              <a:rPr lang="en-US" dirty="0" smtClean="0"/>
              <a:t> system is designed to automate the  </a:t>
            </a:r>
            <a:r>
              <a:rPr lang="en-US" dirty="0" err="1" smtClean="0"/>
              <a:t>addition,modification</a:t>
            </a:r>
            <a:r>
              <a:rPr lang="en-US" dirty="0" smtClean="0"/>
              <a:t> and deletion of doctor and patient details. Making less paper work and automate the process of hospital management system.</a:t>
            </a:r>
          </a:p>
          <a:p>
            <a:pPr marL="0" indent="0">
              <a:buNone/>
            </a:pPr>
            <a:endParaRPr lang="en-US" dirty="0" smtClean="0"/>
          </a:p>
        </p:txBody>
      </p:sp>
      <p:sp>
        <p:nvSpPr>
          <p:cNvPr id="5" name="Slide Number Placeholder 4"/>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 xmlns:p14="http://schemas.microsoft.com/office/powerpoint/2010/main" val="3461167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66916" y="2499232"/>
            <a:ext cx="9404723" cy="1400530"/>
          </a:xfrm>
        </p:spPr>
        <p:txBody>
          <a:bodyPr/>
          <a:lstStyle/>
          <a:p>
            <a:pPr algn="ctr"/>
            <a:r>
              <a:rPr lang="en-US" sz="7200" b="1" dirty="0" smtClean="0"/>
              <a:t>Thank you</a:t>
            </a:r>
            <a:endParaRPr lang="en-US" sz="72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spTree>
    <p:extLst>
      <p:ext uri="{BB962C8B-B14F-4D97-AF65-F5344CB8AC3E}">
        <p14:creationId xmlns="" xmlns:p14="http://schemas.microsoft.com/office/powerpoint/2010/main" val="4282905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3" y="452718"/>
            <a:ext cx="8864291" cy="1180139"/>
          </a:xfrm>
        </p:spPr>
        <p:txBody>
          <a:bodyPr/>
          <a:lstStyle/>
          <a:p>
            <a:pPr algn="ctr"/>
            <a:r>
              <a:rPr lang="en-US" b="1" dirty="0" smtClean="0"/>
              <a:t>INTRODUCTION TO HOSPITAL MANGEMENT SYSTEM </a:t>
            </a:r>
            <a:endParaRPr lang="en-US" b="1" dirty="0"/>
          </a:p>
        </p:txBody>
      </p:sp>
      <p:sp>
        <p:nvSpPr>
          <p:cNvPr id="3" name="Content Placeholder 2"/>
          <p:cNvSpPr>
            <a:spLocks noGrp="1"/>
          </p:cNvSpPr>
          <p:nvPr>
            <p:ph idx="1"/>
          </p:nvPr>
        </p:nvSpPr>
        <p:spPr>
          <a:xfrm>
            <a:off x="1186543" y="1776549"/>
            <a:ext cx="8863310" cy="4471850"/>
          </a:xfrm>
        </p:spPr>
        <p:txBody>
          <a:bodyPr/>
          <a:lstStyle/>
          <a:p>
            <a:r>
              <a:rPr lang="en-IN" dirty="0" smtClean="0"/>
              <a:t>A </a:t>
            </a:r>
            <a:r>
              <a:rPr lang="en-IN" b="1" dirty="0" smtClean="0"/>
              <a:t>hospital information system</a:t>
            </a:r>
            <a:r>
              <a:rPr lang="en-IN" dirty="0" smtClean="0"/>
              <a:t> (</a:t>
            </a:r>
            <a:r>
              <a:rPr lang="en-IN" b="1" dirty="0" smtClean="0"/>
              <a:t>HIS</a:t>
            </a:r>
            <a:r>
              <a:rPr lang="en-IN" dirty="0" smtClean="0"/>
              <a:t>) is an element of </a:t>
            </a:r>
            <a:r>
              <a:rPr lang="en-IN" dirty="0" smtClean="0">
                <a:hlinkClick r:id="rId2" tooltip="Health informatics"/>
              </a:rPr>
              <a:t>health informatics</a:t>
            </a:r>
            <a:r>
              <a:rPr lang="en-IN" dirty="0" smtClean="0"/>
              <a:t> that focuses mainly on the administrational needs of </a:t>
            </a:r>
            <a:r>
              <a:rPr lang="en-IN" dirty="0" smtClean="0">
                <a:hlinkClick r:id="rId3" tooltip="Hospital"/>
              </a:rPr>
              <a:t>hospitals</a:t>
            </a:r>
            <a:r>
              <a:rPr lang="en-IN" dirty="0" smtClean="0"/>
              <a:t>.</a:t>
            </a:r>
          </a:p>
          <a:p>
            <a:r>
              <a:rPr lang="en-IN" dirty="0" smtClean="0"/>
              <a:t> In many implementations, a </a:t>
            </a:r>
            <a:r>
              <a:rPr lang="en-IN" b="1" dirty="0" smtClean="0"/>
              <a:t>hospital information system </a:t>
            </a:r>
            <a:r>
              <a:rPr lang="en-IN" dirty="0" smtClean="0"/>
              <a:t>(HIS) is a comprehensive, integrated </a:t>
            </a:r>
            <a:r>
              <a:rPr lang="en-IN" dirty="0" smtClean="0">
                <a:hlinkClick r:id="rId4" tooltip="Information system"/>
              </a:rPr>
              <a:t>information system</a:t>
            </a:r>
            <a:r>
              <a:rPr lang="en-IN" dirty="0" smtClean="0"/>
              <a:t> designed to manage all the aspects of a hospital's operation, such as medical, administrative, financial, and legal issues and the corresponding processing of services.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 xmlns:p14="http://schemas.microsoft.com/office/powerpoint/2010/main" val="3957726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REQUIREMENTS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1.HARDWARE </a:t>
            </a:r>
            <a:r>
              <a:rPr lang="en-US" b="1" dirty="0"/>
              <a:t>REQUIREMENTS</a:t>
            </a:r>
            <a:endParaRPr lang="en-US" dirty="0"/>
          </a:p>
          <a:p>
            <a:pPr lvl="0"/>
            <a:r>
              <a:rPr lang="en-IN" dirty="0"/>
              <a:t>A computer system with </a:t>
            </a:r>
            <a:r>
              <a:rPr lang="en-US" dirty="0"/>
              <a:t>Pentium based systems with a minimum of P4</a:t>
            </a:r>
          </a:p>
          <a:p>
            <a:pPr lvl="0"/>
            <a:r>
              <a:rPr lang="en-IN" dirty="0"/>
              <a:t>At least 4 GB RAM. </a:t>
            </a:r>
            <a:endParaRPr lang="en-US" dirty="0"/>
          </a:p>
          <a:p>
            <a:pPr lvl="0"/>
            <a:r>
              <a:rPr lang="en-IN" dirty="0"/>
              <a:t>122 Keys Keyboard</a:t>
            </a:r>
            <a:endParaRPr lang="en-US" dirty="0"/>
          </a:p>
          <a:p>
            <a:pPr lvl="0"/>
            <a:r>
              <a:rPr lang="en-IN" dirty="0"/>
              <a:t>Network Connectivity</a:t>
            </a:r>
            <a:endParaRPr lang="en-US" dirty="0"/>
          </a:p>
          <a:p>
            <a:r>
              <a:rPr lang="en-IN" dirty="0"/>
              <a:t> </a:t>
            </a:r>
            <a:endParaRPr lang="en-US" dirty="0"/>
          </a:p>
          <a:p>
            <a:pPr marL="0" indent="0">
              <a:buNone/>
            </a:pPr>
            <a:r>
              <a:rPr lang="en-US" b="1" dirty="0" smtClean="0"/>
              <a:t>2. </a:t>
            </a:r>
            <a:r>
              <a:rPr lang="en-US" b="1" dirty="0"/>
              <a:t>SOFTWARE REQUIREMENTS</a:t>
            </a:r>
            <a:endParaRPr lang="en-US" dirty="0"/>
          </a:p>
          <a:p>
            <a:pPr lvl="0"/>
            <a:r>
              <a:rPr lang="en-IN" dirty="0"/>
              <a:t>Operating  System    :   WINDOWS 7</a:t>
            </a:r>
            <a:endParaRPr lang="en-US" dirty="0"/>
          </a:p>
          <a:p>
            <a:pPr lvl="0"/>
            <a:r>
              <a:rPr lang="en-IN" dirty="0"/>
              <a:t>Java Development Kit (JDK) 1.7  or above</a:t>
            </a:r>
            <a:endParaRPr lang="en-US" dirty="0"/>
          </a:p>
          <a:p>
            <a:pPr lvl="0"/>
            <a:r>
              <a:rPr lang="en-IN" dirty="0"/>
              <a:t>Java Runtime Environment (JRE)</a:t>
            </a:r>
            <a:endParaRPr lang="en-US" dirty="0"/>
          </a:p>
          <a:p>
            <a:pPr lvl="0"/>
            <a:r>
              <a:rPr lang="en-IN" dirty="0"/>
              <a:t>Java Virtual Machine (JVM)</a:t>
            </a:r>
            <a:endParaRPr lang="en-US" dirty="0"/>
          </a:p>
          <a:p>
            <a:pPr lvl="0"/>
            <a:r>
              <a:rPr lang="en-IN" dirty="0"/>
              <a:t>Integrated Development Environment (IDE) like Eclipse etc.</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spTree>
    <p:extLst>
      <p:ext uri="{BB962C8B-B14F-4D97-AF65-F5344CB8AC3E}">
        <p14:creationId xmlns="" xmlns:p14="http://schemas.microsoft.com/office/powerpoint/2010/main" val="3272734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285" y="158804"/>
            <a:ext cx="8428863" cy="1552430"/>
          </a:xfrm>
        </p:spPr>
        <p:txBody>
          <a:bodyPr/>
          <a:lstStyle/>
          <a:p>
            <a:pPr algn="ctr"/>
            <a:r>
              <a:rPr lang="en-US" sz="4400" b="1" dirty="0" smtClean="0"/>
              <a:t>Features of </a:t>
            </a:r>
            <a:r>
              <a:rPr lang="en-US" sz="4400" b="1" dirty="0" smtClean="0"/>
              <a:t>Hospital Management System</a:t>
            </a:r>
            <a:endParaRPr lang="en-US" sz="3600" b="1"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6</a:t>
            </a:fld>
            <a:endParaRPr lang="en-US" dirty="0"/>
          </a:p>
        </p:txBody>
      </p:sp>
      <p:sp>
        <p:nvSpPr>
          <p:cNvPr id="6" name="Content Placeholder 5"/>
          <p:cNvSpPr>
            <a:spLocks noGrp="1"/>
          </p:cNvSpPr>
          <p:nvPr>
            <p:ph idx="1"/>
          </p:nvPr>
        </p:nvSpPr>
        <p:spPr/>
        <p:txBody>
          <a:bodyPr/>
          <a:lstStyle/>
          <a:p>
            <a:r>
              <a:rPr lang="en-IN" dirty="0" smtClean="0"/>
              <a:t>Efficient and accurate administration of finance, diet of patient, engineering, and distribution of medical aid. It helps to view a broad picture of hospital growth</a:t>
            </a:r>
          </a:p>
          <a:p>
            <a:r>
              <a:rPr lang="en-IN" dirty="0" smtClean="0"/>
              <a:t>Improved monitoring of drug usage, and study of effectiveness. This leads to the reduction of adverse drug interactions while promoting more appropriate pharmaceutical utilization.</a:t>
            </a:r>
          </a:p>
          <a:p>
            <a:r>
              <a:rPr lang="en-IN" dirty="0" smtClean="0"/>
              <a:t>Enhances information integrity, reduces transcription errors, and reduces duplication of information entries.</a:t>
            </a:r>
          </a:p>
          <a:p>
            <a:r>
              <a:rPr lang="en-IN" dirty="0" smtClean="0"/>
              <a:t>Hospital software is easy to use and eliminates error caused by handwriting. New technology computer systems give perfect performance to pull up information from server or cloud servers</a:t>
            </a:r>
          </a:p>
          <a:p>
            <a:endParaRPr lang="en-IN" dirty="0"/>
          </a:p>
        </p:txBody>
      </p:sp>
    </p:spTree>
    <p:extLst>
      <p:ext uri="{BB962C8B-B14F-4D97-AF65-F5344CB8AC3E}">
        <p14:creationId xmlns="" xmlns:p14="http://schemas.microsoft.com/office/powerpoint/2010/main" val="858302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DESIGNING PROCESS </a:t>
            </a:r>
            <a:endParaRPr lang="en-US" b="1" dirty="0"/>
          </a:p>
        </p:txBody>
      </p:sp>
      <p:sp>
        <p:nvSpPr>
          <p:cNvPr id="3" name="Content Placeholder 2"/>
          <p:cNvSpPr>
            <a:spLocks noGrp="1"/>
          </p:cNvSpPr>
          <p:nvPr>
            <p:ph idx="1"/>
          </p:nvPr>
        </p:nvSpPr>
        <p:spPr>
          <a:xfrm>
            <a:off x="1066800" y="1371600"/>
            <a:ext cx="8983053" cy="4876799"/>
          </a:xfrm>
        </p:spPr>
        <p:txBody>
          <a:bodyPr>
            <a:normAutofit lnSpcReduction="10000"/>
          </a:bodyPr>
          <a:lstStyle/>
          <a:p>
            <a:r>
              <a:rPr lang="en-IN" sz="2400" b="1" dirty="0" smtClean="0"/>
              <a:t>Front-end designing</a:t>
            </a:r>
            <a:r>
              <a:rPr lang="en-IN" b="1" dirty="0" smtClean="0"/>
              <a:t>:</a:t>
            </a:r>
          </a:p>
          <a:p>
            <a:pPr>
              <a:buNone/>
            </a:pPr>
            <a:r>
              <a:rPr lang="en-IN" dirty="0" smtClean="0"/>
              <a:t>1. It must have a graphical user interface that assists employees that are not from IT background.</a:t>
            </a:r>
          </a:p>
          <a:p>
            <a:pPr>
              <a:buNone/>
            </a:pPr>
            <a:r>
              <a:rPr lang="en-IN" dirty="0" smtClean="0"/>
              <a:t>2. Scalability and extensibility.</a:t>
            </a:r>
          </a:p>
          <a:p>
            <a:pPr>
              <a:buNone/>
            </a:pPr>
            <a:r>
              <a:rPr lang="en-IN" dirty="0" smtClean="0"/>
              <a:t>3. Flexibility.</a:t>
            </a:r>
          </a:p>
          <a:p>
            <a:pPr>
              <a:buNone/>
            </a:pPr>
            <a:r>
              <a:rPr lang="en-IN" dirty="0" smtClean="0"/>
              <a:t>4. Robustness.</a:t>
            </a:r>
          </a:p>
          <a:p>
            <a:pPr>
              <a:buNone/>
            </a:pPr>
            <a:r>
              <a:rPr lang="en-IN" dirty="0" smtClean="0"/>
              <a:t>5. According to the organization requirement and the culture.</a:t>
            </a:r>
          </a:p>
          <a:p>
            <a:pPr>
              <a:buNone/>
            </a:pPr>
            <a:r>
              <a:rPr lang="en-IN" dirty="0" smtClean="0"/>
              <a:t>6. Must provide excellent reporting features with good printing support.</a:t>
            </a:r>
          </a:p>
          <a:p>
            <a:pPr>
              <a:buNone/>
            </a:pPr>
            <a:r>
              <a:rPr lang="en-IN" dirty="0" smtClean="0"/>
              <a:t>7. Platform independent.</a:t>
            </a:r>
          </a:p>
          <a:p>
            <a:pPr>
              <a:buNone/>
            </a:pPr>
            <a:r>
              <a:rPr lang="en-IN" dirty="0" smtClean="0"/>
              <a:t>8. Easy to debug and maintain.</a:t>
            </a:r>
          </a:p>
          <a:p>
            <a:pPr>
              <a:buNone/>
            </a:pPr>
            <a:r>
              <a:rPr lang="en-IN" dirty="0" smtClean="0"/>
              <a:t>9. Event driven programming facility.</a:t>
            </a:r>
          </a:p>
          <a:p>
            <a:pPr>
              <a:buNone/>
            </a:pPr>
            <a:r>
              <a:rPr lang="en-IN" dirty="0" smtClean="0"/>
              <a:t>10. Front end must support some popular back end like </a:t>
            </a:r>
            <a:r>
              <a:rPr lang="en-IN" dirty="0" err="1" smtClean="0"/>
              <a:t>Mysql</a:t>
            </a:r>
            <a:r>
              <a:rPr lang="en-IN" dirty="0" smtClean="0"/>
              <a: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 xmlns:p14="http://schemas.microsoft.com/office/powerpoint/2010/main" val="2743162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826" y="430947"/>
            <a:ext cx="9677900" cy="5669407"/>
          </a:xfrm>
        </p:spPr>
        <p:txBody>
          <a:bodyPr/>
          <a:lstStyle/>
          <a:p>
            <a:r>
              <a:rPr lang="en-IN" sz="3200" b="1" dirty="0" smtClean="0"/>
              <a:t>Back-end Selection:</a:t>
            </a:r>
            <a:br>
              <a:rPr lang="en-IN" sz="3200" b="1" dirty="0" smtClean="0"/>
            </a:br>
            <a:r>
              <a:rPr lang="en-IN" sz="3200" dirty="0" smtClean="0"/>
              <a:t>1. Multiple user support.</a:t>
            </a:r>
            <a:br>
              <a:rPr lang="en-IN" sz="3200" dirty="0" smtClean="0"/>
            </a:br>
            <a:r>
              <a:rPr lang="en-IN" sz="3200" dirty="0" smtClean="0"/>
              <a:t>2. Efficient data handling.</a:t>
            </a:r>
            <a:br>
              <a:rPr lang="en-IN" sz="3200" dirty="0" smtClean="0"/>
            </a:br>
            <a:r>
              <a:rPr lang="en-IN" sz="3200" dirty="0" smtClean="0"/>
              <a:t>3. Provide inherent features for security.</a:t>
            </a:r>
            <a:br>
              <a:rPr lang="en-IN" sz="3200" dirty="0" smtClean="0"/>
            </a:br>
            <a:r>
              <a:rPr lang="en-IN" sz="3200" dirty="0" smtClean="0"/>
              <a:t>4. Efficient data retrieval and maintenance.</a:t>
            </a:r>
            <a:br>
              <a:rPr lang="en-IN" sz="3200" dirty="0" smtClean="0"/>
            </a:br>
            <a:r>
              <a:rPr lang="en-IN" sz="3200" dirty="0" smtClean="0"/>
              <a:t>5. Stored procedures.</a:t>
            </a:r>
            <a:br>
              <a:rPr lang="en-IN" sz="3200" dirty="0" smtClean="0"/>
            </a:br>
            <a:r>
              <a:rPr lang="en-IN" sz="3200" dirty="0" smtClean="0"/>
              <a:t>6. Popularity.</a:t>
            </a:r>
            <a:br>
              <a:rPr lang="en-IN" sz="3200" dirty="0" smtClean="0"/>
            </a:br>
            <a:r>
              <a:rPr lang="en-IN" sz="3200" dirty="0" smtClean="0"/>
              <a:t>7. Operating System compatible.</a:t>
            </a:r>
            <a:br>
              <a:rPr lang="en-IN" sz="3200" dirty="0" smtClean="0"/>
            </a:br>
            <a:r>
              <a:rPr lang="en-IN" sz="3200" dirty="0" smtClean="0"/>
              <a:t>8. Easy to install.</a:t>
            </a:r>
            <a:br>
              <a:rPr lang="en-IN" sz="3200" dirty="0" smtClean="0"/>
            </a:br>
            <a:r>
              <a:rPr lang="en-IN" sz="3200" dirty="0" smtClean="0"/>
              <a:t>9. Various drivers must be available.</a:t>
            </a:r>
            <a:br>
              <a:rPr lang="en-IN" sz="3200" dirty="0" smtClean="0"/>
            </a:br>
            <a:r>
              <a:rPr lang="en-IN" sz="3200" dirty="0" smtClean="0"/>
              <a:t>10. Easy to implant with the Front-end.</a:t>
            </a:r>
            <a:endParaRPr lang="en-US" sz="3200"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 xmlns:p14="http://schemas.microsoft.com/office/powerpoint/2010/main" val="288325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340" y="539804"/>
            <a:ext cx="8334603" cy="875339"/>
          </a:xfrm>
        </p:spPr>
        <p:txBody>
          <a:bodyPr/>
          <a:lstStyle/>
          <a:p>
            <a:r>
              <a:rPr lang="en-US" sz="4800" b="1" dirty="0" smtClean="0"/>
              <a:t>DATA FLOW DIAGRAM </a:t>
            </a:r>
            <a:endParaRPr lang="en-US" sz="48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sp>
        <p:nvSpPr>
          <p:cNvPr id="12" name="TextBox 11"/>
          <p:cNvSpPr txBox="1"/>
          <p:nvPr/>
        </p:nvSpPr>
        <p:spPr>
          <a:xfrm>
            <a:off x="4504764" y="5755340"/>
            <a:ext cx="2514600" cy="369332"/>
          </a:xfrm>
          <a:prstGeom prst="rect">
            <a:avLst/>
          </a:prstGeom>
          <a:noFill/>
        </p:spPr>
        <p:txBody>
          <a:bodyPr wrap="square" rtlCol="0">
            <a:spAutoFit/>
          </a:bodyPr>
          <a:lstStyle/>
          <a:p>
            <a:r>
              <a:rPr lang="en-IN" b="1" dirty="0" smtClean="0">
                <a:solidFill>
                  <a:schemeClr val="bg1"/>
                </a:solidFill>
              </a:rPr>
              <a:t>DFD : level 0</a:t>
            </a:r>
            <a:endParaRPr lang="en-IN" b="1" dirty="0">
              <a:solidFill>
                <a:schemeClr val="bg1"/>
              </a:solidFill>
            </a:endParaRPr>
          </a:p>
        </p:txBody>
      </p:sp>
      <p:sp>
        <p:nvSpPr>
          <p:cNvPr id="6" name="Content Placeholder 5"/>
          <p:cNvSpPr>
            <a:spLocks noGrp="1"/>
          </p:cNvSpPr>
          <p:nvPr>
            <p:ph idx="1"/>
          </p:nvPr>
        </p:nvSpPr>
        <p:spPr/>
        <p:txBody>
          <a:bodyPr/>
          <a:lstStyle/>
          <a:p>
            <a:endParaRPr lang="en-US"/>
          </a:p>
        </p:txBody>
      </p:sp>
      <p:pic>
        <p:nvPicPr>
          <p:cNvPr id="7" name="Picture 2" descr="F:\print\projectdd.png"/>
          <p:cNvPicPr>
            <a:picLocks noChangeAspect="1" noChangeArrowheads="1"/>
          </p:cNvPicPr>
          <p:nvPr/>
        </p:nvPicPr>
        <p:blipFill>
          <a:blip r:embed="rId2"/>
          <a:srcRect/>
          <a:stretch>
            <a:fillRect/>
          </a:stretch>
        </p:blipFill>
        <p:spPr bwMode="auto">
          <a:xfrm>
            <a:off x="1084217" y="1271587"/>
            <a:ext cx="9235439" cy="5229225"/>
          </a:xfrm>
          <a:prstGeom prst="rect">
            <a:avLst/>
          </a:prstGeom>
          <a:noFill/>
        </p:spPr>
      </p:pic>
    </p:spTree>
    <p:extLst>
      <p:ext uri="{BB962C8B-B14F-4D97-AF65-F5344CB8AC3E}">
        <p14:creationId xmlns="" xmlns:p14="http://schemas.microsoft.com/office/powerpoint/2010/main" val="183785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277</TotalTime>
  <Words>709</Words>
  <Application>Microsoft Office PowerPoint</Application>
  <PresentationFormat>Custom</PresentationFormat>
  <Paragraphs>150</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Hospital Management System:  A Java Based Application </vt:lpstr>
      <vt:lpstr>CONTENTS</vt:lpstr>
      <vt:lpstr>AIM </vt:lpstr>
      <vt:lpstr>INTRODUCTION TO HOSPITAL MANGEMENT SYSTEM </vt:lpstr>
      <vt:lpstr>REQUIREMENTS</vt:lpstr>
      <vt:lpstr>Features of Hospital Management System</vt:lpstr>
      <vt:lpstr>DESIGNING PROCESS </vt:lpstr>
      <vt:lpstr>Back-end Selection: 1. Multiple user support. 2. Efficient data handling. 3. Provide inherent features for security. 4. Efficient data retrieval and maintenance. 5. Stored procedures. 6. Popularity. 7. Operating System compatible. 8. Easy to install. 9. Various drivers must be available. 10. Easy to implant with the Front-end.</vt:lpstr>
      <vt:lpstr>DATA FLOW DIAGRAM </vt:lpstr>
      <vt:lpstr>   DATA FLOW DIAGRAM </vt:lpstr>
      <vt:lpstr> E-R DIAGRAM </vt:lpstr>
      <vt:lpstr>     TECHNOLOGIES USED</vt:lpstr>
      <vt:lpstr>Concepts used </vt:lpstr>
      <vt:lpstr>     GUI PROGRAMMING</vt:lpstr>
      <vt:lpstr>1.User Login</vt:lpstr>
      <vt:lpstr>2. All Management Options</vt:lpstr>
      <vt:lpstr>3. To Manage Patient Information</vt:lpstr>
      <vt:lpstr>4. Add Paitent Information</vt:lpstr>
      <vt:lpstr>5. To Modify Patient Information</vt:lpstr>
      <vt:lpstr>6. To View Patient Information</vt:lpstr>
      <vt:lpstr>7. To Manage Doctor Information</vt:lpstr>
      <vt:lpstr>8. To Add Patient Information</vt:lpstr>
      <vt:lpstr>9. To Modify Patient Information</vt:lpstr>
      <vt:lpstr>10. To View Patient Information</vt:lpstr>
      <vt:lpstr>11. To View Patient’s Bill</vt:lpstr>
      <vt:lpstr>12. To View Patient List</vt:lpstr>
      <vt:lpstr>13. To View Doctor List</vt:lpstr>
      <vt:lpstr>LIMITATIONS OF THE PROJECT</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  A Java Based Application</dc:title>
  <dc:creator>WAHEGURUJI</dc:creator>
  <cp:lastModifiedBy>Gurtek Singh</cp:lastModifiedBy>
  <cp:revision>29</cp:revision>
  <dcterms:created xsi:type="dcterms:W3CDTF">2017-10-05T15:32:32Z</dcterms:created>
  <dcterms:modified xsi:type="dcterms:W3CDTF">2017-10-15T21:31:58Z</dcterms:modified>
</cp:coreProperties>
</file>