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tags/tag6.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8" r:id="rId3"/>
    <p:sldId id="309" r:id="rId4"/>
    <p:sldId id="310" r:id="rId5"/>
    <p:sldId id="303" r:id="rId6"/>
    <p:sldId id="264" r:id="rId7"/>
    <p:sldId id="293" r:id="rId8"/>
    <p:sldId id="305" r:id="rId9"/>
    <p:sldId id="299" r:id="rId10"/>
    <p:sldId id="306" r:id="rId11"/>
    <p:sldId id="311" r:id="rId12"/>
    <p:sldId id="307" r:id="rId13"/>
    <p:sldId id="308" r:id="rId14"/>
    <p:sldId id="301" r:id="rId15"/>
    <p:sldId id="294" r:id="rId16"/>
    <p:sldId id="282" r:id="rId17"/>
    <p:sldId id="278" r:id="rId18"/>
    <p:sldId id="280" r:id="rId19"/>
    <p:sldId id="312" r:id="rId20"/>
    <p:sldId id="290" r:id="rId21"/>
    <p:sldId id="302" r:id="rId22"/>
    <p:sldId id="29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C81DCE9-DCFE-43D9-AB7F-DA283FA7ED00}">
          <p14:sldIdLst>
            <p14:sldId id="256"/>
            <p14:sldId id="258"/>
            <p14:sldId id="309"/>
            <p14:sldId id="310"/>
            <p14:sldId id="303"/>
            <p14:sldId id="264"/>
            <p14:sldId id="293"/>
            <p14:sldId id="305"/>
            <p14:sldId id="299"/>
          </p14:sldIdLst>
        </p14:section>
        <p14:section name="Untitled Section" id="{42E53E31-1303-4C75-88E8-E874E769B073}">
          <p14:sldIdLst>
            <p14:sldId id="306"/>
            <p14:sldId id="311"/>
            <p14:sldId id="307"/>
            <p14:sldId id="308"/>
            <p14:sldId id="301"/>
            <p14:sldId id="294"/>
            <p14:sldId id="282"/>
            <p14:sldId id="278"/>
            <p14:sldId id="280"/>
            <p14:sldId id="312"/>
            <p14:sldId id="290"/>
            <p14:sldId id="302"/>
            <p14:sldId id="29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09846F-766B-4ACF-9205-3AE353EDDFB4}" v="2" dt="2025-04-12T11:07:42.412"/>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5337" autoAdjust="0"/>
  </p:normalViewPr>
  <p:slideViewPr>
    <p:cSldViewPr snapToGrid="0">
      <p:cViewPr>
        <p:scale>
          <a:sx n="125" d="100"/>
          <a:sy n="125" d="100"/>
        </p:scale>
        <p:origin x="-1373" y="-7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ru kiran" userId="b854b2d8a308e3b8" providerId="LiveId" clId="{0409846F-766B-4ACF-9205-3AE353EDDFB4}"/>
    <pc:docChg chg="custSel modSld sldOrd">
      <pc:chgData name="guru kiran" userId="b854b2d8a308e3b8" providerId="LiveId" clId="{0409846F-766B-4ACF-9205-3AE353EDDFB4}" dt="2025-04-12T11:08:48.846" v="17"/>
      <pc:docMkLst>
        <pc:docMk/>
      </pc:docMkLst>
      <pc:sldChg chg="addSp delSp modSp mod">
        <pc:chgData name="guru kiran" userId="b854b2d8a308e3b8" providerId="LiveId" clId="{0409846F-766B-4ACF-9205-3AE353EDDFB4}" dt="2025-04-12T11:08:30.139" v="15" actId="1076"/>
        <pc:sldMkLst>
          <pc:docMk/>
          <pc:sldMk cId="0" sldId="278"/>
        </pc:sldMkLst>
        <pc:spChg chg="add del mod">
          <ac:chgData name="guru kiran" userId="b854b2d8a308e3b8" providerId="LiveId" clId="{0409846F-766B-4ACF-9205-3AE353EDDFB4}" dt="2025-04-12T11:07:42.412" v="7"/>
          <ac:spMkLst>
            <pc:docMk/>
            <pc:sldMk cId="0" sldId="278"/>
            <ac:spMk id="9" creationId="{5ACBD108-84A5-0BD6-A130-6BDF58F68393}"/>
          </ac:spMkLst>
        </pc:spChg>
        <pc:picChg chg="add del mod">
          <ac:chgData name="guru kiran" userId="b854b2d8a308e3b8" providerId="LiveId" clId="{0409846F-766B-4ACF-9205-3AE353EDDFB4}" dt="2025-04-12T11:07:21.047" v="4" actId="21"/>
          <ac:picMkLst>
            <pc:docMk/>
            <pc:sldMk cId="0" sldId="278"/>
            <ac:picMk id="5" creationId="{74141B98-2E27-7FD0-E6C5-0FE845CFC119}"/>
          </ac:picMkLst>
        </pc:picChg>
        <pc:picChg chg="add del mod">
          <ac:chgData name="guru kiran" userId="b854b2d8a308e3b8" providerId="LiveId" clId="{0409846F-766B-4ACF-9205-3AE353EDDFB4}" dt="2025-04-12T11:07:36.300" v="6" actId="21"/>
          <ac:picMkLst>
            <pc:docMk/>
            <pc:sldMk cId="0" sldId="278"/>
            <ac:picMk id="7" creationId="{BBC66007-510B-7E33-84C2-8AC3E84E3DC8}"/>
          </ac:picMkLst>
        </pc:picChg>
        <pc:picChg chg="add mod">
          <ac:chgData name="guru kiran" userId="b854b2d8a308e3b8" providerId="LiveId" clId="{0409846F-766B-4ACF-9205-3AE353EDDFB4}" dt="2025-04-12T11:08:30.139" v="15" actId="1076"/>
          <ac:picMkLst>
            <pc:docMk/>
            <pc:sldMk cId="0" sldId="278"/>
            <ac:picMk id="10" creationId="{BBC66007-510B-7E33-84C2-8AC3E84E3DC8}"/>
          </ac:picMkLst>
        </pc:picChg>
        <pc:picChg chg="del">
          <ac:chgData name="guru kiran" userId="b854b2d8a308e3b8" providerId="LiveId" clId="{0409846F-766B-4ACF-9205-3AE353EDDFB4}" dt="2025-04-12T11:07:24.751" v="5" actId="21"/>
          <ac:picMkLst>
            <pc:docMk/>
            <pc:sldMk cId="0" sldId="278"/>
            <ac:picMk id="11" creationId="{00000000-0000-0000-0000-000000000000}"/>
          </ac:picMkLst>
        </pc:picChg>
      </pc:sldChg>
      <pc:sldChg chg="ord">
        <pc:chgData name="guru kiran" userId="b854b2d8a308e3b8" providerId="LiveId" clId="{0409846F-766B-4ACF-9205-3AE353EDDFB4}" dt="2025-04-12T11:08:48.846" v="17"/>
        <pc:sldMkLst>
          <pc:docMk/>
          <pc:sldMk cId="0" sldId="28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4/19/2025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extLst>
      <p:ext uri="{BB962C8B-B14F-4D97-AF65-F5344CB8AC3E}">
        <p14:creationId xmlns:p14="http://schemas.microsoft.com/office/powerpoint/2010/main" val="2667287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2789726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3331933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extLst>
      <p:ext uri="{BB962C8B-B14F-4D97-AF65-F5344CB8AC3E}">
        <p14:creationId xmlns:p14="http://schemas.microsoft.com/office/powerpoint/2010/main" val="2360770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4/19/2025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5728"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4/19/2025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4/19/2025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4/19/2025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4/19/2025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4/19/2025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609600" y="274638"/>
            <a:ext cx="10972800" cy="114300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609600" y="1600200"/>
            <a:ext cx="109728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t>4/19/2025</a:t>
            </a:fld>
            <a:endParaRPr lang="en-US"/>
          </a:p>
        </p:txBody>
      </p:sp>
      <p:sp>
        <p:nvSpPr>
          <p:cNvPr id="1029" name="Footer Placeholder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740410" y="118745"/>
            <a:ext cx="10547985" cy="6511290"/>
          </a:xfrm>
        </p:spPr>
        <p:txBody>
          <a:bodyPr/>
          <a:lstStyle/>
          <a:p>
            <a:r>
              <a:rPr lang="en-US" altLang="en-US" sz="1400" dirty="0">
                <a:latin typeface="Times New Roman" panose="02020603050405020304" charset="0"/>
                <a:cs typeface="Times New Roman" panose="02020603050405020304" charset="0"/>
              </a:rPr>
              <a:t>A Project Report on</a:t>
            </a:r>
          </a:p>
          <a:p>
            <a:pPr algn="ctr"/>
            <a:r>
              <a:rPr lang="en-US" altLang="en-US" sz="1600" b="1" dirty="0">
                <a:latin typeface="Times New Roman" panose="02020603050405020304" charset="0"/>
                <a:cs typeface="Times New Roman" panose="02020603050405020304" charset="0"/>
              </a:rPr>
              <a:t>Shelf Track: Intelligent Empty Shelf and Low-Stock Monitoring System</a:t>
            </a:r>
          </a:p>
          <a:p>
            <a:r>
              <a:rPr lang="en-US" altLang="en-US" sz="1400" i="1" dirty="0">
                <a:latin typeface="Times New Roman" panose="02020603050405020304" charset="0"/>
                <a:cs typeface="Times New Roman" panose="02020603050405020304" charset="0"/>
              </a:rPr>
              <a:t>submitted in the partial fulfillment of the requirements for the award of the degree of</a:t>
            </a:r>
            <a:endParaRPr lang="en-US" altLang="en-US" sz="1200" dirty="0">
              <a:latin typeface="Times New Roman" panose="02020603050405020304" charset="0"/>
              <a:cs typeface="Times New Roman" panose="02020603050405020304" charset="0"/>
            </a:endParaRPr>
          </a:p>
          <a:p>
            <a:r>
              <a:rPr lang="en-US" altLang="en-US" sz="1600" b="1" dirty="0">
                <a:latin typeface="Times New Roman" panose="02020603050405020304" charset="0"/>
                <a:cs typeface="Times New Roman" panose="02020603050405020304" charset="0"/>
              </a:rPr>
              <a:t>BACHELOR OF TECHNOLOGY</a:t>
            </a:r>
            <a:endParaRPr lang="en-US" altLang="en-US" b="1" dirty="0">
              <a:latin typeface="Times New Roman" panose="02020603050405020304" charset="0"/>
              <a:cs typeface="Times New Roman" panose="02020603050405020304" charset="0"/>
            </a:endParaRPr>
          </a:p>
          <a:p>
            <a:r>
              <a:rPr lang="en-US" altLang="en-US" sz="1400" dirty="0">
                <a:latin typeface="Times New Roman" panose="02020603050405020304" charset="0"/>
                <a:cs typeface="Times New Roman" panose="02020603050405020304" charset="0"/>
              </a:rPr>
              <a:t>in</a:t>
            </a:r>
          </a:p>
          <a:p>
            <a:r>
              <a:rPr lang="en-US" altLang="en-US" sz="1600" b="1" dirty="0">
                <a:latin typeface="Times New Roman" panose="02020603050405020304" charset="0"/>
                <a:cs typeface="Times New Roman" panose="02020603050405020304" charset="0"/>
              </a:rPr>
              <a:t>ARTIFICIAL INTELLIGENCE &amp; MACHINE LEARNING</a:t>
            </a:r>
          </a:p>
          <a:p>
            <a:r>
              <a:rPr lang="en-US" altLang="en-US" sz="1400" dirty="0">
                <a:latin typeface="Times New Roman" panose="02020603050405020304" charset="0"/>
                <a:cs typeface="Times New Roman" panose="02020603050405020304" charset="0"/>
              </a:rPr>
              <a:t>by</a:t>
            </a:r>
          </a:p>
          <a:p>
            <a:r>
              <a:rPr lang="en-US" altLang="en-US" sz="1600" dirty="0">
                <a:latin typeface="Times New Roman" panose="02020603050405020304" charset="0"/>
                <a:cs typeface="Times New Roman" panose="02020603050405020304" charset="0"/>
              </a:rPr>
              <a:t>UDYAVARA UDAY SHANKAR       212G1A3953</a:t>
            </a:r>
          </a:p>
          <a:p>
            <a:r>
              <a:rPr lang="en-US" altLang="en-US" sz="1600" dirty="0">
                <a:latin typeface="Times New Roman" panose="02020603050405020304" charset="0"/>
                <a:cs typeface="Times New Roman" panose="02020603050405020304" charset="0"/>
              </a:rPr>
              <a:t>G. NIJAMUDDIN                              212G1A3912</a:t>
            </a:r>
          </a:p>
          <a:p>
            <a:r>
              <a:rPr lang="en-US" altLang="en-US" sz="1600" dirty="0">
                <a:latin typeface="Times New Roman" panose="02020603050405020304" charset="0"/>
                <a:cs typeface="Times New Roman" panose="02020603050405020304" charset="0"/>
              </a:rPr>
              <a:t>KALINGA GURUKIRAN   	      212G1A3929</a:t>
            </a:r>
          </a:p>
          <a:p>
            <a:r>
              <a:rPr lang="en-US" altLang="en-US" sz="1600" dirty="0">
                <a:latin typeface="Times New Roman" panose="02020603050405020304" charset="0"/>
                <a:cs typeface="Times New Roman" panose="02020603050405020304" charset="0"/>
              </a:rPr>
              <a:t>BOLLINENI YASWANTH	      212G1A3908</a:t>
            </a:r>
          </a:p>
          <a:p>
            <a:r>
              <a:rPr lang="en-US" altLang="en-US" sz="1600" dirty="0">
                <a:latin typeface="Times New Roman" panose="02020603050405020304" charset="0"/>
                <a:cs typeface="Times New Roman" panose="02020603050405020304" charset="0"/>
              </a:rPr>
              <a:t>M. KAVITHA	</a:t>
            </a:r>
            <a:r>
              <a:rPr lang="en-US" altLang="en-US" sz="1600">
                <a:latin typeface="Times New Roman" panose="02020603050405020304" charset="0"/>
                <a:cs typeface="Times New Roman" panose="02020603050405020304" charset="0"/>
              </a:rPr>
              <a:t>                        212G1A3935</a:t>
            </a:r>
            <a:endParaRPr lang="en-US" altLang="en-US" sz="1600" dirty="0">
              <a:latin typeface="Times New Roman" panose="02020603050405020304" charset="0"/>
              <a:cs typeface="Times New Roman" panose="02020603050405020304" charset="0"/>
            </a:endParaRPr>
          </a:p>
          <a:p>
            <a:r>
              <a:rPr lang="en-US" altLang="en-US" sz="1400" dirty="0">
                <a:latin typeface="Times New Roman" panose="02020603050405020304" charset="0"/>
                <a:cs typeface="Times New Roman" panose="02020603050405020304" charset="0"/>
              </a:rPr>
              <a:t>Under Supervision of</a:t>
            </a:r>
          </a:p>
          <a:p>
            <a:r>
              <a:rPr lang="en-US" altLang="en-US" sz="1600" b="1" dirty="0">
                <a:latin typeface="Times New Roman" panose="02020603050405020304" charset="0"/>
                <a:cs typeface="Times New Roman" panose="02020603050405020304" charset="0"/>
              </a:rPr>
              <a:t>Dr. K</a:t>
            </a:r>
            <a:r>
              <a:rPr lang="en-IN" altLang="en-US" sz="1600" b="1" dirty="0">
                <a:latin typeface="Times New Roman" panose="02020603050405020304" charset="0"/>
                <a:cs typeface="Times New Roman" panose="02020603050405020304" charset="0"/>
              </a:rPr>
              <a:t>.</a:t>
            </a:r>
            <a:r>
              <a:rPr lang="en-US" altLang="en-US" sz="1600" b="1" dirty="0">
                <a:latin typeface="Times New Roman" panose="02020603050405020304" charset="0"/>
                <a:cs typeface="Times New Roman" panose="02020603050405020304" charset="0"/>
              </a:rPr>
              <a:t> BHARGAVI</a:t>
            </a:r>
            <a:r>
              <a:rPr lang="en-US" altLang="en-US" sz="1600" b="1" baseline="-25000" dirty="0">
                <a:latin typeface="Times New Roman" panose="02020603050405020304" charset="0"/>
                <a:cs typeface="Times New Roman" panose="02020603050405020304" charset="0"/>
              </a:rPr>
              <a:t> </a:t>
            </a:r>
            <a:r>
              <a:rPr lang="en-US" altLang="en-US" sz="1600" b="1" baseline="-25000" dirty="0" err="1">
                <a:latin typeface="Times New Roman" panose="02020603050405020304" charset="0"/>
                <a:cs typeface="Times New Roman" panose="02020603050405020304" charset="0"/>
              </a:rPr>
              <a:t>M.Tech</a:t>
            </a:r>
            <a:r>
              <a:rPr lang="en-US" altLang="en-US" sz="1600" b="1" baseline="-25000" dirty="0">
                <a:latin typeface="Times New Roman" panose="02020603050405020304" charset="0"/>
                <a:cs typeface="Times New Roman" panose="02020603050405020304" charset="0"/>
              </a:rPr>
              <a:t>, </a:t>
            </a:r>
            <a:r>
              <a:rPr lang="en-US" altLang="en-US" sz="1600" b="1" baseline="-25000" dirty="0" err="1">
                <a:latin typeface="Times New Roman" panose="02020603050405020304" charset="0"/>
                <a:cs typeface="Times New Roman" panose="02020603050405020304" charset="0"/>
              </a:rPr>
              <a:t>Ph.D</a:t>
            </a:r>
            <a:endParaRPr lang="en-US" altLang="en-US" sz="1600" b="1" dirty="0">
              <a:latin typeface="Times New Roman" panose="02020603050405020304" charset="0"/>
              <a:cs typeface="Times New Roman" panose="02020603050405020304" charset="0"/>
            </a:endParaRPr>
          </a:p>
          <a:p>
            <a:r>
              <a:rPr lang="en-US" altLang="en-US" sz="1600" dirty="0">
                <a:latin typeface="Times New Roman" panose="02020603050405020304" charset="0"/>
                <a:cs typeface="Times New Roman" panose="02020603050405020304" charset="0"/>
              </a:rPr>
              <a:t>Associate Professor &amp; HOD,  Department of Computer Science and Engineering</a:t>
            </a:r>
          </a:p>
          <a:p>
            <a:endParaRPr lang="en-US" altLang="en-US" dirty="0">
              <a:latin typeface="Times New Roman" panose="02020603050405020304" charset="0"/>
              <a:cs typeface="Times New Roman" panose="02020603050405020304" charset="0"/>
            </a:endParaRPr>
          </a:p>
          <a:p>
            <a:endParaRPr lang="en-US" altLang="en-US" dirty="0">
              <a:latin typeface="Times New Roman" panose="02020603050405020304" charset="0"/>
              <a:cs typeface="Times New Roman" panose="02020603050405020304" charset="0"/>
            </a:endParaRPr>
          </a:p>
          <a:p>
            <a:endParaRPr lang="en-US" altLang="en-US" dirty="0">
              <a:latin typeface="Times New Roman" panose="02020603050405020304" charset="0"/>
              <a:cs typeface="Times New Roman" panose="02020603050405020304" charset="0"/>
            </a:endParaRPr>
          </a:p>
          <a:p>
            <a:r>
              <a:rPr lang="en-US" altLang="en-US" sz="1600" b="1" dirty="0">
                <a:latin typeface="Times New Roman" panose="02020603050405020304" charset="0"/>
                <a:cs typeface="Times New Roman" panose="02020603050405020304" charset="0"/>
              </a:rPr>
              <a:t>ANANTHA LAKSHMI INSTITUTE OF TECHNOLOGY AND SCIENCES</a:t>
            </a:r>
          </a:p>
          <a:p>
            <a:r>
              <a:rPr lang="en-US" altLang="en-US" sz="1400" b="1" dirty="0">
                <a:latin typeface="Times New Roman" panose="02020603050405020304" charset="0"/>
                <a:cs typeface="Times New Roman" panose="02020603050405020304" charset="0"/>
              </a:rPr>
              <a:t>Approved by AICTE, New Delhi &amp; Affiliated to J.N.T.U. </a:t>
            </a:r>
            <a:r>
              <a:rPr lang="en-US" altLang="en-US" sz="1400" b="1" dirty="0" err="1">
                <a:latin typeface="Times New Roman" panose="02020603050405020304" charset="0"/>
                <a:cs typeface="Times New Roman" panose="02020603050405020304" charset="0"/>
              </a:rPr>
              <a:t>Ananthapuram</a:t>
            </a:r>
            <a:r>
              <a:rPr lang="en-US" altLang="en-US" sz="1400" b="1" dirty="0">
                <a:latin typeface="Times New Roman" panose="02020603050405020304" charset="0"/>
                <a:cs typeface="Times New Roman" panose="02020603050405020304" charset="0"/>
              </a:rPr>
              <a:t>, Accredited by </a:t>
            </a:r>
          </a:p>
          <a:p>
            <a:r>
              <a:rPr lang="en-US" altLang="en-US" sz="1400" b="1" dirty="0">
                <a:latin typeface="Times New Roman" panose="02020603050405020304" charset="0"/>
                <a:cs typeface="Times New Roman" panose="02020603050405020304" charset="0"/>
              </a:rPr>
              <a:t>NAAC Near S.K. University, </a:t>
            </a:r>
            <a:r>
              <a:rPr lang="en-US" altLang="en-US" sz="1400" b="1" dirty="0" err="1">
                <a:latin typeface="Times New Roman" panose="02020603050405020304" charset="0"/>
                <a:cs typeface="Times New Roman" panose="02020603050405020304" charset="0"/>
              </a:rPr>
              <a:t>Itikalapally</a:t>
            </a:r>
            <a:r>
              <a:rPr lang="en-US" altLang="en-US" sz="1400" b="1" dirty="0">
                <a:latin typeface="Times New Roman" panose="02020603050405020304" charset="0"/>
                <a:cs typeface="Times New Roman" panose="02020603050405020304" charset="0"/>
              </a:rPr>
              <a:t>(V), Anantapur (Dt) – 515 721.A.P.</a:t>
            </a:r>
          </a:p>
        </p:txBody>
      </p:sp>
      <p:pic>
        <p:nvPicPr>
          <p:cNvPr id="8" name="Image 1" descr="C:\Users\AkhilJaswanth\Desktop\college new logo1.jpg"/>
          <p:cNvPicPr/>
          <p:nvPr/>
        </p:nvPicPr>
        <p:blipFill>
          <a:blip r:embed="rId2" cstate="print"/>
          <a:stretch>
            <a:fillRect/>
          </a:stretch>
        </p:blipFill>
        <p:spPr>
          <a:xfrm>
            <a:off x="5575299" y="4334690"/>
            <a:ext cx="878205" cy="9175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475865" y="890905"/>
            <a:ext cx="7240905" cy="398780"/>
          </a:xfrm>
          <a:prstGeom prst="rect">
            <a:avLst/>
          </a:prstGeom>
          <a:noFill/>
        </p:spPr>
        <p:txBody>
          <a:bodyPr wrap="square">
            <a:spAutoFit/>
          </a:bodyPr>
          <a:lstStyle/>
          <a:p>
            <a:pPr indent="0" algn="ctr">
              <a:buFont typeface="Arial" panose="020B0604020202020204" pitchFamily="34" charset="0"/>
              <a:buNone/>
            </a:pPr>
            <a:r>
              <a:rPr lang="en-IN" altLang="en-US" sz="2000" b="1" dirty="0">
                <a:latin typeface="Times New Roman" panose="02020603050405020304" charset="0"/>
                <a:cs typeface="Times New Roman" panose="02020603050405020304" charset="0"/>
              </a:rPr>
              <a:t> </a:t>
            </a:r>
            <a:r>
              <a:rPr lang="en-IN" sz="2000" b="1" dirty="0">
                <a:latin typeface="Times New Roman" panose="02020603050405020304" charset="0"/>
                <a:cs typeface="Times New Roman" panose="02020603050405020304" charset="0"/>
                <a:sym typeface="+mn-ea"/>
              </a:rPr>
              <a:t>Empty Shelf Detection Using Faster R-CNN Algorithm </a:t>
            </a:r>
            <a:endParaRPr lang="en-IN" altLang="en-US" sz="2000" b="1" dirty="0">
              <a:latin typeface="Times New Roman" panose="02020603050405020304" charset="0"/>
              <a:cs typeface="Times New Roman" panose="02020603050405020304" charset="0"/>
            </a:endParaRPr>
          </a:p>
        </p:txBody>
      </p:sp>
      <p:graphicFrame>
        <p:nvGraphicFramePr>
          <p:cNvPr id="20" name="Table 19"/>
          <p:cNvGraphicFramePr>
            <a:graphicFrameLocks noGrp="1"/>
          </p:cNvGraphicFramePr>
          <p:nvPr>
            <p:custDataLst>
              <p:tags r:id="rId1"/>
            </p:custDataLst>
          </p:nvPr>
        </p:nvGraphicFramePr>
        <p:xfrm>
          <a:off x="1581785" y="1551305"/>
          <a:ext cx="9029065" cy="4964430"/>
        </p:xfrm>
        <a:graphic>
          <a:graphicData uri="http://schemas.openxmlformats.org/drawingml/2006/table">
            <a:tbl>
              <a:tblPr firstRow="1" bandRow="1">
                <a:tableStyleId>{5940675A-B579-460E-94D1-54222C63F5DA}</a:tableStyleId>
              </a:tblPr>
              <a:tblGrid>
                <a:gridCol w="9029065">
                  <a:extLst>
                    <a:ext uri="{9D8B030D-6E8A-4147-A177-3AD203B41FA5}">
                      <a16:colId xmlns:a16="http://schemas.microsoft.com/office/drawing/2014/main" xmlns="" val="20000"/>
                    </a:ext>
                  </a:extLst>
                </a:gridCol>
              </a:tblGrid>
              <a:tr h="461645">
                <a:tc>
                  <a:txBody>
                    <a:bodyPr/>
                    <a:lstStyle/>
                    <a:p>
                      <a:pPr>
                        <a:buNone/>
                      </a:pPr>
                      <a:r>
                        <a:rPr lang="en-IN" sz="2000" b="1" dirty="0">
                          <a:latin typeface="Times New Roman" panose="02020603050405020304" charset="0"/>
                          <a:cs typeface="Times New Roman" panose="02020603050405020304" charset="0"/>
                          <a:sym typeface="+mn-ea"/>
                        </a:rPr>
                        <a:t>Algorithm</a:t>
                      </a:r>
                    </a:p>
                  </a:txBody>
                  <a:tcPr/>
                </a:tc>
                <a:extLst>
                  <a:ext uri="{0D108BD9-81ED-4DB2-BD59-A6C34878D82A}">
                    <a16:rowId xmlns:a16="http://schemas.microsoft.com/office/drawing/2014/main" xmlns="" val="10000"/>
                  </a:ext>
                </a:extLst>
              </a:tr>
              <a:tr h="4502785">
                <a:tc>
                  <a:txBody>
                    <a:bodyPr/>
                    <a:lstStyle/>
                    <a:p>
                      <a:r>
                        <a:rPr lang="en-IN" sz="1800" b="1" dirty="0">
                          <a:latin typeface="Times New Roman" panose="02020603050405020304" charset="0"/>
                          <a:cs typeface="Times New Roman" panose="02020603050405020304" charset="0"/>
                        </a:rPr>
                        <a:t>Input:</a:t>
                      </a:r>
                      <a:r>
                        <a:rPr lang="en-IN" sz="1800" dirty="0">
                          <a:latin typeface="Times New Roman" panose="02020603050405020304" charset="0"/>
                          <a:cs typeface="Times New Roman" panose="02020603050405020304" charset="0"/>
                        </a:rPr>
                        <a:t> </a:t>
                      </a:r>
                      <a:r>
                        <a:rPr lang="en-IN" sz="1800" dirty="0" err="1">
                          <a:latin typeface="Times New Roman" panose="02020603050405020304" charset="0"/>
                          <a:cs typeface="Times New Roman" panose="02020603050405020304" charset="0"/>
                        </a:rPr>
                        <a:t>ShelfImage</a:t>
                      </a:r>
                      <a:r>
                        <a:rPr lang="en-IN" sz="1800" dirty="0">
                          <a:latin typeface="Times New Roman" panose="02020603050405020304" charset="0"/>
                          <a:cs typeface="Times New Roman" panose="02020603050405020304" charset="0"/>
                        </a:rPr>
                        <a:t>     </a:t>
                      </a:r>
                    </a:p>
                    <a:p>
                      <a:r>
                        <a:rPr lang="en-IN" sz="1800" b="1" dirty="0">
                          <a:latin typeface="Times New Roman" panose="02020603050405020304" charset="0"/>
                          <a:cs typeface="Times New Roman" panose="02020603050405020304" charset="0"/>
                        </a:rPr>
                        <a:t>Output: </a:t>
                      </a:r>
                      <a:r>
                        <a:rPr lang="en-IN" sz="1800" dirty="0" err="1">
                          <a:latin typeface="Times New Roman" panose="02020603050405020304" charset="0"/>
                          <a:cs typeface="Times New Roman" panose="02020603050405020304" charset="0"/>
                        </a:rPr>
                        <a:t>DetectedEmptyRegions</a:t>
                      </a:r>
                      <a:r>
                        <a:rPr lang="en-IN" sz="1800" dirty="0">
                          <a:latin typeface="Times New Roman" panose="02020603050405020304" charset="0"/>
                          <a:cs typeface="Times New Roman" panose="02020603050405020304" charset="0"/>
                        </a:rPr>
                        <a:t> </a:t>
                      </a:r>
                    </a:p>
                    <a:p>
                      <a:r>
                        <a:rPr lang="en-IN" sz="1800" dirty="0">
                          <a:latin typeface="Times New Roman" panose="02020603050405020304" charset="0"/>
                          <a:cs typeface="Times New Roman" panose="02020603050405020304" charset="0"/>
                        </a:rPr>
                        <a:t>1. Preprocess(</a:t>
                      </a:r>
                      <a:r>
                        <a:rPr lang="en-IN" sz="1800" dirty="0" err="1">
                          <a:latin typeface="Times New Roman" panose="02020603050405020304" charset="0"/>
                          <a:cs typeface="Times New Roman" panose="02020603050405020304" charset="0"/>
                        </a:rPr>
                        <a:t>ShelfImage</a:t>
                      </a:r>
                      <a:r>
                        <a:rPr lang="en-IN" sz="1800" dirty="0">
                          <a:latin typeface="Times New Roman" panose="02020603050405020304" charset="0"/>
                          <a:cs typeface="Times New Roman" panose="02020603050405020304" charset="0"/>
                        </a:rPr>
                        <a:t>): </a:t>
                      </a:r>
                    </a:p>
                    <a:p>
                      <a:r>
                        <a:rPr lang="en-IN" sz="1800" dirty="0">
                          <a:latin typeface="Times New Roman" panose="02020603050405020304" charset="0"/>
                          <a:cs typeface="Times New Roman" panose="02020603050405020304" charset="0"/>
                        </a:rPr>
                        <a:t>        Resize image to a standard resolution (e.g., 512x512). </a:t>
                      </a:r>
                    </a:p>
                    <a:p>
                      <a:r>
                        <a:rPr lang="en-IN" sz="1800" dirty="0">
                          <a:latin typeface="Times New Roman" panose="02020603050405020304" charset="0"/>
                          <a:cs typeface="Times New Roman" panose="02020603050405020304" charset="0"/>
                        </a:rPr>
                        <a:t>        Enhance contrast and reduce noise. </a:t>
                      </a:r>
                    </a:p>
                    <a:p>
                      <a:r>
                        <a:rPr lang="en-IN" sz="1800" dirty="0">
                          <a:latin typeface="Times New Roman" panose="02020603050405020304" charset="0"/>
                          <a:cs typeface="Times New Roman" panose="02020603050405020304" charset="0"/>
                        </a:rPr>
                        <a:t>        Return </a:t>
                      </a:r>
                      <a:r>
                        <a:rPr lang="en-IN" sz="1800" dirty="0" err="1">
                          <a:latin typeface="Times New Roman" panose="02020603050405020304" charset="0"/>
                          <a:cs typeface="Times New Roman" panose="02020603050405020304" charset="0"/>
                        </a:rPr>
                        <a:t>ProcessedImage</a:t>
                      </a:r>
                      <a:r>
                        <a:rPr lang="en-IN" sz="1800" dirty="0">
                          <a:latin typeface="Times New Roman" panose="02020603050405020304" charset="0"/>
                          <a:cs typeface="Times New Roman" panose="02020603050405020304" charset="0"/>
                        </a:rPr>
                        <a:t>. </a:t>
                      </a:r>
                    </a:p>
                    <a:p>
                      <a:r>
                        <a:rPr lang="en-IN" sz="1800" dirty="0">
                          <a:latin typeface="Times New Roman" panose="02020603050405020304" charset="0"/>
                          <a:cs typeface="Times New Roman" panose="02020603050405020304" charset="0"/>
                        </a:rPr>
                        <a:t>2. Regions ← </a:t>
                      </a:r>
                      <a:r>
                        <a:rPr lang="en-IN" sz="1800" dirty="0" err="1">
                          <a:latin typeface="Times New Roman" panose="02020603050405020304" charset="0"/>
                          <a:cs typeface="Times New Roman" panose="02020603050405020304" charset="0"/>
                        </a:rPr>
                        <a:t>FasterRCNN</a:t>
                      </a:r>
                      <a:r>
                        <a:rPr lang="en-IN" sz="1800" dirty="0">
                          <a:latin typeface="Times New Roman" panose="02020603050405020304" charset="0"/>
                          <a:cs typeface="Times New Roman" panose="02020603050405020304" charset="0"/>
                        </a:rPr>
                        <a:t>(</a:t>
                      </a:r>
                      <a:r>
                        <a:rPr lang="en-IN" sz="1800" dirty="0" err="1">
                          <a:latin typeface="Times New Roman" panose="02020603050405020304" charset="0"/>
                          <a:cs typeface="Times New Roman" panose="02020603050405020304" charset="0"/>
                        </a:rPr>
                        <a:t>ProcessedImage</a:t>
                      </a:r>
                      <a:r>
                        <a:rPr lang="en-IN" sz="1800" dirty="0">
                          <a:latin typeface="Times New Roman" panose="02020603050405020304" charset="0"/>
                          <a:cs typeface="Times New Roman" panose="02020603050405020304" charset="0"/>
                        </a:rPr>
                        <a:t>): </a:t>
                      </a:r>
                    </a:p>
                    <a:p>
                      <a:r>
                        <a:rPr lang="en-IN" sz="1800" dirty="0">
                          <a:latin typeface="Times New Roman" panose="02020603050405020304" charset="0"/>
                          <a:cs typeface="Times New Roman" panose="02020603050405020304" charset="0"/>
                        </a:rPr>
                        <a:t>       Use Region Proposal Network (RPN) to propose potential empty regions. </a:t>
                      </a:r>
                    </a:p>
                    <a:p>
                      <a:r>
                        <a:rPr lang="en-IN" sz="1800" dirty="0">
                          <a:latin typeface="Times New Roman" panose="02020603050405020304" charset="0"/>
                          <a:cs typeface="Times New Roman" panose="02020603050405020304" charset="0"/>
                        </a:rPr>
                        <a:t>       Classify each region as empty or not empty. </a:t>
                      </a:r>
                    </a:p>
                    <a:p>
                      <a:r>
                        <a:rPr lang="en-IN" sz="1800" dirty="0">
                          <a:latin typeface="Times New Roman" panose="02020603050405020304" charset="0"/>
                          <a:cs typeface="Times New Roman" panose="02020603050405020304" charset="0"/>
                        </a:rPr>
                        <a:t>       Return Regions containing empty shelf areas. </a:t>
                      </a:r>
                    </a:p>
                    <a:p>
                      <a:r>
                        <a:rPr lang="en-IN" sz="1800" dirty="0">
                          <a:latin typeface="Times New Roman" panose="02020603050405020304" charset="0"/>
                          <a:cs typeface="Times New Roman" panose="02020603050405020304" charset="0"/>
                        </a:rPr>
                        <a:t>3. If Regions is not empty: </a:t>
                      </a:r>
                    </a:p>
                    <a:p>
                      <a:r>
                        <a:rPr lang="en-IN" sz="1800" dirty="0">
                          <a:latin typeface="Times New Roman" panose="02020603050405020304" charset="0"/>
                          <a:cs typeface="Times New Roman" panose="02020603050405020304" charset="0"/>
                        </a:rPr>
                        <a:t>        Alert = "Empty Shelf Detected" </a:t>
                      </a:r>
                    </a:p>
                    <a:p>
                      <a:r>
                        <a:rPr lang="en-IN" sz="1800" dirty="0">
                          <a:latin typeface="Times New Roman" panose="02020603050405020304" charset="0"/>
                          <a:cs typeface="Times New Roman" panose="02020603050405020304" charset="0"/>
                        </a:rPr>
                        <a:t>        Store empty region coordinates for further analysis </a:t>
                      </a:r>
                    </a:p>
                    <a:p>
                      <a:r>
                        <a:rPr lang="en-IN" sz="1800" dirty="0">
                          <a:latin typeface="Times New Roman" panose="02020603050405020304" charset="0"/>
                          <a:cs typeface="Times New Roman" panose="02020603050405020304" charset="0"/>
                        </a:rPr>
                        <a:t>Else: </a:t>
                      </a:r>
                    </a:p>
                    <a:p>
                      <a:r>
                        <a:rPr lang="en-IN" sz="1800" dirty="0">
                          <a:latin typeface="Times New Roman" panose="02020603050405020304" charset="0"/>
                          <a:cs typeface="Times New Roman" panose="02020603050405020304" charset="0"/>
                        </a:rPr>
                        <a:t>        Alert = "No Empty Shelf"</a:t>
                      </a:r>
                    </a:p>
                  </a:txBody>
                  <a:tcPr/>
                </a:tc>
                <a:extLst>
                  <a:ext uri="{0D108BD9-81ED-4DB2-BD59-A6C34878D82A}">
                    <a16:rowId xmlns:a16="http://schemas.microsoft.com/office/drawing/2014/main" xmlns="" val="10001"/>
                  </a:ext>
                </a:extLst>
              </a:tr>
            </a:tbl>
          </a:graphicData>
        </a:graphic>
      </p:graphicFrame>
      <p:sp>
        <p:nvSpPr>
          <p:cNvPr id="18" name="矩形 17"/>
          <p:cNvSpPr/>
          <p:nvPr/>
        </p:nvSpPr>
        <p:spPr>
          <a:xfrm>
            <a:off x="0" y="0"/>
            <a:ext cx="12192000" cy="5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Inter" panose="02000503000000020004" charset="0"/>
            </a:endParaRPr>
          </a:p>
        </p:txBody>
      </p:sp>
      <p:sp>
        <p:nvSpPr>
          <p:cNvPr id="2" name="Text Box 1"/>
          <p:cNvSpPr txBox="1"/>
          <p:nvPr/>
        </p:nvSpPr>
        <p:spPr>
          <a:xfrm>
            <a:off x="476885" y="248285"/>
            <a:ext cx="5315585" cy="398780"/>
          </a:xfrm>
          <a:prstGeom prst="rect">
            <a:avLst/>
          </a:prstGeom>
          <a:noFill/>
        </p:spPr>
        <p:txBody>
          <a:bodyPr wrap="square" rtlCol="0">
            <a:spAutoFit/>
          </a:bodyPr>
          <a:lstStyle/>
          <a:p>
            <a:r>
              <a:rPr lang="en-IN" altLang="en-US" sz="2000" b="1">
                <a:latin typeface="Times New Roman" panose="02020603050405020304" charset="0"/>
                <a:cs typeface="Times New Roman" panose="02020603050405020304" charset="0"/>
                <a:sym typeface="+mn-ea"/>
              </a:rPr>
              <a:t>4.6 Proposed Systems Algorithms</a:t>
            </a:r>
            <a:endParaRPr lang="en-IN" alt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Content Placeholder 19"/>
          <p:cNvGraphicFramePr>
            <a:graphicFrameLocks noGrp="1"/>
          </p:cNvGraphicFramePr>
          <p:nvPr>
            <p:ph idx="1"/>
            <p:custDataLst>
              <p:tags r:id="rId1"/>
            </p:custDataLst>
          </p:nvPr>
        </p:nvGraphicFramePr>
        <p:xfrm>
          <a:off x="1202690" y="928370"/>
          <a:ext cx="9520555" cy="4628515"/>
        </p:xfrm>
        <a:graphic>
          <a:graphicData uri="http://schemas.openxmlformats.org/drawingml/2006/table">
            <a:tbl>
              <a:tblPr firstRow="1" bandRow="1">
                <a:tableStyleId>{5940675A-B579-460E-94D1-54222C63F5DA}</a:tableStyleId>
              </a:tblPr>
              <a:tblGrid>
                <a:gridCol w="9520555">
                  <a:extLst>
                    <a:ext uri="{9D8B030D-6E8A-4147-A177-3AD203B41FA5}">
                      <a16:colId xmlns:a16="http://schemas.microsoft.com/office/drawing/2014/main" xmlns="" val="20000"/>
                    </a:ext>
                  </a:extLst>
                </a:gridCol>
              </a:tblGrid>
              <a:tr h="396875">
                <a:tc>
                  <a:txBody>
                    <a:bodyPr/>
                    <a:lstStyle/>
                    <a:p>
                      <a:pPr algn="l">
                        <a:buNone/>
                      </a:pPr>
                      <a:r>
                        <a:rPr lang="en-IN" sz="2000" b="1" dirty="0">
                          <a:latin typeface="Times New Roman" panose="02020603050405020304" charset="0"/>
                          <a:cs typeface="Times New Roman" panose="02020603050405020304" charset="0"/>
                          <a:sym typeface="+mn-ea"/>
                        </a:rPr>
                        <a:t>Algorithm</a:t>
                      </a:r>
                      <a:endParaRPr lang="en-IN" sz="2000" b="1" dirty="0">
                        <a:latin typeface="Times New Roman" panose="02020603050405020304" charset="0"/>
                        <a:cs typeface="Times New Roman" panose="02020603050405020304" charset="0"/>
                      </a:endParaRPr>
                    </a:p>
                  </a:txBody>
                  <a:tcPr/>
                </a:tc>
                <a:extLst>
                  <a:ext uri="{0D108BD9-81ED-4DB2-BD59-A6C34878D82A}">
                    <a16:rowId xmlns:a16="http://schemas.microsoft.com/office/drawing/2014/main" xmlns="" val="10000"/>
                  </a:ext>
                </a:extLst>
              </a:tr>
              <a:tr h="4231640">
                <a:tc>
                  <a:txBody>
                    <a:bodyPr/>
                    <a:lstStyle/>
                    <a:p>
                      <a:r>
                        <a:rPr lang="en-IN" sz="1800" b="1" dirty="0">
                          <a:latin typeface="Times New Roman" panose="02020603050405020304" charset="0"/>
                          <a:cs typeface="Times New Roman" panose="02020603050405020304" charset="0"/>
                        </a:rPr>
                        <a:t>Input: </a:t>
                      </a:r>
                      <a:r>
                        <a:rPr lang="en-IN" sz="1800" dirty="0" err="1">
                          <a:latin typeface="Times New Roman" panose="02020603050405020304" charset="0"/>
                          <a:cs typeface="Times New Roman" panose="02020603050405020304" charset="0"/>
                        </a:rPr>
                        <a:t>ShelfImage</a:t>
                      </a:r>
                      <a:r>
                        <a:rPr lang="en-IN" sz="1800" dirty="0">
                          <a:latin typeface="Times New Roman" panose="02020603050405020304" charset="0"/>
                          <a:cs typeface="Times New Roman" panose="02020603050405020304" charset="0"/>
                        </a:rPr>
                        <a:t>, Regions  </a:t>
                      </a:r>
                    </a:p>
                    <a:p>
                      <a:r>
                        <a:rPr lang="en-IN" sz="1800" b="1" dirty="0">
                          <a:latin typeface="Times New Roman" panose="02020603050405020304" charset="0"/>
                          <a:cs typeface="Times New Roman" panose="02020603050405020304" charset="0"/>
                        </a:rPr>
                        <a:t>Output: </a:t>
                      </a:r>
                      <a:r>
                        <a:rPr lang="en-IN" sz="1800" dirty="0" err="1">
                          <a:latin typeface="Times New Roman" panose="02020603050405020304" charset="0"/>
                          <a:cs typeface="Times New Roman" panose="02020603050405020304" charset="0"/>
                        </a:rPr>
                        <a:t>LabeledItems</a:t>
                      </a:r>
                      <a:r>
                        <a:rPr lang="en-IN" sz="1800" dirty="0">
                          <a:latin typeface="Times New Roman" panose="02020603050405020304" charset="0"/>
                          <a:cs typeface="Times New Roman" panose="02020603050405020304" charset="0"/>
                        </a:rPr>
                        <a:t>, </a:t>
                      </a:r>
                      <a:r>
                        <a:rPr lang="en-IN" sz="1800" dirty="0" err="1">
                          <a:latin typeface="Times New Roman" panose="02020603050405020304" charset="0"/>
                          <a:cs typeface="Times New Roman" panose="02020603050405020304" charset="0"/>
                        </a:rPr>
                        <a:t>StockLevels</a:t>
                      </a:r>
                      <a:r>
                        <a:rPr lang="en-IN" sz="1800" dirty="0">
                          <a:latin typeface="Times New Roman" panose="02020603050405020304" charset="0"/>
                          <a:cs typeface="Times New Roman" panose="02020603050405020304" charset="0"/>
                        </a:rPr>
                        <a:t> </a:t>
                      </a:r>
                    </a:p>
                    <a:p>
                      <a:endParaRPr lang="en-IN" sz="1800" dirty="0">
                        <a:latin typeface="Times New Roman" panose="02020603050405020304" charset="0"/>
                        <a:cs typeface="Times New Roman" panose="02020603050405020304" charset="0"/>
                      </a:endParaRPr>
                    </a:p>
                    <a:p>
                      <a:r>
                        <a:rPr lang="en-IN" sz="1800" dirty="0">
                          <a:latin typeface="Times New Roman" panose="02020603050405020304" charset="0"/>
                          <a:cs typeface="Times New Roman" panose="02020603050405020304" charset="0"/>
                        </a:rPr>
                        <a:t>1. For each region in Regions: </a:t>
                      </a:r>
                    </a:p>
                    <a:p>
                      <a:r>
                        <a:rPr lang="en-IN" sz="1800" dirty="0">
                          <a:latin typeface="Times New Roman" panose="02020603050405020304" charset="0"/>
                          <a:cs typeface="Times New Roman" panose="02020603050405020304" charset="0"/>
                        </a:rPr>
                        <a:t>        Extract </a:t>
                      </a:r>
                      <a:r>
                        <a:rPr lang="en-IN" sz="1800" dirty="0" err="1">
                          <a:latin typeface="Times New Roman" panose="02020603050405020304" charset="0"/>
                          <a:cs typeface="Times New Roman" panose="02020603050405020304" charset="0"/>
                        </a:rPr>
                        <a:t>RegionOfInterest</a:t>
                      </a:r>
                      <a:r>
                        <a:rPr lang="en-IN" sz="1800" dirty="0">
                          <a:latin typeface="Times New Roman" panose="02020603050405020304" charset="0"/>
                          <a:cs typeface="Times New Roman" panose="02020603050405020304" charset="0"/>
                        </a:rPr>
                        <a:t> (ROI) from </a:t>
                      </a:r>
                      <a:r>
                        <a:rPr lang="en-IN" sz="1800" dirty="0" err="1">
                          <a:latin typeface="Times New Roman" panose="02020603050405020304" charset="0"/>
                          <a:cs typeface="Times New Roman" panose="02020603050405020304" charset="0"/>
                        </a:rPr>
                        <a:t>ShelfImage</a:t>
                      </a:r>
                      <a:r>
                        <a:rPr lang="en-IN" sz="1800" dirty="0">
                          <a:latin typeface="Times New Roman" panose="02020603050405020304" charset="0"/>
                          <a:cs typeface="Times New Roman" panose="02020603050405020304" charset="0"/>
                        </a:rPr>
                        <a:t>. </a:t>
                      </a:r>
                    </a:p>
                    <a:p>
                      <a:r>
                        <a:rPr lang="en-IN" sz="1800" dirty="0" err="1">
                          <a:latin typeface="Times New Roman" panose="02020603050405020304" charset="0"/>
                          <a:cs typeface="Times New Roman" panose="02020603050405020304" charset="0"/>
                        </a:rPr>
                        <a:t>        TextData</a:t>
                      </a:r>
                      <a:r>
                        <a:rPr lang="en-IN" sz="1800" dirty="0">
                          <a:latin typeface="Times New Roman" panose="02020603050405020304" charset="0"/>
                          <a:cs typeface="Times New Roman" panose="02020603050405020304" charset="0"/>
                        </a:rPr>
                        <a:t> = OCR(ROI): </a:t>
                      </a:r>
                    </a:p>
                    <a:p>
                      <a:r>
                        <a:rPr lang="en-IN" sz="1800" dirty="0" err="1">
                          <a:latin typeface="Times New Roman" panose="02020603050405020304" charset="0"/>
                          <a:cs typeface="Times New Roman" panose="02020603050405020304" charset="0"/>
                        </a:rPr>
                        <a:t>               i</a:t>
                      </a:r>
                      <a:r>
                        <a:rPr lang="en-IN" sz="1800" dirty="0">
                          <a:latin typeface="Times New Roman" panose="02020603050405020304" charset="0"/>
                          <a:cs typeface="Times New Roman" panose="02020603050405020304" charset="0"/>
                        </a:rPr>
                        <a:t>. Preprocess ROI for OCR. </a:t>
                      </a:r>
                    </a:p>
                    <a:p>
                      <a:r>
                        <a:rPr lang="en-IN" sz="1800" dirty="0">
                          <a:latin typeface="Times New Roman" panose="02020603050405020304" charset="0"/>
                          <a:cs typeface="Times New Roman" panose="02020603050405020304" charset="0"/>
                        </a:rPr>
                        <a:t>               ii. Apply OCR-CNN for text extraction. </a:t>
                      </a:r>
                    </a:p>
                    <a:p>
                      <a:r>
                        <a:rPr lang="en-IN" sz="1800" dirty="0">
                          <a:latin typeface="Times New Roman" panose="02020603050405020304" charset="0"/>
                          <a:cs typeface="Times New Roman" panose="02020603050405020304" charset="0"/>
                        </a:rPr>
                        <a:t>               iii. Post-process extracted text. </a:t>
                      </a:r>
                    </a:p>
                    <a:p>
                      <a:r>
                        <a:rPr lang="en-IN" sz="1800" dirty="0" err="1">
                          <a:latin typeface="Times New Roman" panose="02020603050405020304" charset="0"/>
                          <a:cs typeface="Times New Roman" panose="02020603050405020304" charset="0"/>
                        </a:rPr>
                        <a:t>        ItemLabel</a:t>
                      </a:r>
                      <a:r>
                        <a:rPr lang="en-IN" sz="1800" dirty="0">
                          <a:latin typeface="Times New Roman" panose="02020603050405020304" charset="0"/>
                          <a:cs typeface="Times New Roman" panose="02020603050405020304" charset="0"/>
                        </a:rPr>
                        <a:t> = </a:t>
                      </a:r>
                      <a:r>
                        <a:rPr lang="en-IN" sz="1800" dirty="0" err="1">
                          <a:latin typeface="Times New Roman" panose="02020603050405020304" charset="0"/>
                          <a:cs typeface="Times New Roman" panose="02020603050405020304" charset="0"/>
                        </a:rPr>
                        <a:t>IdentifyProduct</a:t>
                      </a:r>
                      <a:r>
                        <a:rPr lang="en-IN" sz="1800" dirty="0">
                          <a:latin typeface="Times New Roman" panose="02020603050405020304" charset="0"/>
                          <a:cs typeface="Times New Roman" panose="02020603050405020304" charset="0"/>
                        </a:rPr>
                        <a:t>(</a:t>
                      </a:r>
                      <a:r>
                        <a:rPr lang="en-IN" sz="1800" dirty="0" err="1">
                          <a:latin typeface="Times New Roman" panose="02020603050405020304" charset="0"/>
                          <a:cs typeface="Times New Roman" panose="02020603050405020304" charset="0"/>
                        </a:rPr>
                        <a:t>TextDta</a:t>
                      </a:r>
                      <a:r>
                        <a:rPr lang="en-IN" sz="1800" dirty="0">
                          <a:latin typeface="Times New Roman" panose="02020603050405020304" charset="0"/>
                          <a:cs typeface="Times New Roman" panose="02020603050405020304" charset="0"/>
                        </a:rPr>
                        <a:t>) </a:t>
                      </a:r>
                    </a:p>
                    <a:p>
                      <a:r>
                        <a:rPr lang="en-IN" sz="1800" dirty="0">
                          <a:latin typeface="Times New Roman" panose="02020603050405020304" charset="0"/>
                          <a:cs typeface="Times New Roman" panose="02020603050405020304" charset="0"/>
                        </a:rPr>
                        <a:t>        Quantity = </a:t>
                      </a:r>
                      <a:r>
                        <a:rPr lang="en-IN" sz="1800" dirty="0" err="1">
                          <a:latin typeface="Times New Roman" panose="02020603050405020304" charset="0"/>
                          <a:cs typeface="Times New Roman" panose="02020603050405020304" charset="0"/>
                        </a:rPr>
                        <a:t>EstimateQuantity</a:t>
                      </a:r>
                      <a:r>
                        <a:rPr lang="en-IN" sz="1800" dirty="0">
                          <a:latin typeface="Times New Roman" panose="02020603050405020304" charset="0"/>
                          <a:cs typeface="Times New Roman" panose="02020603050405020304" charset="0"/>
                        </a:rPr>
                        <a:t>(ROI, </a:t>
                      </a:r>
                      <a:r>
                        <a:rPr lang="en-IN" sz="1800" dirty="0" err="1">
                          <a:latin typeface="Times New Roman" panose="02020603050405020304" charset="0"/>
                          <a:cs typeface="Times New Roman" panose="02020603050405020304" charset="0"/>
                        </a:rPr>
                        <a:t>CNNModel</a:t>
                      </a:r>
                      <a:r>
                        <a:rPr lang="en-IN" sz="1800" dirty="0">
                          <a:latin typeface="Times New Roman" panose="02020603050405020304" charset="0"/>
                          <a:cs typeface="Times New Roman" panose="02020603050405020304" charset="0"/>
                        </a:rPr>
                        <a:t>) </a:t>
                      </a:r>
                    </a:p>
                    <a:p>
                      <a:r>
                        <a:rPr lang="en-IN" sz="1800" dirty="0" err="1">
                          <a:latin typeface="Times New Roman" panose="02020603050405020304" charset="0"/>
                          <a:cs typeface="Times New Roman" panose="02020603050405020304" charset="0"/>
                        </a:rPr>
                        <a:t>        LabeledItems.append</a:t>
                      </a:r>
                      <a:r>
                        <a:rPr lang="en-IN" sz="1800" dirty="0">
                          <a:latin typeface="Times New Roman" panose="02020603050405020304" charset="0"/>
                          <a:cs typeface="Times New Roman" panose="02020603050405020304" charset="0"/>
                        </a:rPr>
                        <a:t>(</a:t>
                      </a:r>
                      <a:r>
                        <a:rPr lang="en-IN" sz="1800" dirty="0" err="1">
                          <a:latin typeface="Times New Roman" panose="02020603050405020304" charset="0"/>
                          <a:cs typeface="Times New Roman" panose="02020603050405020304" charset="0"/>
                        </a:rPr>
                        <a:t>ItemLabel</a:t>
                      </a:r>
                      <a:r>
                        <a:rPr lang="en-IN" sz="1800" dirty="0">
                          <a:latin typeface="Times New Roman" panose="02020603050405020304" charset="0"/>
                          <a:cs typeface="Times New Roman" panose="02020603050405020304" charset="0"/>
                        </a:rPr>
                        <a:t>) a</a:t>
                      </a:r>
                    </a:p>
                    <a:p>
                      <a:r>
                        <a:rPr lang="en-IN" sz="1800" dirty="0" err="1">
                          <a:latin typeface="Times New Roman" panose="02020603050405020304" charset="0"/>
                          <a:cs typeface="Times New Roman" panose="02020603050405020304" charset="0"/>
                        </a:rPr>
                        <a:t>        StockLevels</a:t>
                      </a:r>
                      <a:r>
                        <a:rPr lang="en-IN" sz="1800" dirty="0">
                          <a:latin typeface="Times New Roman" panose="02020603050405020304" charset="0"/>
                          <a:cs typeface="Times New Roman" panose="02020603050405020304" charset="0"/>
                        </a:rPr>
                        <a:t>[</a:t>
                      </a:r>
                      <a:r>
                        <a:rPr lang="en-IN" sz="1800" dirty="0" err="1">
                          <a:latin typeface="Times New Roman" panose="02020603050405020304" charset="0"/>
                          <a:cs typeface="Times New Roman" panose="02020603050405020304" charset="0"/>
                        </a:rPr>
                        <a:t>ItemLabel</a:t>
                      </a:r>
                      <a:r>
                        <a:rPr lang="en-IN" sz="1800" dirty="0">
                          <a:latin typeface="Times New Roman" panose="02020603050405020304" charset="0"/>
                          <a:cs typeface="Times New Roman" panose="02020603050405020304" charset="0"/>
                        </a:rPr>
                        <a:t>] = Quantity </a:t>
                      </a:r>
                    </a:p>
                    <a:p>
                      <a:r>
                        <a:rPr lang="en-IN" sz="1800" dirty="0">
                          <a:latin typeface="Times New Roman" panose="02020603050405020304" charset="0"/>
                          <a:cs typeface="Times New Roman" panose="02020603050405020304" charset="0"/>
                        </a:rPr>
                        <a:t>2. Return </a:t>
                      </a:r>
                      <a:r>
                        <a:rPr lang="en-IN" sz="1800" dirty="0" err="1">
                          <a:latin typeface="Times New Roman" panose="02020603050405020304" charset="0"/>
                          <a:cs typeface="Times New Roman" panose="02020603050405020304" charset="0"/>
                        </a:rPr>
                        <a:t>LabeledItems</a:t>
                      </a:r>
                      <a:r>
                        <a:rPr lang="en-IN" sz="1800" dirty="0">
                          <a:latin typeface="Times New Roman" panose="02020603050405020304" charset="0"/>
                          <a:cs typeface="Times New Roman" panose="02020603050405020304" charset="0"/>
                        </a:rPr>
                        <a:t>, </a:t>
                      </a:r>
                      <a:r>
                        <a:rPr lang="en-IN" sz="1800" dirty="0" err="1">
                          <a:latin typeface="Times New Roman" panose="02020603050405020304" charset="0"/>
                          <a:cs typeface="Times New Roman" panose="02020603050405020304" charset="0"/>
                        </a:rPr>
                        <a:t>StockLevels</a:t>
                      </a:r>
                      <a:r>
                        <a:rPr lang="en-IN" sz="1800" dirty="0">
                          <a:latin typeface="Times New Roman" panose="02020603050405020304" charset="0"/>
                          <a:cs typeface="Times New Roman" panose="02020603050405020304" charset="0"/>
                        </a:rPr>
                        <a:t> </a:t>
                      </a:r>
                      <a:endParaRPr lang="en-IN" sz="1800" dirty="0"/>
                    </a:p>
                  </a:txBody>
                  <a:tcPr/>
                </a:tc>
                <a:extLst>
                  <a:ext uri="{0D108BD9-81ED-4DB2-BD59-A6C34878D82A}">
                    <a16:rowId xmlns:a16="http://schemas.microsoft.com/office/drawing/2014/main" xmlns="" val="10001"/>
                  </a:ext>
                </a:extLst>
              </a:tr>
            </a:tbl>
          </a:graphicData>
        </a:graphic>
      </p:graphicFrame>
      <p:sp>
        <p:nvSpPr>
          <p:cNvPr id="18" name="矩形 17"/>
          <p:cNvSpPr/>
          <p:nvPr/>
        </p:nvSpPr>
        <p:spPr>
          <a:xfrm>
            <a:off x="0" y="0"/>
            <a:ext cx="12192000" cy="5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Inter" panose="02000503000000020004" charset="0"/>
            </a:endParaRPr>
          </a:p>
        </p:txBody>
      </p:sp>
      <p:sp>
        <p:nvSpPr>
          <p:cNvPr id="2" name="Text Box 1"/>
          <p:cNvSpPr txBox="1"/>
          <p:nvPr/>
        </p:nvSpPr>
        <p:spPr>
          <a:xfrm>
            <a:off x="3384550" y="317500"/>
            <a:ext cx="5156835" cy="398780"/>
          </a:xfrm>
          <a:prstGeom prst="rect">
            <a:avLst/>
          </a:prstGeom>
          <a:noFill/>
        </p:spPr>
        <p:txBody>
          <a:bodyPr wrap="square" rtlCol="0">
            <a:spAutoFit/>
          </a:bodyPr>
          <a:lstStyle/>
          <a:p>
            <a:pPr algn="ctr"/>
            <a:r>
              <a:rPr lang="en-IN" sz="2000" b="1" dirty="0">
                <a:latin typeface="Times New Roman" panose="02020603050405020304" charset="0"/>
                <a:cs typeface="Times New Roman" panose="02020603050405020304" charset="0"/>
                <a:sym typeface="+mn-ea"/>
              </a:rPr>
              <a:t>Shelf Inventory Recognition Algorithm</a:t>
            </a:r>
            <a:endParaRPr 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custDataLst>
              <p:tags r:id="rId1"/>
            </p:custDataLst>
          </p:nvPr>
        </p:nvGraphicFramePr>
        <p:xfrm>
          <a:off x="1529080" y="1169035"/>
          <a:ext cx="9134475" cy="3808730"/>
        </p:xfrm>
        <a:graphic>
          <a:graphicData uri="http://schemas.openxmlformats.org/drawingml/2006/table">
            <a:tbl>
              <a:tblPr firstRow="1" bandRow="1">
                <a:tableStyleId>{5940675A-B579-460E-94D1-54222C63F5DA}</a:tableStyleId>
              </a:tblPr>
              <a:tblGrid>
                <a:gridCol w="9134475">
                  <a:extLst>
                    <a:ext uri="{9D8B030D-6E8A-4147-A177-3AD203B41FA5}">
                      <a16:colId xmlns:a16="http://schemas.microsoft.com/office/drawing/2014/main" xmlns="" val="20000"/>
                    </a:ext>
                  </a:extLst>
                </a:gridCol>
              </a:tblGrid>
              <a:tr h="396240">
                <a:tc>
                  <a:txBody>
                    <a:bodyPr/>
                    <a:lstStyle/>
                    <a:p>
                      <a:pPr>
                        <a:buNone/>
                      </a:pPr>
                      <a:r>
                        <a:rPr lang="en-IN" sz="2000" b="1" dirty="0">
                          <a:latin typeface="Times New Roman" panose="02020603050405020304" charset="0"/>
                          <a:cs typeface="Times New Roman" panose="02020603050405020304" charset="0"/>
                          <a:sym typeface="+mn-ea"/>
                        </a:rPr>
                        <a:t>Algorithm</a:t>
                      </a:r>
                      <a:endParaRPr lang="en-IN" sz="2000" dirty="0"/>
                    </a:p>
                  </a:txBody>
                  <a:tcPr/>
                </a:tc>
                <a:extLst>
                  <a:ext uri="{0D108BD9-81ED-4DB2-BD59-A6C34878D82A}">
                    <a16:rowId xmlns:a16="http://schemas.microsoft.com/office/drawing/2014/main" xmlns="" val="10000"/>
                  </a:ext>
                </a:extLst>
              </a:tr>
              <a:tr h="3412490">
                <a:tc>
                  <a:txBody>
                    <a:bodyPr/>
                    <a:lstStyle/>
                    <a:p>
                      <a:r>
                        <a:rPr lang="en-IN" sz="1800" b="1" dirty="0">
                          <a:latin typeface="Times New Roman" panose="02020603050405020304" charset="0"/>
                          <a:cs typeface="Times New Roman" panose="02020603050405020304" charset="0"/>
                        </a:rPr>
                        <a:t>Input:</a:t>
                      </a:r>
                      <a:r>
                        <a:rPr lang="en-IN" sz="1800" dirty="0">
                          <a:latin typeface="Times New Roman" panose="02020603050405020304" charset="0"/>
                          <a:cs typeface="Times New Roman" panose="02020603050405020304" charset="0"/>
                        </a:rPr>
                        <a:t> </a:t>
                      </a:r>
                      <a:r>
                        <a:rPr lang="en-IN" sz="1800" dirty="0" err="1">
                          <a:latin typeface="Times New Roman" panose="02020603050405020304" charset="0"/>
                          <a:cs typeface="Times New Roman" panose="02020603050405020304" charset="0"/>
                        </a:rPr>
                        <a:t>LabeledItems</a:t>
                      </a:r>
                      <a:r>
                        <a:rPr lang="en-IN" sz="1800" dirty="0">
                          <a:latin typeface="Times New Roman" panose="02020603050405020304" charset="0"/>
                          <a:cs typeface="Times New Roman" panose="02020603050405020304" charset="0"/>
                        </a:rPr>
                        <a:t>, </a:t>
                      </a:r>
                      <a:r>
                        <a:rPr lang="en-IN" sz="1800" dirty="0" err="1">
                          <a:latin typeface="Times New Roman" panose="02020603050405020304" charset="0"/>
                          <a:cs typeface="Times New Roman" panose="02020603050405020304" charset="0"/>
                        </a:rPr>
                        <a:t>StockLevels</a:t>
                      </a:r>
                      <a:r>
                        <a:rPr lang="en-IN" sz="1800" dirty="0">
                          <a:latin typeface="Times New Roman" panose="02020603050405020304" charset="0"/>
                          <a:cs typeface="Times New Roman" panose="02020603050405020304" charset="0"/>
                        </a:rPr>
                        <a:t> </a:t>
                      </a:r>
                    </a:p>
                    <a:p>
                      <a:r>
                        <a:rPr lang="en-IN" sz="1800" b="1" dirty="0">
                          <a:latin typeface="Times New Roman" panose="02020603050405020304" charset="0"/>
                          <a:cs typeface="Times New Roman" panose="02020603050405020304" charset="0"/>
                        </a:rPr>
                        <a:t>Output:</a:t>
                      </a:r>
                      <a:r>
                        <a:rPr lang="en-IN" sz="1800" dirty="0">
                          <a:latin typeface="Times New Roman" panose="02020603050405020304" charset="0"/>
                          <a:cs typeface="Times New Roman" panose="02020603050405020304" charset="0"/>
                        </a:rPr>
                        <a:t> </a:t>
                      </a:r>
                      <a:r>
                        <a:rPr lang="en-IN" sz="1800" dirty="0" err="1">
                          <a:latin typeface="Times New Roman" panose="02020603050405020304" charset="0"/>
                          <a:cs typeface="Times New Roman" panose="02020603050405020304" charset="0"/>
                        </a:rPr>
                        <a:t>UpdatedInventory</a:t>
                      </a:r>
                      <a:r>
                        <a:rPr lang="en-IN" sz="1800" dirty="0">
                          <a:latin typeface="Times New Roman" panose="02020603050405020304" charset="0"/>
                          <a:cs typeface="Times New Roman" panose="02020603050405020304" charset="0"/>
                        </a:rPr>
                        <a:t>, </a:t>
                      </a:r>
                      <a:r>
                        <a:rPr lang="en-IN" sz="1800" dirty="0" err="1">
                          <a:latin typeface="Times New Roman" panose="02020603050405020304" charset="0"/>
                          <a:cs typeface="Times New Roman" panose="02020603050405020304" charset="0"/>
                        </a:rPr>
                        <a:t>RestockRecommendations</a:t>
                      </a:r>
                      <a:r>
                        <a:rPr lang="en-IN" sz="1800" dirty="0">
                          <a:latin typeface="Times New Roman" panose="02020603050405020304" charset="0"/>
                          <a:cs typeface="Times New Roman" panose="02020603050405020304" charset="0"/>
                        </a:rPr>
                        <a:t> </a:t>
                      </a:r>
                    </a:p>
                    <a:p>
                      <a:r>
                        <a:rPr lang="en-IN" sz="1800" dirty="0">
                          <a:latin typeface="Times New Roman" panose="02020603050405020304" charset="0"/>
                          <a:cs typeface="Times New Roman" panose="02020603050405020304" charset="0"/>
                        </a:rPr>
                        <a:t>1. For each item in </a:t>
                      </a:r>
                      <a:r>
                        <a:rPr lang="en-IN" sz="1800" dirty="0" err="1">
                          <a:latin typeface="Times New Roman" panose="02020603050405020304" charset="0"/>
                          <a:cs typeface="Times New Roman" panose="02020603050405020304" charset="0"/>
                        </a:rPr>
                        <a:t>LabeledItems</a:t>
                      </a:r>
                      <a:r>
                        <a:rPr lang="en-IN" sz="1800" dirty="0">
                          <a:latin typeface="Times New Roman" panose="02020603050405020304" charset="0"/>
                          <a:cs typeface="Times New Roman" panose="02020603050405020304" charset="0"/>
                        </a:rPr>
                        <a:t>: </a:t>
                      </a:r>
                    </a:p>
                    <a:p>
                      <a:r>
                        <a:rPr lang="en-IN" sz="1800" dirty="0" err="1">
                          <a:latin typeface="Times New Roman" panose="02020603050405020304" charset="0"/>
                          <a:cs typeface="Times New Roman" panose="02020603050405020304" charset="0"/>
                        </a:rPr>
                        <a:t>         current_stock</a:t>
                      </a:r>
                      <a:r>
                        <a:rPr lang="en-IN" sz="1800" dirty="0">
                          <a:latin typeface="Times New Roman" panose="02020603050405020304" charset="0"/>
                          <a:cs typeface="Times New Roman" panose="02020603050405020304" charset="0"/>
                        </a:rPr>
                        <a:t> = </a:t>
                      </a:r>
                      <a:r>
                        <a:rPr lang="en-IN" sz="1800" dirty="0" err="1">
                          <a:latin typeface="Times New Roman" panose="02020603050405020304" charset="0"/>
                          <a:cs typeface="Times New Roman" panose="02020603050405020304" charset="0"/>
                        </a:rPr>
                        <a:t>Database.getCurrentStock</a:t>
                      </a:r>
                      <a:r>
                        <a:rPr lang="en-IN" sz="1800" dirty="0">
                          <a:latin typeface="Times New Roman" panose="02020603050405020304" charset="0"/>
                          <a:cs typeface="Times New Roman" panose="02020603050405020304" charset="0"/>
                        </a:rPr>
                        <a:t>(item) </a:t>
                      </a:r>
                    </a:p>
                    <a:p>
                      <a:r>
                        <a:rPr lang="en-IN" sz="1800" dirty="0" err="1">
                          <a:latin typeface="Times New Roman" panose="02020603050405020304" charset="0"/>
                          <a:cs typeface="Times New Roman" panose="02020603050405020304" charset="0"/>
                        </a:rPr>
                        <a:t>         new_stock</a:t>
                      </a:r>
                      <a:r>
                        <a:rPr lang="en-IN" sz="1800" dirty="0">
                          <a:latin typeface="Times New Roman" panose="02020603050405020304" charset="0"/>
                          <a:cs typeface="Times New Roman" panose="02020603050405020304" charset="0"/>
                        </a:rPr>
                        <a:t> = </a:t>
                      </a:r>
                      <a:r>
                        <a:rPr lang="en-IN" sz="1800" dirty="0" err="1">
                          <a:latin typeface="Times New Roman" panose="02020603050405020304" charset="0"/>
                          <a:cs typeface="Times New Roman" panose="02020603050405020304" charset="0"/>
                        </a:rPr>
                        <a:t>current_stock</a:t>
                      </a:r>
                      <a:r>
                        <a:rPr lang="en-IN" sz="1800" dirty="0">
                          <a:latin typeface="Times New Roman" panose="02020603050405020304" charset="0"/>
                          <a:cs typeface="Times New Roman" panose="02020603050405020304" charset="0"/>
                        </a:rPr>
                        <a:t> + </a:t>
                      </a:r>
                      <a:r>
                        <a:rPr lang="en-IN" sz="1800" dirty="0" err="1">
                          <a:latin typeface="Times New Roman" panose="02020603050405020304" charset="0"/>
                          <a:cs typeface="Times New Roman" panose="02020603050405020304" charset="0"/>
                        </a:rPr>
                        <a:t>StockLevels</a:t>
                      </a:r>
                      <a:r>
                        <a:rPr lang="en-IN" sz="1800" dirty="0">
                          <a:latin typeface="Times New Roman" panose="02020603050405020304" charset="0"/>
                          <a:cs typeface="Times New Roman" panose="02020603050405020304" charset="0"/>
                        </a:rPr>
                        <a:t>[item] </a:t>
                      </a:r>
                    </a:p>
                    <a:p>
                      <a:r>
                        <a:rPr lang="en-IN" sz="1800" dirty="0" err="1">
                          <a:latin typeface="Times New Roman" panose="02020603050405020304" charset="0"/>
                          <a:cs typeface="Times New Roman" panose="02020603050405020304" charset="0"/>
                        </a:rPr>
                        <a:t>         Database.updateStock</a:t>
                      </a:r>
                      <a:r>
                        <a:rPr lang="en-IN" sz="1800" dirty="0">
                          <a:latin typeface="Times New Roman" panose="02020603050405020304" charset="0"/>
                          <a:cs typeface="Times New Roman" panose="02020603050405020304" charset="0"/>
                        </a:rPr>
                        <a:t>(item, </a:t>
                      </a:r>
                      <a:r>
                        <a:rPr lang="en-IN" sz="1800" dirty="0" err="1">
                          <a:latin typeface="Times New Roman" panose="02020603050405020304" charset="0"/>
                          <a:cs typeface="Times New Roman" panose="02020603050405020304" charset="0"/>
                        </a:rPr>
                        <a:t>new_stock</a:t>
                      </a:r>
                      <a:r>
                        <a:rPr lang="en-IN" sz="1800" dirty="0">
                          <a:latin typeface="Times New Roman" panose="02020603050405020304" charset="0"/>
                          <a:cs typeface="Times New Roman" panose="02020603050405020304" charset="0"/>
                        </a:rPr>
                        <a:t>) </a:t>
                      </a:r>
                    </a:p>
                    <a:p>
                      <a:r>
                        <a:rPr lang="en-IN" sz="1800" dirty="0">
                          <a:latin typeface="Times New Roman" panose="02020603050405020304" charset="0"/>
                          <a:cs typeface="Times New Roman" panose="02020603050405020304" charset="0"/>
                        </a:rPr>
                        <a:t>2. For each item in Database: </a:t>
                      </a:r>
                    </a:p>
                    <a:p>
                      <a:r>
                        <a:rPr lang="en-IN" sz="1800" dirty="0">
                          <a:latin typeface="Times New Roman" panose="02020603050405020304" charset="0"/>
                          <a:cs typeface="Times New Roman" panose="02020603050405020304" charset="0"/>
                        </a:rPr>
                        <a:t>          if </a:t>
                      </a:r>
                      <a:r>
                        <a:rPr lang="en-IN" sz="1800" dirty="0" err="1">
                          <a:latin typeface="Times New Roman" panose="02020603050405020304" charset="0"/>
                          <a:cs typeface="Times New Roman" panose="02020603050405020304" charset="0"/>
                        </a:rPr>
                        <a:t>item.stock</a:t>
                      </a:r>
                      <a:r>
                        <a:rPr lang="en-IN" sz="1800" dirty="0">
                          <a:latin typeface="Times New Roman" panose="02020603050405020304" charset="0"/>
                          <a:cs typeface="Times New Roman" panose="02020603050405020304" charset="0"/>
                        </a:rPr>
                        <a:t> &lt; </a:t>
                      </a:r>
                      <a:r>
                        <a:rPr lang="en-IN" sz="1800" dirty="0" err="1">
                          <a:latin typeface="Times New Roman" panose="02020603050405020304" charset="0"/>
                          <a:cs typeface="Times New Roman" panose="02020603050405020304" charset="0"/>
                        </a:rPr>
                        <a:t>item.threshold</a:t>
                      </a:r>
                      <a:r>
                        <a:rPr lang="en-IN" sz="1800" dirty="0">
                          <a:latin typeface="Times New Roman" panose="02020603050405020304" charset="0"/>
                          <a:cs typeface="Times New Roman" panose="02020603050405020304" charset="0"/>
                        </a:rPr>
                        <a:t>: </a:t>
                      </a:r>
                    </a:p>
                    <a:p>
                      <a:r>
                        <a:rPr lang="en-IN" sz="1800" dirty="0" err="1">
                          <a:latin typeface="Times New Roman" panose="02020603050405020304" charset="0"/>
                          <a:cs typeface="Times New Roman" panose="02020603050405020304" charset="0"/>
                        </a:rPr>
                        <a:t>                  RestockRecommendations.append</a:t>
                      </a:r>
                      <a:r>
                        <a:rPr lang="en-IN" sz="1800" dirty="0">
                          <a:latin typeface="Times New Roman" panose="02020603050405020304" charset="0"/>
                          <a:cs typeface="Times New Roman" panose="02020603050405020304" charset="0"/>
                        </a:rPr>
                        <a:t>(item) </a:t>
                      </a:r>
                    </a:p>
                    <a:p>
                      <a:r>
                        <a:rPr lang="en-IN" sz="1800" dirty="0">
                          <a:latin typeface="Times New Roman" panose="02020603050405020304" charset="0"/>
                          <a:cs typeface="Times New Roman" panose="02020603050405020304" charset="0"/>
                        </a:rPr>
                        <a:t>3. Send </a:t>
                      </a:r>
                      <a:r>
                        <a:rPr lang="en-IN" sz="1800" dirty="0" err="1">
                          <a:latin typeface="Times New Roman" panose="02020603050405020304" charset="0"/>
                          <a:cs typeface="Times New Roman" panose="02020603050405020304" charset="0"/>
                        </a:rPr>
                        <a:t>RestockRecommendations</a:t>
                      </a:r>
                      <a:r>
                        <a:rPr lang="en-IN" sz="1800" dirty="0">
                          <a:latin typeface="Times New Roman" panose="02020603050405020304" charset="0"/>
                          <a:cs typeface="Times New Roman" panose="02020603050405020304" charset="0"/>
                        </a:rPr>
                        <a:t> to </a:t>
                      </a:r>
                      <a:r>
                        <a:rPr lang="en-IN" sz="1800" dirty="0" err="1">
                          <a:latin typeface="Times New Roman" panose="02020603050405020304" charset="0"/>
                          <a:cs typeface="Times New Roman" panose="02020603050405020304" charset="0"/>
                        </a:rPr>
                        <a:t>StoreManager</a:t>
                      </a:r>
                      <a:r>
                        <a:rPr lang="en-IN" sz="1800" dirty="0">
                          <a:latin typeface="Times New Roman" panose="02020603050405020304" charset="0"/>
                          <a:cs typeface="Times New Roman" panose="02020603050405020304" charset="0"/>
                        </a:rPr>
                        <a:t> </a:t>
                      </a:r>
                    </a:p>
                    <a:p>
                      <a:r>
                        <a:rPr lang="en-IN" sz="1800" dirty="0">
                          <a:latin typeface="Times New Roman" panose="02020603050405020304" charset="0"/>
                          <a:cs typeface="Times New Roman" panose="02020603050405020304" charset="0"/>
                        </a:rPr>
                        <a:t>4. Return </a:t>
                      </a:r>
                      <a:r>
                        <a:rPr lang="en-IN" sz="1800" dirty="0" err="1">
                          <a:latin typeface="Times New Roman" panose="02020603050405020304" charset="0"/>
                          <a:cs typeface="Times New Roman" panose="02020603050405020304" charset="0"/>
                        </a:rPr>
                        <a:t>UpdatedInventory</a:t>
                      </a:r>
                      <a:r>
                        <a:rPr lang="en-IN" sz="1800" dirty="0">
                          <a:latin typeface="Times New Roman" panose="02020603050405020304" charset="0"/>
                          <a:cs typeface="Times New Roman" panose="02020603050405020304" charset="0"/>
                        </a:rPr>
                        <a:t>, </a:t>
                      </a:r>
                      <a:r>
                        <a:rPr lang="en-IN" sz="1800" dirty="0" err="1">
                          <a:latin typeface="Times New Roman" panose="02020603050405020304" charset="0"/>
                          <a:cs typeface="Times New Roman" panose="02020603050405020304" charset="0"/>
                        </a:rPr>
                        <a:t>RestockRecommendations</a:t>
                      </a:r>
                      <a:r>
                        <a:rPr lang="en-IN" sz="1800" dirty="0">
                          <a:latin typeface="Times New Roman" panose="02020603050405020304" charset="0"/>
                          <a:cs typeface="Times New Roman" panose="02020603050405020304" charset="0"/>
                        </a:rPr>
                        <a:t> </a:t>
                      </a:r>
                    </a:p>
                    <a:p>
                      <a:endParaRPr lang="en-IN" sz="1800" dirty="0">
                        <a:latin typeface="Times New Roman" panose="02020603050405020304" charset="0"/>
                        <a:cs typeface="Times New Roman" panose="02020603050405020304" charset="0"/>
                      </a:endParaRPr>
                    </a:p>
                  </a:txBody>
                  <a:tcPr/>
                </a:tc>
                <a:extLst>
                  <a:ext uri="{0D108BD9-81ED-4DB2-BD59-A6C34878D82A}">
                    <a16:rowId xmlns:a16="http://schemas.microsoft.com/office/drawing/2014/main" xmlns="" val="10001"/>
                  </a:ext>
                </a:extLst>
              </a:tr>
            </a:tbl>
          </a:graphicData>
        </a:graphic>
      </p:graphicFrame>
      <p:sp>
        <p:nvSpPr>
          <p:cNvPr id="18" name="矩形 17"/>
          <p:cNvSpPr/>
          <p:nvPr/>
        </p:nvSpPr>
        <p:spPr>
          <a:xfrm>
            <a:off x="-9525" y="0"/>
            <a:ext cx="12192000" cy="5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Inter" panose="02000503000000020004" charset="0"/>
            </a:endParaRPr>
          </a:p>
        </p:txBody>
      </p:sp>
      <p:sp>
        <p:nvSpPr>
          <p:cNvPr id="2" name="Text Box 1"/>
          <p:cNvSpPr txBox="1"/>
          <p:nvPr/>
        </p:nvSpPr>
        <p:spPr>
          <a:xfrm>
            <a:off x="2297430" y="412115"/>
            <a:ext cx="7193915" cy="398780"/>
          </a:xfrm>
          <a:prstGeom prst="rect">
            <a:avLst/>
          </a:prstGeom>
          <a:noFill/>
        </p:spPr>
        <p:txBody>
          <a:bodyPr wrap="square" rtlCol="0">
            <a:spAutoFit/>
          </a:bodyPr>
          <a:lstStyle/>
          <a:p>
            <a:pPr algn="ctr"/>
            <a:r>
              <a:rPr lang="en-IN" sz="2000" b="1" dirty="0">
                <a:latin typeface="Times New Roman" panose="02020603050405020304" charset="0"/>
                <a:cs typeface="Times New Roman" panose="02020603050405020304" charset="0"/>
                <a:sym typeface="+mn-ea"/>
              </a:rPr>
              <a:t>Automated Inventory Management System</a:t>
            </a:r>
            <a:endParaRPr 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83235" y="122555"/>
            <a:ext cx="11099165" cy="878205"/>
          </a:xfrm>
        </p:spPr>
        <p:txBody>
          <a:bodyPr/>
          <a:lstStyle/>
          <a:p>
            <a:pPr algn="l"/>
            <a:r>
              <a:rPr lang="en-IN" sz="1600" b="1" dirty="0"/>
              <a:t/>
            </a:r>
            <a:br>
              <a:rPr lang="en-IN" sz="1600" b="1" dirty="0"/>
            </a:br>
            <a:r>
              <a:rPr lang="en-IN" altLang="en-US" sz="1600" b="1" dirty="0">
                <a:latin typeface="Times New Roman" panose="02020603050405020304" charset="0"/>
                <a:cs typeface="Times New Roman" panose="02020603050405020304" charset="0"/>
                <a:sym typeface="+mn-ea"/>
              </a:rPr>
              <a:t>5. SYSTEM DESIGN</a:t>
            </a:r>
            <a:r>
              <a:rPr lang="en-IN" altLang="en-US" sz="1600" b="1" dirty="0">
                <a:latin typeface="Times New Roman" panose="02020603050405020304" charset="0"/>
                <a:cs typeface="Times New Roman" panose="02020603050405020304" charset="0"/>
              </a:rPr>
              <a:t/>
            </a:r>
            <a:br>
              <a:rPr lang="en-IN" altLang="en-US" sz="1600" b="1" dirty="0">
                <a:latin typeface="Times New Roman" panose="02020603050405020304" charset="0"/>
                <a:cs typeface="Times New Roman" panose="02020603050405020304" charset="0"/>
              </a:rPr>
            </a:br>
            <a:r>
              <a:rPr lang="en-IN" sz="1600" b="1" dirty="0"/>
              <a:t/>
            </a:r>
            <a:br>
              <a:rPr lang="en-IN" sz="1600" b="1" dirty="0"/>
            </a:br>
            <a:r>
              <a:rPr lang="en-IN" sz="1600" b="1" dirty="0">
                <a:latin typeface="Times New Roman" panose="02020603050405020304" charset="0"/>
                <a:cs typeface="Times New Roman" panose="02020603050405020304" charset="0"/>
              </a:rPr>
              <a:t>5.1 DFD Diagram</a:t>
            </a:r>
          </a:p>
        </p:txBody>
      </p:sp>
      <p:graphicFrame>
        <p:nvGraphicFramePr>
          <p:cNvPr id="9" name="Table 8"/>
          <p:cNvGraphicFramePr>
            <a:graphicFrameLocks noGrp="1"/>
          </p:cNvGraphicFramePr>
          <p:nvPr>
            <p:custDataLst>
              <p:tags r:id="rId1"/>
            </p:custDataLst>
          </p:nvPr>
        </p:nvGraphicFramePr>
        <p:xfrm>
          <a:off x="5952490" y="1341755"/>
          <a:ext cx="5902325" cy="4565015"/>
        </p:xfrm>
        <a:graphic>
          <a:graphicData uri="http://schemas.openxmlformats.org/drawingml/2006/table">
            <a:tbl>
              <a:tblPr firstRow="1" bandRow="1">
                <a:tableStyleId>{5940675A-B579-460E-94D1-54222C63F5DA}</a:tableStyleId>
              </a:tblPr>
              <a:tblGrid>
                <a:gridCol w="5902325">
                  <a:extLst>
                    <a:ext uri="{9D8B030D-6E8A-4147-A177-3AD203B41FA5}">
                      <a16:colId xmlns:a16="http://schemas.microsoft.com/office/drawing/2014/main" xmlns="" val="20000"/>
                    </a:ext>
                  </a:extLst>
                </a:gridCol>
              </a:tblGrid>
              <a:tr h="4565015">
                <a:tc>
                  <a:txBody>
                    <a:bodyPr/>
                    <a:lstStyle/>
                    <a:p>
                      <a:endParaRPr lang="en-IN" dirty="0"/>
                    </a:p>
                  </a:txBody>
                  <a:tcPr/>
                </a:tc>
                <a:extLst>
                  <a:ext uri="{0D108BD9-81ED-4DB2-BD59-A6C34878D82A}">
                    <a16:rowId xmlns:a16="http://schemas.microsoft.com/office/drawing/2014/main" xmlns="" val="10000"/>
                  </a:ext>
                </a:extLst>
              </a:tr>
            </a:tbl>
          </a:graphicData>
        </a:graphic>
      </p:graphicFrame>
      <p:pic>
        <p:nvPicPr>
          <p:cNvPr id="10" name="Image 3"/>
          <p:cNvPicPr/>
          <p:nvPr/>
        </p:nvPicPr>
        <p:blipFill>
          <a:blip r:embed="rId3" cstate="print"/>
          <a:stretch>
            <a:fillRect/>
          </a:stretch>
        </p:blipFill>
        <p:spPr>
          <a:xfrm>
            <a:off x="6191250" y="1920240"/>
            <a:ext cx="5390515" cy="2665095"/>
          </a:xfrm>
          <a:prstGeom prst="rect">
            <a:avLst/>
          </a:prstGeom>
        </p:spPr>
      </p:pic>
      <p:sp>
        <p:nvSpPr>
          <p:cNvPr id="12" name="TextBox 11"/>
          <p:cNvSpPr txBox="1"/>
          <p:nvPr/>
        </p:nvSpPr>
        <p:spPr>
          <a:xfrm>
            <a:off x="6542609" y="5015736"/>
            <a:ext cx="6094562" cy="369332"/>
          </a:xfrm>
          <a:prstGeom prst="rect">
            <a:avLst/>
          </a:prstGeom>
          <a:noFill/>
        </p:spPr>
        <p:txBody>
          <a:bodyPr wrap="square">
            <a:spAutoFit/>
          </a:bodyPr>
          <a:lstStyle/>
          <a:p>
            <a:r>
              <a:rPr lang="en-US" sz="1800" dirty="0">
                <a:effectLst/>
                <a:latin typeface="Times New Roman" panose="02020603050405020304" charset="0"/>
                <a:ea typeface="Times New Roman" panose="02020603050405020304" charset="0"/>
              </a:rPr>
              <a:t>Fig:5.1 Data flow diagram for </a:t>
            </a:r>
            <a:r>
              <a:rPr lang="en-IN" sz="1800" dirty="0">
                <a:effectLst/>
                <a:latin typeface="Times New Roman" panose="02020603050405020304" charset="0"/>
                <a:ea typeface="Times New Roman" panose="02020603050405020304" charset="0"/>
              </a:rPr>
              <a:t>Shelf Track</a:t>
            </a:r>
            <a:endParaRPr lang="en-IN" dirty="0"/>
          </a:p>
        </p:txBody>
      </p:sp>
      <p:sp>
        <p:nvSpPr>
          <p:cNvPr id="18" name="矩形 17"/>
          <p:cNvSpPr/>
          <p:nvPr/>
        </p:nvSpPr>
        <p:spPr>
          <a:xfrm>
            <a:off x="0" y="0"/>
            <a:ext cx="12192000" cy="5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Inter" panose="02000503000000020004" charset="0"/>
            </a:endParaRPr>
          </a:p>
        </p:txBody>
      </p:sp>
      <p:sp>
        <p:nvSpPr>
          <p:cNvPr id="29" name="TextBox 28"/>
          <p:cNvSpPr txBox="1"/>
          <p:nvPr/>
        </p:nvSpPr>
        <p:spPr>
          <a:xfrm>
            <a:off x="483235" y="1069315"/>
            <a:ext cx="5348376" cy="10278745"/>
          </a:xfrm>
          <a:prstGeom prst="rect">
            <a:avLst/>
          </a:prstGeom>
          <a:noFill/>
        </p:spPr>
        <p:txBody>
          <a:bodyPr wrap="square" rtlCol="0">
            <a:spAutoFit/>
          </a:bodyPr>
          <a:lstStyle/>
          <a:p>
            <a:r>
              <a:rPr lang="en-US" sz="1400" b="1" dirty="0">
                <a:latin typeface="Times New Roman" panose="02020603050405020304" charset="0"/>
                <a:cs typeface="Times New Roman" panose="02020603050405020304" charset="0"/>
              </a:rPr>
              <a:t>1. Preprocessing Testing Image</a:t>
            </a:r>
          </a:p>
          <a:p>
            <a:pPr marL="285750" indent="-285750">
              <a:buFont typeface="Arial" panose="020B0604020202020204" pitchFamily="34" charset="0"/>
              <a:buChar char="•"/>
            </a:pPr>
            <a:r>
              <a:rPr lang="en-US" sz="1400" dirty="0" err="1">
                <a:latin typeface="Times New Roman" panose="02020603050405020304" charset="0"/>
                <a:cs typeface="Times New Roman" panose="02020603050405020304" charset="0"/>
              </a:rPr>
              <a:t>Aquire</a:t>
            </a:r>
            <a:r>
              <a:rPr lang="en-US" sz="1400" dirty="0">
                <a:latin typeface="Times New Roman" panose="02020603050405020304" charset="0"/>
                <a:cs typeface="Times New Roman" panose="02020603050405020304" charset="0"/>
              </a:rPr>
              <a:t> Test Image</a:t>
            </a:r>
          </a:p>
          <a:p>
            <a:pPr marL="285750" indent="-285750">
              <a:buFont typeface="Arial" panose="020B0604020202020204" pitchFamily="34" charset="0"/>
              <a:buChar char="•"/>
            </a:pPr>
            <a:r>
              <a:rPr lang="en-US" sz="1400" dirty="0">
                <a:latin typeface="Times New Roman" panose="02020603050405020304" charset="0"/>
                <a:cs typeface="Times New Roman" panose="02020603050405020304" charset="0"/>
              </a:rPr>
              <a:t>Resize Image</a:t>
            </a:r>
          </a:p>
          <a:p>
            <a:pPr marL="285750" indent="-285750">
              <a:buFont typeface="Arial" panose="020B0604020202020204" pitchFamily="34" charset="0"/>
              <a:buChar char="•"/>
            </a:pPr>
            <a:r>
              <a:rPr lang="en-US" sz="1400" dirty="0">
                <a:latin typeface="Times New Roman" panose="02020603050405020304" charset="0"/>
                <a:cs typeface="Times New Roman" panose="02020603050405020304" charset="0"/>
              </a:rPr>
              <a:t>Calibrate Pixel to Real World</a:t>
            </a:r>
          </a:p>
          <a:p>
            <a:pPr marL="285750" indent="-285750">
              <a:buFont typeface="Arial" panose="020B0604020202020204" pitchFamily="34" charset="0"/>
              <a:buChar char="•"/>
            </a:pPr>
            <a:r>
              <a:rPr lang="en-US" sz="1400" dirty="0">
                <a:latin typeface="Times New Roman" panose="02020603050405020304" charset="0"/>
                <a:cs typeface="Times New Roman" panose="02020603050405020304" charset="0"/>
              </a:rPr>
              <a:t>Transmit Image Data</a:t>
            </a:r>
          </a:p>
          <a:p>
            <a:endParaRPr lang="en-US" sz="1400" dirty="0">
              <a:latin typeface="Times New Roman" panose="02020603050405020304" charset="0"/>
              <a:cs typeface="Times New Roman" panose="02020603050405020304" charset="0"/>
            </a:endParaRPr>
          </a:p>
          <a:p>
            <a:r>
              <a:rPr lang="en-US" sz="1400" b="1" dirty="0">
                <a:latin typeface="Times New Roman" panose="02020603050405020304" charset="0"/>
                <a:cs typeface="Times New Roman" panose="02020603050405020304" charset="0"/>
              </a:rPr>
              <a:t>2. Training and Testing</a:t>
            </a:r>
          </a:p>
          <a:p>
            <a:pPr marL="285750" indent="-285750">
              <a:buFont typeface="Arial" panose="020B0604020202020204" pitchFamily="34" charset="0"/>
              <a:buChar char="•"/>
            </a:pPr>
            <a:r>
              <a:rPr lang="en-US" sz="1400" dirty="0">
                <a:latin typeface="Times New Roman" panose="02020603050405020304" charset="0"/>
                <a:cs typeface="Times New Roman" panose="02020603050405020304" charset="0"/>
              </a:rPr>
              <a:t>Label Dataset</a:t>
            </a:r>
            <a:br>
              <a:rPr lang="en-US" sz="1400" dirty="0">
                <a:latin typeface="Times New Roman" panose="02020603050405020304" charset="0"/>
                <a:cs typeface="Times New Roman" panose="02020603050405020304" charset="0"/>
              </a:rPr>
            </a:br>
            <a:r>
              <a:rPr lang="en-US" sz="1400" dirty="0">
                <a:latin typeface="Times New Roman" panose="02020603050405020304" charset="0"/>
                <a:cs typeface="Times New Roman" panose="02020603050405020304" charset="0"/>
              </a:rPr>
              <a:t>Configure Training</a:t>
            </a:r>
            <a:br>
              <a:rPr lang="en-US" sz="1400" dirty="0">
                <a:latin typeface="Times New Roman" panose="02020603050405020304" charset="0"/>
                <a:cs typeface="Times New Roman" panose="02020603050405020304" charset="0"/>
              </a:rPr>
            </a:br>
            <a:r>
              <a:rPr lang="en-US" sz="1400" dirty="0">
                <a:latin typeface="Times New Roman" panose="02020603050405020304" charset="0"/>
                <a:cs typeface="Times New Roman" panose="02020603050405020304" charset="0"/>
              </a:rPr>
              <a:t>	</a:t>
            </a:r>
            <a:r>
              <a:rPr lang="en-US" sz="1400" dirty="0" err="1">
                <a:latin typeface="Times New Roman" panose="02020603050405020304" charset="0"/>
                <a:cs typeface="Times New Roman" panose="02020603050405020304" charset="0"/>
              </a:rPr>
              <a:t>Hyperparameter</a:t>
            </a:r>
            <a:r>
              <a:rPr lang="en-US" sz="1400" dirty="0">
                <a:latin typeface="Times New Roman" panose="02020603050405020304" charset="0"/>
                <a:cs typeface="Times New Roman" panose="02020603050405020304" charset="0"/>
              </a:rPr>
              <a:t> Tuning</a:t>
            </a:r>
          </a:p>
          <a:p>
            <a:pPr marL="285750" indent="-285750">
              <a:buFont typeface="Arial" panose="020B0604020202020204" pitchFamily="34" charset="0"/>
              <a:buChar char="•"/>
            </a:pPr>
            <a:r>
              <a:rPr lang="en-US" sz="1400" dirty="0">
                <a:latin typeface="Times New Roman" panose="02020603050405020304" charset="0"/>
                <a:cs typeface="Times New Roman" panose="02020603050405020304" charset="0"/>
              </a:rPr>
              <a:t>Train Network</a:t>
            </a:r>
            <a:br>
              <a:rPr lang="en-US" sz="1400" dirty="0">
                <a:latin typeface="Times New Roman" panose="02020603050405020304" charset="0"/>
                <a:cs typeface="Times New Roman" panose="02020603050405020304" charset="0"/>
              </a:rPr>
            </a:br>
            <a:r>
              <a:rPr lang="en-US" sz="1400" dirty="0">
                <a:latin typeface="Times New Roman" panose="02020603050405020304" charset="0"/>
                <a:cs typeface="Times New Roman" panose="02020603050405020304" charset="0"/>
              </a:rPr>
              <a:t>	CNN-based </a:t>
            </a:r>
            <a:r>
              <a:rPr lang="en-US" sz="1400" dirty="0" err="1">
                <a:latin typeface="Times New Roman" panose="02020603050405020304" charset="0"/>
                <a:cs typeface="Times New Roman" panose="02020603050405020304" charset="0"/>
              </a:rPr>
              <a:t>Models:Faster</a:t>
            </a:r>
            <a:r>
              <a:rPr lang="en-US" sz="1400" dirty="0">
                <a:latin typeface="Times New Roman" panose="02020603050405020304" charset="0"/>
                <a:cs typeface="Times New Roman" panose="02020603050405020304" charset="0"/>
              </a:rPr>
              <a:t> R-CNN</a:t>
            </a:r>
          </a:p>
          <a:p>
            <a:pPr marL="285750" indent="-285750">
              <a:buFont typeface="Arial" panose="020B0604020202020204" pitchFamily="34" charset="0"/>
              <a:buChar char="•"/>
            </a:pPr>
            <a:r>
              <a:rPr lang="en-US" sz="1400" dirty="0">
                <a:latin typeface="Times New Roman" panose="02020603050405020304" charset="0"/>
                <a:cs typeface="Times New Roman" panose="02020603050405020304" charset="0"/>
              </a:rPr>
              <a:t>Export Accuracy/Loss Graph</a:t>
            </a:r>
          </a:p>
          <a:p>
            <a:pPr marL="285750" indent="-285750">
              <a:buFont typeface="Arial" panose="020B0604020202020204" pitchFamily="34" charset="0"/>
              <a:buChar char="•"/>
            </a:pPr>
            <a:r>
              <a:rPr lang="en-US" sz="1400" dirty="0">
                <a:latin typeface="Times New Roman" panose="02020603050405020304" charset="0"/>
                <a:cs typeface="Times New Roman" panose="02020603050405020304" charset="0"/>
              </a:rPr>
              <a:t>Prediction</a:t>
            </a:r>
            <a:br>
              <a:rPr lang="en-US" sz="1400" dirty="0">
                <a:latin typeface="Times New Roman" panose="02020603050405020304" charset="0"/>
                <a:cs typeface="Times New Roman" panose="02020603050405020304" charset="0"/>
              </a:rPr>
            </a:br>
            <a:r>
              <a:rPr lang="en-US" sz="1400" dirty="0">
                <a:latin typeface="Times New Roman" panose="02020603050405020304" charset="0"/>
                <a:cs typeface="Times New Roman" panose="02020603050405020304" charset="0"/>
              </a:rPr>
              <a:t>	Model Inference using trained network</a:t>
            </a:r>
          </a:p>
          <a:p>
            <a:endParaRPr lang="en-US" sz="1400" dirty="0">
              <a:latin typeface="Times New Roman" panose="02020603050405020304" charset="0"/>
              <a:cs typeface="Times New Roman" panose="02020603050405020304" charset="0"/>
            </a:endParaRPr>
          </a:p>
          <a:p>
            <a:r>
              <a:rPr lang="en-US" sz="1400" b="1" dirty="0">
                <a:latin typeface="Times New Roman" panose="02020603050405020304" charset="0"/>
                <a:cs typeface="Times New Roman" panose="02020603050405020304" charset="0"/>
              </a:rPr>
              <a:t>3. Results</a:t>
            </a:r>
          </a:p>
          <a:p>
            <a:pPr marL="285750" indent="-285750">
              <a:buFont typeface="Arial" panose="020B0604020202020204" pitchFamily="34" charset="0"/>
              <a:buChar char="•"/>
            </a:pPr>
            <a:r>
              <a:rPr lang="en-US" sz="1400" dirty="0">
                <a:latin typeface="Times New Roman" panose="02020603050405020304" charset="0"/>
                <a:cs typeface="Times New Roman" panose="02020603050405020304" charset="0"/>
              </a:rPr>
              <a:t>Calculate Bounding Box</a:t>
            </a:r>
            <a:br>
              <a:rPr lang="en-US" sz="1400" dirty="0">
                <a:latin typeface="Times New Roman" panose="02020603050405020304" charset="0"/>
                <a:cs typeface="Times New Roman" panose="02020603050405020304" charset="0"/>
              </a:rPr>
            </a:br>
            <a:r>
              <a:rPr lang="en-US" sz="1400" dirty="0">
                <a:latin typeface="Times New Roman" panose="02020603050405020304" charset="0"/>
                <a:cs typeface="Times New Roman" panose="02020603050405020304" charset="0"/>
              </a:rPr>
              <a:t>	Bounding Box Regression</a:t>
            </a:r>
          </a:p>
          <a:p>
            <a:pPr marL="285750" indent="-285750">
              <a:buFont typeface="Arial" panose="020B0604020202020204" pitchFamily="34" charset="0"/>
              <a:buChar char="•"/>
            </a:pPr>
            <a:r>
              <a:rPr lang="en-US" sz="1400" dirty="0">
                <a:latin typeface="Times New Roman" panose="02020603050405020304" charset="0"/>
                <a:cs typeface="Times New Roman" panose="02020603050405020304" charset="0"/>
              </a:rPr>
              <a:t>Display Anchors</a:t>
            </a:r>
            <a:br>
              <a:rPr lang="en-US" sz="1400" dirty="0">
                <a:latin typeface="Times New Roman" panose="02020603050405020304" charset="0"/>
                <a:cs typeface="Times New Roman" panose="02020603050405020304" charset="0"/>
              </a:rPr>
            </a:br>
            <a:r>
              <a:rPr lang="en-US" sz="1400" dirty="0">
                <a:latin typeface="Times New Roman" panose="02020603050405020304" charset="0"/>
                <a:cs typeface="Times New Roman" panose="02020603050405020304" charset="0"/>
              </a:rPr>
              <a:t>	Anchor Box Algorithms – Faster R-CNN</a:t>
            </a:r>
          </a:p>
          <a:p>
            <a:pPr marL="285750" indent="-285750">
              <a:buFont typeface="Arial" panose="020B0604020202020204" pitchFamily="34" charset="0"/>
              <a:buChar char="•"/>
            </a:pPr>
            <a:r>
              <a:rPr lang="en-US" sz="1400" dirty="0">
                <a:latin typeface="Times New Roman" panose="02020603050405020304" charset="0"/>
                <a:cs typeface="Times New Roman" panose="02020603050405020304" charset="0"/>
              </a:rPr>
              <a:t>Display Bounding Box Coordinates</a:t>
            </a:r>
            <a:br>
              <a:rPr lang="en-US" sz="1400" dirty="0">
                <a:latin typeface="Times New Roman" panose="02020603050405020304" charset="0"/>
                <a:cs typeface="Times New Roman" panose="02020603050405020304" charset="0"/>
              </a:rPr>
            </a:br>
            <a:r>
              <a:rPr lang="en-US" sz="1400" dirty="0">
                <a:latin typeface="Times New Roman" panose="02020603050405020304" charset="0"/>
                <a:cs typeface="Times New Roman" panose="02020603050405020304" charset="0"/>
              </a:rPr>
              <a:t>	Extracted from prediction</a:t>
            </a:r>
          </a:p>
          <a:p>
            <a:pPr marL="285750" indent="-285750">
              <a:buFont typeface="Arial" panose="020B0604020202020204" pitchFamily="34" charset="0"/>
              <a:buChar char="•"/>
            </a:pPr>
            <a:r>
              <a:rPr lang="en-US" sz="1400" dirty="0">
                <a:latin typeface="Times New Roman" panose="02020603050405020304" charset="0"/>
                <a:cs typeface="Times New Roman" panose="02020603050405020304" charset="0"/>
              </a:rPr>
              <a:t>Display Confidence Score</a:t>
            </a:r>
          </a:p>
          <a:p>
            <a:pPr marL="285750" indent="-285750">
              <a:buFont typeface="Arial" panose="020B0604020202020204" pitchFamily="34" charset="0"/>
              <a:buChar char="•"/>
            </a:pPr>
            <a:r>
              <a:rPr lang="en-US" sz="1400" dirty="0">
                <a:latin typeface="Times New Roman" panose="02020603050405020304" charset="0"/>
                <a:cs typeface="Times New Roman" panose="02020603050405020304" charset="0"/>
              </a:rPr>
              <a:t>Low Stock Notification Notify Store Manager if stock falls below threshold</a:t>
            </a:r>
          </a:p>
          <a:p>
            <a:r>
              <a:rPr lang="en-US" sz="1400" dirty="0">
                <a:latin typeface="Times New Roman" panose="02020603050405020304" charset="0"/>
                <a:cs typeface="Times New Roman" panose="02020603050405020304" charset="0"/>
              </a:rPr>
              <a:t/>
            </a:r>
            <a:br>
              <a:rPr lang="en-US" sz="1400" dirty="0">
                <a:latin typeface="Times New Roman" panose="02020603050405020304" charset="0"/>
                <a:cs typeface="Times New Roman" panose="02020603050405020304" charset="0"/>
              </a:rPr>
            </a:br>
            <a:r>
              <a:rPr lang="en-US" sz="1400" dirty="0">
                <a:latin typeface="Times New Roman" panose="02020603050405020304" charset="0"/>
                <a:cs typeface="Times New Roman" panose="02020603050405020304" charset="0"/>
              </a:rPr>
              <a:t>	</a:t>
            </a:r>
            <a:endParaRPr lang="en-US" sz="1600" dirty="0">
              <a:latin typeface="Times New Roman" panose="02020603050405020304" charset="0"/>
              <a:cs typeface="Times New Roman" panose="02020603050405020304" charset="0"/>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950" y="-133985"/>
            <a:ext cx="11220450" cy="983615"/>
          </a:xfrm>
        </p:spPr>
        <p:txBody>
          <a:bodyPr/>
          <a:lstStyle/>
          <a:p>
            <a:pPr algn="just"/>
            <a:r>
              <a:rPr lang="en-IN" altLang="en-US" sz="1800" b="1" dirty="0">
                <a:latin typeface="Times New Roman" panose="02020603050405020304" charset="0"/>
                <a:cs typeface="Times New Roman" panose="02020603050405020304" charset="0"/>
              </a:rPr>
              <a:t>5.2 Use Case Diagram</a:t>
            </a:r>
          </a:p>
        </p:txBody>
      </p:sp>
      <p:sp>
        <p:nvSpPr>
          <p:cNvPr id="3" name="Content Placeholder 2"/>
          <p:cNvSpPr>
            <a:spLocks noGrp="1"/>
          </p:cNvSpPr>
          <p:nvPr>
            <p:ph sz="half" idx="1"/>
          </p:nvPr>
        </p:nvSpPr>
        <p:spPr>
          <a:xfrm>
            <a:off x="361950" y="543560"/>
            <a:ext cx="6944995" cy="6096635"/>
          </a:xfrm>
        </p:spPr>
        <p:txBody>
          <a:bodyPr/>
          <a:lstStyle/>
          <a:p>
            <a:pPr marL="0" indent="0" algn="just">
              <a:lnSpc>
                <a:spcPct val="120000"/>
              </a:lnSpc>
              <a:buNone/>
            </a:pPr>
            <a:r>
              <a:rPr lang="en-US" altLang="en-US" sz="1600" b="1" dirty="0">
                <a:latin typeface="Times New Roman" panose="02020603050405020304" charset="0"/>
                <a:cs typeface="Times New Roman" panose="02020603050405020304" charset="0"/>
              </a:rPr>
              <a:t>Store </a:t>
            </a:r>
            <a:r>
              <a:rPr lang="en-US" altLang="en-US" sz="1600" b="1" dirty="0" smtClean="0">
                <a:latin typeface="Times New Roman" panose="02020603050405020304" charset="0"/>
                <a:cs typeface="Times New Roman" panose="02020603050405020304" charset="0"/>
              </a:rPr>
              <a:t>Manager</a:t>
            </a:r>
            <a:r>
              <a:rPr lang="en-US" altLang="en-US" sz="1600" b="1" smtClean="0">
                <a:latin typeface="Times New Roman" panose="02020603050405020304" charset="0"/>
                <a:cs typeface="Times New Roman" panose="02020603050405020304" charset="0"/>
              </a:rPr>
              <a:t>:</a:t>
            </a:r>
            <a:r>
              <a:rPr lang="en-US" altLang="en-US" sz="1600">
                <a:latin typeface="Times New Roman" panose="02020603050405020304" charset="0"/>
                <a:cs typeface="Times New Roman" panose="02020603050405020304" charset="0"/>
              </a:rPr>
              <a:t> </a:t>
            </a:r>
            <a:r>
              <a:rPr lang="en-US" sz="1600" smtClean="0">
                <a:latin typeface="Times New Roman" panose="02020603050405020304" charset="0"/>
                <a:cs typeface="Times New Roman" panose="02020603050405020304" charset="0"/>
              </a:rPr>
              <a:t>ploads </a:t>
            </a:r>
            <a:r>
              <a:rPr lang="en-US" sz="1600" dirty="0">
                <a:latin typeface="Times New Roman" panose="02020603050405020304" charset="0"/>
                <a:cs typeface="Times New Roman" panose="02020603050405020304" charset="0"/>
              </a:rPr>
              <a:t>images, receives </a:t>
            </a:r>
            <a:r>
              <a:rPr lang="en-US" sz="1600" b="1" dirty="0">
                <a:latin typeface="Times New Roman" panose="02020603050405020304" charset="0"/>
                <a:cs typeface="Times New Roman" panose="02020603050405020304" charset="0"/>
              </a:rPr>
              <a:t>low stock notifications after image processing</a:t>
            </a:r>
            <a:r>
              <a:rPr lang="en-US" sz="1600" dirty="0">
                <a:latin typeface="Times New Roman" panose="02020603050405020304" charset="0"/>
                <a:cs typeface="Times New Roman" panose="02020603050405020304" charset="0"/>
              </a:rPr>
              <a:t>, and logs out.</a:t>
            </a:r>
            <a:endParaRPr lang="en-US" altLang="en-US" sz="1600" dirty="0">
              <a:latin typeface="Times New Roman" panose="02020603050405020304" charset="0"/>
              <a:cs typeface="Times New Roman" panose="02020603050405020304" charset="0"/>
            </a:endParaRPr>
          </a:p>
          <a:p>
            <a:pPr marL="0" indent="0" algn="just">
              <a:lnSpc>
                <a:spcPct val="120000"/>
              </a:lnSpc>
              <a:buNone/>
            </a:pPr>
            <a:r>
              <a:rPr lang="en-US" altLang="en-US" sz="1600" b="1" dirty="0">
                <a:latin typeface="Times New Roman" panose="02020603050405020304" charset="0"/>
                <a:cs typeface="Times New Roman" panose="02020603050405020304" charset="0"/>
              </a:rPr>
              <a:t>Owner:</a:t>
            </a:r>
            <a:r>
              <a:rPr lang="en-US" altLang="en-US" sz="1600" dirty="0">
                <a:latin typeface="Times New Roman" panose="02020603050405020304" charset="0"/>
                <a:cs typeface="Times New Roman" panose="02020603050405020304" charset="0"/>
              </a:rPr>
              <a:t> Has overarching control, with the same or extended privileges to enroll, view, update, and remove employee records.</a:t>
            </a:r>
          </a:p>
          <a:p>
            <a:pPr marL="0" indent="0" algn="just">
              <a:lnSpc>
                <a:spcPct val="120000"/>
              </a:lnSpc>
              <a:buNone/>
            </a:pPr>
            <a:r>
              <a:rPr lang="en-US" altLang="en-US" sz="1600" b="1" dirty="0">
                <a:latin typeface="Times New Roman" panose="02020603050405020304" charset="0"/>
                <a:cs typeface="Times New Roman" panose="02020603050405020304" charset="0"/>
              </a:rPr>
              <a:t>User Authentication:</a:t>
            </a:r>
          </a:p>
          <a:p>
            <a:pPr marL="0" indent="0" algn="just">
              <a:lnSpc>
                <a:spcPct val="120000"/>
              </a:lnSpc>
              <a:buNone/>
            </a:pPr>
            <a:r>
              <a:rPr lang="en-US" altLang="en-US" sz="1600" dirty="0">
                <a:latin typeface="Times New Roman" panose="02020603050405020304" charset="0"/>
                <a:cs typeface="Times New Roman" panose="02020603050405020304" charset="0"/>
              </a:rPr>
              <a:t>Store Manager and Owner must log in to access any system features.</a:t>
            </a:r>
          </a:p>
          <a:p>
            <a:pPr marL="0" indent="0" algn="just">
              <a:lnSpc>
                <a:spcPct val="120000"/>
              </a:lnSpc>
              <a:buNone/>
            </a:pPr>
            <a:r>
              <a:rPr lang="en-US" altLang="en-US" sz="1800" b="1" dirty="0">
                <a:latin typeface="Times New Roman" panose="02020603050405020304" charset="0"/>
                <a:cs typeface="Times New Roman" panose="02020603050405020304" charset="0"/>
              </a:rPr>
              <a:t>Employee Management:</a:t>
            </a:r>
          </a:p>
          <a:p>
            <a:r>
              <a:rPr lang="en-US" sz="1600" dirty="0">
                <a:latin typeface="Times New Roman" panose="02020603050405020304" charset="0"/>
                <a:cs typeface="Times New Roman" panose="02020603050405020304" charset="0"/>
              </a:rPr>
              <a:t>Enroll Employee</a:t>
            </a:r>
          </a:p>
          <a:p>
            <a:r>
              <a:rPr lang="en-US" sz="1600" dirty="0">
                <a:latin typeface="Times New Roman" panose="02020603050405020304" charset="0"/>
                <a:cs typeface="Times New Roman" panose="02020603050405020304" charset="0"/>
              </a:rPr>
              <a:t>View Employee</a:t>
            </a:r>
          </a:p>
          <a:p>
            <a:r>
              <a:rPr lang="en-US" sz="1600" dirty="0">
                <a:latin typeface="Times New Roman" panose="02020603050405020304" charset="0"/>
                <a:cs typeface="Times New Roman" panose="02020603050405020304" charset="0"/>
              </a:rPr>
              <a:t>Update Employee</a:t>
            </a:r>
          </a:p>
          <a:p>
            <a:r>
              <a:rPr lang="en-US" sz="1600" dirty="0">
                <a:latin typeface="Times New Roman" panose="02020603050405020304" charset="0"/>
                <a:cs typeface="Times New Roman" panose="02020603050405020304" charset="0"/>
              </a:rPr>
              <a:t>Delete Employee</a:t>
            </a:r>
          </a:p>
          <a:p>
            <a:r>
              <a:rPr lang="en-US" sz="1600" dirty="0">
                <a:latin typeface="Times New Roman" panose="02020603050405020304" charset="0"/>
                <a:cs typeface="Times New Roman" panose="02020603050405020304" charset="0"/>
              </a:rPr>
              <a:t>Image Upload</a:t>
            </a:r>
          </a:p>
          <a:p>
            <a:r>
              <a:rPr lang="en-US" sz="1600" dirty="0">
                <a:latin typeface="Times New Roman" panose="02020603050405020304" charset="0"/>
                <a:cs typeface="Times New Roman" panose="02020603050405020304" charset="0"/>
              </a:rPr>
              <a:t>Low Stock Notification</a:t>
            </a:r>
          </a:p>
          <a:p>
            <a:r>
              <a:rPr lang="en-US" sz="1600" dirty="0">
                <a:latin typeface="Times New Roman" panose="02020603050405020304" charset="0"/>
                <a:cs typeface="Times New Roman" panose="02020603050405020304" charset="0"/>
              </a:rPr>
              <a:t>Logout</a:t>
            </a:r>
          </a:p>
          <a:p>
            <a:pPr marL="0" indent="0" algn="just">
              <a:lnSpc>
                <a:spcPct val="120000"/>
              </a:lnSpc>
              <a:buNone/>
            </a:pPr>
            <a:r>
              <a:rPr lang="en-US" altLang="en-US" sz="1600" dirty="0">
                <a:latin typeface="Times New Roman" panose="02020603050405020304" charset="0"/>
                <a:cs typeface="Times New Roman" panose="02020603050405020304" charset="0"/>
              </a:rPr>
              <a:t>This structured approach ensures that each actor has role-specific access to system functionalities, maintaining an efficient and secure employee management process.</a:t>
            </a:r>
          </a:p>
        </p:txBody>
      </p:sp>
      <p:sp>
        <p:nvSpPr>
          <p:cNvPr id="5" name="Text Box 4"/>
          <p:cNvSpPr txBox="1"/>
          <p:nvPr/>
        </p:nvSpPr>
        <p:spPr>
          <a:xfrm>
            <a:off x="7306310" y="5173345"/>
            <a:ext cx="4064000" cy="361950"/>
          </a:xfrm>
          <a:prstGeom prst="rect">
            <a:avLst/>
          </a:prstGeom>
          <a:noFill/>
        </p:spPr>
        <p:txBody>
          <a:bodyPr wrap="square" rtlCol="0">
            <a:spAutoFit/>
          </a:bodyPr>
          <a:lstStyle/>
          <a:p>
            <a:pPr algn="ctr">
              <a:lnSpc>
                <a:spcPct val="110000"/>
              </a:lnSpc>
            </a:pPr>
            <a:r>
              <a:rPr lang="en-IN" altLang="en-US" sz="1600" b="1" dirty="0">
                <a:latin typeface="Times New Roman" panose="02020603050405020304" charset="0"/>
                <a:cs typeface="Times New Roman" panose="02020603050405020304" charset="0"/>
              </a:rPr>
              <a:t>5.2 </a:t>
            </a:r>
            <a:r>
              <a:rPr lang="en-US" altLang="en-US" sz="1600" b="1" dirty="0">
                <a:latin typeface="Times New Roman" panose="02020603050405020304" charset="0"/>
                <a:cs typeface="Times New Roman" panose="02020603050405020304" charset="0"/>
              </a:rPr>
              <a:t>Roles of actors in the system </a:t>
            </a:r>
          </a:p>
        </p:txBody>
      </p:sp>
      <p:pic>
        <p:nvPicPr>
          <p:cNvPr id="628783934" name="Picture 1"/>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7307580" y="849630"/>
            <a:ext cx="4884420" cy="4119880"/>
          </a:xfrm>
          <a:prstGeom prst="rect">
            <a:avLst/>
          </a:prstGeom>
          <a:noFill/>
          <a:ln>
            <a:noFill/>
          </a:ln>
        </p:spPr>
      </p:pic>
      <p:sp>
        <p:nvSpPr>
          <p:cNvPr id="18" name="矩形 17"/>
          <p:cNvSpPr/>
          <p:nvPr/>
        </p:nvSpPr>
        <p:spPr>
          <a:xfrm>
            <a:off x="0" y="0"/>
            <a:ext cx="12192000" cy="5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Inter" panose="020005030000000200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260" y="0"/>
            <a:ext cx="11181080" cy="588645"/>
          </a:xfrm>
        </p:spPr>
        <p:txBody>
          <a:bodyPr/>
          <a:lstStyle/>
          <a:p>
            <a:pPr algn="just"/>
            <a:r>
              <a:rPr lang="en-IN" altLang="en-US" sz="1800" b="1" dirty="0">
                <a:latin typeface="Times New Roman" panose="02020603050405020304" charset="0"/>
                <a:cs typeface="Times New Roman" panose="02020603050405020304" charset="0"/>
              </a:rPr>
              <a:t>5.3 Sequence Diagram</a:t>
            </a:r>
          </a:p>
        </p:txBody>
      </p:sp>
      <p:sp>
        <p:nvSpPr>
          <p:cNvPr id="3" name="Content Placeholder 2"/>
          <p:cNvSpPr>
            <a:spLocks noGrp="1"/>
          </p:cNvSpPr>
          <p:nvPr>
            <p:ph idx="1"/>
          </p:nvPr>
        </p:nvSpPr>
        <p:spPr>
          <a:xfrm>
            <a:off x="301625" y="476250"/>
            <a:ext cx="6766560" cy="6381750"/>
          </a:xfrm>
        </p:spPr>
        <p:txBody>
          <a:bodyPr/>
          <a:lstStyle/>
          <a:p>
            <a:pPr marL="0" indent="0">
              <a:buNone/>
            </a:pPr>
            <a:r>
              <a:rPr lang="en-US" sz="1600" b="1" dirty="0">
                <a:latin typeface="Times New Roman" panose="02020603050405020304" charset="0"/>
                <a:cs typeface="Times New Roman" panose="02020603050405020304" charset="0"/>
              </a:rPr>
              <a:t>Owner Actions:</a:t>
            </a:r>
          </a:p>
          <a:p>
            <a:pPr marL="0" indent="0">
              <a:buNone/>
            </a:pPr>
            <a:r>
              <a:rPr lang="en-US" sz="1600" dirty="0">
                <a:latin typeface="Times New Roman" panose="02020603050405020304" charset="0"/>
                <a:cs typeface="Times New Roman" panose="02020603050405020304" charset="0"/>
              </a:rPr>
              <a:t>	</a:t>
            </a:r>
            <a:r>
              <a:rPr lang="en-US" sz="1400" dirty="0">
                <a:latin typeface="Times New Roman" panose="02020603050405020304" charset="0"/>
                <a:cs typeface="Times New Roman" panose="02020603050405020304" charset="0"/>
              </a:rPr>
              <a:t>Enroll Store Employees</a:t>
            </a:r>
          </a:p>
          <a:p>
            <a:pPr marL="0" indent="0">
              <a:buNone/>
            </a:pPr>
            <a:r>
              <a:rPr lang="en-US" sz="1400" dirty="0">
                <a:latin typeface="Times New Roman" panose="02020603050405020304" charset="0"/>
                <a:cs typeface="Times New Roman" panose="02020603050405020304" charset="0"/>
              </a:rPr>
              <a:t>	Manage Employee Records</a:t>
            </a:r>
          </a:p>
          <a:p>
            <a:pPr marL="0" indent="0">
              <a:buNone/>
            </a:pPr>
            <a:endParaRPr lang="en-US" sz="1400" dirty="0">
              <a:latin typeface="Times New Roman" panose="02020603050405020304" charset="0"/>
              <a:cs typeface="Times New Roman" panose="02020603050405020304" charset="0"/>
            </a:endParaRPr>
          </a:p>
          <a:p>
            <a:pPr marL="0" indent="0">
              <a:buNone/>
            </a:pPr>
            <a:r>
              <a:rPr lang="en-US" sz="1600" b="1" dirty="0">
                <a:latin typeface="Times New Roman" panose="02020603050405020304" charset="0"/>
                <a:cs typeface="Times New Roman" panose="02020603050405020304" charset="0"/>
              </a:rPr>
              <a:t>Store Manager Actions</a:t>
            </a:r>
            <a:r>
              <a:rPr lang="en-US" sz="1600" dirty="0">
                <a:latin typeface="Times New Roman" panose="02020603050405020304" charset="0"/>
                <a:cs typeface="Times New Roman" panose="02020603050405020304" charset="0"/>
              </a:rPr>
              <a:t>:</a:t>
            </a:r>
          </a:p>
          <a:p>
            <a:pPr marL="0" indent="0">
              <a:buNone/>
            </a:pPr>
            <a:r>
              <a:rPr lang="en-US" sz="1600" dirty="0">
                <a:latin typeface="Times New Roman" panose="02020603050405020304" charset="0"/>
                <a:cs typeface="Times New Roman" panose="02020603050405020304" charset="0"/>
              </a:rPr>
              <a:t>	</a:t>
            </a:r>
            <a:r>
              <a:rPr lang="en-US" sz="1400" dirty="0">
                <a:latin typeface="Times New Roman" panose="02020603050405020304" charset="0"/>
                <a:cs typeface="Times New Roman" panose="02020603050405020304" charset="0"/>
              </a:rPr>
              <a:t>Upload Image.</a:t>
            </a:r>
          </a:p>
          <a:p>
            <a:pPr marL="0" indent="0">
              <a:buNone/>
            </a:pPr>
            <a:r>
              <a:rPr lang="en-US" sz="1400" dirty="0">
                <a:latin typeface="Times New Roman" panose="02020603050405020304" charset="0"/>
                <a:cs typeface="Times New Roman" panose="02020603050405020304" charset="0"/>
              </a:rPr>
              <a:t>	Receive Low Stock Notification				</a:t>
            </a:r>
          </a:p>
          <a:p>
            <a:pPr marL="0" indent="0">
              <a:buNone/>
            </a:pPr>
            <a:r>
              <a:rPr lang="en-US" sz="1400" dirty="0">
                <a:latin typeface="Times New Roman" panose="02020603050405020304" charset="0"/>
                <a:cs typeface="Times New Roman" panose="02020603050405020304" charset="0"/>
              </a:rPr>
              <a:t>	Enroll Store Employees</a:t>
            </a:r>
          </a:p>
          <a:p>
            <a:pPr marL="0" indent="0">
              <a:buNone/>
            </a:pPr>
            <a:r>
              <a:rPr lang="en-US" sz="1400" dirty="0">
                <a:latin typeface="Times New Roman" panose="02020603050405020304" charset="0"/>
                <a:cs typeface="Times New Roman" panose="02020603050405020304" charset="0"/>
              </a:rPr>
              <a:t>	Manage Employee Records</a:t>
            </a:r>
          </a:p>
          <a:p>
            <a:pPr marL="0" indent="0">
              <a:buNone/>
            </a:pPr>
            <a:endParaRPr lang="en-US" sz="1400" dirty="0">
              <a:latin typeface="Times New Roman" panose="02020603050405020304" charset="0"/>
              <a:cs typeface="Times New Roman" panose="02020603050405020304" charset="0"/>
            </a:endParaRPr>
          </a:p>
          <a:p>
            <a:pPr marL="0" indent="0">
              <a:buNone/>
            </a:pPr>
            <a:endParaRPr lang="en-US" altLang="en-US" sz="1400" dirty="0">
              <a:effectLst/>
              <a:latin typeface="Times New Roman" panose="02020603050405020304" charset="0"/>
              <a:ea typeface="Times New Roman" panose="02020603050405020304" charset="0"/>
              <a:cs typeface="Times New Roman" panose="02020603050405020304" charset="0"/>
            </a:endParaRPr>
          </a:p>
          <a:p>
            <a:pPr marL="0" indent="0" algn="just">
              <a:buNone/>
            </a:pPr>
            <a:r>
              <a:rPr lang="en-US" altLang="en-US" sz="1600" b="1" dirty="0">
                <a:effectLst/>
                <a:latin typeface="Times New Roman" panose="02020603050405020304" charset="0"/>
                <a:ea typeface="Times New Roman" panose="02020603050405020304" charset="0"/>
                <a:cs typeface="Times New Roman" panose="02020603050405020304" charset="0"/>
              </a:rPr>
              <a:t>RCNN Actions:</a:t>
            </a:r>
          </a:p>
          <a:p>
            <a:pPr algn="just"/>
            <a:r>
              <a:rPr lang="en-US" altLang="en-US" sz="1400" dirty="0">
                <a:effectLst/>
                <a:latin typeface="Times New Roman" panose="02020603050405020304" charset="0"/>
                <a:ea typeface="Times New Roman" panose="02020603050405020304" charset="0"/>
                <a:cs typeface="Times New Roman" panose="02020603050405020304" charset="0"/>
              </a:rPr>
              <a:t>Receive &amp; Process Image: Receives the uploaded image and processes it using Faster R-CNN for empty shelf detection.</a:t>
            </a:r>
          </a:p>
          <a:p>
            <a:pPr algn="just"/>
            <a:r>
              <a:rPr lang="en-US" altLang="en-US" sz="1400" dirty="0">
                <a:effectLst/>
                <a:latin typeface="Times New Roman" panose="02020603050405020304" charset="0"/>
                <a:ea typeface="Times New Roman" panose="02020603050405020304" charset="0"/>
                <a:cs typeface="Times New Roman" panose="02020603050405020304" charset="0"/>
              </a:rPr>
              <a:t>Inventory Data Extraction: Extracts labeled items and corresponding stock levels from the image.</a:t>
            </a:r>
          </a:p>
          <a:p>
            <a:pPr marL="0" indent="0" algn="just">
              <a:buNone/>
            </a:pPr>
            <a:endParaRPr lang="en-US" altLang="en-US" sz="1600" dirty="0">
              <a:effectLst/>
              <a:latin typeface="Times New Roman" panose="02020603050405020304" charset="0"/>
              <a:ea typeface="Times New Roman" panose="02020603050405020304" charset="0"/>
              <a:cs typeface="Times New Roman" panose="02020603050405020304" charset="0"/>
            </a:endParaRPr>
          </a:p>
          <a:p>
            <a:pPr marL="0" indent="0">
              <a:buNone/>
            </a:pPr>
            <a:r>
              <a:rPr lang="en-US" sz="1600" b="1" dirty="0">
                <a:latin typeface="Times New Roman" panose="02020603050405020304" charset="0"/>
                <a:cs typeface="Times New Roman" panose="02020603050405020304" charset="0"/>
              </a:rPr>
              <a:t>Inventory System Actions:</a:t>
            </a:r>
          </a:p>
          <a:p>
            <a:r>
              <a:rPr lang="en-US" sz="1400" dirty="0">
                <a:latin typeface="Times New Roman" panose="02020603050405020304" charset="0"/>
                <a:cs typeface="Times New Roman" panose="02020603050405020304" charset="0"/>
              </a:rPr>
              <a:t>Update Inventory: Uses the extracted data to update the inventory database.</a:t>
            </a:r>
          </a:p>
          <a:p>
            <a:r>
              <a:rPr lang="en-US" sz="1400" dirty="0">
                <a:latin typeface="Times New Roman" panose="02020603050405020304" charset="0"/>
                <a:cs typeface="Times New Roman" panose="02020603050405020304" charset="0"/>
              </a:rPr>
              <a:t>Threshold Check &amp; Recommendations: Compares stock levels against thresholds and generates restock recommendations.</a:t>
            </a:r>
          </a:p>
          <a:p>
            <a:r>
              <a:rPr lang="en-US" sz="1400" dirty="0">
                <a:latin typeface="Times New Roman" panose="02020603050405020304" charset="0"/>
                <a:cs typeface="Times New Roman" panose="02020603050405020304" charset="0"/>
              </a:rPr>
              <a:t>Low Stock Notification: Sends alerts or notifications when stock falls below the defined threshold.</a:t>
            </a:r>
          </a:p>
          <a:p>
            <a:pPr marL="0" indent="0" algn="just">
              <a:lnSpc>
                <a:spcPct val="150000"/>
              </a:lnSpc>
              <a:buNone/>
            </a:pPr>
            <a:endParaRPr lang="en-US" altLang="en-US" sz="1600" dirty="0">
              <a:effectLst/>
              <a:latin typeface="Times New Roman" panose="02020603050405020304" charset="0"/>
              <a:ea typeface="Times New Roman" panose="02020603050405020304" charset="0"/>
              <a:cs typeface="Times New Roman" panose="02020603050405020304" charset="0"/>
            </a:endParaRPr>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7068185" y="1283665"/>
            <a:ext cx="4830445" cy="4029710"/>
          </a:xfrm>
          <a:prstGeom prst="rect">
            <a:avLst/>
          </a:prstGeom>
          <a:noFill/>
          <a:ln>
            <a:noFill/>
          </a:ln>
        </p:spPr>
      </p:pic>
      <p:sp>
        <p:nvSpPr>
          <p:cNvPr id="4" name="Text Box 3"/>
          <p:cNvSpPr txBox="1"/>
          <p:nvPr/>
        </p:nvSpPr>
        <p:spPr>
          <a:xfrm>
            <a:off x="7145020" y="5524500"/>
            <a:ext cx="5161915" cy="391795"/>
          </a:xfrm>
          <a:prstGeom prst="rect">
            <a:avLst/>
          </a:prstGeom>
          <a:noFill/>
        </p:spPr>
        <p:txBody>
          <a:bodyPr wrap="square" rtlCol="0">
            <a:noAutofit/>
          </a:bodyPr>
          <a:lstStyle/>
          <a:p>
            <a:pPr algn="ctr">
              <a:lnSpc>
                <a:spcPct val="110000"/>
              </a:lnSpc>
            </a:pPr>
            <a:r>
              <a:rPr lang="en-US" altLang="en-US" sz="1600" b="1" dirty="0">
                <a:latin typeface="Times New Roman" panose="02020603050405020304" charset="0"/>
                <a:cs typeface="Times New Roman" panose="02020603050405020304" charset="0"/>
              </a:rPr>
              <a:t>Fig </a:t>
            </a:r>
            <a:r>
              <a:rPr lang="en-IN" altLang="en-US" sz="1600" b="1" dirty="0">
                <a:latin typeface="Times New Roman" panose="02020603050405020304" charset="0"/>
                <a:cs typeface="Times New Roman" panose="02020603050405020304" charset="0"/>
              </a:rPr>
              <a:t>5.3</a:t>
            </a:r>
            <a:r>
              <a:rPr lang="en-US" altLang="en-US" sz="1600" b="1" dirty="0">
                <a:latin typeface="Times New Roman" panose="02020603050405020304" charset="0"/>
                <a:cs typeface="Times New Roman" panose="02020603050405020304" charset="0"/>
              </a:rPr>
              <a:t>  </a:t>
            </a:r>
            <a:r>
              <a:rPr lang="en-US" sz="1800" dirty="0">
                <a:effectLst/>
                <a:latin typeface="Times New Roman" panose="02020603050405020304" charset="0"/>
                <a:ea typeface="Times New Roman" panose="02020603050405020304" charset="0"/>
              </a:rPr>
              <a:t>Sequence of the </a:t>
            </a:r>
            <a:r>
              <a:rPr lang="en-IN" sz="1800" dirty="0">
                <a:effectLst/>
                <a:latin typeface="Times New Roman" panose="02020603050405020304" charset="0"/>
                <a:ea typeface="Times New Roman" panose="02020603050405020304" charset="0"/>
              </a:rPr>
              <a:t>store management</a:t>
            </a:r>
            <a:endParaRPr lang="en-US" altLang="en-US" sz="1600" b="1" dirty="0">
              <a:latin typeface="Times New Roman" panose="02020603050405020304" charset="0"/>
              <a:cs typeface="Times New Roman" panose="02020603050405020304" charset="0"/>
            </a:endParaRPr>
          </a:p>
        </p:txBody>
      </p:sp>
      <p:sp>
        <p:nvSpPr>
          <p:cNvPr id="18" name="矩形 17"/>
          <p:cNvSpPr/>
          <p:nvPr/>
        </p:nvSpPr>
        <p:spPr>
          <a:xfrm>
            <a:off x="0" y="0"/>
            <a:ext cx="12192000" cy="5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Inter" panose="0200050300000002000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9710"/>
            <a:ext cx="10972800" cy="888365"/>
          </a:xfrm>
        </p:spPr>
        <p:txBody>
          <a:bodyPr/>
          <a:lstStyle/>
          <a:p>
            <a:pPr algn="just"/>
            <a:r>
              <a:rPr lang="en-IN" altLang="en-US" sz="2000" b="1">
                <a:latin typeface="Times New Roman" panose="02020603050405020304" charset="0"/>
                <a:cs typeface="Times New Roman" panose="02020603050405020304" charset="0"/>
              </a:rPr>
              <a:t>6. Testcases</a:t>
            </a:r>
          </a:p>
        </p:txBody>
      </p:sp>
      <p:sp>
        <p:nvSpPr>
          <p:cNvPr id="3" name="Content Placeholder 2"/>
          <p:cNvSpPr>
            <a:spLocks noGrp="1"/>
          </p:cNvSpPr>
          <p:nvPr>
            <p:ph idx="1"/>
          </p:nvPr>
        </p:nvSpPr>
        <p:spPr>
          <a:xfrm>
            <a:off x="609600" y="1395730"/>
            <a:ext cx="10972800" cy="5273040"/>
          </a:xfrm>
        </p:spPr>
        <p:txBody>
          <a:bodyPr/>
          <a:lstStyle/>
          <a:p>
            <a:pPr marL="0" indent="0">
              <a:buNone/>
            </a:pPr>
            <a:r>
              <a:rPr lang="en-IN" altLang="en-US" sz="2600">
                <a:latin typeface="Times New Roman" panose="02020603050405020304" charset="0"/>
                <a:cs typeface="Times New Roman" panose="02020603050405020304" charset="0"/>
              </a:rPr>
              <a:t> </a:t>
            </a:r>
          </a:p>
        </p:txBody>
      </p:sp>
      <p:graphicFrame>
        <p:nvGraphicFramePr>
          <p:cNvPr id="4" name="Table 3"/>
          <p:cNvGraphicFramePr/>
          <p:nvPr>
            <p:custDataLst>
              <p:tags r:id="rId1"/>
            </p:custDataLst>
            <p:extLst>
              <p:ext uri="{D42A27DB-BD31-4B8C-83A1-F6EECF244321}">
                <p14:modId xmlns:p14="http://schemas.microsoft.com/office/powerpoint/2010/main" val="1623975080"/>
              </p:ext>
            </p:extLst>
          </p:nvPr>
        </p:nvGraphicFramePr>
        <p:xfrm>
          <a:off x="733425" y="1108075"/>
          <a:ext cx="9643745" cy="4802505"/>
        </p:xfrm>
        <a:graphic>
          <a:graphicData uri="http://schemas.openxmlformats.org/drawingml/2006/table">
            <a:tbl>
              <a:tblPr/>
              <a:tblGrid>
                <a:gridCol w="1219200">
                  <a:extLst>
                    <a:ext uri="{9D8B030D-6E8A-4147-A177-3AD203B41FA5}">
                      <a16:colId xmlns:a16="http://schemas.microsoft.com/office/drawing/2014/main" xmlns="" val="20000"/>
                    </a:ext>
                  </a:extLst>
                </a:gridCol>
                <a:gridCol w="1878330">
                  <a:extLst>
                    <a:ext uri="{9D8B030D-6E8A-4147-A177-3AD203B41FA5}">
                      <a16:colId xmlns:a16="http://schemas.microsoft.com/office/drawing/2014/main" xmlns="" val="20001"/>
                    </a:ext>
                  </a:extLst>
                </a:gridCol>
                <a:gridCol w="3630930">
                  <a:extLst>
                    <a:ext uri="{9D8B030D-6E8A-4147-A177-3AD203B41FA5}">
                      <a16:colId xmlns:a16="http://schemas.microsoft.com/office/drawing/2014/main" xmlns="" val="20002"/>
                    </a:ext>
                  </a:extLst>
                </a:gridCol>
                <a:gridCol w="1233805">
                  <a:extLst>
                    <a:ext uri="{9D8B030D-6E8A-4147-A177-3AD203B41FA5}">
                      <a16:colId xmlns:a16="http://schemas.microsoft.com/office/drawing/2014/main" xmlns="" val="20003"/>
                    </a:ext>
                  </a:extLst>
                </a:gridCol>
                <a:gridCol w="1681480">
                  <a:extLst>
                    <a:ext uri="{9D8B030D-6E8A-4147-A177-3AD203B41FA5}">
                      <a16:colId xmlns:a16="http://schemas.microsoft.com/office/drawing/2014/main" xmlns="" val="20004"/>
                    </a:ext>
                  </a:extLst>
                </a:gridCol>
              </a:tblGrid>
              <a:tr h="702310">
                <a:tc>
                  <a:txBody>
                    <a:bodyPr/>
                    <a:lstStyle/>
                    <a:p>
                      <a:pPr algn="ctr"/>
                      <a:r>
                        <a:rPr lang="en-US" sz="1400" b="1" dirty="0">
                          <a:effectLst/>
                          <a:latin typeface="Times New Roman" panose="02020603050405020304" charset="0"/>
                          <a:ea typeface="Times New Roman" panose="02020603050405020304" charset="0"/>
                        </a:rPr>
                        <a:t>S.no</a:t>
                      </a:r>
                      <a:endParaRPr lang="en-IN" sz="1100" dirty="0">
                        <a:effectLst/>
                        <a:latin typeface="Times New Roman" panose="02020603050405020304" charset="0"/>
                        <a:ea typeface="Times New Roman" panose="02020603050405020304" charset="0"/>
                      </a:endParaRP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gn="ctr"/>
                      <a:r>
                        <a:rPr lang="en-US" sz="1400" b="1">
                          <a:solidFill>
                            <a:srgbClr val="222222"/>
                          </a:solidFill>
                          <a:effectLst/>
                          <a:latin typeface="Times New Roman" panose="02020603050405020304" charset="0"/>
                          <a:ea typeface="Times New Roman" panose="02020603050405020304" charset="0"/>
                        </a:rPr>
                        <a:t>Test Case</a:t>
                      </a:r>
                      <a:endParaRPr lang="en-IN" sz="1100">
                        <a:effectLst/>
                        <a:latin typeface="Times New Roman" panose="02020603050405020304" charset="0"/>
                        <a:ea typeface="Times New Roman" panose="02020603050405020304" charset="0"/>
                      </a:endParaRP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gn="ctr"/>
                      <a:r>
                        <a:rPr lang="en-US" sz="1400" b="1">
                          <a:solidFill>
                            <a:srgbClr val="222222"/>
                          </a:solidFill>
                          <a:effectLst/>
                          <a:latin typeface="Times New Roman" panose="02020603050405020304" charset="0"/>
                          <a:ea typeface="Times New Roman" panose="02020603050405020304" charset="0"/>
                        </a:rPr>
                        <a:t>Excepted Result</a:t>
                      </a:r>
                      <a:endParaRPr lang="en-IN" sz="1100">
                        <a:effectLst/>
                        <a:latin typeface="Times New Roman" panose="02020603050405020304" charset="0"/>
                        <a:ea typeface="Times New Roman" panose="02020603050405020304" charset="0"/>
                      </a:endParaRP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gn="ctr"/>
                      <a:r>
                        <a:rPr lang="en-US" sz="1400" b="1">
                          <a:solidFill>
                            <a:srgbClr val="222222"/>
                          </a:solidFill>
                          <a:effectLst/>
                          <a:latin typeface="Times New Roman" panose="02020603050405020304" charset="0"/>
                          <a:ea typeface="Times New Roman" panose="02020603050405020304" charset="0"/>
                        </a:rPr>
                        <a:t>Result</a:t>
                      </a:r>
                      <a:endParaRPr lang="en-IN" sz="1100">
                        <a:effectLst/>
                        <a:latin typeface="Times New Roman" panose="02020603050405020304" charset="0"/>
                        <a:ea typeface="Times New Roman" panose="02020603050405020304" charset="0"/>
                      </a:endParaRP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gn="ctr"/>
                      <a:r>
                        <a:rPr lang="en-US" sz="1400" b="1">
                          <a:solidFill>
                            <a:srgbClr val="222222"/>
                          </a:solidFill>
                          <a:effectLst/>
                          <a:latin typeface="Times New Roman" panose="02020603050405020304" charset="0"/>
                          <a:ea typeface="Times New Roman" panose="02020603050405020304" charset="0"/>
                        </a:rPr>
                        <a:t>Remarks(IF Fails)</a:t>
                      </a:r>
                      <a:endParaRPr lang="en-IN" sz="1100">
                        <a:effectLst/>
                        <a:latin typeface="Times New Roman" panose="02020603050405020304" charset="0"/>
                        <a:ea typeface="Times New Roman" panose="02020603050405020304" charset="0"/>
                      </a:endParaRP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xmlns="" val="10000"/>
                  </a:ext>
                </a:extLst>
              </a:tr>
              <a:tr h="750570">
                <a:tc>
                  <a:txBody>
                    <a:bodyPr/>
                    <a:lstStyle/>
                    <a:p>
                      <a:pPr algn="ctr"/>
                      <a:r>
                        <a:rPr lang="en-US" sz="1200">
                          <a:effectLst/>
                          <a:latin typeface="Times New Roman" panose="02020603050405020304" charset="0"/>
                          <a:ea typeface="Times New Roman" panose="02020603050405020304" charset="0"/>
                        </a:rPr>
                        <a:t>1.</a:t>
                      </a:r>
                      <a:endParaRPr lang="en-IN" sz="1100">
                        <a:effectLst/>
                        <a:latin typeface="Times New Roman" panose="02020603050405020304" charset="0"/>
                        <a:ea typeface="Times New Roman" panose="02020603050405020304" charset="0"/>
                      </a:endParaRP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gn="ctr"/>
                      <a:r>
                        <a:rPr lang="en-US" sz="1200">
                          <a:effectLst/>
                          <a:latin typeface="Times New Roman" panose="02020603050405020304" charset="0"/>
                          <a:ea typeface="Times New Roman" panose="02020603050405020304" charset="0"/>
                        </a:rPr>
                        <a:t>User Register</a:t>
                      </a:r>
                      <a:endParaRPr lang="en-IN" sz="1100">
                        <a:effectLst/>
                        <a:latin typeface="Times New Roman" panose="02020603050405020304" charset="0"/>
                        <a:ea typeface="Times New Roman" panose="02020603050405020304" charset="0"/>
                      </a:endParaRP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gn="ctr"/>
                      <a:r>
                        <a:rPr lang="en-US" sz="1200">
                          <a:effectLst/>
                          <a:latin typeface="Times New Roman" panose="02020603050405020304" charset="0"/>
                          <a:ea typeface="Times New Roman" panose="02020603050405020304" charset="0"/>
                        </a:rPr>
                        <a:t>If User registration successfully.</a:t>
                      </a:r>
                      <a:endParaRPr lang="en-IN" sz="1100">
                        <a:effectLst/>
                        <a:latin typeface="Times New Roman" panose="02020603050405020304" charset="0"/>
                        <a:ea typeface="Times New Roman" panose="02020603050405020304" charset="0"/>
                      </a:endParaRP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gn="ctr"/>
                      <a:r>
                        <a:rPr lang="en-US" sz="1200">
                          <a:effectLst/>
                          <a:latin typeface="Times New Roman" panose="02020603050405020304" charset="0"/>
                          <a:ea typeface="Times New Roman" panose="02020603050405020304" charset="0"/>
                        </a:rPr>
                        <a:t>Pass</a:t>
                      </a:r>
                      <a:endParaRPr lang="en-IN" sz="1100">
                        <a:effectLst/>
                        <a:latin typeface="Times New Roman" panose="02020603050405020304" charset="0"/>
                        <a:ea typeface="Times New Roman" panose="02020603050405020304" charset="0"/>
                      </a:endParaRP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gn="ctr"/>
                      <a:r>
                        <a:rPr lang="en-US" sz="1200">
                          <a:effectLst/>
                          <a:latin typeface="Times New Roman" panose="02020603050405020304" charset="0"/>
                          <a:ea typeface="Times New Roman" panose="02020603050405020304" charset="0"/>
                        </a:rPr>
                        <a:t>If already user email exist then it fails.</a:t>
                      </a:r>
                      <a:endParaRPr lang="en-IN" sz="1100">
                        <a:effectLst/>
                        <a:latin typeface="Times New Roman" panose="02020603050405020304" charset="0"/>
                        <a:ea typeface="Times New Roman" panose="02020603050405020304" charset="0"/>
                      </a:endParaRP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xmlns="" val="10001"/>
                  </a:ext>
                </a:extLst>
              </a:tr>
              <a:tr h="718820">
                <a:tc>
                  <a:txBody>
                    <a:bodyPr/>
                    <a:lstStyle/>
                    <a:p>
                      <a:pPr algn="ctr"/>
                      <a:r>
                        <a:rPr lang="en-US" sz="1200">
                          <a:effectLst/>
                          <a:latin typeface="Times New Roman" panose="02020603050405020304" charset="0"/>
                          <a:ea typeface="Times New Roman" panose="02020603050405020304" charset="0"/>
                        </a:rPr>
                        <a:t>2.</a:t>
                      </a:r>
                      <a:endParaRPr lang="en-IN" sz="1100">
                        <a:effectLst/>
                        <a:latin typeface="Times New Roman" panose="02020603050405020304" charset="0"/>
                        <a:ea typeface="Times New Roman" panose="02020603050405020304" charset="0"/>
                      </a:endParaRP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gn="ctr"/>
                      <a:r>
                        <a:rPr lang="en-US" sz="1200">
                          <a:effectLst/>
                          <a:latin typeface="Times New Roman" panose="02020603050405020304" charset="0"/>
                          <a:ea typeface="Times New Roman" panose="02020603050405020304" charset="0"/>
                        </a:rPr>
                        <a:t>User Login</a:t>
                      </a:r>
                      <a:endParaRPr lang="en-IN" sz="1100">
                        <a:effectLst/>
                        <a:latin typeface="Times New Roman" panose="02020603050405020304" charset="0"/>
                        <a:ea typeface="Times New Roman" panose="02020603050405020304" charset="0"/>
                      </a:endParaRP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gn="ctr"/>
                      <a:r>
                        <a:rPr lang="en-US" sz="1200">
                          <a:effectLst/>
                          <a:latin typeface="Times New Roman" panose="02020603050405020304" charset="0"/>
                          <a:ea typeface="Times New Roman" panose="02020603050405020304" charset="0"/>
                        </a:rPr>
                        <a:t>If Username and password is correct then it will getting valid page.</a:t>
                      </a:r>
                      <a:endParaRPr lang="en-IN" sz="1100">
                        <a:effectLst/>
                        <a:latin typeface="Times New Roman" panose="02020603050405020304" charset="0"/>
                        <a:ea typeface="Times New Roman" panose="02020603050405020304" charset="0"/>
                      </a:endParaRP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gn="ctr"/>
                      <a:r>
                        <a:rPr lang="en-US" sz="1200">
                          <a:effectLst/>
                          <a:latin typeface="Times New Roman" panose="02020603050405020304" charset="0"/>
                          <a:ea typeface="Times New Roman" panose="02020603050405020304" charset="0"/>
                        </a:rPr>
                        <a:t>Pass</a:t>
                      </a:r>
                      <a:endParaRPr lang="en-IN" sz="1100">
                        <a:effectLst/>
                        <a:latin typeface="Times New Roman" panose="02020603050405020304" charset="0"/>
                        <a:ea typeface="Times New Roman" panose="02020603050405020304" charset="0"/>
                      </a:endParaRP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gn="ctr"/>
                      <a:r>
                        <a:rPr lang="en-US" sz="1200">
                          <a:effectLst/>
                          <a:latin typeface="Times New Roman" panose="02020603050405020304" charset="0"/>
                          <a:ea typeface="Times New Roman" panose="02020603050405020304" charset="0"/>
                        </a:rPr>
                        <a:t>Un Register Users will not logged in.</a:t>
                      </a:r>
                      <a:endParaRPr lang="en-IN" sz="1100">
                        <a:effectLst/>
                        <a:latin typeface="Times New Roman" panose="02020603050405020304" charset="0"/>
                        <a:ea typeface="Times New Roman" panose="02020603050405020304" charset="0"/>
                      </a:endParaRP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xmlns="" val="10002"/>
                  </a:ext>
                </a:extLst>
              </a:tr>
              <a:tr h="554990">
                <a:tc>
                  <a:txBody>
                    <a:bodyPr/>
                    <a:lstStyle/>
                    <a:p>
                      <a:pPr algn="ctr"/>
                      <a:r>
                        <a:rPr lang="en-US" sz="1200">
                          <a:effectLst/>
                          <a:latin typeface="Times New Roman" panose="02020603050405020304" charset="0"/>
                          <a:ea typeface="Times New Roman" panose="02020603050405020304" charset="0"/>
                        </a:rPr>
                        <a:t>3.</a:t>
                      </a:r>
                      <a:endParaRPr lang="en-IN" sz="1100">
                        <a:effectLst/>
                        <a:latin typeface="Times New Roman" panose="02020603050405020304" charset="0"/>
                        <a:ea typeface="Times New Roman" panose="02020603050405020304" charset="0"/>
                      </a:endParaRP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gn="ctr"/>
                      <a:r>
                        <a:rPr lang="en-US" sz="1200">
                          <a:effectLst/>
                          <a:latin typeface="Times New Roman" panose="02020603050405020304" charset="0"/>
                          <a:ea typeface="Times New Roman" panose="02020603050405020304" charset="0"/>
                        </a:rPr>
                        <a:t>Admin Add the Data</a:t>
                      </a:r>
                      <a:endParaRPr lang="en-IN" sz="1100">
                        <a:effectLst/>
                        <a:latin typeface="Times New Roman" panose="02020603050405020304" charset="0"/>
                        <a:ea typeface="Times New Roman" panose="02020603050405020304" charset="0"/>
                      </a:endParaRP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gn="ctr"/>
                      <a:r>
                        <a:rPr lang="en-US" sz="1200">
                          <a:effectLst/>
                          <a:latin typeface="Times New Roman" panose="02020603050405020304" charset="0"/>
                          <a:ea typeface="Times New Roman" panose="02020603050405020304" charset="0"/>
                        </a:rPr>
                        <a:t>A new record will added to our dataset.</a:t>
                      </a:r>
                      <a:endParaRPr lang="en-IN" sz="1100">
                        <a:effectLst/>
                        <a:latin typeface="Times New Roman" panose="02020603050405020304" charset="0"/>
                        <a:ea typeface="Times New Roman" panose="02020603050405020304" charset="0"/>
                      </a:endParaRP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gn="ctr"/>
                      <a:r>
                        <a:rPr lang="en-US" sz="1200">
                          <a:effectLst/>
                          <a:latin typeface="Times New Roman" panose="02020603050405020304" charset="0"/>
                          <a:ea typeface="Times New Roman" panose="02020603050405020304" charset="0"/>
                        </a:rPr>
                        <a:t>Pass </a:t>
                      </a:r>
                      <a:endParaRPr lang="en-IN" sz="1100">
                        <a:effectLst/>
                        <a:latin typeface="Times New Roman" panose="02020603050405020304" charset="0"/>
                        <a:ea typeface="Times New Roman" panose="02020603050405020304" charset="0"/>
                      </a:endParaRP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gn="ctr"/>
                      <a:r>
                        <a:rPr lang="en-US" sz="1200">
                          <a:effectLst/>
                          <a:latin typeface="Times New Roman" panose="02020603050405020304" charset="0"/>
                          <a:ea typeface="Times New Roman" panose="02020603050405020304" charset="0"/>
                        </a:rPr>
                        <a:t>Data types not match then this case failed </a:t>
                      </a:r>
                      <a:endParaRPr lang="en-IN" sz="1100">
                        <a:effectLst/>
                        <a:latin typeface="Times New Roman" panose="02020603050405020304" charset="0"/>
                        <a:ea typeface="Times New Roman" panose="02020603050405020304" charset="0"/>
                      </a:endParaRP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xmlns="" val="10003"/>
                  </a:ext>
                </a:extLst>
              </a:tr>
              <a:tr h="554990">
                <a:tc>
                  <a:txBody>
                    <a:bodyPr/>
                    <a:lstStyle/>
                    <a:p>
                      <a:pPr algn="ctr"/>
                      <a:r>
                        <a:rPr lang="en-US" sz="1200">
                          <a:effectLst/>
                          <a:latin typeface="Times New Roman" panose="02020603050405020304" charset="0"/>
                          <a:ea typeface="Times New Roman" panose="02020603050405020304" charset="0"/>
                        </a:rPr>
                        <a:t>4.</a:t>
                      </a:r>
                      <a:endParaRPr lang="en-IN" sz="1100">
                        <a:effectLst/>
                        <a:latin typeface="Times New Roman" panose="02020603050405020304" charset="0"/>
                        <a:ea typeface="Times New Roman" panose="02020603050405020304" charset="0"/>
                      </a:endParaRP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gn="ctr"/>
                      <a:r>
                        <a:rPr lang="en-US" sz="1200" dirty="0">
                          <a:effectLst/>
                          <a:latin typeface="Times New Roman" panose="02020603050405020304" charset="0"/>
                          <a:ea typeface="Times New Roman" panose="02020603050405020304" charset="0"/>
                        </a:rPr>
                        <a:t>Data Cleaning</a:t>
                      </a:r>
                      <a:endParaRPr lang="en-IN" sz="1100" dirty="0">
                        <a:effectLst/>
                        <a:latin typeface="Times New Roman" panose="02020603050405020304" charset="0"/>
                        <a:ea typeface="Times New Roman" panose="02020603050405020304" charset="0"/>
                      </a:endParaRP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gn="ctr"/>
                      <a:r>
                        <a:rPr lang="en-US" sz="1200" dirty="0">
                          <a:effectLst/>
                          <a:latin typeface="Times New Roman" panose="02020603050405020304" charset="0"/>
                          <a:ea typeface="Times New Roman" panose="02020603050405020304" charset="0"/>
                        </a:rPr>
                        <a:t>Data will be cleaned.</a:t>
                      </a:r>
                      <a:endParaRPr lang="en-IN" sz="1100" dirty="0">
                        <a:effectLst/>
                        <a:latin typeface="Times New Roman" panose="02020603050405020304" charset="0"/>
                        <a:ea typeface="Times New Roman" panose="02020603050405020304" charset="0"/>
                      </a:endParaRP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gn="ctr"/>
                      <a:r>
                        <a:rPr lang="en-US" sz="1200">
                          <a:effectLst/>
                          <a:latin typeface="Times New Roman" panose="02020603050405020304" charset="0"/>
                          <a:ea typeface="Times New Roman" panose="02020603050405020304" charset="0"/>
                        </a:rPr>
                        <a:t>Pass</a:t>
                      </a:r>
                      <a:endParaRPr lang="en-IN" sz="1100">
                        <a:effectLst/>
                        <a:latin typeface="Times New Roman" panose="02020603050405020304" charset="0"/>
                        <a:ea typeface="Times New Roman" panose="02020603050405020304" charset="0"/>
                      </a:endParaRP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gn="ctr"/>
                      <a:r>
                        <a:rPr lang="en-US" sz="1200" dirty="0">
                          <a:effectLst/>
                          <a:latin typeface="Times New Roman" panose="02020603050405020304" charset="0"/>
                          <a:ea typeface="Times New Roman" panose="02020603050405020304" charset="0"/>
                        </a:rPr>
                        <a:t>The data will be </a:t>
                      </a:r>
                      <a:r>
                        <a:rPr lang="en-US" sz="1200" dirty="0" smtClean="0">
                          <a:effectLst/>
                          <a:latin typeface="Times New Roman" panose="02020603050405020304" charset="0"/>
                          <a:ea typeface="Times New Roman" panose="02020603050405020304" charset="0"/>
                        </a:rPr>
                        <a:t>in </a:t>
                      </a:r>
                      <a:r>
                        <a:rPr lang="en-US" sz="1200" dirty="0" err="1" smtClean="0">
                          <a:effectLst/>
                          <a:latin typeface="Times New Roman" panose="02020603050405020304" charset="0"/>
                          <a:ea typeface="Times New Roman" panose="02020603050405020304" charset="0"/>
                        </a:rPr>
                        <a:t>int</a:t>
                      </a:r>
                      <a:r>
                        <a:rPr lang="en-US" sz="1200" dirty="0" smtClean="0">
                          <a:effectLst/>
                          <a:latin typeface="Times New Roman" panose="02020603050405020304" charset="0"/>
                          <a:ea typeface="Times New Roman" panose="02020603050405020304" charset="0"/>
                        </a:rPr>
                        <a:t> </a:t>
                      </a:r>
                      <a:r>
                        <a:rPr lang="en-US" sz="1200" dirty="0">
                          <a:effectLst/>
                          <a:latin typeface="Times New Roman" panose="02020603050405020304" charset="0"/>
                          <a:ea typeface="Times New Roman" panose="02020603050405020304" charset="0"/>
                        </a:rPr>
                        <a:t>or float format, otherwise algorithm will not work..</a:t>
                      </a:r>
                      <a:endParaRPr lang="en-IN" sz="1100" dirty="0">
                        <a:effectLst/>
                        <a:latin typeface="Times New Roman" panose="02020603050405020304" charset="0"/>
                        <a:ea typeface="Times New Roman" panose="02020603050405020304" charset="0"/>
                      </a:endParaRP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xmlns="" val="10004"/>
                  </a:ext>
                </a:extLst>
              </a:tr>
              <a:tr h="751205">
                <a:tc>
                  <a:txBody>
                    <a:bodyPr/>
                    <a:lstStyle/>
                    <a:p>
                      <a:pPr algn="ctr"/>
                      <a:r>
                        <a:rPr lang="en-US" sz="1200">
                          <a:effectLst/>
                          <a:latin typeface="Times New Roman" panose="02020603050405020304" charset="0"/>
                          <a:ea typeface="Times New Roman" panose="02020603050405020304" charset="0"/>
                        </a:rPr>
                        <a:t>5.</a:t>
                      </a:r>
                      <a:endParaRPr lang="en-IN" sz="1100">
                        <a:effectLst/>
                        <a:latin typeface="Times New Roman" panose="02020603050405020304" charset="0"/>
                        <a:ea typeface="Times New Roman" panose="02020603050405020304" charset="0"/>
                      </a:endParaRP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gn="ctr"/>
                      <a:r>
                        <a:rPr lang="en-US" sz="1200">
                          <a:effectLst/>
                          <a:latin typeface="Times New Roman" panose="02020603050405020304" charset="0"/>
                          <a:ea typeface="Times New Roman" panose="02020603050405020304" charset="0"/>
                        </a:rPr>
                        <a:t>Mean Square error calculates</a:t>
                      </a:r>
                      <a:endParaRPr lang="en-IN" sz="1100">
                        <a:effectLst/>
                        <a:latin typeface="Times New Roman" panose="02020603050405020304" charset="0"/>
                        <a:ea typeface="Times New Roman" panose="02020603050405020304" charset="0"/>
                      </a:endParaRP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gn="ctr"/>
                      <a:r>
                        <a:rPr lang="en-US" sz="1200">
                          <a:effectLst/>
                          <a:latin typeface="Times New Roman" panose="02020603050405020304" charset="0"/>
                          <a:ea typeface="Times New Roman" panose="02020603050405020304" charset="0"/>
                        </a:rPr>
                        <a:t>Means Square error calculation</a:t>
                      </a:r>
                      <a:endParaRPr lang="en-IN" sz="1100">
                        <a:effectLst/>
                        <a:latin typeface="Times New Roman" panose="02020603050405020304" charset="0"/>
                        <a:ea typeface="Times New Roman" panose="02020603050405020304" charset="0"/>
                      </a:endParaRP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gn="ctr"/>
                      <a:r>
                        <a:rPr lang="en-US" sz="1200">
                          <a:effectLst/>
                          <a:latin typeface="Times New Roman" panose="02020603050405020304" charset="0"/>
                          <a:ea typeface="Times New Roman" panose="02020603050405020304" charset="0"/>
                        </a:rPr>
                        <a:t>Pass</a:t>
                      </a:r>
                      <a:endParaRPr lang="en-IN" sz="1100">
                        <a:effectLst/>
                        <a:latin typeface="Times New Roman" panose="02020603050405020304" charset="0"/>
                        <a:ea typeface="Times New Roman" panose="02020603050405020304" charset="0"/>
                      </a:endParaRP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gn="ctr"/>
                      <a:r>
                        <a:rPr lang="en-US" sz="1200">
                          <a:effectLst/>
                          <a:latin typeface="Times New Roman" panose="02020603050405020304" charset="0"/>
                          <a:ea typeface="Times New Roman" panose="02020603050405020304" charset="0"/>
                        </a:rPr>
                        <a:t>If noisy data there then the result will not accurate</a:t>
                      </a:r>
                      <a:endParaRPr lang="en-IN" sz="1100">
                        <a:effectLst/>
                        <a:latin typeface="Times New Roman" panose="02020603050405020304" charset="0"/>
                        <a:ea typeface="Times New Roman" panose="02020603050405020304" charset="0"/>
                      </a:endParaRP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xmlns="" val="10005"/>
                  </a:ext>
                </a:extLst>
              </a:tr>
              <a:tr h="769620">
                <a:tc>
                  <a:txBody>
                    <a:bodyPr/>
                    <a:lstStyle/>
                    <a:p>
                      <a:pPr algn="ctr"/>
                      <a:r>
                        <a:rPr lang="en-US" sz="1200">
                          <a:effectLst/>
                          <a:latin typeface="Times New Roman" panose="02020603050405020304" charset="0"/>
                          <a:ea typeface="Times New Roman" panose="02020603050405020304" charset="0"/>
                        </a:rPr>
                        <a:t>6.</a:t>
                      </a:r>
                      <a:endParaRPr lang="en-IN" sz="1100">
                        <a:effectLst/>
                        <a:latin typeface="Times New Roman" panose="02020603050405020304" charset="0"/>
                        <a:ea typeface="Times New Roman" panose="02020603050405020304" charset="0"/>
                      </a:endParaRP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gn="ctr"/>
                      <a:r>
                        <a:rPr lang="en-US" sz="1200">
                          <a:effectLst/>
                          <a:latin typeface="Times New Roman" panose="02020603050405020304" charset="0"/>
                          <a:ea typeface="Times New Roman" panose="02020603050405020304" charset="0"/>
                        </a:rPr>
                        <a:t>Mean Absolute Error calculation </a:t>
                      </a:r>
                      <a:endParaRPr lang="en-IN" sz="1100">
                        <a:effectLst/>
                        <a:latin typeface="Times New Roman" panose="02020603050405020304" charset="0"/>
                        <a:ea typeface="Times New Roman" panose="02020603050405020304" charset="0"/>
                      </a:endParaRP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gn="ctr"/>
                      <a:r>
                        <a:rPr lang="en-US" sz="1200" dirty="0">
                          <a:effectLst/>
                          <a:latin typeface="Times New Roman" panose="02020603050405020304" charset="0"/>
                          <a:ea typeface="Times New Roman" panose="02020603050405020304" charset="0"/>
                        </a:rPr>
                        <a:t>Selected Model Mean Absolute Error calculated and sent to browser.</a:t>
                      </a:r>
                      <a:endParaRPr lang="en-IN" sz="1100" dirty="0">
                        <a:effectLst/>
                        <a:latin typeface="Times New Roman" panose="02020603050405020304" charset="0"/>
                        <a:ea typeface="Times New Roman" panose="02020603050405020304" charset="0"/>
                      </a:endParaRP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algn="ctr"/>
                      <a:r>
                        <a:rPr lang="en-US" sz="1200">
                          <a:effectLst/>
                          <a:latin typeface="Times New Roman" panose="02020603050405020304" charset="0"/>
                          <a:ea typeface="Times New Roman" panose="02020603050405020304" charset="0"/>
                        </a:rPr>
                        <a:t>Pass</a:t>
                      </a:r>
                      <a:endParaRPr lang="en-IN" sz="1100">
                        <a:effectLst/>
                        <a:latin typeface="Times New Roman" panose="02020603050405020304" charset="0"/>
                        <a:ea typeface="Times New Roman" panose="02020603050405020304" charset="0"/>
                      </a:endParaRP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r>
                        <a:rPr lang="en-US" sz="1200" dirty="0">
                          <a:effectLst/>
                          <a:latin typeface="Times New Roman" panose="02020603050405020304" charset="0"/>
                          <a:ea typeface="Times New Roman" panose="02020603050405020304" charset="0"/>
                        </a:rPr>
                        <a:t>If noisy data there then the result will not accurate.</a:t>
                      </a:r>
                      <a:endParaRPr lang="en-IN" sz="1100" dirty="0">
                        <a:effectLst/>
                        <a:latin typeface="Times New Roman" panose="02020603050405020304" charset="0"/>
                        <a:ea typeface="Times New Roman" panose="02020603050405020304" charset="0"/>
                      </a:endParaRPr>
                    </a:p>
                  </a:txBody>
                  <a:tcPr marL="68580" marR="68580" marT="0" marB="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xmlns="" val="10006"/>
                  </a:ext>
                </a:extLst>
              </a:tr>
            </a:tbl>
          </a:graphicData>
        </a:graphic>
      </p:graphicFrame>
      <p:sp>
        <p:nvSpPr>
          <p:cNvPr id="18" name="矩形 17"/>
          <p:cNvSpPr/>
          <p:nvPr/>
        </p:nvSpPr>
        <p:spPr>
          <a:xfrm>
            <a:off x="0" y="0"/>
            <a:ext cx="12192000" cy="5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Inter" panose="020005030000000200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492125" y="459105"/>
            <a:ext cx="11090275" cy="541020"/>
          </a:xfrm>
          <a:prstGeom prst="rect">
            <a:avLst/>
          </a:prstGeom>
          <a:noFill/>
        </p:spPr>
        <p:txBody>
          <a:bodyPr wrap="square" rtlCol="0">
            <a:noAutofit/>
          </a:bodyPr>
          <a:lstStyle/>
          <a:p>
            <a:r>
              <a:rPr lang="en-IN" altLang="en-US" sz="2000" b="1">
                <a:latin typeface="Times New Roman" panose="02020603050405020304" charset="0"/>
                <a:cs typeface="Times New Roman" panose="02020603050405020304" charset="0"/>
              </a:rPr>
              <a:t>7. RESULTS</a:t>
            </a:r>
          </a:p>
        </p:txBody>
      </p:sp>
      <p:sp>
        <p:nvSpPr>
          <p:cNvPr id="4" name="Text Box 3"/>
          <p:cNvSpPr txBox="1"/>
          <p:nvPr/>
        </p:nvSpPr>
        <p:spPr>
          <a:xfrm>
            <a:off x="3206115" y="5875655"/>
            <a:ext cx="7830820" cy="450215"/>
          </a:xfrm>
          <a:prstGeom prst="rect">
            <a:avLst/>
          </a:prstGeom>
          <a:noFill/>
        </p:spPr>
        <p:txBody>
          <a:bodyPr wrap="square" rtlCol="0">
            <a:noAutofit/>
          </a:bodyPr>
          <a:lstStyle/>
          <a:p>
            <a:pPr algn="ctr"/>
            <a:r>
              <a:rPr lang="en-US" altLang="en-US" sz="2000" b="1">
                <a:latin typeface="Times New Roman" panose="02020603050405020304" charset="0"/>
                <a:cs typeface="Times New Roman" panose="02020603050405020304" charset="0"/>
              </a:rPr>
              <a:t>Fig </a:t>
            </a:r>
            <a:r>
              <a:rPr lang="en-IN" altLang="en-US" sz="2000" b="1">
                <a:latin typeface="Times New Roman" panose="02020603050405020304" charset="0"/>
                <a:cs typeface="Times New Roman" panose="02020603050405020304" charset="0"/>
              </a:rPr>
              <a:t>7.1 </a:t>
            </a:r>
            <a:r>
              <a:rPr lang="en-US" altLang="en-US" sz="2000" b="1">
                <a:latin typeface="Times New Roman" panose="02020603050405020304" charset="0"/>
                <a:cs typeface="Times New Roman" panose="02020603050405020304" charset="0"/>
              </a:rPr>
              <a:t> User Interface for Image Upload in a Web Application</a:t>
            </a:r>
          </a:p>
        </p:txBody>
      </p:sp>
      <p:sp>
        <p:nvSpPr>
          <p:cNvPr id="18" name="矩形 17"/>
          <p:cNvSpPr/>
          <p:nvPr/>
        </p:nvSpPr>
        <p:spPr>
          <a:xfrm>
            <a:off x="0" y="0"/>
            <a:ext cx="12192000" cy="5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Inter" panose="02000503000000020004" charset="0"/>
            </a:endParaRPr>
          </a:p>
        </p:txBody>
      </p:sp>
      <p:pic>
        <p:nvPicPr>
          <p:cNvPr id="10" name="Content Placeholder 9">
            <a:extLst>
              <a:ext uri="{FF2B5EF4-FFF2-40B4-BE49-F238E27FC236}">
                <a16:creationId xmlns:a16="http://schemas.microsoft.com/office/drawing/2014/main" xmlns="" id="{BBC66007-510B-7E33-84C2-8AC3E84E3DC8}"/>
              </a:ext>
            </a:extLst>
          </p:cNvPr>
          <p:cNvPicPr>
            <a:picLocks noGrp="1" noChangeAspect="1"/>
          </p:cNvPicPr>
          <p:nvPr>
            <p:ph sz="half" idx="1"/>
          </p:nvPr>
        </p:nvPicPr>
        <p:blipFill>
          <a:blip r:embed="rId2"/>
          <a:stretch>
            <a:fillRect/>
          </a:stretch>
        </p:blipFill>
        <p:spPr>
          <a:xfrm>
            <a:off x="1070131" y="1095902"/>
            <a:ext cx="9934262" cy="477975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100" y="305435"/>
            <a:ext cx="10972800" cy="882650"/>
          </a:xfrm>
        </p:spPr>
        <p:txBody>
          <a:bodyPr/>
          <a:lstStyle/>
          <a:p>
            <a:pPr algn="just"/>
            <a:r>
              <a:rPr lang="en-IN" altLang="en-US" sz="2000" b="1" dirty="0">
                <a:latin typeface="Times New Roman" panose="02020603050405020304" charset="0"/>
                <a:cs typeface="Times New Roman" panose="02020603050405020304" charset="0"/>
              </a:rPr>
              <a:t>Shelf Detection</a:t>
            </a:r>
          </a:p>
        </p:txBody>
      </p:sp>
      <p:sp>
        <p:nvSpPr>
          <p:cNvPr id="5" name="Text Box 4"/>
          <p:cNvSpPr txBox="1"/>
          <p:nvPr/>
        </p:nvSpPr>
        <p:spPr>
          <a:xfrm>
            <a:off x="292100" y="872490"/>
            <a:ext cx="5358130" cy="5985510"/>
          </a:xfrm>
          <a:prstGeom prst="rect">
            <a:avLst/>
          </a:prstGeom>
          <a:noFill/>
        </p:spPr>
        <p:txBody>
          <a:bodyPr wrap="square" rtlCol="0">
            <a:noAutofit/>
          </a:bodyPr>
          <a:lstStyle/>
          <a:p>
            <a:pPr indent="0" algn="just">
              <a:lnSpc>
                <a:spcPct val="150000"/>
              </a:lnSpc>
              <a:buFont typeface="Arial" panose="020B0604020202020204" pitchFamily="34" charset="0"/>
              <a:buNone/>
            </a:pPr>
            <a:r>
              <a:rPr lang="en-IN" altLang="en-US" sz="1600" b="1" dirty="0">
                <a:latin typeface="Times New Roman" panose="02020603050405020304" charset="0"/>
                <a:cs typeface="Times New Roman" panose="02020603050405020304" charset="0"/>
              </a:rPr>
              <a:t>Top</a:t>
            </a:r>
            <a:r>
              <a:rPr lang="en-US" altLang="en-US" sz="1600" b="1" dirty="0">
                <a:latin typeface="Times New Roman" panose="02020603050405020304" charset="0"/>
                <a:cs typeface="Times New Roman" panose="02020603050405020304" charset="0"/>
              </a:rPr>
              <a:t> Image:</a:t>
            </a:r>
          </a:p>
          <a:p>
            <a:pPr marL="285750" indent="-285750" algn="just">
              <a:lnSpc>
                <a:spcPct val="150000"/>
              </a:lnSpc>
              <a:buFont typeface="Arial" panose="020B0604020202020204" pitchFamily="34" charset="0"/>
              <a:buChar char="•"/>
            </a:pPr>
            <a:r>
              <a:rPr lang="en-US" altLang="en-US" sz="1600" dirty="0">
                <a:latin typeface="Times New Roman" panose="02020603050405020304" charset="0"/>
                <a:cs typeface="Times New Roman" panose="02020603050405020304" charset="0"/>
              </a:rPr>
              <a:t>Shows a partially stocked shelf in its original form.</a:t>
            </a:r>
          </a:p>
          <a:p>
            <a:pPr marL="285750" indent="-285750" algn="just">
              <a:lnSpc>
                <a:spcPct val="150000"/>
              </a:lnSpc>
              <a:buFont typeface="Arial" panose="020B0604020202020204" pitchFamily="34" charset="0"/>
              <a:buChar char="•"/>
            </a:pPr>
            <a:r>
              <a:rPr lang="en-US" altLang="en-US" sz="1600" dirty="0">
                <a:latin typeface="Times New Roman" panose="02020603050405020304" charset="0"/>
                <a:cs typeface="Times New Roman" panose="02020603050405020304" charset="0"/>
              </a:rPr>
              <a:t>The Faster R-CNN model analyzes shelf space under varying lighting and product arrangements.</a:t>
            </a:r>
          </a:p>
          <a:p>
            <a:pPr indent="0" algn="just">
              <a:lnSpc>
                <a:spcPct val="150000"/>
              </a:lnSpc>
              <a:buFont typeface="Arial" panose="020B0604020202020204" pitchFamily="34" charset="0"/>
              <a:buNone/>
            </a:pPr>
            <a:r>
              <a:rPr lang="en-IN" altLang="en-US" sz="1600" b="1" dirty="0">
                <a:latin typeface="Times New Roman" panose="02020603050405020304" charset="0"/>
                <a:cs typeface="Times New Roman" panose="02020603050405020304" charset="0"/>
              </a:rPr>
              <a:t>Bottom</a:t>
            </a:r>
            <a:r>
              <a:rPr lang="en-US" altLang="en-US" sz="1600" b="1" dirty="0">
                <a:latin typeface="Times New Roman" panose="02020603050405020304" charset="0"/>
                <a:cs typeface="Times New Roman" panose="02020603050405020304" charset="0"/>
              </a:rPr>
              <a:t> Image:</a:t>
            </a:r>
          </a:p>
          <a:p>
            <a:pPr marL="285750" indent="-285750" algn="just">
              <a:lnSpc>
                <a:spcPct val="150000"/>
              </a:lnSpc>
              <a:buFont typeface="Arial" panose="020B0604020202020204" pitchFamily="34" charset="0"/>
              <a:buChar char="•"/>
            </a:pPr>
            <a:r>
              <a:rPr lang="en-US" altLang="en-US" sz="1600" dirty="0">
                <a:latin typeface="Times New Roman" panose="02020603050405020304" charset="0"/>
                <a:cs typeface="Times New Roman" panose="02020603050405020304" charset="0"/>
              </a:rPr>
              <a:t>Highlights empty or near-empty areas in red.</a:t>
            </a:r>
          </a:p>
          <a:p>
            <a:pPr marL="285750" indent="-285750" algn="just">
              <a:lnSpc>
                <a:spcPct val="150000"/>
              </a:lnSpc>
              <a:buFont typeface="Arial" panose="020B0604020202020204" pitchFamily="34" charset="0"/>
              <a:buChar char="•"/>
            </a:pPr>
            <a:r>
              <a:rPr lang="en-US" altLang="en-US" sz="1600" dirty="0">
                <a:latin typeface="Times New Roman" panose="02020603050405020304" charset="0"/>
                <a:cs typeface="Times New Roman" panose="02020603050405020304" charset="0"/>
              </a:rPr>
              <a:t>These detected regions indicate where stock is low or missing.</a:t>
            </a:r>
          </a:p>
          <a:p>
            <a:pPr indent="0" algn="just">
              <a:lnSpc>
                <a:spcPct val="150000"/>
              </a:lnSpc>
              <a:buFont typeface="Arial" panose="020B0604020202020204" pitchFamily="34" charset="0"/>
              <a:buNone/>
            </a:pPr>
            <a:r>
              <a:rPr lang="en-US" altLang="en-US" sz="1600" b="1" dirty="0">
                <a:latin typeface="Times New Roman" panose="02020603050405020304" charset="0"/>
                <a:cs typeface="Times New Roman" panose="02020603050405020304" charset="0"/>
              </a:rPr>
              <a:t>Key Observations:</a:t>
            </a:r>
          </a:p>
          <a:p>
            <a:pPr marL="285750" indent="-285750" algn="just">
              <a:lnSpc>
                <a:spcPct val="150000"/>
              </a:lnSpc>
              <a:buFont typeface="Arial" panose="020B0604020202020204" pitchFamily="34" charset="0"/>
              <a:buChar char="•"/>
            </a:pPr>
            <a:r>
              <a:rPr lang="en-US" altLang="en-US" sz="1600" dirty="0">
                <a:latin typeface="Times New Roman" panose="02020603050405020304" charset="0"/>
                <a:cs typeface="Times New Roman" panose="02020603050405020304" charset="0"/>
              </a:rPr>
              <a:t>The system effectively pinpoints empty shelf regions, even under low-light conditions.</a:t>
            </a:r>
          </a:p>
          <a:p>
            <a:pPr marL="285750" indent="-285750" algn="just">
              <a:lnSpc>
                <a:spcPct val="150000"/>
              </a:lnSpc>
              <a:buFont typeface="Arial" panose="020B0604020202020204" pitchFamily="34" charset="0"/>
              <a:buChar char="•"/>
            </a:pPr>
            <a:r>
              <a:rPr lang="en-US" altLang="en-US" sz="1600" dirty="0">
                <a:latin typeface="Times New Roman" panose="02020603050405020304" charset="0"/>
                <a:cs typeface="Times New Roman" panose="02020603050405020304" charset="0"/>
              </a:rPr>
              <a:t>By isolating these areas, subsequent OCR-based labeling and stock quantification steps are more accurate and efficient.</a:t>
            </a:r>
          </a:p>
          <a:p>
            <a:pPr marL="285750" indent="-285750" algn="just">
              <a:lnSpc>
                <a:spcPct val="150000"/>
              </a:lnSpc>
              <a:buFont typeface="Arial" panose="020B0604020202020204" pitchFamily="34" charset="0"/>
              <a:buChar char="•"/>
            </a:pPr>
            <a:r>
              <a:rPr lang="en-US" altLang="en-US" sz="1600" dirty="0">
                <a:latin typeface="Times New Roman" panose="02020603050405020304" charset="0"/>
                <a:cs typeface="Times New Roman" panose="02020603050405020304" charset="0"/>
              </a:rPr>
              <a:t>Automated alerts are generated whenever significant empty regions are identified, prompting timely restocking actions.</a:t>
            </a:r>
          </a:p>
        </p:txBody>
      </p:sp>
      <p:sp>
        <p:nvSpPr>
          <p:cNvPr id="3" name="Text Box 2"/>
          <p:cNvSpPr txBox="1"/>
          <p:nvPr/>
        </p:nvSpPr>
        <p:spPr>
          <a:xfrm>
            <a:off x="7201217" y="6179831"/>
            <a:ext cx="4064000" cy="583565"/>
          </a:xfrm>
          <a:prstGeom prst="rect">
            <a:avLst/>
          </a:prstGeom>
          <a:noFill/>
        </p:spPr>
        <p:txBody>
          <a:bodyPr wrap="square" rtlCol="0">
            <a:spAutoFit/>
          </a:bodyPr>
          <a:lstStyle/>
          <a:p>
            <a:pPr algn="ctr"/>
            <a:r>
              <a:rPr lang="en-IN" altLang="en-US" sz="1600" b="1" dirty="0">
                <a:latin typeface="Times New Roman" panose="02020603050405020304" charset="0"/>
                <a:cs typeface="Times New Roman" panose="02020603050405020304" charset="0"/>
              </a:rPr>
              <a:t>fig 7.3 </a:t>
            </a:r>
            <a:r>
              <a:rPr lang="en-US" altLang="en-US" sz="1600" b="1">
                <a:latin typeface="Times New Roman" panose="02020603050405020304" charset="0"/>
                <a:cs typeface="Times New Roman" panose="02020603050405020304" charset="0"/>
              </a:rPr>
              <a:t>Shelf </a:t>
            </a:r>
            <a:r>
              <a:rPr lang="en-US" altLang="en-US" sz="1600" b="1" dirty="0">
                <a:latin typeface="Times New Roman" panose="02020603050405020304" charset="0"/>
                <a:cs typeface="Times New Roman" panose="02020603050405020304" charset="0"/>
              </a:rPr>
              <a:t>Detection System in a Workplace Environment</a:t>
            </a:r>
          </a:p>
        </p:txBody>
      </p:sp>
      <p:sp>
        <p:nvSpPr>
          <p:cNvPr id="18" name="矩形 17"/>
          <p:cNvSpPr/>
          <p:nvPr/>
        </p:nvSpPr>
        <p:spPr>
          <a:xfrm>
            <a:off x="0" y="0"/>
            <a:ext cx="12192000" cy="5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Inter" panose="02000503000000020004" charset="0"/>
            </a:endParaRPr>
          </a:p>
        </p:txBody>
      </p:sp>
      <p:pic>
        <p:nvPicPr>
          <p:cNvPr id="6" name="Picture 5" descr="Picture2(1)(1)"/>
          <p:cNvPicPr>
            <a:picLocks noChangeAspect="1"/>
          </p:cNvPicPr>
          <p:nvPr/>
        </p:nvPicPr>
        <p:blipFill>
          <a:blip r:embed="rId3"/>
          <a:stretch>
            <a:fillRect/>
          </a:stretch>
        </p:blipFill>
        <p:spPr>
          <a:xfrm>
            <a:off x="6518275" y="229235"/>
            <a:ext cx="5459730" cy="3007360"/>
          </a:xfrm>
          <a:prstGeom prst="rect">
            <a:avLst/>
          </a:prstGeom>
        </p:spPr>
      </p:pic>
      <p:pic>
        <p:nvPicPr>
          <p:cNvPr id="7" name="Picture 6" descr="Picture2(1)(2)"/>
          <p:cNvPicPr>
            <a:picLocks noChangeAspect="1"/>
          </p:cNvPicPr>
          <p:nvPr/>
        </p:nvPicPr>
        <p:blipFill>
          <a:blip r:embed="rId4"/>
          <a:stretch>
            <a:fillRect/>
          </a:stretch>
        </p:blipFill>
        <p:spPr>
          <a:xfrm>
            <a:off x="6401435" y="3236595"/>
            <a:ext cx="5416550" cy="303593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0" y="0"/>
            <a:ext cx="12192000" cy="5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Inter" panose="02000503000000020004" charset="0"/>
            </a:endParaRPr>
          </a:p>
        </p:txBody>
      </p:sp>
      <p:pic>
        <p:nvPicPr>
          <p:cNvPr id="6" name="Content Placeholder 5" descr="IMG_20250305_162800"/>
          <p:cNvPicPr>
            <a:picLocks noGrp="1" noChangeAspect="1"/>
          </p:cNvPicPr>
          <p:nvPr>
            <p:ph sz="half" idx="2"/>
          </p:nvPr>
        </p:nvPicPr>
        <p:blipFill>
          <a:blip r:embed="rId2"/>
          <a:stretch>
            <a:fillRect/>
          </a:stretch>
        </p:blipFill>
        <p:spPr>
          <a:xfrm>
            <a:off x="1132205" y="651510"/>
            <a:ext cx="9926955" cy="4950460"/>
          </a:xfrm>
          <a:prstGeom prst="rect">
            <a:avLst/>
          </a:prstGeom>
        </p:spPr>
      </p:pic>
      <p:sp>
        <p:nvSpPr>
          <p:cNvPr id="5" name="Text Box 4"/>
          <p:cNvSpPr txBox="1"/>
          <p:nvPr/>
        </p:nvSpPr>
        <p:spPr>
          <a:xfrm>
            <a:off x="2710815" y="5786755"/>
            <a:ext cx="6769735" cy="398780"/>
          </a:xfrm>
          <a:prstGeom prst="rect">
            <a:avLst/>
          </a:prstGeom>
          <a:noFill/>
        </p:spPr>
        <p:txBody>
          <a:bodyPr wrap="square" rtlCol="0">
            <a:spAutoFit/>
          </a:bodyPr>
          <a:lstStyle/>
          <a:p>
            <a:pPr algn="ctr"/>
            <a:r>
              <a:rPr lang="en-US" altLang="en-US" sz="2000" b="1">
                <a:latin typeface="Times New Roman" panose="02020603050405020304" charset="0"/>
                <a:cs typeface="Times New Roman" panose="02020603050405020304" charset="0"/>
                <a:sym typeface="+mn-ea"/>
              </a:rPr>
              <a:t>Fig </a:t>
            </a:r>
            <a:r>
              <a:rPr lang="en-IN" altLang="en-US" sz="2000" b="1">
                <a:latin typeface="Times New Roman" panose="02020603050405020304" charset="0"/>
                <a:cs typeface="Times New Roman" panose="02020603050405020304" charset="0"/>
                <a:sym typeface="+mn-ea"/>
              </a:rPr>
              <a:t>7.2 </a:t>
            </a:r>
            <a:r>
              <a:rPr lang="en-US" altLang="en-US" sz="2000" b="1">
                <a:latin typeface="Times New Roman" panose="02020603050405020304" charset="0"/>
                <a:cs typeface="Times New Roman" panose="02020603050405020304" charset="0"/>
                <a:sym typeface="+mn-ea"/>
              </a:rPr>
              <a:t> </a:t>
            </a:r>
            <a:r>
              <a:rPr lang="en-IN" altLang="en-US" sz="2000" b="1">
                <a:latin typeface="Times New Roman" panose="02020603050405020304" charset="0"/>
                <a:cs typeface="Times New Roman" panose="02020603050405020304" charset="0"/>
                <a:sym typeface="+mn-ea"/>
              </a:rPr>
              <a:t>Low Stock Notification</a:t>
            </a:r>
            <a:endParaRPr 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609600" y="221615"/>
            <a:ext cx="10972800" cy="715010"/>
          </a:xfrm>
        </p:spPr>
        <p:txBody>
          <a:bodyPr/>
          <a:lstStyle/>
          <a:p>
            <a:r>
              <a:rPr lang="en-IN" altLang="en-US" sz="2000" b="1">
                <a:latin typeface="Times New Roman" panose="02020603050405020304" charset="0"/>
                <a:cs typeface="Times New Roman" panose="02020603050405020304" charset="0"/>
              </a:rPr>
              <a:t>CONTENTS</a:t>
            </a:r>
          </a:p>
        </p:txBody>
      </p:sp>
      <p:sp>
        <p:nvSpPr>
          <p:cNvPr id="3" name="Content Placeholder 2"/>
          <p:cNvSpPr>
            <a:spLocks noGrp="1"/>
          </p:cNvSpPr>
          <p:nvPr>
            <p:ph idx="1"/>
          </p:nvPr>
        </p:nvSpPr>
        <p:spPr>
          <a:xfrm>
            <a:off x="609600" y="935990"/>
            <a:ext cx="10972800" cy="5775361"/>
          </a:xfrm>
        </p:spPr>
        <p:txBody>
          <a:bodyPr/>
          <a:lstStyle/>
          <a:p>
            <a:pPr marL="0" indent="0" algn="just">
              <a:lnSpc>
                <a:spcPct val="100000"/>
              </a:lnSpc>
              <a:buFont typeface="Arial" panose="020B0604020202020204" pitchFamily="34" charset="0"/>
              <a:buNone/>
            </a:pPr>
            <a:r>
              <a:rPr lang="en-IN" altLang="en-US" sz="1500" dirty="0">
                <a:latin typeface="Times New Roman" panose="02020603050405020304" charset="0"/>
                <a:cs typeface="Times New Roman" panose="02020603050405020304" charset="0"/>
              </a:rPr>
              <a:t>1. Abstract</a:t>
            </a:r>
          </a:p>
          <a:p>
            <a:pPr marL="0" indent="0" algn="just">
              <a:lnSpc>
                <a:spcPct val="100000"/>
              </a:lnSpc>
              <a:buFont typeface="Arial" panose="020B0604020202020204" pitchFamily="34" charset="0"/>
              <a:buNone/>
            </a:pPr>
            <a:r>
              <a:rPr lang="en-IN" altLang="en-US" sz="1500" dirty="0">
                <a:latin typeface="Times New Roman" panose="02020603050405020304" charset="0"/>
                <a:cs typeface="Times New Roman" panose="02020603050405020304" charset="0"/>
              </a:rPr>
              <a:t>2. Introduction</a:t>
            </a:r>
          </a:p>
          <a:p>
            <a:pPr marL="0" indent="0" algn="just">
              <a:lnSpc>
                <a:spcPct val="100000"/>
              </a:lnSpc>
              <a:buFont typeface="Arial" panose="020B0604020202020204" pitchFamily="34" charset="0"/>
              <a:buNone/>
            </a:pPr>
            <a:r>
              <a:rPr lang="en-IN" altLang="en-US" sz="1500" dirty="0">
                <a:latin typeface="Times New Roman" panose="02020603050405020304" charset="0"/>
                <a:cs typeface="Times New Roman" panose="02020603050405020304" charset="0"/>
              </a:rPr>
              <a:t>3. Existing Systems</a:t>
            </a:r>
          </a:p>
          <a:p>
            <a:pPr marL="457200" lvl="1" indent="0" algn="just">
              <a:lnSpc>
                <a:spcPct val="100000"/>
              </a:lnSpc>
              <a:buFont typeface="Arial" panose="020B0604020202020204" pitchFamily="34" charset="0"/>
              <a:buNone/>
            </a:pPr>
            <a:r>
              <a:rPr lang="en-IN" altLang="en-US" sz="1500" dirty="0">
                <a:latin typeface="Times New Roman" panose="02020603050405020304" charset="0"/>
                <a:cs typeface="Times New Roman" panose="02020603050405020304" charset="0"/>
              </a:rPr>
              <a:t>3.1 Disadvantages</a:t>
            </a:r>
          </a:p>
          <a:p>
            <a:pPr marL="0" indent="0" algn="just">
              <a:lnSpc>
                <a:spcPct val="100000"/>
              </a:lnSpc>
              <a:buFont typeface="Arial" panose="020B0604020202020204" pitchFamily="34" charset="0"/>
              <a:buNone/>
            </a:pPr>
            <a:r>
              <a:rPr lang="en-IN" altLang="en-US" sz="1500" dirty="0">
                <a:latin typeface="Times New Roman" panose="02020603050405020304" charset="0"/>
                <a:cs typeface="Times New Roman" panose="02020603050405020304" charset="0"/>
              </a:rPr>
              <a:t>4. Proposed Systems</a:t>
            </a:r>
          </a:p>
          <a:p>
            <a:pPr marL="457200" lvl="1" indent="0" algn="just">
              <a:lnSpc>
                <a:spcPct val="100000"/>
              </a:lnSpc>
              <a:buFont typeface="Arial" panose="020B0604020202020204" pitchFamily="34" charset="0"/>
              <a:buNone/>
            </a:pPr>
            <a:r>
              <a:rPr lang="en-IN" altLang="en-US" sz="1500" dirty="0">
                <a:latin typeface="Times New Roman" panose="02020603050405020304" charset="0"/>
                <a:cs typeface="Times New Roman" panose="02020603050405020304" charset="0"/>
              </a:rPr>
              <a:t>4.1 Introduction</a:t>
            </a:r>
          </a:p>
          <a:p>
            <a:pPr marL="457200" lvl="1" indent="0" algn="just">
              <a:lnSpc>
                <a:spcPct val="100000"/>
              </a:lnSpc>
              <a:buFont typeface="Arial" panose="020B0604020202020204" pitchFamily="34" charset="0"/>
              <a:buNone/>
            </a:pPr>
            <a:r>
              <a:rPr lang="en-IN" altLang="en-US" sz="1500" dirty="0">
                <a:latin typeface="Times New Roman" panose="02020603050405020304" charset="0"/>
                <a:cs typeface="Times New Roman" panose="02020603050405020304" charset="0"/>
              </a:rPr>
              <a:t>4.2 Objectives</a:t>
            </a:r>
          </a:p>
          <a:p>
            <a:pPr marL="0" lvl="1" indent="457200" algn="just">
              <a:lnSpc>
                <a:spcPct val="100000"/>
              </a:lnSpc>
              <a:buFont typeface="Arial" panose="020B0604020202020204" pitchFamily="34" charset="0"/>
              <a:buNone/>
            </a:pPr>
            <a:r>
              <a:rPr lang="en-IN" altLang="en-US" sz="1500" dirty="0">
                <a:latin typeface="Times New Roman" panose="02020603050405020304" charset="0"/>
                <a:cs typeface="Times New Roman" panose="02020603050405020304" charset="0"/>
                <a:sym typeface="+mn-ea"/>
              </a:rPr>
              <a:t>4.3 Advantages</a:t>
            </a:r>
            <a:endParaRPr lang="en-IN" altLang="en-US" sz="1500" dirty="0">
              <a:latin typeface="Times New Roman" panose="02020603050405020304" charset="0"/>
              <a:cs typeface="Times New Roman" panose="02020603050405020304" charset="0"/>
            </a:endParaRPr>
          </a:p>
          <a:p>
            <a:pPr marL="457200" lvl="1" indent="0" algn="just">
              <a:lnSpc>
                <a:spcPct val="100000"/>
              </a:lnSpc>
              <a:buFont typeface="Arial" panose="020B0604020202020204" pitchFamily="34" charset="0"/>
              <a:buNone/>
            </a:pPr>
            <a:r>
              <a:rPr lang="en-IN" altLang="en-US" sz="1500" dirty="0">
                <a:latin typeface="Times New Roman" panose="02020603050405020304" charset="0"/>
                <a:cs typeface="Times New Roman" panose="02020603050405020304" charset="0"/>
              </a:rPr>
              <a:t>4.4 Software and Hardware Requirements</a:t>
            </a:r>
          </a:p>
          <a:p>
            <a:pPr marL="457200" lvl="1" indent="0" algn="just">
              <a:lnSpc>
                <a:spcPct val="100000"/>
              </a:lnSpc>
              <a:buFont typeface="Arial" panose="020B0604020202020204" pitchFamily="34" charset="0"/>
              <a:buNone/>
            </a:pPr>
            <a:r>
              <a:rPr lang="en-IN" altLang="en-US" sz="1500" dirty="0">
                <a:latin typeface="Times New Roman" panose="02020603050405020304" charset="0"/>
                <a:cs typeface="Times New Roman" panose="02020603050405020304" charset="0"/>
              </a:rPr>
              <a:t>4.5 </a:t>
            </a:r>
            <a:r>
              <a:rPr lang="en-IN" altLang="en-US" sz="1500" dirty="0">
                <a:latin typeface="Times New Roman" panose="02020603050405020304" charset="0"/>
                <a:cs typeface="Times New Roman" panose="02020603050405020304" charset="0"/>
                <a:sym typeface="+mn-ea"/>
              </a:rPr>
              <a:t>System Architecture</a:t>
            </a:r>
            <a:endParaRPr lang="en-IN" altLang="en-US" sz="1500" dirty="0">
              <a:latin typeface="Times New Roman" panose="02020603050405020304" charset="0"/>
              <a:cs typeface="Times New Roman" panose="02020603050405020304" charset="0"/>
            </a:endParaRPr>
          </a:p>
          <a:p>
            <a:pPr marL="457200" lvl="1" indent="0" algn="just">
              <a:lnSpc>
                <a:spcPct val="100000"/>
              </a:lnSpc>
              <a:buFont typeface="Arial" panose="020B0604020202020204" pitchFamily="34" charset="0"/>
              <a:buNone/>
            </a:pPr>
            <a:r>
              <a:rPr lang="en-IN" altLang="en-US" sz="1500" dirty="0">
                <a:latin typeface="Times New Roman" panose="02020603050405020304" charset="0"/>
                <a:cs typeface="Times New Roman" panose="02020603050405020304" charset="0"/>
              </a:rPr>
              <a:t>4.6 Proposed System Algorithms</a:t>
            </a:r>
          </a:p>
          <a:p>
            <a:pPr marL="0" indent="0" algn="just">
              <a:lnSpc>
                <a:spcPct val="100000"/>
              </a:lnSpc>
              <a:buFont typeface="Arial" panose="020B0604020202020204" pitchFamily="34" charset="0"/>
              <a:buNone/>
            </a:pPr>
            <a:r>
              <a:rPr lang="en-IN" altLang="en-US" sz="1500" dirty="0">
                <a:latin typeface="Times New Roman" panose="02020603050405020304" charset="0"/>
                <a:cs typeface="Times New Roman" panose="02020603050405020304" charset="0"/>
              </a:rPr>
              <a:t>5. System Design</a:t>
            </a:r>
          </a:p>
          <a:p>
            <a:pPr marL="457200" lvl="1" indent="0" algn="just">
              <a:lnSpc>
                <a:spcPct val="100000"/>
              </a:lnSpc>
              <a:buFont typeface="Arial" panose="020B0604020202020204" pitchFamily="34" charset="0"/>
              <a:buNone/>
            </a:pPr>
            <a:r>
              <a:rPr lang="en-IN" altLang="en-US" sz="1500" dirty="0">
                <a:latin typeface="Times New Roman" panose="02020603050405020304" charset="0"/>
                <a:cs typeface="Times New Roman" panose="02020603050405020304" charset="0"/>
              </a:rPr>
              <a:t>5.1 DFD Diagram</a:t>
            </a:r>
          </a:p>
          <a:p>
            <a:pPr marL="0" lvl="1" indent="457200" algn="just">
              <a:lnSpc>
                <a:spcPct val="100000"/>
              </a:lnSpc>
              <a:buFont typeface="Arial" panose="020B0604020202020204" pitchFamily="34" charset="0"/>
              <a:buNone/>
            </a:pPr>
            <a:r>
              <a:rPr lang="en-IN" altLang="en-US" sz="1500" dirty="0">
                <a:latin typeface="Times New Roman" panose="02020603050405020304" charset="0"/>
                <a:cs typeface="Times New Roman" panose="02020603050405020304" charset="0"/>
                <a:sym typeface="+mn-ea"/>
              </a:rPr>
              <a:t>5.2 Use Case Diagram</a:t>
            </a:r>
            <a:endParaRPr lang="en-IN" altLang="en-US" sz="1500" dirty="0">
              <a:latin typeface="Times New Roman" panose="02020603050405020304" charset="0"/>
              <a:cs typeface="Times New Roman" panose="02020603050405020304" charset="0"/>
            </a:endParaRPr>
          </a:p>
          <a:p>
            <a:pPr marL="457200" lvl="1" indent="0" algn="just">
              <a:lnSpc>
                <a:spcPct val="100000"/>
              </a:lnSpc>
              <a:buFont typeface="Arial" panose="020B0604020202020204" pitchFamily="34" charset="0"/>
              <a:buNone/>
            </a:pPr>
            <a:r>
              <a:rPr lang="en-IN" altLang="en-US" sz="1500" dirty="0">
                <a:latin typeface="Times New Roman" panose="02020603050405020304" charset="0"/>
                <a:cs typeface="Times New Roman" panose="02020603050405020304" charset="0"/>
              </a:rPr>
              <a:t>5.3 Sequence Diagram</a:t>
            </a:r>
          </a:p>
          <a:p>
            <a:pPr marL="0" indent="0" algn="just">
              <a:lnSpc>
                <a:spcPct val="100000"/>
              </a:lnSpc>
              <a:buFont typeface="Arial" panose="020B0604020202020204" pitchFamily="34" charset="0"/>
              <a:buNone/>
            </a:pPr>
            <a:r>
              <a:rPr lang="en-IN" altLang="en-US" sz="1500" dirty="0">
                <a:latin typeface="Times New Roman" panose="02020603050405020304" charset="0"/>
                <a:cs typeface="Times New Roman" panose="02020603050405020304" charset="0"/>
              </a:rPr>
              <a:t>6. Testcases</a:t>
            </a:r>
          </a:p>
          <a:p>
            <a:pPr marL="0" indent="0" algn="just">
              <a:lnSpc>
                <a:spcPct val="100000"/>
              </a:lnSpc>
              <a:buFont typeface="Arial" panose="020B0604020202020204" pitchFamily="34" charset="0"/>
              <a:buNone/>
            </a:pPr>
            <a:r>
              <a:rPr lang="en-IN" altLang="en-US" sz="1500" dirty="0">
                <a:latin typeface="Times New Roman" panose="02020603050405020304" charset="0"/>
                <a:cs typeface="Times New Roman" panose="02020603050405020304" charset="0"/>
              </a:rPr>
              <a:t>7. Results</a:t>
            </a:r>
          </a:p>
          <a:p>
            <a:pPr marL="0" indent="0" algn="just">
              <a:lnSpc>
                <a:spcPct val="100000"/>
              </a:lnSpc>
              <a:buFont typeface="Arial" panose="020B0604020202020204" pitchFamily="34" charset="0"/>
              <a:buNone/>
            </a:pPr>
            <a:r>
              <a:rPr lang="en-IN" altLang="en-US" sz="1500" dirty="0">
                <a:latin typeface="Times New Roman" panose="02020603050405020304" charset="0"/>
                <a:cs typeface="Times New Roman" panose="02020603050405020304" charset="0"/>
              </a:rPr>
              <a:t>8. Conclusion</a:t>
            </a:r>
          </a:p>
          <a:p>
            <a:pPr marL="0" indent="0" algn="just">
              <a:lnSpc>
                <a:spcPct val="100000"/>
              </a:lnSpc>
              <a:buFont typeface="Arial" panose="020B0604020202020204" pitchFamily="34" charset="0"/>
              <a:buNone/>
            </a:pPr>
            <a:r>
              <a:rPr lang="en-IN" altLang="en-US" sz="1500" dirty="0">
                <a:latin typeface="Times New Roman" panose="02020603050405020304" charset="0"/>
                <a:cs typeface="Times New Roman" panose="02020603050405020304" charset="0"/>
              </a:rPr>
              <a:t>9. References</a:t>
            </a:r>
          </a:p>
        </p:txBody>
      </p:sp>
      <p:sp>
        <p:nvSpPr>
          <p:cNvPr id="18" name="矩形 17"/>
          <p:cNvSpPr/>
          <p:nvPr/>
        </p:nvSpPr>
        <p:spPr>
          <a:xfrm>
            <a:off x="0" y="0"/>
            <a:ext cx="12192000" cy="5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Inter" panose="020005030000000200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3300" y="656470"/>
            <a:ext cx="10335260" cy="5436953"/>
          </a:xfrm>
        </p:spPr>
        <p:txBody>
          <a:bodyPr/>
          <a:lstStyle/>
          <a:p>
            <a:pPr marL="0" indent="0">
              <a:buNone/>
            </a:pPr>
            <a:r>
              <a:rPr lang="en-US" altLang="en-US" sz="1800" b="1" dirty="0">
                <a:latin typeface="Times New Roman" panose="02020603050405020304" charset="0"/>
                <a:cs typeface="Times New Roman" panose="02020603050405020304" charset="0"/>
              </a:rPr>
              <a:t>Efficient &amp; Privacy-Conscious Solution:</a:t>
            </a:r>
            <a:endParaRPr lang="en-US" altLang="en-US" sz="1600" dirty="0">
              <a:latin typeface="Times New Roman" panose="02020603050405020304" charset="0"/>
              <a:cs typeface="Times New Roman" panose="02020603050405020304" charset="0"/>
            </a:endParaRPr>
          </a:p>
          <a:p>
            <a:r>
              <a:rPr lang="en-US" altLang="en-US" sz="1600" dirty="0">
                <a:latin typeface="Times New Roman" panose="02020603050405020304" charset="0"/>
                <a:cs typeface="Times New Roman" panose="02020603050405020304" charset="0"/>
              </a:rPr>
              <a:t>Employs a pre-trained Faster R-CNN model for empty shelf detection (99% efficiency).</a:t>
            </a:r>
          </a:p>
          <a:p>
            <a:r>
              <a:rPr lang="en-US" altLang="en-US" sz="1600" dirty="0">
                <a:latin typeface="Times New Roman" panose="02020603050405020304" charset="0"/>
                <a:cs typeface="Times New Roman" panose="02020603050405020304" charset="0"/>
              </a:rPr>
              <a:t>Hybrid OCR-CNN module accurately recognizes item labels and quantities.</a:t>
            </a:r>
          </a:p>
          <a:p>
            <a:r>
              <a:rPr lang="en-US" altLang="en-US" sz="1600" dirty="0">
                <a:latin typeface="Times New Roman" panose="02020603050405020304" charset="0"/>
                <a:cs typeface="Times New Roman" panose="02020603050405020304" charset="0"/>
              </a:rPr>
              <a:t>Ensures minimal manual intervention and addresses privacy concerns by focusing on shelves rather than customers.</a:t>
            </a:r>
          </a:p>
          <a:p>
            <a:pPr marL="0" indent="0">
              <a:buNone/>
            </a:pPr>
            <a:endParaRPr lang="en-US" altLang="en-US" sz="1800" b="1" dirty="0">
              <a:latin typeface="Times New Roman" panose="02020603050405020304" charset="0"/>
              <a:cs typeface="Times New Roman" panose="02020603050405020304" charset="0"/>
            </a:endParaRPr>
          </a:p>
          <a:p>
            <a:pPr marL="0" indent="0">
              <a:buNone/>
            </a:pPr>
            <a:r>
              <a:rPr lang="en-US" altLang="en-US" sz="1800" b="1" dirty="0">
                <a:latin typeface="Times New Roman" panose="02020603050405020304" charset="0"/>
                <a:cs typeface="Times New Roman" panose="02020603050405020304" charset="0"/>
              </a:rPr>
              <a:t>Real-Time Stock Monitoring &amp; Automation:</a:t>
            </a:r>
            <a:endParaRPr lang="en-US" altLang="en-US" sz="1600" dirty="0">
              <a:latin typeface="Times New Roman" panose="02020603050405020304" charset="0"/>
              <a:cs typeface="Times New Roman" panose="02020603050405020304" charset="0"/>
            </a:endParaRPr>
          </a:p>
          <a:p>
            <a:r>
              <a:rPr lang="en-US" altLang="en-US" sz="1600" dirty="0">
                <a:latin typeface="Times New Roman" panose="02020603050405020304" charset="0"/>
                <a:cs typeface="Times New Roman" panose="02020603050405020304" charset="0"/>
              </a:rPr>
              <a:t>Actionable restocking recommendations generated promptly.</a:t>
            </a:r>
          </a:p>
          <a:p>
            <a:r>
              <a:rPr lang="en-US" altLang="en-US" sz="1600" dirty="0">
                <a:latin typeface="Times New Roman" panose="02020603050405020304" charset="0"/>
                <a:cs typeface="Times New Roman" panose="02020603050405020304" charset="0"/>
              </a:rPr>
              <a:t>Reduces labor costs and operational overhead.</a:t>
            </a:r>
          </a:p>
          <a:p>
            <a:endParaRPr lang="en-US" altLang="en-US" sz="1600" dirty="0">
              <a:latin typeface="Times New Roman" panose="02020603050405020304" charset="0"/>
              <a:cs typeface="Times New Roman" panose="02020603050405020304" charset="0"/>
            </a:endParaRPr>
          </a:p>
          <a:p>
            <a:pPr marL="0" indent="0">
              <a:buNone/>
            </a:pPr>
            <a:r>
              <a:rPr lang="en-US" altLang="en-US" sz="1800" b="1" dirty="0">
                <a:latin typeface="Times New Roman" panose="02020603050405020304" charset="0"/>
                <a:cs typeface="Times New Roman" panose="02020603050405020304" charset="0"/>
              </a:rPr>
              <a:t>Key Takeaways &amp; Future Scope:</a:t>
            </a:r>
            <a:endParaRPr lang="en-US" altLang="en-US" sz="1800" dirty="0">
              <a:latin typeface="Times New Roman" panose="02020603050405020304" charset="0"/>
              <a:cs typeface="Times New Roman" panose="02020603050405020304" charset="0"/>
            </a:endParaRPr>
          </a:p>
          <a:p>
            <a:r>
              <a:rPr lang="en-US" altLang="en-US" sz="1600" dirty="0">
                <a:latin typeface="Times New Roman" panose="02020603050405020304" charset="0"/>
                <a:cs typeface="Times New Roman" panose="02020603050405020304" charset="0"/>
              </a:rPr>
              <a:t>High accuracy and privacy-centric design.</a:t>
            </a:r>
          </a:p>
          <a:p>
            <a:r>
              <a:rPr lang="en-US" altLang="en-US" sz="1600" dirty="0">
                <a:latin typeface="Times New Roman" panose="02020603050405020304" charset="0"/>
                <a:cs typeface="Times New Roman" panose="02020603050405020304" charset="0"/>
              </a:rPr>
              <a:t>Future enhancements may improve detection speed and scalability.</a:t>
            </a:r>
          </a:p>
          <a:p>
            <a:r>
              <a:rPr lang="en-US" altLang="en-US" sz="1600" dirty="0">
                <a:latin typeface="Times New Roman" panose="02020603050405020304" charset="0"/>
                <a:cs typeface="Times New Roman" panose="02020603050405020304" charset="0"/>
              </a:rPr>
              <a:t>Potential for broad applicability in diverse retail settings.</a:t>
            </a:r>
          </a:p>
          <a:p>
            <a:pPr>
              <a:buFont typeface="Arial" panose="020B0604020202020204" pitchFamily="34" charset="0"/>
              <a:buChar char="•"/>
            </a:pPr>
            <a:r>
              <a:rPr lang="en-US" sz="1600" dirty="0" err="1">
                <a:latin typeface="Times New Roman" panose="02020603050405020304" charset="0"/>
                <a:cs typeface="Times New Roman" panose="02020603050405020304" charset="0"/>
              </a:rPr>
              <a:t>IoT</a:t>
            </a:r>
            <a:r>
              <a:rPr lang="en-US" sz="1600" dirty="0">
                <a:latin typeface="Times New Roman" panose="02020603050405020304" charset="0"/>
                <a:cs typeface="Times New Roman" panose="02020603050405020304" charset="0"/>
              </a:rPr>
              <a:t> Sensors</a:t>
            </a:r>
          </a:p>
          <a:p>
            <a:pPr>
              <a:buFont typeface="Arial" panose="020B0604020202020204" pitchFamily="34" charset="0"/>
              <a:buChar char="•"/>
            </a:pPr>
            <a:r>
              <a:rPr lang="en-US" sz="1600" dirty="0">
                <a:latin typeface="Times New Roman" panose="02020603050405020304" charset="0"/>
                <a:cs typeface="Times New Roman" panose="02020603050405020304" charset="0"/>
              </a:rPr>
              <a:t>cloud-based ML deployment</a:t>
            </a:r>
            <a:endParaRPr lang="en-US" altLang="en-US" sz="1600" dirty="0">
              <a:latin typeface="Times New Roman" panose="02020603050405020304" charset="0"/>
              <a:cs typeface="Times New Roman" panose="02020603050405020304" charset="0"/>
            </a:endParaRPr>
          </a:p>
        </p:txBody>
      </p:sp>
      <p:sp>
        <p:nvSpPr>
          <p:cNvPr id="6" name="Title 1"/>
          <p:cNvSpPr>
            <a:spLocks noGrp="1"/>
          </p:cNvSpPr>
          <p:nvPr/>
        </p:nvSpPr>
        <p:spPr>
          <a:xfrm>
            <a:off x="863600" y="528638"/>
            <a:ext cx="10972800" cy="1143000"/>
          </a:xfrm>
          <a:prstGeom prst="rect">
            <a:avLst/>
          </a:prstGeom>
          <a:noFill/>
          <a:ln w="9525">
            <a:noFill/>
          </a:ln>
        </p:spPr>
        <p:txBody>
          <a:bodyPr anchor="ctr"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endParaRPr lang="en-US" altLang="en-US" sz="2600">
              <a:latin typeface="Times New Roman" panose="02020603050405020304" charset="0"/>
              <a:cs typeface="Times New Roman" panose="02020603050405020304" charset="0"/>
            </a:endParaRPr>
          </a:p>
        </p:txBody>
      </p:sp>
      <p:sp>
        <p:nvSpPr>
          <p:cNvPr id="7" name="Title 1"/>
          <p:cNvSpPr>
            <a:spLocks noGrp="1"/>
          </p:cNvSpPr>
          <p:nvPr/>
        </p:nvSpPr>
        <p:spPr>
          <a:xfrm>
            <a:off x="990600" y="655955"/>
            <a:ext cx="10972800" cy="431800"/>
          </a:xfrm>
          <a:prstGeom prst="rect">
            <a:avLst/>
          </a:prstGeom>
          <a:noFill/>
          <a:ln w="9525">
            <a:noFill/>
          </a:ln>
        </p:spPr>
        <p:txBody>
          <a:bodyPr anchor="ctr" anchorCtr="0"/>
          <a:lst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a:lstStyle>
          <a:p>
            <a:endParaRPr lang="en-US" altLang="en-US" sz="2600">
              <a:latin typeface="Times New Roman" panose="02020603050405020304" charset="0"/>
              <a:cs typeface="Times New Roman" panose="02020603050405020304" charset="0"/>
            </a:endParaRPr>
          </a:p>
        </p:txBody>
      </p:sp>
      <p:sp>
        <p:nvSpPr>
          <p:cNvPr id="5" name="Text Box 4"/>
          <p:cNvSpPr txBox="1"/>
          <p:nvPr/>
        </p:nvSpPr>
        <p:spPr>
          <a:xfrm>
            <a:off x="644525" y="141605"/>
            <a:ext cx="8347710" cy="427355"/>
          </a:xfrm>
          <a:prstGeom prst="rect">
            <a:avLst/>
          </a:prstGeom>
          <a:noFill/>
        </p:spPr>
        <p:txBody>
          <a:bodyPr wrap="square" rtlCol="0">
            <a:noAutofit/>
          </a:bodyPr>
          <a:lstStyle/>
          <a:p>
            <a:pPr algn="just"/>
            <a:r>
              <a:rPr lang="en-IN" altLang="en-US" sz="2000" b="1" dirty="0">
                <a:latin typeface="Times New Roman" panose="02020603050405020304" charset="0"/>
                <a:cs typeface="Times New Roman" panose="02020603050405020304" charset="0"/>
              </a:rPr>
              <a:t>8. </a:t>
            </a:r>
            <a:r>
              <a:rPr lang="en-US" sz="2000" b="1" dirty="0">
                <a:latin typeface="Times New Roman" panose="02020603050405020304" charset="0"/>
                <a:cs typeface="Times New Roman" panose="02020603050405020304" charset="0"/>
              </a:rPr>
              <a:t>C</a:t>
            </a:r>
            <a:r>
              <a:rPr lang="en-IN" altLang="en-US" sz="2000" b="1" dirty="0" err="1">
                <a:latin typeface="Times New Roman" panose="02020603050405020304" charset="0"/>
                <a:cs typeface="Times New Roman" panose="02020603050405020304" charset="0"/>
              </a:rPr>
              <a:t>onclusion</a:t>
            </a:r>
            <a:endParaRPr lang="en-IN" altLang="en-US" sz="2000" b="1" dirty="0">
              <a:latin typeface="Times New Roman" panose="02020603050405020304" charset="0"/>
              <a:cs typeface="Times New Roman" panose="02020603050405020304" charset="0"/>
            </a:endParaRPr>
          </a:p>
        </p:txBody>
      </p:sp>
      <p:sp>
        <p:nvSpPr>
          <p:cNvPr id="18" name="矩形 17"/>
          <p:cNvSpPr/>
          <p:nvPr/>
        </p:nvSpPr>
        <p:spPr>
          <a:xfrm>
            <a:off x="0" y="0"/>
            <a:ext cx="12192000" cy="5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Inter" panose="0200050300000002000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565" y="274955"/>
            <a:ext cx="11125835" cy="673100"/>
          </a:xfrm>
        </p:spPr>
        <p:txBody>
          <a:bodyPr/>
          <a:lstStyle/>
          <a:p>
            <a:pPr algn="just"/>
            <a:r>
              <a:rPr lang="en-IN" altLang="en-US" sz="2000" b="1">
                <a:latin typeface="Times New Roman" panose="02020603050405020304" charset="0"/>
                <a:cs typeface="Times New Roman" panose="02020603050405020304" charset="0"/>
              </a:rPr>
              <a:t>9. References</a:t>
            </a:r>
          </a:p>
        </p:txBody>
      </p:sp>
      <p:sp>
        <p:nvSpPr>
          <p:cNvPr id="3" name="Content Placeholder 2"/>
          <p:cNvSpPr>
            <a:spLocks noGrp="1"/>
          </p:cNvSpPr>
          <p:nvPr>
            <p:ph idx="1"/>
          </p:nvPr>
        </p:nvSpPr>
        <p:spPr>
          <a:xfrm>
            <a:off x="457200" y="838200"/>
            <a:ext cx="11417300" cy="5288280"/>
          </a:xfrm>
        </p:spPr>
        <p:txBody>
          <a:bodyPr/>
          <a:lstStyle/>
          <a:p>
            <a:pPr marL="0" indent="0" algn="just">
              <a:lnSpc>
                <a:spcPct val="130000"/>
              </a:lnSpc>
              <a:buNone/>
            </a:pPr>
            <a:r>
              <a:rPr lang="en-US" altLang="en-US" sz="1600" dirty="0">
                <a:latin typeface="Times New Roman" panose="02020603050405020304" charset="0"/>
                <a:cs typeface="Times New Roman" panose="02020603050405020304" charset="0"/>
              </a:rPr>
              <a:t>[1] Higa K, Iwamoto K. “Robust Shelf Monitoring Using Supervised Learning for Improving On-Shelf Availability in Retail Stores”. Sensors (Basel). 2019 Jun 17;19(12):2722. doi: 10.3390/s19122722.</a:t>
            </a:r>
          </a:p>
          <a:p>
            <a:pPr marL="0" indent="0" algn="just">
              <a:lnSpc>
                <a:spcPct val="130000"/>
              </a:lnSpc>
              <a:buNone/>
            </a:pPr>
            <a:r>
              <a:rPr lang="en-IN" altLang="en-US" sz="1600" dirty="0">
                <a:latin typeface="Times New Roman" panose="02020603050405020304" charset="0"/>
                <a:cs typeface="Times New Roman" panose="02020603050405020304" charset="0"/>
              </a:rPr>
              <a:t>[2] </a:t>
            </a:r>
            <a:r>
              <a:rPr lang="en-US" altLang="en-US" sz="1600" dirty="0">
                <a:latin typeface="Times New Roman" panose="02020603050405020304" charset="0"/>
                <a:cs typeface="Times New Roman" panose="02020603050405020304" charset="0"/>
              </a:rPr>
              <a:t>Bottani, E.; Bertolini, M.; Rizzi, A.; Romagnoli, G. Monitoring on-shelf availability, out-of-stock and product freshness through RFID in the fresh food supply chain. Int. J. RF Technol. Res. Appl. 2017, 8, 33–55.</a:t>
            </a:r>
          </a:p>
          <a:p>
            <a:pPr marL="0" indent="0" algn="just">
              <a:lnSpc>
                <a:spcPct val="130000"/>
              </a:lnSpc>
              <a:buNone/>
            </a:pPr>
            <a:r>
              <a:rPr lang="en-IN" altLang="en-US" sz="1600" dirty="0">
                <a:latin typeface="Times New Roman" panose="02020603050405020304" charset="0"/>
                <a:cs typeface="Times New Roman" panose="02020603050405020304" charset="0"/>
              </a:rPr>
              <a:t>[3] </a:t>
            </a:r>
            <a:r>
              <a:rPr lang="en-US" altLang="en-US" sz="1600" dirty="0">
                <a:latin typeface="Times New Roman" panose="02020603050405020304" charset="0"/>
                <a:cs typeface="Times New Roman" panose="02020603050405020304" charset="0"/>
              </a:rPr>
              <a:t>Michael, K.; McCathie, L. The Pros and Cons of RFID in Supply Chain Management. Proceedings of the 4th International Conference on Mobile Business (ICMB), Sydney, NSW, Australia, 11–13 July 2015; pp. 623–629.</a:t>
            </a:r>
          </a:p>
          <a:p>
            <a:pPr marL="0" indent="0" algn="just">
              <a:lnSpc>
                <a:spcPct val="130000"/>
              </a:lnSpc>
              <a:buNone/>
            </a:pPr>
            <a:r>
              <a:rPr lang="en-IN" altLang="en-US" sz="1600" dirty="0">
                <a:latin typeface="Times New Roman" panose="02020603050405020304" charset="0"/>
                <a:cs typeface="Times New Roman" panose="02020603050405020304" charset="0"/>
              </a:rPr>
              <a:t>[4] </a:t>
            </a:r>
            <a:r>
              <a:rPr lang="en-US" altLang="en-US" sz="1600" dirty="0">
                <a:latin typeface="Times New Roman" panose="02020603050405020304" charset="0"/>
                <a:cs typeface="Times New Roman" panose="02020603050405020304" charset="0"/>
              </a:rPr>
              <a:t>Moorthy, R.; Behera, S.; Verma, S.; Bhargave, S.; Ramanathan, P. Applying image processing for detecting on-shelf availability and product positioning in retail stores. Proceedings of the ACM International Conference Proceeding Series, Kochi, India, 10–13 August 2015; pp. 451–457.</a:t>
            </a:r>
          </a:p>
          <a:p>
            <a:pPr marL="0" indent="0" algn="just">
              <a:lnSpc>
                <a:spcPct val="130000"/>
              </a:lnSpc>
              <a:buNone/>
            </a:pPr>
            <a:r>
              <a:rPr lang="en-IN" altLang="en-US" sz="1600" dirty="0">
                <a:latin typeface="Times New Roman" panose="02020603050405020304" charset="0"/>
                <a:cs typeface="Times New Roman" panose="02020603050405020304" charset="0"/>
              </a:rPr>
              <a:t>[5] </a:t>
            </a:r>
            <a:r>
              <a:rPr lang="en-US" altLang="en-US" sz="1600" dirty="0">
                <a:latin typeface="Times New Roman" panose="02020603050405020304" charset="0"/>
                <a:cs typeface="Times New Roman" panose="02020603050405020304" charset="0"/>
              </a:rPr>
              <a:t>Yilmazer, R.; Birant, D. “Shelf Auditing Based on Image Classification”. Sensors 2021, 21(2), 327; https://doi.org/10.3390/s21020327.</a:t>
            </a:r>
          </a:p>
          <a:p>
            <a:pPr marL="0" indent="0" algn="just">
              <a:lnSpc>
                <a:spcPct val="130000"/>
              </a:lnSpc>
              <a:buNone/>
            </a:pPr>
            <a:r>
              <a:rPr lang="en-IN" altLang="en-US" sz="1600" dirty="0">
                <a:latin typeface="Times New Roman" panose="02020603050405020304" charset="0"/>
                <a:cs typeface="Times New Roman" panose="02020603050405020304" charset="0"/>
              </a:rPr>
              <a:t>[6] </a:t>
            </a:r>
            <a:r>
              <a:rPr lang="en-US" altLang="en-US" sz="1600" dirty="0">
                <a:latin typeface="Times New Roman" panose="02020603050405020304" charset="0"/>
                <a:cs typeface="Times New Roman" panose="02020603050405020304" charset="0"/>
              </a:rPr>
              <a:t>Zhu, X. Semi-Supervised Learning. Encyclopedia of Machine Learning and Data Mining; Springer: Berlin/Heidelberg, Germany, 2017; Volume 3, ISBN 9781489976871.</a:t>
            </a:r>
          </a:p>
          <a:p>
            <a:pPr marL="0" indent="0" algn="just">
              <a:lnSpc>
                <a:spcPct val="130000"/>
              </a:lnSpc>
              <a:buNone/>
            </a:pPr>
            <a:r>
              <a:rPr lang="en-IN" altLang="en-US" sz="1600" dirty="0">
                <a:latin typeface="Times New Roman" panose="02020603050405020304" charset="0"/>
                <a:cs typeface="Times New Roman" panose="02020603050405020304" charset="0"/>
              </a:rPr>
              <a:t>[7] </a:t>
            </a:r>
            <a:r>
              <a:rPr lang="en-US" altLang="en-US" sz="1600" dirty="0">
                <a:latin typeface="Times New Roman" panose="02020603050405020304" charset="0"/>
                <a:cs typeface="Times New Roman" panose="02020603050405020304" charset="0"/>
              </a:rPr>
              <a:t>Satapathy, R.; Prahlad, S.; Kaulgud, V. Smart Shelfie—Internet of shelves: For higher on-shelf availability. Proceedings of the 2015 IEEE Region 10 Symposium TENSYMP, Ahmedabad, India, 13–15 May 2015; pp. 70–73.</a:t>
            </a:r>
          </a:p>
          <a:p>
            <a:pPr marL="0" indent="0" algn="just">
              <a:lnSpc>
                <a:spcPct val="130000"/>
              </a:lnSpc>
              <a:buNone/>
            </a:pPr>
            <a:r>
              <a:rPr lang="en-IN" altLang="en-US" sz="1600" dirty="0">
                <a:latin typeface="Times New Roman" panose="02020603050405020304" charset="0"/>
                <a:cs typeface="Times New Roman" panose="02020603050405020304" charset="0"/>
              </a:rPr>
              <a:t>[8]</a:t>
            </a:r>
            <a:r>
              <a:rPr lang="en-US" altLang="en-US" sz="1600" dirty="0">
                <a:latin typeface="Times New Roman" panose="02020603050405020304" charset="0"/>
                <a:cs typeface="Times New Roman" panose="02020603050405020304" charset="0"/>
              </a:rPr>
              <a:t>Kejriwal, N.; Garg, S.; Kumar, S. Product counting using images with application to robot-based retail stock assessment. Proceedings of the IEEE Conference on Technologies for Practical Robot Applications, Woburn, MA, USA, 11–12 May 2015; pp. 1–6.</a:t>
            </a:r>
          </a:p>
          <a:p>
            <a:pPr marL="0" indent="0">
              <a:lnSpc>
                <a:spcPct val="130000"/>
              </a:lnSpc>
              <a:buNone/>
            </a:pPr>
            <a:endParaRPr lang="en-US" altLang="en-US" sz="1600" dirty="0">
              <a:latin typeface="Times New Roman" panose="02020603050405020304" charset="0"/>
              <a:cs typeface="Times New Roman" panose="02020603050405020304" charset="0"/>
            </a:endParaRPr>
          </a:p>
          <a:p>
            <a:pPr marL="0" indent="0">
              <a:lnSpc>
                <a:spcPct val="130000"/>
              </a:lnSpc>
              <a:buNone/>
            </a:pPr>
            <a:endParaRPr lang="en-US" altLang="en-US" sz="1600" dirty="0">
              <a:latin typeface="Times New Roman" panose="02020603050405020304" charset="0"/>
              <a:cs typeface="Times New Roman" panose="02020603050405020304" charset="0"/>
            </a:endParaRPr>
          </a:p>
          <a:p>
            <a:pPr marL="0" indent="0">
              <a:lnSpc>
                <a:spcPct val="130000"/>
              </a:lnSpc>
              <a:buNone/>
            </a:pPr>
            <a:endParaRPr lang="en-US" altLang="en-US" sz="1600" dirty="0">
              <a:latin typeface="Times New Roman" panose="02020603050405020304" charset="0"/>
              <a:cs typeface="Times New Roman" panose="02020603050405020304" charset="0"/>
            </a:endParaRPr>
          </a:p>
          <a:p>
            <a:pPr marL="0" indent="0">
              <a:lnSpc>
                <a:spcPct val="130000"/>
              </a:lnSpc>
              <a:buNone/>
            </a:pPr>
            <a:endParaRPr lang="en-US" altLang="en-US" sz="1600" dirty="0">
              <a:latin typeface="Times New Roman" panose="02020603050405020304" charset="0"/>
              <a:cs typeface="Times New Roman" panose="02020603050405020304" charset="0"/>
            </a:endParaRPr>
          </a:p>
          <a:p>
            <a:pPr marL="0" indent="0">
              <a:lnSpc>
                <a:spcPct val="130000"/>
              </a:lnSpc>
              <a:buNone/>
            </a:pPr>
            <a:endParaRPr lang="en-US" altLang="en-US" sz="1600" dirty="0">
              <a:latin typeface="Times New Roman" panose="02020603050405020304" charset="0"/>
              <a:cs typeface="Times New Roman" panose="02020603050405020304" charset="0"/>
            </a:endParaRPr>
          </a:p>
          <a:p>
            <a:pPr marL="0" indent="0">
              <a:lnSpc>
                <a:spcPct val="130000"/>
              </a:lnSpc>
              <a:buNone/>
            </a:pPr>
            <a:endParaRPr lang="en-US" altLang="en-US" sz="1600" dirty="0">
              <a:latin typeface="Times New Roman" panose="02020603050405020304" charset="0"/>
              <a:cs typeface="Times New Roman" panose="02020603050405020304" charset="0"/>
            </a:endParaRPr>
          </a:p>
          <a:p>
            <a:pPr marL="0" indent="0">
              <a:lnSpc>
                <a:spcPct val="130000"/>
              </a:lnSpc>
              <a:buNone/>
            </a:pPr>
            <a:endParaRPr lang="en-US" altLang="en-US" sz="1600" dirty="0">
              <a:latin typeface="Times New Roman" panose="02020603050405020304" charset="0"/>
              <a:cs typeface="Times New Roman" panose="02020603050405020304" charset="0"/>
            </a:endParaRPr>
          </a:p>
          <a:p>
            <a:pPr marL="0" indent="0">
              <a:lnSpc>
                <a:spcPct val="130000"/>
              </a:lnSpc>
              <a:buNone/>
            </a:pPr>
            <a:endParaRPr lang="en-US" altLang="en-US" sz="1600" dirty="0">
              <a:latin typeface="Times New Roman" panose="02020603050405020304" charset="0"/>
              <a:cs typeface="Times New Roman" panose="02020603050405020304" charset="0"/>
            </a:endParaRPr>
          </a:p>
          <a:p>
            <a:pPr marL="0" indent="0">
              <a:lnSpc>
                <a:spcPct val="130000"/>
              </a:lnSpc>
              <a:buNone/>
            </a:pPr>
            <a:endParaRPr lang="en-US" altLang="en-US" sz="1600" dirty="0">
              <a:latin typeface="Times New Roman" panose="02020603050405020304" charset="0"/>
              <a:cs typeface="Times New Roman" panose="02020603050405020304" charset="0"/>
            </a:endParaRPr>
          </a:p>
          <a:p>
            <a:pPr marL="0" indent="0">
              <a:lnSpc>
                <a:spcPct val="130000"/>
              </a:lnSpc>
              <a:buNone/>
            </a:pPr>
            <a:endParaRPr lang="en-US" altLang="en-US" sz="1600" dirty="0">
              <a:latin typeface="Times New Roman" panose="02020603050405020304" charset="0"/>
              <a:cs typeface="Times New Roman" panose="02020603050405020304" charset="0"/>
            </a:endParaRPr>
          </a:p>
          <a:p>
            <a:pPr marL="0" indent="0">
              <a:lnSpc>
                <a:spcPct val="130000"/>
              </a:lnSpc>
              <a:buNone/>
            </a:pPr>
            <a:endParaRPr lang="en-US" altLang="en-US" sz="1600" dirty="0">
              <a:latin typeface="Times New Roman" panose="02020603050405020304" charset="0"/>
              <a:cs typeface="Times New Roman" panose="02020603050405020304" charset="0"/>
            </a:endParaRPr>
          </a:p>
          <a:p>
            <a:pPr marL="0" indent="0">
              <a:lnSpc>
                <a:spcPct val="130000"/>
              </a:lnSpc>
              <a:buNone/>
            </a:pPr>
            <a:endParaRPr lang="en-US" altLang="en-US" sz="1600" dirty="0">
              <a:latin typeface="Times New Roman" panose="02020603050405020304" charset="0"/>
              <a:cs typeface="Times New Roman" panose="02020603050405020304" charset="0"/>
            </a:endParaRPr>
          </a:p>
        </p:txBody>
      </p:sp>
      <p:sp>
        <p:nvSpPr>
          <p:cNvPr id="18" name="矩形 17"/>
          <p:cNvSpPr/>
          <p:nvPr/>
        </p:nvSpPr>
        <p:spPr>
          <a:xfrm>
            <a:off x="0" y="0"/>
            <a:ext cx="12192000" cy="5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Inter" panose="020005030000000200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2467610"/>
            <a:ext cx="10972800" cy="1586865"/>
          </a:xfrm>
        </p:spPr>
        <p:txBody>
          <a:bodyPr/>
          <a:lstStyle/>
          <a:p>
            <a:pPr marL="0" indent="0" algn="ctr">
              <a:buNone/>
            </a:pPr>
            <a:r>
              <a:rPr lang="en-US" sz="8300" b="1">
                <a:latin typeface="Times New Roman" panose="02020603050405020304" charset="0"/>
                <a:cs typeface="Times New Roman" panose="02020603050405020304" charset="0"/>
              </a:rPr>
              <a:t>THANK YOU</a:t>
            </a:r>
          </a:p>
        </p:txBody>
      </p:sp>
      <p:sp>
        <p:nvSpPr>
          <p:cNvPr id="18" name="矩形 17"/>
          <p:cNvSpPr/>
          <p:nvPr/>
        </p:nvSpPr>
        <p:spPr>
          <a:xfrm>
            <a:off x="0" y="0"/>
            <a:ext cx="12192000" cy="5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Inter" panose="020005030000000200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1755"/>
            <a:ext cx="10972800" cy="990600"/>
          </a:xfrm>
        </p:spPr>
        <p:txBody>
          <a:bodyPr/>
          <a:lstStyle/>
          <a:p>
            <a:pPr algn="just"/>
            <a:r>
              <a:rPr lang="en-IN" altLang="en-US" sz="1800" b="1">
                <a:latin typeface="Times New Roman" panose="02020603050405020304" charset="0"/>
                <a:cs typeface="Times New Roman" panose="02020603050405020304" charset="0"/>
              </a:rPr>
              <a:t>1. </a:t>
            </a:r>
            <a:r>
              <a:rPr lang="en-US" sz="1800" b="1">
                <a:latin typeface="Times New Roman" panose="02020603050405020304" charset="0"/>
                <a:cs typeface="Times New Roman" panose="02020603050405020304" charset="0"/>
              </a:rPr>
              <a:t>A</a:t>
            </a:r>
            <a:r>
              <a:rPr lang="en-IN" altLang="en-US" sz="1800" b="1">
                <a:latin typeface="Times New Roman" panose="02020603050405020304" charset="0"/>
                <a:cs typeface="Times New Roman" panose="02020603050405020304" charset="0"/>
              </a:rPr>
              <a:t>BSTRACT</a:t>
            </a:r>
          </a:p>
        </p:txBody>
      </p:sp>
      <p:sp>
        <p:nvSpPr>
          <p:cNvPr id="3" name="Content Placeholder 2"/>
          <p:cNvSpPr>
            <a:spLocks noGrp="1"/>
          </p:cNvSpPr>
          <p:nvPr>
            <p:ph idx="1"/>
          </p:nvPr>
        </p:nvSpPr>
        <p:spPr>
          <a:xfrm>
            <a:off x="609600" y="1062355"/>
            <a:ext cx="10972800" cy="5064125"/>
          </a:xfrm>
        </p:spPr>
        <p:txBody>
          <a:bodyPr/>
          <a:lstStyle/>
          <a:p>
            <a:pPr marL="0" indent="457200" algn="just">
              <a:lnSpc>
                <a:spcPct val="130000"/>
              </a:lnSpc>
              <a:buNone/>
            </a:pPr>
            <a:r>
              <a:rPr lang="en-US" altLang="en-US" sz="1600" dirty="0">
                <a:latin typeface="Times New Roman" panose="02020603050405020304" charset="0"/>
                <a:cs typeface="Times New Roman" panose="02020603050405020304" charset="0"/>
              </a:rPr>
              <a:t>Recent research in inventory management has explored various computer vision and deep learning techniques to automate shelf monitoring and stock level estimation. Prior studies have demonstrated the feasibility of using image processing and object detection models to enhance retail operations, paving the way for more integrated and automated systems.</a:t>
            </a:r>
          </a:p>
          <a:p>
            <a:pPr marL="0" indent="457200" algn="just">
              <a:lnSpc>
                <a:spcPct val="130000"/>
              </a:lnSpc>
              <a:buNone/>
            </a:pPr>
            <a:r>
              <a:rPr lang="en-US" altLang="en-US" sz="1600" dirty="0">
                <a:latin typeface="Times New Roman" panose="02020603050405020304" charset="0"/>
                <a:cs typeface="Times New Roman" panose="02020603050405020304" charset="0"/>
              </a:rPr>
              <a:t>Current systems primarily rely on traditional image processing methods to detect missing items on shelves. These approaches generally focus on identifying individual products and often require manual verification, limiting the scalability and efficiency of inventory management in dynamic retail environments.</a:t>
            </a:r>
          </a:p>
          <a:p>
            <a:pPr marL="0" indent="457200" algn="just">
              <a:lnSpc>
                <a:spcPct val="130000"/>
              </a:lnSpc>
              <a:buNone/>
            </a:pPr>
            <a:r>
              <a:rPr lang="en-US" altLang="en-US" sz="1600" dirty="0">
                <a:latin typeface="Times New Roman" panose="02020603050405020304" charset="0"/>
                <a:cs typeface="Times New Roman" panose="02020603050405020304" charset="0"/>
              </a:rPr>
              <a:t>Despite their utility, existing systems face significant challenges. They often raise customer privacy concerns due to direct image processing, lack precise identification of empty shelf regions, and do not effectively detect low inventory levels. This results in inefficiencies and delays in inventory replenishment and strategic decision-making.</a:t>
            </a:r>
          </a:p>
          <a:p>
            <a:pPr marL="0" indent="457200" algn="just">
              <a:lnSpc>
                <a:spcPct val="130000"/>
              </a:lnSpc>
              <a:buNone/>
            </a:pPr>
            <a:r>
              <a:rPr lang="en-US" altLang="en-US" sz="1600" dirty="0">
                <a:latin typeface="Times New Roman" panose="02020603050405020304" charset="0"/>
                <a:cs typeface="Times New Roman" panose="02020603050405020304" charset="0"/>
              </a:rPr>
              <a:t>The proposed solution, "Shelf Track," overcomes these limitations by integrating advanced technologies such as </a:t>
            </a:r>
            <a:r>
              <a:rPr lang="en-US" altLang="en-US" sz="1600" b="1" dirty="0">
                <a:latin typeface="Times New Roman" panose="02020603050405020304" charset="0"/>
                <a:cs typeface="Times New Roman" panose="02020603050405020304" charset="0"/>
              </a:rPr>
              <a:t>Faster R-CNN</a:t>
            </a:r>
            <a:r>
              <a:rPr lang="en-US" altLang="en-US" sz="1600" dirty="0">
                <a:latin typeface="Times New Roman" panose="02020603050405020304" charset="0"/>
                <a:cs typeface="Times New Roman" panose="02020603050405020304" charset="0"/>
              </a:rPr>
              <a:t> for detecting empty shelf regions and a hybrid </a:t>
            </a:r>
            <a:r>
              <a:rPr lang="en-US" altLang="en-US" sz="1600" b="1" dirty="0">
                <a:latin typeface="Times New Roman" panose="02020603050405020304" charset="0"/>
                <a:cs typeface="Times New Roman" panose="02020603050405020304" charset="0"/>
              </a:rPr>
              <a:t>OCR-CNN model</a:t>
            </a:r>
            <a:r>
              <a:rPr lang="en-US" altLang="en-US" sz="1600" dirty="0">
                <a:latin typeface="Times New Roman" panose="02020603050405020304" charset="0"/>
                <a:cs typeface="Times New Roman" panose="02020603050405020304" charset="0"/>
              </a:rPr>
              <a:t> for precise item labeling and low-stock detection. In addition to real-time inventory tracking, the system generates comprehensive monthly reports, providing actionable insights and trend analyses to support strategic management decisions while maintaining a privacy-centric approach.</a:t>
            </a:r>
          </a:p>
          <a:p>
            <a:pPr marL="0" indent="457200" algn="just">
              <a:lnSpc>
                <a:spcPct val="130000"/>
              </a:lnSpc>
              <a:buNone/>
            </a:pPr>
            <a:endParaRPr lang="en-US" altLang="en-US" sz="2600" dirty="0">
              <a:latin typeface="Times New Roman" panose="02020603050405020304" charset="0"/>
              <a:cs typeface="Times New Roman" panose="02020603050405020304" charset="0"/>
            </a:endParaRPr>
          </a:p>
          <a:p>
            <a:pPr marL="0" indent="0" algn="just">
              <a:buNone/>
            </a:pPr>
            <a:endParaRPr lang="en-US" altLang="en-US" sz="2600" dirty="0">
              <a:latin typeface="Times New Roman" panose="02020603050405020304" charset="0"/>
              <a:cs typeface="Times New Roman" panose="02020603050405020304" charset="0"/>
            </a:endParaRPr>
          </a:p>
          <a:p>
            <a:pPr marL="0" indent="0" algn="just">
              <a:buNone/>
            </a:pPr>
            <a:endParaRPr lang="en-US" altLang="en-US" sz="2600" dirty="0">
              <a:latin typeface="Times New Roman" panose="02020603050405020304" charset="0"/>
              <a:cs typeface="Times New Roman" panose="02020603050405020304" charset="0"/>
            </a:endParaRPr>
          </a:p>
          <a:p>
            <a:pPr marL="0" indent="0" algn="just">
              <a:buNone/>
            </a:pPr>
            <a:endParaRPr lang="en-US" altLang="en-US" sz="2600" dirty="0">
              <a:latin typeface="Times New Roman" panose="02020603050405020304" charset="0"/>
              <a:cs typeface="Times New Roman" panose="02020603050405020304" charset="0"/>
            </a:endParaRPr>
          </a:p>
          <a:p>
            <a:pPr marL="0" indent="0" algn="just">
              <a:buNone/>
            </a:pPr>
            <a:endParaRPr lang="en-US" altLang="en-US" sz="2600" dirty="0">
              <a:latin typeface="Times New Roman" panose="02020603050405020304" charset="0"/>
              <a:cs typeface="Times New Roman" panose="02020603050405020304" charset="0"/>
            </a:endParaRPr>
          </a:p>
          <a:p>
            <a:pPr marL="0" indent="0" algn="just">
              <a:buNone/>
            </a:pPr>
            <a:endParaRPr lang="en-US" altLang="en-US" sz="2600" dirty="0">
              <a:latin typeface="Times New Roman" panose="02020603050405020304" charset="0"/>
              <a:cs typeface="Times New Roman" panose="02020603050405020304" charset="0"/>
            </a:endParaRPr>
          </a:p>
          <a:p>
            <a:pPr marL="0" indent="0" algn="just">
              <a:buNone/>
            </a:pPr>
            <a:endParaRPr lang="en-US" altLang="en-US" sz="2600" dirty="0">
              <a:latin typeface="Times New Roman" panose="02020603050405020304" charset="0"/>
              <a:cs typeface="Times New Roman" panose="02020603050405020304" charset="0"/>
            </a:endParaRPr>
          </a:p>
          <a:p>
            <a:pPr marL="0" indent="0" algn="just">
              <a:buNone/>
            </a:pPr>
            <a:endParaRPr lang="en-US" altLang="en-US" sz="2600" dirty="0">
              <a:latin typeface="Times New Roman" panose="02020603050405020304" charset="0"/>
              <a:cs typeface="Times New Roman" panose="02020603050405020304" charset="0"/>
            </a:endParaRPr>
          </a:p>
        </p:txBody>
      </p:sp>
      <p:sp>
        <p:nvSpPr>
          <p:cNvPr id="18" name="矩形 17"/>
          <p:cNvSpPr/>
          <p:nvPr/>
        </p:nvSpPr>
        <p:spPr>
          <a:xfrm>
            <a:off x="0" y="-2540"/>
            <a:ext cx="12192000" cy="5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Inter" panose="020005030000000200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IN" altLang="en-US" sz="2000" b="1">
                <a:latin typeface="Times New Roman" panose="02020603050405020304" charset="0"/>
                <a:cs typeface="Times New Roman" panose="02020603050405020304" charset="0"/>
              </a:rPr>
              <a:t>2. </a:t>
            </a:r>
            <a:r>
              <a:rPr lang="en-US" sz="2000" b="1">
                <a:latin typeface="Times New Roman" panose="02020603050405020304" charset="0"/>
                <a:cs typeface="Times New Roman" panose="02020603050405020304" charset="0"/>
              </a:rPr>
              <a:t>I</a:t>
            </a:r>
            <a:r>
              <a:rPr lang="en-IN" altLang="en-US" sz="2000" b="1">
                <a:latin typeface="Times New Roman" panose="02020603050405020304" charset="0"/>
                <a:cs typeface="Times New Roman" panose="02020603050405020304" charset="0"/>
              </a:rPr>
              <a:t>NTRODUCTION</a:t>
            </a:r>
          </a:p>
        </p:txBody>
      </p:sp>
      <p:sp>
        <p:nvSpPr>
          <p:cNvPr id="3" name="Content Placeholder 2"/>
          <p:cNvSpPr>
            <a:spLocks noGrp="1"/>
          </p:cNvSpPr>
          <p:nvPr>
            <p:ph idx="1"/>
          </p:nvPr>
        </p:nvSpPr>
        <p:spPr>
          <a:xfrm>
            <a:off x="609600" y="1278255"/>
            <a:ext cx="10972800" cy="5041900"/>
          </a:xfrm>
        </p:spPr>
        <p:txBody>
          <a:bodyPr/>
          <a:lstStyle/>
          <a:p>
            <a:pPr marL="0" indent="0">
              <a:buNone/>
            </a:pPr>
            <a:r>
              <a:rPr lang="en-US" sz="1600" dirty="0">
                <a:latin typeface="Times New Roman" panose="02020603050405020304" charset="0"/>
                <a:cs typeface="Times New Roman" panose="02020603050405020304" charset="0"/>
              </a:rPr>
              <a:t>	</a:t>
            </a:r>
            <a:r>
              <a:rPr lang="en-US" altLang="en-US" sz="1600" dirty="0">
                <a:latin typeface="Times New Roman" panose="02020603050405020304" charset="0"/>
                <a:cs typeface="Times New Roman" panose="02020603050405020304" charset="0"/>
              </a:rPr>
              <a:t>In today’s fast-paced retail environment, manual inventory checks are inefficient and error-prone, leading to missed sales opportunities and increased operational costs. By leveraging advanced technologies like Faster R-CNN, CNN, OCR, and data analytics, our system automates shelf monitoring and inventory management while ensuring customer privacy.</a:t>
            </a:r>
          </a:p>
          <a:p>
            <a:pPr marL="0" indent="0">
              <a:buNone/>
            </a:pPr>
            <a:r>
              <a:rPr lang="en-US" altLang="en-US" sz="1600" b="1" dirty="0">
                <a:latin typeface="Times New Roman" panose="02020603050405020304" charset="0"/>
                <a:cs typeface="Times New Roman" panose="02020603050405020304" charset="0"/>
              </a:rPr>
              <a:t>Faster R-CNN:</a:t>
            </a:r>
          </a:p>
          <a:p>
            <a:pPr marL="0" indent="0">
              <a:buNone/>
            </a:pPr>
            <a:r>
              <a:rPr lang="en-US" altLang="en-US" sz="1600" dirty="0">
                <a:latin typeface="Times New Roman" panose="02020603050405020304" charset="0"/>
                <a:cs typeface="Times New Roman" panose="02020603050405020304" charset="0"/>
              </a:rPr>
              <a:t>Utilizes deep learning with a ResNet-50 backbone to efficiently detect empty shelf regions through region proposal networks, ensuring precise localization and rapid detection.</a:t>
            </a:r>
          </a:p>
          <a:p>
            <a:pPr marL="0" indent="0">
              <a:buNone/>
            </a:pPr>
            <a:endParaRPr lang="en-US" altLang="en-US" sz="1600" dirty="0">
              <a:latin typeface="Times New Roman" panose="02020603050405020304" charset="0"/>
              <a:cs typeface="Times New Roman" panose="02020603050405020304" charset="0"/>
            </a:endParaRPr>
          </a:p>
          <a:p>
            <a:pPr marL="0" indent="0">
              <a:buNone/>
            </a:pPr>
            <a:r>
              <a:rPr lang="en-US" altLang="en-US" sz="1600" b="1" dirty="0">
                <a:latin typeface="Times New Roman" panose="02020603050405020304" charset="0"/>
                <a:cs typeface="Times New Roman" panose="02020603050405020304" charset="0"/>
              </a:rPr>
              <a:t>Convolutional Neural Networks (CNNs):</a:t>
            </a:r>
          </a:p>
          <a:p>
            <a:pPr marL="0" indent="0">
              <a:buNone/>
            </a:pPr>
            <a:r>
              <a:rPr lang="en-US" altLang="en-US" sz="1600" dirty="0">
                <a:latin typeface="Times New Roman" panose="02020603050405020304" charset="0"/>
                <a:cs typeface="Times New Roman" panose="02020603050405020304" charset="0"/>
              </a:rPr>
              <a:t>Analyzes product images to determine stock quantities by comparing current levels against predefined thresholds, enabling scalable and automated inventory tracking.</a:t>
            </a:r>
          </a:p>
          <a:p>
            <a:pPr marL="0" indent="0">
              <a:buNone/>
            </a:pPr>
            <a:endParaRPr lang="en-US" altLang="en-US" sz="1600" dirty="0">
              <a:latin typeface="Times New Roman" panose="02020603050405020304" charset="0"/>
              <a:cs typeface="Times New Roman" panose="02020603050405020304" charset="0"/>
            </a:endParaRPr>
          </a:p>
          <a:p>
            <a:pPr marL="0" indent="0">
              <a:buNone/>
            </a:pPr>
            <a:r>
              <a:rPr lang="en-US" altLang="en-US" sz="1600" b="1" dirty="0">
                <a:latin typeface="Times New Roman" panose="02020603050405020304" charset="0"/>
                <a:cs typeface="Times New Roman" panose="02020603050405020304" charset="0"/>
              </a:rPr>
              <a:t>Optical Character Recognition (OCR):</a:t>
            </a:r>
          </a:p>
          <a:p>
            <a:pPr marL="0" indent="0">
              <a:buNone/>
            </a:pPr>
            <a:r>
              <a:rPr lang="en-US" altLang="en-US" sz="1600" dirty="0">
                <a:latin typeface="Times New Roman" panose="02020603050405020304" charset="0"/>
                <a:cs typeface="Times New Roman" panose="02020603050405020304" charset="0"/>
              </a:rPr>
              <a:t>Reads product labels and barcodes directly from shelf images, providing accurate identification of items and ensuring targeted restocking actions.</a:t>
            </a:r>
          </a:p>
          <a:p>
            <a:pPr marL="0" indent="0">
              <a:buNone/>
            </a:pPr>
            <a:endParaRPr lang="en-US" altLang="en-US" sz="1600" dirty="0">
              <a:latin typeface="Times New Roman" panose="02020603050405020304" charset="0"/>
              <a:cs typeface="Times New Roman" panose="02020603050405020304" charset="0"/>
            </a:endParaRPr>
          </a:p>
          <a:p>
            <a:pPr marL="0" indent="0">
              <a:buNone/>
            </a:pPr>
            <a:r>
              <a:rPr lang="en-US" altLang="en-US" sz="1600" b="1" dirty="0">
                <a:latin typeface="Times New Roman" panose="02020603050405020304" charset="0"/>
                <a:cs typeface="Times New Roman" panose="02020603050405020304" charset="0"/>
              </a:rPr>
              <a:t>Data Analytics:</a:t>
            </a:r>
          </a:p>
          <a:p>
            <a:pPr marL="0" indent="0">
              <a:buNone/>
            </a:pPr>
            <a:r>
              <a:rPr lang="en-US" altLang="en-US" sz="1600" dirty="0">
                <a:latin typeface="Times New Roman" panose="02020603050405020304" charset="0"/>
                <a:cs typeface="Times New Roman" panose="02020603050405020304" charset="0"/>
              </a:rPr>
              <a:t>Aggregates stock trends and low inventory incidents over time, generating comprehensive monthly reports that offer actionable insights and support strategic decision-making.</a:t>
            </a:r>
          </a:p>
          <a:p>
            <a:pPr marL="0" indent="0" algn="just">
              <a:buNone/>
            </a:pPr>
            <a:endParaRPr lang="en-US" altLang="en-US" sz="2400" dirty="0">
              <a:latin typeface="Times New Roman" panose="02020603050405020304" charset="0"/>
              <a:cs typeface="Times New Roman" panose="02020603050405020304" charset="0"/>
            </a:endParaRPr>
          </a:p>
          <a:p>
            <a:pPr marL="0" indent="0">
              <a:buNone/>
            </a:pPr>
            <a:endParaRPr lang="en-US" altLang="en-US" sz="1900" dirty="0">
              <a:latin typeface="Times New Roman" panose="02020603050405020304" charset="0"/>
              <a:cs typeface="Times New Roman" panose="02020603050405020304" charset="0"/>
            </a:endParaRPr>
          </a:p>
          <a:p>
            <a:pPr marL="0" indent="0">
              <a:buNone/>
            </a:pPr>
            <a:endParaRPr lang="en-US" altLang="en-US" sz="1900" dirty="0">
              <a:latin typeface="Times New Roman" panose="02020603050405020304" charset="0"/>
              <a:cs typeface="Times New Roman" panose="02020603050405020304" charset="0"/>
            </a:endParaRPr>
          </a:p>
          <a:p>
            <a:pPr marL="0" indent="0">
              <a:buNone/>
            </a:pPr>
            <a:endParaRPr lang="en-US" altLang="en-US" sz="1900" dirty="0">
              <a:latin typeface="Times New Roman" panose="02020603050405020304" charset="0"/>
              <a:cs typeface="Times New Roman" panose="02020603050405020304" charset="0"/>
            </a:endParaRPr>
          </a:p>
          <a:p>
            <a:pPr marL="0" indent="0">
              <a:buNone/>
            </a:pPr>
            <a:endParaRPr lang="en-US" altLang="en-US" sz="1900" dirty="0">
              <a:latin typeface="Times New Roman" panose="02020603050405020304" charset="0"/>
              <a:cs typeface="Times New Roman" panose="02020603050405020304" charset="0"/>
            </a:endParaRPr>
          </a:p>
          <a:p>
            <a:pPr marL="0" indent="0">
              <a:buNone/>
            </a:pPr>
            <a:endParaRPr lang="en-US" altLang="en-US" sz="1900" dirty="0">
              <a:latin typeface="Times New Roman" panose="02020603050405020304" charset="0"/>
              <a:cs typeface="Times New Roman" panose="02020603050405020304" charset="0"/>
            </a:endParaRPr>
          </a:p>
        </p:txBody>
      </p:sp>
      <p:sp>
        <p:nvSpPr>
          <p:cNvPr id="4" name="Text Box 3"/>
          <p:cNvSpPr txBox="1"/>
          <p:nvPr/>
        </p:nvSpPr>
        <p:spPr>
          <a:xfrm>
            <a:off x="6503035" y="2651125"/>
            <a:ext cx="4064000" cy="368300"/>
          </a:xfrm>
          <a:prstGeom prst="rect">
            <a:avLst/>
          </a:prstGeom>
          <a:noFill/>
        </p:spPr>
        <p:txBody>
          <a:bodyPr wrap="square" rtlCol="0">
            <a:spAutoFit/>
          </a:bodyPr>
          <a:lstStyle/>
          <a:p>
            <a:endParaRPr lang="en-US"/>
          </a:p>
        </p:txBody>
      </p:sp>
      <p:sp>
        <p:nvSpPr>
          <p:cNvPr id="18" name="矩形 17"/>
          <p:cNvSpPr/>
          <p:nvPr/>
        </p:nvSpPr>
        <p:spPr>
          <a:xfrm>
            <a:off x="0" y="0"/>
            <a:ext cx="12192000" cy="5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Inter" panose="020005030000000200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IN" altLang="en-US" sz="2000" b="1">
                <a:latin typeface="Times New Roman" panose="02020603050405020304" charset="0"/>
                <a:cs typeface="Times New Roman" panose="02020603050405020304" charset="0"/>
                <a:sym typeface="+mn-ea"/>
              </a:rPr>
              <a:t>3. EXISTING</a:t>
            </a:r>
            <a:r>
              <a:rPr lang="en-US" altLang="en-US" sz="2000" b="1">
                <a:latin typeface="Times New Roman" panose="02020603050405020304" charset="0"/>
                <a:cs typeface="Times New Roman" panose="02020603050405020304" charset="0"/>
                <a:sym typeface="+mn-ea"/>
              </a:rPr>
              <a:t> S</a:t>
            </a:r>
            <a:r>
              <a:rPr lang="en-IN" altLang="en-US" sz="2000" b="1">
                <a:latin typeface="Times New Roman" panose="02020603050405020304" charset="0"/>
                <a:cs typeface="Times New Roman" panose="02020603050405020304" charset="0"/>
                <a:sym typeface="+mn-ea"/>
              </a:rPr>
              <a:t>YSTEMS</a:t>
            </a:r>
          </a:p>
        </p:txBody>
      </p:sp>
      <p:sp>
        <p:nvSpPr>
          <p:cNvPr id="4" name="Content Placeholder 3"/>
          <p:cNvSpPr>
            <a:spLocks noGrp="1"/>
          </p:cNvSpPr>
          <p:nvPr>
            <p:ph idx="1"/>
          </p:nvPr>
        </p:nvSpPr>
        <p:spPr>
          <a:xfrm>
            <a:off x="609600" y="1118870"/>
            <a:ext cx="10972800" cy="5364480"/>
          </a:xfrm>
        </p:spPr>
        <p:txBody>
          <a:bodyPr/>
          <a:lstStyle/>
          <a:p>
            <a:pPr marL="0" indent="457200">
              <a:buNone/>
            </a:pPr>
            <a:r>
              <a:rPr lang="en-US" altLang="en-US" sz="1600" dirty="0">
                <a:latin typeface="Times New Roman" panose="02020603050405020304" charset="0"/>
                <a:cs typeface="Times New Roman" panose="02020603050405020304" charset="0"/>
                <a:sym typeface="+mn-ea"/>
              </a:rPr>
              <a:t>Retailers have traditionally relied on manual inspections and basic image processing techniques, such as CCTV monitoring and RFID tagging, for inventory management. These established methods, while widely implemented, often involve labor-intensive processes and static approaches that are not fully optimized for today's fast-paced retail environments.</a:t>
            </a:r>
            <a:endParaRPr lang="en-US" sz="1600"/>
          </a:p>
          <a:p>
            <a:pPr marL="0" indent="0">
              <a:buNone/>
            </a:pPr>
            <a:endParaRPr lang="en-IN" altLang="en-US" sz="2000" b="1" dirty="0">
              <a:latin typeface="Times New Roman" panose="02020603050405020304" charset="0"/>
              <a:cs typeface="Times New Roman" panose="02020603050405020304" charset="0"/>
              <a:sym typeface="+mn-ea"/>
            </a:endParaRPr>
          </a:p>
          <a:p>
            <a:pPr marL="0" indent="0">
              <a:buNone/>
            </a:pPr>
            <a:r>
              <a:rPr lang="en-IN" altLang="en-US" sz="2000" b="1" dirty="0">
                <a:latin typeface="Times New Roman" panose="02020603050405020304" charset="0"/>
                <a:cs typeface="Times New Roman" panose="02020603050405020304" charset="0"/>
                <a:sym typeface="+mn-ea"/>
              </a:rPr>
              <a:t>3.1 </a:t>
            </a:r>
            <a:r>
              <a:rPr lang="en-US" altLang="en-US" sz="2000" b="1" dirty="0">
                <a:latin typeface="Times New Roman" panose="02020603050405020304" charset="0"/>
                <a:cs typeface="Times New Roman" panose="02020603050405020304" charset="0"/>
                <a:sym typeface="+mn-ea"/>
              </a:rPr>
              <a:t>Disadvantages of Existing Systems</a:t>
            </a:r>
            <a:r>
              <a:rPr lang="en-IN" altLang="en-US" sz="2000" b="1" dirty="0">
                <a:latin typeface="Times New Roman" panose="02020603050405020304" charset="0"/>
                <a:cs typeface="Times New Roman" panose="02020603050405020304" charset="0"/>
                <a:sym typeface="+mn-ea"/>
              </a:rPr>
              <a:t>:</a:t>
            </a:r>
          </a:p>
          <a:p>
            <a:pPr marL="0" indent="0">
              <a:buNone/>
            </a:pPr>
            <a:endParaRPr lang="en-US" altLang="en-US" sz="2000" b="1" dirty="0">
              <a:latin typeface="Times New Roman" panose="02020603050405020304" charset="0"/>
              <a:cs typeface="Times New Roman" panose="02020603050405020304" charset="0"/>
            </a:endParaRPr>
          </a:p>
          <a:p>
            <a:pPr lvl="1">
              <a:buFont typeface="Arial" panose="020B0604020202020204" pitchFamily="34" charset="0"/>
              <a:buChar char="•"/>
            </a:pPr>
            <a:r>
              <a:rPr lang="en-US" altLang="en-US" sz="1600">
                <a:latin typeface="Times New Roman" panose="02020603050405020304" charset="0"/>
                <a:cs typeface="Times New Roman" panose="02020603050405020304" charset="0"/>
              </a:rPr>
              <a:t>High Labor Costs</a:t>
            </a:r>
          </a:p>
          <a:p>
            <a:pPr marL="457200" lvl="1" indent="0">
              <a:buFont typeface="Arial" panose="020B0604020202020204" pitchFamily="34" charset="0"/>
              <a:buNone/>
            </a:pPr>
            <a:endParaRPr lang="en-US" altLang="en-US" sz="1600">
              <a:latin typeface="Times New Roman" panose="02020603050405020304" charset="0"/>
              <a:cs typeface="Times New Roman" panose="02020603050405020304" charset="0"/>
            </a:endParaRPr>
          </a:p>
          <a:p>
            <a:pPr lvl="1">
              <a:buFont typeface="Arial" panose="020B0604020202020204" pitchFamily="34" charset="0"/>
              <a:buChar char="•"/>
            </a:pPr>
            <a:r>
              <a:rPr lang="en-US" altLang="en-US" sz="1600">
                <a:latin typeface="Times New Roman" panose="02020603050405020304" charset="0"/>
                <a:cs typeface="Times New Roman" panose="02020603050405020304" charset="0"/>
              </a:rPr>
              <a:t>Delayed Inventory Updates</a:t>
            </a:r>
          </a:p>
          <a:p>
            <a:pPr marL="457200" lvl="1" indent="0">
              <a:buFont typeface="Arial" panose="020B0604020202020204" pitchFamily="34" charset="0"/>
              <a:buNone/>
            </a:pPr>
            <a:endParaRPr lang="en-US" altLang="en-US" sz="1600">
              <a:latin typeface="Times New Roman" panose="02020603050405020304" charset="0"/>
              <a:cs typeface="Times New Roman" panose="02020603050405020304" charset="0"/>
            </a:endParaRPr>
          </a:p>
          <a:p>
            <a:pPr lvl="1">
              <a:buFont typeface="Arial" panose="020B0604020202020204" pitchFamily="34" charset="0"/>
              <a:buChar char="•"/>
            </a:pPr>
            <a:r>
              <a:rPr lang="en-US" altLang="en-US" sz="1600">
                <a:latin typeface="Times New Roman" panose="02020603050405020304" charset="0"/>
                <a:cs typeface="Times New Roman" panose="02020603050405020304" charset="0"/>
              </a:rPr>
              <a:t>Limited Scalability &amp; Adaptability</a:t>
            </a:r>
          </a:p>
          <a:p>
            <a:pPr marL="457200" lvl="1" indent="0">
              <a:buFont typeface="Arial" panose="020B0604020202020204" pitchFamily="34" charset="0"/>
              <a:buNone/>
            </a:pPr>
            <a:endParaRPr lang="en-US" altLang="en-US" sz="1600">
              <a:latin typeface="Times New Roman" panose="02020603050405020304" charset="0"/>
              <a:cs typeface="Times New Roman" panose="02020603050405020304" charset="0"/>
            </a:endParaRPr>
          </a:p>
          <a:p>
            <a:pPr lvl="1">
              <a:buFont typeface="Arial" panose="020B0604020202020204" pitchFamily="34" charset="0"/>
              <a:buChar char="•"/>
            </a:pPr>
            <a:r>
              <a:rPr lang="en-US" altLang="en-US" sz="1600">
                <a:latin typeface="Times New Roman" panose="02020603050405020304" charset="0"/>
                <a:cs typeface="Times New Roman" panose="02020603050405020304" charset="0"/>
              </a:rPr>
              <a:t>Inconsistent Performance</a:t>
            </a:r>
          </a:p>
          <a:p>
            <a:pPr marL="457200" lvl="1" indent="0">
              <a:buFont typeface="Arial" panose="020B0604020202020204" pitchFamily="34" charset="0"/>
              <a:buNone/>
            </a:pPr>
            <a:endParaRPr lang="en-US" altLang="en-US" sz="1600">
              <a:latin typeface="Times New Roman" panose="02020603050405020304" charset="0"/>
              <a:cs typeface="Times New Roman" panose="02020603050405020304" charset="0"/>
            </a:endParaRPr>
          </a:p>
          <a:p>
            <a:pPr lvl="1">
              <a:buFont typeface="Arial" panose="020B0604020202020204" pitchFamily="34" charset="0"/>
              <a:buChar char="•"/>
            </a:pPr>
            <a:r>
              <a:rPr lang="en-US" altLang="en-US" sz="1600">
                <a:latin typeface="Times New Roman" panose="02020603050405020304" charset="0"/>
                <a:cs typeface="Times New Roman" panose="02020603050405020304" charset="0"/>
              </a:rPr>
              <a:t>Lack of Real-Time Insights</a:t>
            </a:r>
          </a:p>
          <a:p>
            <a:pPr marL="0" indent="457200">
              <a:buNone/>
            </a:pPr>
            <a:endParaRPr lang="en-US" altLang="en-US" sz="1600">
              <a:latin typeface="Times New Roman" panose="02020603050405020304" charset="0"/>
              <a:cs typeface="Times New Roman" panose="02020603050405020304" charset="0"/>
            </a:endParaRPr>
          </a:p>
        </p:txBody>
      </p:sp>
      <p:sp>
        <p:nvSpPr>
          <p:cNvPr id="18" name="矩形 17"/>
          <p:cNvSpPr/>
          <p:nvPr/>
        </p:nvSpPr>
        <p:spPr>
          <a:xfrm>
            <a:off x="0" y="0"/>
            <a:ext cx="12192000" cy="5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Inter" panose="020005030000000200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p:nvPr/>
        </p:nvSpPr>
        <p:spPr>
          <a:xfrm>
            <a:off x="551180" y="703580"/>
            <a:ext cx="11518265" cy="550545"/>
          </a:xfrm>
          <a:prstGeom prst="rect">
            <a:avLst/>
          </a:prstGeom>
          <a:noFill/>
        </p:spPr>
        <p:txBody>
          <a:bodyPr wrap="square" rtlCol="0">
            <a:noAutofit/>
          </a:bodyPr>
          <a:lstStyle/>
          <a:p>
            <a:pPr algn="just"/>
            <a:r>
              <a:rPr lang="en-IN" altLang="en-US" sz="2000" b="1">
                <a:latin typeface="Times New Roman" panose="02020603050405020304" charset="0"/>
                <a:cs typeface="Times New Roman" panose="02020603050405020304" charset="0"/>
              </a:rPr>
              <a:t>   4. PROPOSED SYSTEMS</a:t>
            </a:r>
          </a:p>
        </p:txBody>
      </p:sp>
      <p:sp>
        <p:nvSpPr>
          <p:cNvPr id="8" name="Text Box 7"/>
          <p:cNvSpPr txBox="1"/>
          <p:nvPr/>
        </p:nvSpPr>
        <p:spPr>
          <a:xfrm>
            <a:off x="733425" y="1254125"/>
            <a:ext cx="10631805" cy="5064125"/>
          </a:xfrm>
          <a:prstGeom prst="rect">
            <a:avLst/>
          </a:prstGeom>
          <a:noFill/>
        </p:spPr>
        <p:txBody>
          <a:bodyPr wrap="square" rtlCol="0">
            <a:noAutofit/>
          </a:bodyPr>
          <a:lstStyle/>
          <a:p>
            <a:r>
              <a:rPr lang="en-IN" altLang="en-US" b="1" dirty="0">
                <a:latin typeface="Times New Roman" panose="02020603050405020304" charset="0"/>
                <a:cs typeface="Times New Roman" panose="02020603050405020304" charset="0"/>
              </a:rPr>
              <a:t>4.1 Introduction</a:t>
            </a:r>
          </a:p>
          <a:p>
            <a:endParaRPr lang="en-IN" altLang="en-US" b="1" dirty="0">
              <a:latin typeface="Times New Roman" panose="02020603050405020304" charset="0"/>
              <a:cs typeface="Times New Roman" panose="02020603050405020304" charset="0"/>
            </a:endParaRPr>
          </a:p>
          <a:p>
            <a:r>
              <a:rPr lang="en-US" altLang="en-US" sz="1600" dirty="0">
                <a:effectLst/>
                <a:latin typeface="Times New Roman" panose="02020603050405020304" charset="0"/>
                <a:ea typeface="SimSun" panose="02010600030101010101" pitchFamily="2" charset="-122"/>
              </a:rPr>
              <a:t>The proposed system utilizes a pre-trained Faster R-CNN model, integrating CNN and ResNet-50 architecture, to detect empty shelves in retail stores. Unlike traditional methods that require continuous real-time monitoring, this approach effectively identifies shelf shortages while ensuring customer privacy is not compromised.</a:t>
            </a:r>
          </a:p>
          <a:p>
            <a:endParaRPr lang="en-US" altLang="en-US" sz="1600" dirty="0">
              <a:effectLst/>
              <a:latin typeface="Times New Roman" panose="02020603050405020304" charset="0"/>
              <a:ea typeface="SimSun" panose="02010600030101010101" pitchFamily="2" charset="-122"/>
            </a:endParaRPr>
          </a:p>
          <a:p>
            <a:r>
              <a:rPr lang="en-US" altLang="en-US" sz="1600" dirty="0">
                <a:effectLst/>
                <a:latin typeface="Times New Roman" panose="02020603050405020304" charset="0"/>
                <a:ea typeface="SimSun" panose="02010600030101010101" pitchFamily="2" charset="-122"/>
              </a:rPr>
              <a:t>By leveraging deep learning techniques, the system processes images from store shelves to recognize empty spaces and alert store managers. This enhances inventory management efficiency, reduces manual labor, and optimizes restocking strategies.</a:t>
            </a:r>
          </a:p>
          <a:p>
            <a:pPr marL="285750" indent="-285750">
              <a:buFont typeface="Arial" panose="020B0604020202020204" pitchFamily="34" charset="0"/>
              <a:buChar char="•"/>
            </a:pPr>
            <a:endParaRPr lang="en-US" altLang="en-US" sz="1600" b="1" dirty="0">
              <a:effectLst/>
              <a:latin typeface="Times New Roman" panose="02020603050405020304" charset="0"/>
              <a:ea typeface="SimSun" panose="02010600030101010101" pitchFamily="2" charset="-122"/>
            </a:endParaRPr>
          </a:p>
          <a:p>
            <a:pPr marL="742950" lvl="1" indent="-285750">
              <a:buFont typeface="Arial" panose="020B0604020202020204" pitchFamily="34" charset="0"/>
              <a:buChar char="•"/>
            </a:pPr>
            <a:r>
              <a:rPr lang="en-US" altLang="en-US" sz="1600" dirty="0">
                <a:effectLst/>
                <a:latin typeface="Times New Roman" panose="02020603050405020304" charset="0"/>
                <a:ea typeface="SimSun" panose="02010600030101010101" pitchFamily="2" charset="-122"/>
              </a:rPr>
              <a:t>Advanced Deep Learning</a:t>
            </a:r>
          </a:p>
          <a:p>
            <a:pPr lvl="1" indent="0">
              <a:buFont typeface="Arial" panose="020B0604020202020204" pitchFamily="34" charset="0"/>
              <a:buNone/>
            </a:pPr>
            <a:endParaRPr lang="en-US" altLang="en-US" sz="1600" dirty="0">
              <a:effectLst/>
              <a:latin typeface="Times New Roman" panose="02020603050405020304" charset="0"/>
              <a:ea typeface="SimSun" panose="02010600030101010101" pitchFamily="2" charset="-122"/>
            </a:endParaRPr>
          </a:p>
          <a:p>
            <a:pPr marL="742950" lvl="1" indent="-285750">
              <a:buFont typeface="Arial" panose="020B0604020202020204" pitchFamily="34" charset="0"/>
              <a:buChar char="•"/>
            </a:pPr>
            <a:r>
              <a:rPr lang="en-US" altLang="en-US" sz="1600" dirty="0">
                <a:effectLst/>
                <a:latin typeface="Times New Roman" panose="02020603050405020304" charset="0"/>
                <a:ea typeface="SimSun" panose="02010600030101010101" pitchFamily="2" charset="-122"/>
              </a:rPr>
              <a:t>Automated Alerts</a:t>
            </a:r>
          </a:p>
          <a:p>
            <a:pPr marL="742950" lvl="1" indent="-285750">
              <a:buFont typeface="Arial" panose="020B0604020202020204" pitchFamily="34" charset="0"/>
              <a:buChar char="•"/>
            </a:pPr>
            <a:endParaRPr lang="en-US" altLang="en-US" sz="1600" dirty="0">
              <a:effectLst/>
              <a:latin typeface="Times New Roman" panose="02020603050405020304" charset="0"/>
              <a:ea typeface="SimSun" panose="02010600030101010101" pitchFamily="2" charset="-122"/>
            </a:endParaRPr>
          </a:p>
          <a:p>
            <a:pPr marL="742950" lvl="1" indent="-285750">
              <a:buFont typeface="Arial" panose="020B0604020202020204" pitchFamily="34" charset="0"/>
              <a:buChar char="•"/>
            </a:pPr>
            <a:r>
              <a:rPr lang="en-US" altLang="en-US" sz="1600" dirty="0">
                <a:effectLst/>
                <a:latin typeface="Times New Roman" panose="02020603050405020304" charset="0"/>
                <a:ea typeface="SimSun" panose="02010600030101010101" pitchFamily="2" charset="-122"/>
              </a:rPr>
              <a:t>Enhanced Operational Efficiency</a:t>
            </a:r>
          </a:p>
          <a:p>
            <a:pPr marL="742950" lvl="1" indent="-285750">
              <a:buFont typeface="Arial" panose="020B0604020202020204" pitchFamily="34" charset="0"/>
              <a:buChar char="•"/>
            </a:pPr>
            <a:endParaRPr lang="en-US" altLang="en-US" sz="1600" dirty="0">
              <a:effectLst/>
              <a:latin typeface="Times New Roman" panose="02020603050405020304" charset="0"/>
              <a:ea typeface="SimSun" panose="02010600030101010101" pitchFamily="2" charset="-122"/>
            </a:endParaRPr>
          </a:p>
          <a:p>
            <a:pPr marL="742950" lvl="1" indent="-285750">
              <a:buFont typeface="Arial" panose="020B0604020202020204" pitchFamily="34" charset="0"/>
              <a:buChar char="•"/>
            </a:pPr>
            <a:r>
              <a:rPr lang="en-US" altLang="en-US" sz="1600" dirty="0">
                <a:effectLst/>
                <a:latin typeface="Times New Roman" panose="02020603050405020304" charset="0"/>
                <a:ea typeface="SimSun" panose="02010600030101010101" pitchFamily="2" charset="-122"/>
              </a:rPr>
              <a:t>Optimized Restocking Strategies</a:t>
            </a:r>
          </a:p>
          <a:p>
            <a:pPr marL="742950" lvl="1" indent="-285750">
              <a:buFont typeface="Arial" panose="020B0604020202020204" pitchFamily="34" charset="0"/>
              <a:buChar char="•"/>
            </a:pPr>
            <a:endParaRPr lang="en-US" altLang="en-US" sz="1600" dirty="0">
              <a:effectLst/>
              <a:latin typeface="Times New Roman" panose="02020603050405020304" charset="0"/>
              <a:ea typeface="SimSun" panose="02010600030101010101" pitchFamily="2" charset="-122"/>
            </a:endParaRPr>
          </a:p>
          <a:p>
            <a:pPr marL="742950" lvl="1" indent="-285750">
              <a:buFont typeface="Arial" panose="020B0604020202020204" pitchFamily="34" charset="0"/>
              <a:buChar char="•"/>
            </a:pPr>
            <a:r>
              <a:rPr lang="en-US" altLang="en-US" sz="1600" dirty="0">
                <a:effectLst/>
                <a:latin typeface="Times New Roman" panose="02020603050405020304" charset="0"/>
                <a:ea typeface="SimSun" panose="02010600030101010101" pitchFamily="2" charset="-122"/>
              </a:rPr>
              <a:t>Real-Time Monitoring &amp; Reporting</a:t>
            </a:r>
          </a:p>
          <a:p>
            <a:pPr indent="457200"/>
            <a:endParaRPr lang="en-US" altLang="en-US" sz="1600" dirty="0">
              <a:effectLst/>
              <a:latin typeface="Times New Roman" panose="02020603050405020304" charset="0"/>
              <a:ea typeface="SimSun" panose="02010600030101010101" pitchFamily="2" charset="-122"/>
            </a:endParaRPr>
          </a:p>
        </p:txBody>
      </p:sp>
      <p:sp>
        <p:nvSpPr>
          <p:cNvPr id="18" name="矩形 17"/>
          <p:cNvSpPr/>
          <p:nvPr/>
        </p:nvSpPr>
        <p:spPr>
          <a:xfrm>
            <a:off x="0" y="0"/>
            <a:ext cx="12192000" cy="5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Inter" panose="020005030000000200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955"/>
            <a:ext cx="10972800" cy="862330"/>
          </a:xfrm>
        </p:spPr>
        <p:txBody>
          <a:bodyPr/>
          <a:lstStyle/>
          <a:p>
            <a:pPr algn="just"/>
            <a:r>
              <a:rPr lang="en-IN" altLang="en-US" sz="2000" b="1" dirty="0">
                <a:latin typeface="Times New Roman" panose="02020603050405020304" charset="0"/>
                <a:cs typeface="Times New Roman" panose="02020603050405020304" charset="0"/>
              </a:rPr>
              <a:t>4.2 Objectives</a:t>
            </a:r>
          </a:p>
        </p:txBody>
      </p:sp>
      <p:sp>
        <p:nvSpPr>
          <p:cNvPr id="3" name="Content Placeholder 2"/>
          <p:cNvSpPr>
            <a:spLocks noGrp="1"/>
          </p:cNvSpPr>
          <p:nvPr>
            <p:ph idx="1"/>
          </p:nvPr>
        </p:nvSpPr>
        <p:spPr>
          <a:xfrm>
            <a:off x="609600" y="1137920"/>
            <a:ext cx="10972800" cy="5553710"/>
          </a:xfrm>
        </p:spPr>
        <p:txBody>
          <a:bodyPr/>
          <a:lstStyle/>
          <a:p>
            <a:pPr marL="0" indent="0">
              <a:buNone/>
            </a:pPr>
            <a:r>
              <a:rPr lang="en-US" altLang="en-US" sz="1800" b="1" dirty="0">
                <a:latin typeface="Times New Roman" panose="02020603050405020304" charset="0"/>
                <a:cs typeface="Times New Roman" panose="02020603050405020304" charset="0"/>
              </a:rPr>
              <a:t>Objective 1: Accurate Empty Shelf Detection</a:t>
            </a:r>
          </a:p>
          <a:p>
            <a:pPr marL="0" indent="0">
              <a:buNone/>
            </a:pPr>
            <a:endParaRPr lang="en-US" altLang="en-US" sz="1600" dirty="0">
              <a:latin typeface="Times New Roman" panose="02020603050405020304" charset="0"/>
              <a:cs typeface="Times New Roman" panose="02020603050405020304" charset="0"/>
            </a:endParaRPr>
          </a:p>
          <a:p>
            <a:pPr lvl="1">
              <a:buFont typeface="Arial" panose="020B0604020202020204" pitchFamily="34" charset="0"/>
              <a:buChar char="•"/>
            </a:pPr>
            <a:r>
              <a:rPr lang="en-US" altLang="en-US" sz="1600" dirty="0">
                <a:latin typeface="Times New Roman" panose="02020603050405020304" charset="0"/>
                <a:cs typeface="Times New Roman" panose="02020603050405020304" charset="0"/>
              </a:rPr>
              <a:t>Real-Time Detection</a:t>
            </a:r>
          </a:p>
          <a:p>
            <a:pPr lvl="1">
              <a:buFont typeface="Arial" panose="020B0604020202020204" pitchFamily="34" charset="0"/>
              <a:buChar char="•"/>
            </a:pPr>
            <a:endParaRPr lang="en-US" altLang="en-US" sz="1600" dirty="0">
              <a:latin typeface="Times New Roman" panose="02020603050405020304" charset="0"/>
              <a:cs typeface="Times New Roman" panose="02020603050405020304" charset="0"/>
            </a:endParaRPr>
          </a:p>
          <a:p>
            <a:pPr lvl="1">
              <a:buFont typeface="Arial" panose="020B0604020202020204" pitchFamily="34" charset="0"/>
              <a:buChar char="•"/>
            </a:pPr>
            <a:r>
              <a:rPr lang="en-US" altLang="en-US" sz="1600" dirty="0">
                <a:latin typeface="Times New Roman" panose="02020603050405020304" charset="0"/>
                <a:cs typeface="Times New Roman" panose="02020603050405020304" charset="0"/>
              </a:rPr>
              <a:t>High Accuracy</a:t>
            </a:r>
          </a:p>
          <a:p>
            <a:pPr lvl="1">
              <a:buFont typeface="Arial" panose="020B0604020202020204" pitchFamily="34" charset="0"/>
              <a:buChar char="•"/>
            </a:pPr>
            <a:endParaRPr lang="en-US" altLang="en-US" sz="1600" dirty="0">
              <a:latin typeface="Times New Roman" panose="02020603050405020304" charset="0"/>
              <a:cs typeface="Times New Roman" panose="02020603050405020304" charset="0"/>
            </a:endParaRPr>
          </a:p>
          <a:p>
            <a:pPr lvl="1">
              <a:buFont typeface="Arial" panose="020B0604020202020204" pitchFamily="34" charset="0"/>
              <a:buChar char="•"/>
            </a:pPr>
            <a:r>
              <a:rPr lang="en-US" altLang="en-US" sz="1600" dirty="0">
                <a:latin typeface="Times New Roman" panose="02020603050405020304" charset="0"/>
                <a:cs typeface="Times New Roman" panose="02020603050405020304" charset="0"/>
              </a:rPr>
              <a:t>Optimized Preprocessing</a:t>
            </a:r>
          </a:p>
          <a:p>
            <a:pPr lvl="1">
              <a:buFont typeface="Arial" panose="020B0604020202020204" pitchFamily="34" charset="0"/>
              <a:buChar char="•"/>
            </a:pPr>
            <a:endParaRPr lang="en-US" altLang="en-US" sz="1400" dirty="0">
              <a:latin typeface="Times New Roman" panose="02020603050405020304" charset="0"/>
              <a:cs typeface="Times New Roman" panose="02020603050405020304" charset="0"/>
            </a:endParaRPr>
          </a:p>
          <a:p>
            <a:pPr marL="0" indent="0">
              <a:buNone/>
            </a:pPr>
            <a:r>
              <a:rPr lang="en-US" altLang="en-US" sz="1800" b="1" dirty="0">
                <a:latin typeface="Times New Roman" panose="02020603050405020304" charset="0"/>
                <a:cs typeface="Times New Roman" panose="02020603050405020304" charset="0"/>
              </a:rPr>
              <a:t>Objective 2: Automated Inventory Monitoring &amp; Restocking</a:t>
            </a:r>
            <a:endParaRPr lang="en-US" altLang="en-US" sz="1600" dirty="0">
              <a:latin typeface="Times New Roman" panose="02020603050405020304" charset="0"/>
              <a:cs typeface="Times New Roman" panose="02020603050405020304" charset="0"/>
            </a:endParaRPr>
          </a:p>
          <a:p>
            <a:pPr lvl="1">
              <a:buFont typeface="Arial" panose="020B0604020202020204" pitchFamily="34" charset="0"/>
              <a:buChar char="•"/>
            </a:pPr>
            <a:endParaRPr lang="en-US" altLang="en-US" sz="1600" dirty="0">
              <a:latin typeface="Times New Roman" panose="02020603050405020304" charset="0"/>
              <a:cs typeface="Times New Roman" panose="02020603050405020304" charset="0"/>
            </a:endParaRPr>
          </a:p>
          <a:p>
            <a:pPr lvl="1">
              <a:buFont typeface="Arial" panose="020B0604020202020204" pitchFamily="34" charset="0"/>
              <a:buChar char="•"/>
            </a:pPr>
            <a:r>
              <a:rPr lang="en-US" altLang="en-US" sz="1600" dirty="0">
                <a:latin typeface="Times New Roman" panose="02020603050405020304" charset="0"/>
                <a:cs typeface="Times New Roman" panose="02020603050405020304" charset="0"/>
              </a:rPr>
              <a:t>Continuous Tracking</a:t>
            </a:r>
          </a:p>
          <a:p>
            <a:pPr lvl="1">
              <a:buFont typeface="Arial" panose="020B0604020202020204" pitchFamily="34" charset="0"/>
              <a:buChar char="•"/>
            </a:pPr>
            <a:endParaRPr lang="en-US" altLang="en-US" sz="1600" dirty="0">
              <a:latin typeface="Times New Roman" panose="02020603050405020304" charset="0"/>
              <a:cs typeface="Times New Roman" panose="02020603050405020304" charset="0"/>
            </a:endParaRPr>
          </a:p>
          <a:p>
            <a:pPr lvl="1">
              <a:buFont typeface="Arial" panose="020B0604020202020204" pitchFamily="34" charset="0"/>
              <a:buChar char="•"/>
            </a:pPr>
            <a:r>
              <a:rPr lang="en-US" altLang="en-US" sz="1600" dirty="0">
                <a:latin typeface="Times New Roman" panose="02020603050405020304" charset="0"/>
                <a:cs typeface="Times New Roman" panose="02020603050405020304" charset="0"/>
              </a:rPr>
              <a:t>Automated Alerts</a:t>
            </a:r>
          </a:p>
          <a:p>
            <a:pPr lvl="1">
              <a:buFont typeface="Arial" panose="020B0604020202020204" pitchFamily="34" charset="0"/>
              <a:buChar char="•"/>
            </a:pPr>
            <a:endParaRPr lang="en-US" altLang="en-US" sz="1600" dirty="0">
              <a:latin typeface="Times New Roman" panose="02020603050405020304" charset="0"/>
              <a:cs typeface="Times New Roman" panose="02020603050405020304" charset="0"/>
            </a:endParaRPr>
          </a:p>
          <a:p>
            <a:pPr lvl="1">
              <a:buFont typeface="Arial" panose="020B0604020202020204" pitchFamily="34" charset="0"/>
              <a:buChar char="•"/>
            </a:pPr>
            <a:r>
              <a:rPr lang="en-US" altLang="en-US" sz="1600" dirty="0">
                <a:latin typeface="Times New Roman" panose="02020603050405020304" charset="0"/>
                <a:cs typeface="Times New Roman" panose="02020603050405020304" charset="0"/>
              </a:rPr>
              <a:t>Actionable Insights</a:t>
            </a:r>
          </a:p>
        </p:txBody>
      </p:sp>
      <p:sp>
        <p:nvSpPr>
          <p:cNvPr id="18" name="矩形 17"/>
          <p:cNvSpPr/>
          <p:nvPr/>
        </p:nvSpPr>
        <p:spPr>
          <a:xfrm>
            <a:off x="0" y="0"/>
            <a:ext cx="12192000" cy="5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Inter" panose="0200050300000002000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513773"/>
            <a:ext cx="10972800" cy="1143000"/>
          </a:xfrm>
        </p:spPr>
        <p:txBody>
          <a:bodyPr/>
          <a:lstStyle/>
          <a:p>
            <a:pPr algn="just"/>
            <a:r>
              <a:rPr lang="en-IN" altLang="en-US" sz="1800" b="1">
                <a:latin typeface="Times New Roman" panose="02020603050405020304" charset="0"/>
                <a:cs typeface="Times New Roman" panose="02020603050405020304" charset="0"/>
              </a:rPr>
              <a:t>4.4 Software and Hardware Requirements</a:t>
            </a:r>
            <a:r>
              <a:rPr lang="en-IN" altLang="en-US"/>
              <a:t> </a:t>
            </a:r>
          </a:p>
        </p:txBody>
      </p:sp>
      <p:graphicFrame>
        <p:nvGraphicFramePr>
          <p:cNvPr id="4" name="Content Placeholder 3"/>
          <p:cNvGraphicFramePr>
            <a:graphicFrameLocks noGrp="1"/>
          </p:cNvGraphicFramePr>
          <p:nvPr>
            <p:ph idx="1"/>
            <p:custDataLst>
              <p:tags r:id="rId1"/>
            </p:custDataLst>
          </p:nvPr>
        </p:nvGraphicFramePr>
        <p:xfrm>
          <a:off x="715645" y="4657090"/>
          <a:ext cx="10972800" cy="1554480"/>
        </p:xfrm>
        <a:graphic>
          <a:graphicData uri="http://schemas.openxmlformats.org/drawingml/2006/table">
            <a:tbl>
              <a:tblPr firstRow="1" bandRow="1">
                <a:tableStyleId>{5C22544A-7EE6-4342-B048-85BDC9FD1C3A}</a:tableStyleId>
              </a:tblPr>
              <a:tblGrid>
                <a:gridCol w="5486400">
                  <a:extLst>
                    <a:ext uri="{9D8B030D-6E8A-4147-A177-3AD203B41FA5}">
                      <a16:colId xmlns:a16="http://schemas.microsoft.com/office/drawing/2014/main" xmlns="" val="20000"/>
                    </a:ext>
                  </a:extLst>
                </a:gridCol>
                <a:gridCol w="5486400">
                  <a:extLst>
                    <a:ext uri="{9D8B030D-6E8A-4147-A177-3AD203B41FA5}">
                      <a16:colId xmlns:a16="http://schemas.microsoft.com/office/drawing/2014/main" xmlns="" val="20001"/>
                    </a:ext>
                  </a:extLst>
                </a:gridCol>
              </a:tblGrid>
              <a:tr h="1554480">
                <a:tc>
                  <a:txBody>
                    <a:bodyPr/>
                    <a:lstStyle/>
                    <a:p>
                      <a:pPr>
                        <a:buNone/>
                      </a:pPr>
                      <a:r>
                        <a:rPr lang="en-US" altLang="en-US" sz="1600">
                          <a:solidFill>
                            <a:schemeClr val="tx1"/>
                          </a:solidFill>
                          <a:latin typeface="Times New Roman" panose="02020603050405020304" charset="0"/>
                          <a:cs typeface="Times New Roman" panose="02020603050405020304" charset="0"/>
                        </a:rPr>
                        <a:t>Hardware:</a:t>
                      </a:r>
                      <a:endParaRPr lang="en-US" altLang="en-US" sz="1600" b="0">
                        <a:solidFill>
                          <a:schemeClr val="tx1"/>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tLang="en-US" sz="1600" b="0">
                          <a:solidFill>
                            <a:schemeClr val="tx1"/>
                          </a:solidFill>
                          <a:latin typeface="Times New Roman" panose="02020603050405020304" charset="0"/>
                          <a:cs typeface="Times New Roman" panose="02020603050405020304" charset="0"/>
                        </a:rPr>
                        <a:t>Intel Core i</a:t>
                      </a:r>
                      <a:r>
                        <a:rPr lang="en-IN" altLang="en-US" sz="1600" b="0">
                          <a:solidFill>
                            <a:schemeClr val="tx1"/>
                          </a:solidFill>
                          <a:latin typeface="Times New Roman" panose="02020603050405020304" charset="0"/>
                          <a:cs typeface="Times New Roman" panose="02020603050405020304" charset="0"/>
                        </a:rPr>
                        <a:t>5</a:t>
                      </a:r>
                      <a:endParaRPr lang="en-US" altLang="en-US" sz="1600" b="0">
                        <a:solidFill>
                          <a:schemeClr val="tx1"/>
                        </a:solidFill>
                        <a:latin typeface="Times New Roman" panose="02020603050405020304" charset="0"/>
                        <a:cs typeface="Times New Roman" panose="02020603050405020304" charset="0"/>
                      </a:endParaRPr>
                    </a:p>
                    <a:p>
                      <a:pPr marL="285750" indent="-285750">
                        <a:buFont typeface="Arial" panose="020B0604020202020204" pitchFamily="34" charset="0"/>
                        <a:buChar char="•"/>
                      </a:pPr>
                      <a:r>
                        <a:rPr lang="en-US" altLang="en-US" sz="1600" b="0">
                          <a:solidFill>
                            <a:schemeClr val="tx1"/>
                          </a:solidFill>
                          <a:latin typeface="Times New Roman" panose="02020603050405020304" charset="0"/>
                          <a:cs typeface="Times New Roman" panose="02020603050405020304" charset="0"/>
                        </a:rPr>
                        <a:t>1TB Hard Disk</a:t>
                      </a:r>
                    </a:p>
                    <a:p>
                      <a:pPr marL="285750" indent="-285750">
                        <a:buFont typeface="Arial" panose="020B0604020202020204" pitchFamily="34" charset="0"/>
                        <a:buChar char="•"/>
                      </a:pPr>
                      <a:r>
                        <a:rPr lang="en-US" altLang="en-US" sz="1600" b="0">
                          <a:solidFill>
                            <a:schemeClr val="tx1"/>
                          </a:solidFill>
                          <a:latin typeface="Times New Roman" panose="02020603050405020304" charset="0"/>
                          <a:cs typeface="Times New Roman" panose="02020603050405020304" charset="0"/>
                        </a:rPr>
                        <a:t>14-inch Colour Monitor</a:t>
                      </a:r>
                    </a:p>
                    <a:p>
                      <a:pPr marL="285750" indent="-285750">
                        <a:buFont typeface="Arial" panose="020B0604020202020204" pitchFamily="34" charset="0"/>
                        <a:buChar char="•"/>
                      </a:pPr>
                      <a:r>
                        <a:rPr lang="en-US" altLang="en-US" sz="1600" b="0">
                          <a:solidFill>
                            <a:schemeClr val="tx1"/>
                          </a:solidFill>
                          <a:latin typeface="Times New Roman" panose="02020603050405020304" charset="0"/>
                          <a:cs typeface="Times New Roman" panose="02020603050405020304" charset="0"/>
                        </a:rPr>
                        <a:t>Optical Mouse (Input Device)</a:t>
                      </a:r>
                    </a:p>
                    <a:p>
                      <a:pPr marL="285750" indent="-285750">
                        <a:buFont typeface="Arial" panose="020B0604020202020204" pitchFamily="34" charset="0"/>
                        <a:buChar char="•"/>
                      </a:pPr>
                      <a:r>
                        <a:rPr lang="en-IN" altLang="en-US" sz="1600" b="0">
                          <a:solidFill>
                            <a:schemeClr val="tx1"/>
                          </a:solidFill>
                          <a:latin typeface="Times New Roman" panose="02020603050405020304" charset="0"/>
                          <a:cs typeface="Times New Roman" panose="02020603050405020304" charset="0"/>
                        </a:rPr>
                        <a:t>8</a:t>
                      </a:r>
                      <a:r>
                        <a:rPr lang="en-US" altLang="en-US" sz="1600" b="0">
                          <a:solidFill>
                            <a:schemeClr val="tx1"/>
                          </a:solidFill>
                          <a:latin typeface="Times New Roman" panose="02020603050405020304" charset="0"/>
                          <a:cs typeface="Times New Roman" panose="02020603050405020304" charset="0"/>
                        </a:rPr>
                        <a:t>GB RAM</a:t>
                      </a:r>
                    </a:p>
                  </a:txBody>
                  <a:tcPr>
                    <a:solidFill>
                      <a:schemeClr val="bg1"/>
                    </a:solidFill>
                  </a:tcPr>
                </a:tc>
                <a:tc>
                  <a:txBody>
                    <a:bodyPr/>
                    <a:lstStyle/>
                    <a:p>
                      <a:pPr>
                        <a:buNone/>
                      </a:pPr>
                      <a:r>
                        <a:rPr lang="en-US" altLang="en-US" sz="1600">
                          <a:solidFill>
                            <a:schemeClr val="tx1"/>
                          </a:solidFill>
                          <a:latin typeface="Times New Roman" panose="02020603050405020304" charset="0"/>
                          <a:cs typeface="Times New Roman" panose="02020603050405020304" charset="0"/>
                        </a:rPr>
                        <a:t>Software:</a:t>
                      </a:r>
                    </a:p>
                    <a:p>
                      <a:pPr marL="285750" indent="-285750">
                        <a:buFont typeface="Arial" panose="020B0604020202020204" pitchFamily="34" charset="0"/>
                        <a:buChar char="•"/>
                      </a:pPr>
                      <a:r>
                        <a:rPr lang="en-US" altLang="en-US" sz="1600" b="0">
                          <a:solidFill>
                            <a:schemeClr val="tx1"/>
                          </a:solidFill>
                          <a:latin typeface="Times New Roman" panose="02020603050405020304" charset="0"/>
                          <a:cs typeface="Times New Roman" panose="02020603050405020304" charset="0"/>
                        </a:rPr>
                        <a:t>Operating System: Windows 10</a:t>
                      </a:r>
                    </a:p>
                    <a:p>
                      <a:pPr marL="285750" indent="-285750">
                        <a:buFont typeface="Arial" panose="020B0604020202020204" pitchFamily="34" charset="0"/>
                        <a:buChar char="•"/>
                      </a:pPr>
                      <a:r>
                        <a:rPr lang="en-US" altLang="en-US" sz="1600" b="0">
                          <a:solidFill>
                            <a:schemeClr val="tx1"/>
                          </a:solidFill>
                          <a:latin typeface="Times New Roman" panose="02020603050405020304" charset="0"/>
                          <a:cs typeface="Times New Roman" panose="02020603050405020304" charset="0"/>
                        </a:rPr>
                        <a:t>Coding Language: Python</a:t>
                      </a:r>
                    </a:p>
                    <a:p>
                      <a:pPr marL="285750" indent="-285750">
                        <a:buFont typeface="Arial" panose="020B0604020202020204" pitchFamily="34" charset="0"/>
                        <a:buChar char="•"/>
                      </a:pPr>
                      <a:r>
                        <a:rPr lang="en-US" altLang="en-US" sz="1600" b="0">
                          <a:solidFill>
                            <a:schemeClr val="tx1"/>
                          </a:solidFill>
                          <a:latin typeface="Times New Roman" panose="02020603050405020304" charset="0"/>
                          <a:cs typeface="Times New Roman" panose="02020603050405020304" charset="0"/>
                        </a:rPr>
                        <a:t>Front-End Designing: HTML, CSS, JavaScript</a:t>
                      </a:r>
                    </a:p>
                  </a:txBody>
                  <a:tcPr>
                    <a:solidFill>
                      <a:schemeClr val="bg1"/>
                    </a:solidFill>
                  </a:tcPr>
                </a:tc>
                <a:extLst>
                  <a:ext uri="{0D108BD9-81ED-4DB2-BD59-A6C34878D82A}">
                    <a16:rowId xmlns:a16="http://schemas.microsoft.com/office/drawing/2014/main" xmlns="" val="10000"/>
                  </a:ext>
                </a:extLst>
              </a:tr>
            </a:tbl>
          </a:graphicData>
        </a:graphic>
      </p:graphicFrame>
      <p:sp>
        <p:nvSpPr>
          <p:cNvPr id="10" name="Text Box 9"/>
          <p:cNvSpPr txBox="1"/>
          <p:nvPr/>
        </p:nvSpPr>
        <p:spPr>
          <a:xfrm>
            <a:off x="609600" y="327660"/>
            <a:ext cx="10680065" cy="3569335"/>
          </a:xfrm>
          <a:prstGeom prst="rect">
            <a:avLst/>
          </a:prstGeom>
          <a:noFill/>
        </p:spPr>
        <p:txBody>
          <a:bodyPr wrap="square" rtlCol="0">
            <a:spAutoFit/>
          </a:bodyPr>
          <a:lstStyle/>
          <a:p>
            <a:r>
              <a:rPr lang="en-IN" altLang="en-US" b="1" dirty="0">
                <a:latin typeface="Times New Roman" panose="02020603050405020304" charset="0"/>
                <a:cs typeface="Times New Roman" panose="02020603050405020304" charset="0"/>
                <a:sym typeface="+mn-ea"/>
              </a:rPr>
              <a:t>4.3 </a:t>
            </a:r>
            <a:r>
              <a:rPr lang="en-US" b="1" dirty="0">
                <a:latin typeface="Times New Roman" panose="02020603050405020304" charset="0"/>
                <a:cs typeface="Times New Roman" panose="02020603050405020304" charset="0"/>
                <a:sym typeface="+mn-ea"/>
              </a:rPr>
              <a:t>A</a:t>
            </a:r>
            <a:r>
              <a:rPr lang="en-IN" altLang="en-US" b="1" dirty="0" err="1">
                <a:latin typeface="Times New Roman" panose="02020603050405020304" charset="0"/>
                <a:cs typeface="Times New Roman" panose="02020603050405020304" charset="0"/>
                <a:sym typeface="+mn-ea"/>
              </a:rPr>
              <a:t>dvantages</a:t>
            </a:r>
            <a:endParaRPr lang="en-IN" altLang="en-US" b="1" dirty="0">
              <a:latin typeface="Times New Roman" panose="02020603050405020304" charset="0"/>
              <a:cs typeface="Times New Roman" panose="02020603050405020304" charset="0"/>
            </a:endParaRPr>
          </a:p>
          <a:p>
            <a:endParaRPr lang="en-US" altLang="en-US" sz="1600" b="1">
              <a:latin typeface="Times New Roman" panose="02020603050405020304" charset="0"/>
              <a:cs typeface="Times New Roman" panose="02020603050405020304" charset="0"/>
            </a:endParaRPr>
          </a:p>
          <a:p>
            <a:pPr marL="742950" lvl="1" indent="-285750">
              <a:buFont typeface="Arial" panose="020B0604020202020204" pitchFamily="34" charset="0"/>
              <a:buChar char="•"/>
            </a:pPr>
            <a:r>
              <a:rPr lang="en-US" altLang="en-US" sz="1600">
                <a:latin typeface="Times New Roman" panose="02020603050405020304" charset="0"/>
                <a:cs typeface="Times New Roman" panose="02020603050405020304" charset="0"/>
              </a:rPr>
              <a:t>High Accuracy</a:t>
            </a:r>
          </a:p>
          <a:p>
            <a:pPr marL="742950" lvl="1" indent="-285750">
              <a:buFont typeface="Arial" panose="020B0604020202020204" pitchFamily="34" charset="0"/>
              <a:buChar char="•"/>
            </a:pPr>
            <a:endParaRPr lang="en-US" altLang="en-US" sz="1600">
              <a:latin typeface="Times New Roman" panose="02020603050405020304" charset="0"/>
              <a:cs typeface="Times New Roman" panose="02020603050405020304" charset="0"/>
            </a:endParaRPr>
          </a:p>
          <a:p>
            <a:pPr marL="742950" lvl="1" indent="-285750">
              <a:buFont typeface="Arial" panose="020B0604020202020204" pitchFamily="34" charset="0"/>
              <a:buChar char="•"/>
            </a:pPr>
            <a:r>
              <a:rPr lang="en-US" altLang="en-US" sz="1600">
                <a:latin typeface="Times New Roman" panose="02020603050405020304" charset="0"/>
                <a:cs typeface="Times New Roman" panose="02020603050405020304" charset="0"/>
              </a:rPr>
              <a:t>Cost-Effective</a:t>
            </a:r>
          </a:p>
          <a:p>
            <a:pPr marL="742950" lvl="1" indent="-285750">
              <a:buFont typeface="Arial" panose="020B0604020202020204" pitchFamily="34" charset="0"/>
              <a:buChar char="•"/>
            </a:pPr>
            <a:endParaRPr lang="en-US" altLang="en-US" sz="1600">
              <a:latin typeface="Times New Roman" panose="02020603050405020304" charset="0"/>
              <a:cs typeface="Times New Roman" panose="02020603050405020304" charset="0"/>
            </a:endParaRPr>
          </a:p>
          <a:p>
            <a:pPr marL="742950" lvl="1" indent="-285750">
              <a:buFont typeface="Arial" panose="020B0604020202020204" pitchFamily="34" charset="0"/>
              <a:buChar char="•"/>
            </a:pPr>
            <a:r>
              <a:rPr lang="en-US" altLang="en-US" sz="1600">
                <a:latin typeface="Times New Roman" panose="02020603050405020304" charset="0"/>
                <a:cs typeface="Times New Roman" panose="02020603050405020304" charset="0"/>
              </a:rPr>
              <a:t>Enhanced Privacy.</a:t>
            </a:r>
          </a:p>
          <a:p>
            <a:pPr marL="742950" lvl="1" indent="-285750">
              <a:buFont typeface="Arial" panose="020B0604020202020204" pitchFamily="34" charset="0"/>
              <a:buChar char="•"/>
            </a:pPr>
            <a:endParaRPr lang="en-US" altLang="en-US" sz="1600">
              <a:latin typeface="Times New Roman" panose="02020603050405020304" charset="0"/>
              <a:cs typeface="Times New Roman" panose="02020603050405020304" charset="0"/>
            </a:endParaRPr>
          </a:p>
          <a:p>
            <a:pPr marL="742950" lvl="1" indent="-285750">
              <a:buFont typeface="Arial" panose="020B0604020202020204" pitchFamily="34" charset="0"/>
              <a:buChar char="•"/>
            </a:pPr>
            <a:r>
              <a:rPr lang="en-US" altLang="en-US" sz="1600">
                <a:latin typeface="Times New Roman" panose="02020603050405020304" charset="0"/>
                <a:cs typeface="Times New Roman" panose="02020603050405020304" charset="0"/>
              </a:rPr>
              <a:t>Real-Time Insights </a:t>
            </a:r>
          </a:p>
          <a:p>
            <a:pPr marL="742950" lvl="1" indent="-285750">
              <a:buFont typeface="Arial" panose="020B0604020202020204" pitchFamily="34" charset="0"/>
              <a:buChar char="•"/>
            </a:pPr>
            <a:endParaRPr lang="en-US" altLang="en-US" sz="1600">
              <a:latin typeface="Times New Roman" panose="02020603050405020304" charset="0"/>
              <a:cs typeface="Times New Roman" panose="02020603050405020304" charset="0"/>
            </a:endParaRPr>
          </a:p>
          <a:p>
            <a:pPr marL="742950" lvl="1" indent="-285750">
              <a:buFont typeface="Arial" panose="020B0604020202020204" pitchFamily="34" charset="0"/>
              <a:buChar char="•"/>
            </a:pPr>
            <a:r>
              <a:rPr lang="en-US" altLang="en-US" sz="1600">
                <a:latin typeface="Times New Roman" panose="02020603050405020304" charset="0"/>
                <a:cs typeface="Times New Roman" panose="02020603050405020304" charset="0"/>
              </a:rPr>
              <a:t>Scalable Solution</a:t>
            </a:r>
          </a:p>
          <a:p>
            <a:pPr marL="742950" lvl="1" indent="-285750">
              <a:buFont typeface="Arial" panose="020B0604020202020204" pitchFamily="34" charset="0"/>
              <a:buChar char="•"/>
            </a:pPr>
            <a:endParaRPr lang="en-US" altLang="en-US" sz="1600">
              <a:latin typeface="Times New Roman" panose="02020603050405020304" charset="0"/>
              <a:cs typeface="Times New Roman" panose="02020603050405020304" charset="0"/>
            </a:endParaRPr>
          </a:p>
          <a:p>
            <a:pPr marL="742950" lvl="1" indent="-285750">
              <a:buFont typeface="Arial" panose="020B0604020202020204" pitchFamily="34" charset="0"/>
              <a:buChar char="•"/>
            </a:pPr>
            <a:r>
              <a:rPr lang="en-US" altLang="en-US" sz="1600">
                <a:latin typeface="Times New Roman" panose="02020603050405020304" charset="0"/>
                <a:cs typeface="Times New Roman" panose="02020603050405020304" charset="0"/>
              </a:rPr>
              <a:t>Optimized Workflow</a:t>
            </a:r>
            <a:r>
              <a:rPr lang="en-US" altLang="en-US" sz="1600" b="1">
                <a:latin typeface="Times New Roman" panose="02020603050405020304" charset="0"/>
                <a:cs typeface="Times New Roman" panose="02020603050405020304" charset="0"/>
              </a:rPr>
              <a:t> </a:t>
            </a:r>
          </a:p>
          <a:p>
            <a:pPr indent="457200"/>
            <a:endParaRPr lang="en-US" altLang="en-US" sz="1600" b="1">
              <a:latin typeface="Times New Roman" panose="02020603050405020304" charset="0"/>
              <a:cs typeface="Times New Roman" panose="02020603050405020304" charset="0"/>
            </a:endParaRPr>
          </a:p>
        </p:txBody>
      </p:sp>
      <p:sp>
        <p:nvSpPr>
          <p:cNvPr id="18" name="矩形 17"/>
          <p:cNvSpPr/>
          <p:nvPr/>
        </p:nvSpPr>
        <p:spPr>
          <a:xfrm>
            <a:off x="0" y="0"/>
            <a:ext cx="12192000" cy="5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Inter" panose="020005030000000200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8750"/>
            <a:ext cx="10972800" cy="565150"/>
          </a:xfrm>
        </p:spPr>
        <p:txBody>
          <a:bodyPr/>
          <a:lstStyle/>
          <a:p>
            <a:pPr algn="l"/>
            <a:r>
              <a:rPr lang="en-IN" altLang="en-US" sz="1800" b="1">
                <a:latin typeface="Times New Roman" panose="02020603050405020304" charset="0"/>
                <a:cs typeface="Times New Roman" panose="02020603050405020304" charset="0"/>
              </a:rPr>
              <a:t>4.5 System Architecture</a:t>
            </a:r>
          </a:p>
        </p:txBody>
      </p:sp>
      <p:sp>
        <p:nvSpPr>
          <p:cNvPr id="3" name="Content Placeholder 2"/>
          <p:cNvSpPr>
            <a:spLocks noGrp="1"/>
          </p:cNvSpPr>
          <p:nvPr>
            <p:ph idx="1"/>
          </p:nvPr>
        </p:nvSpPr>
        <p:spPr>
          <a:xfrm>
            <a:off x="609600" y="723900"/>
            <a:ext cx="6054090" cy="5788660"/>
          </a:xfrm>
        </p:spPr>
        <p:txBody>
          <a:bodyPr/>
          <a:lstStyle/>
          <a:p>
            <a:pPr marL="0" indent="0">
              <a:buNone/>
            </a:pPr>
            <a:r>
              <a:rPr lang="en-US" altLang="en-US" sz="1600" b="1" dirty="0">
                <a:latin typeface="Times New Roman" panose="02020603050405020304" charset="0"/>
                <a:cs typeface="Times New Roman" panose="02020603050405020304" charset="0"/>
              </a:rPr>
              <a:t>Preprocessing:</a:t>
            </a:r>
          </a:p>
          <a:p>
            <a:pPr marL="0" indent="0">
              <a:buNone/>
            </a:pPr>
            <a:r>
              <a:rPr lang="en-US" altLang="en-US" sz="1600" dirty="0">
                <a:latin typeface="Times New Roman" panose="02020603050405020304" charset="0"/>
                <a:cs typeface="Times New Roman" panose="02020603050405020304" charset="0"/>
              </a:rPr>
              <a:t>Images are cleaned, resized, and enhanced (contrast adjustment, noise reduction) for improved clarity.</a:t>
            </a:r>
          </a:p>
          <a:p>
            <a:pPr marL="0" indent="0">
              <a:buNone/>
            </a:pPr>
            <a:r>
              <a:rPr lang="en-US" altLang="en-US" sz="1600" b="1" dirty="0">
                <a:latin typeface="Times New Roman" panose="02020603050405020304" charset="0"/>
                <a:cs typeface="Times New Roman" panose="02020603050405020304" charset="0"/>
              </a:rPr>
              <a:t>Shelf Region Detection:</a:t>
            </a:r>
          </a:p>
          <a:p>
            <a:pPr marL="0" indent="0">
              <a:buNone/>
            </a:pPr>
            <a:r>
              <a:rPr lang="en-US" altLang="en-US" sz="1600" dirty="0">
                <a:latin typeface="Times New Roman" panose="02020603050405020304" charset="0"/>
                <a:cs typeface="Times New Roman" panose="02020603050405020304" charset="0"/>
              </a:rPr>
              <a:t>A pre-trained Faster R-CNN model with Region Proposal Networks (RPNs) identifies empty shelf regions.</a:t>
            </a:r>
          </a:p>
          <a:p>
            <a:pPr marL="0" indent="0">
              <a:buNone/>
            </a:pPr>
            <a:r>
              <a:rPr lang="en-US" altLang="en-US" sz="1600" b="1" dirty="0">
                <a:latin typeface="Times New Roman" panose="02020603050405020304" charset="0"/>
                <a:cs typeface="Times New Roman" panose="02020603050405020304" charset="0"/>
              </a:rPr>
              <a:t>Item Labeling &amp; Quantity Detection:</a:t>
            </a:r>
          </a:p>
          <a:p>
            <a:pPr marL="0" indent="0">
              <a:buNone/>
            </a:pPr>
            <a:r>
              <a:rPr lang="en-US" altLang="en-US" sz="1600" dirty="0">
                <a:latin typeface="Times New Roman" panose="02020603050405020304" charset="0"/>
                <a:cs typeface="Times New Roman" panose="02020603050405020304" charset="0"/>
              </a:rPr>
              <a:t>An OCR-CNN module extracts product labels and estimates quantities from the shelf images.</a:t>
            </a:r>
          </a:p>
          <a:p>
            <a:pPr marL="0" indent="0">
              <a:buNone/>
            </a:pPr>
            <a:r>
              <a:rPr lang="en-US" altLang="en-US" sz="1600" b="1" dirty="0">
                <a:latin typeface="Times New Roman" panose="02020603050405020304" charset="0"/>
                <a:cs typeface="Times New Roman" panose="02020603050405020304" charset="0"/>
              </a:rPr>
              <a:t>Inventory Management System:</a:t>
            </a:r>
          </a:p>
          <a:p>
            <a:pPr marL="0" indent="0">
              <a:buNone/>
            </a:pPr>
            <a:r>
              <a:rPr lang="en-US" altLang="en-US" sz="1600" dirty="0">
                <a:latin typeface="Times New Roman" panose="02020603050405020304" charset="0"/>
                <a:cs typeface="Times New Roman" panose="02020603050405020304" charset="0"/>
              </a:rPr>
              <a:t>Processes detected shelf data to monitor stock levels and identify restocking needs.</a:t>
            </a:r>
          </a:p>
          <a:p>
            <a:pPr marL="0" indent="0">
              <a:buNone/>
            </a:pPr>
            <a:r>
              <a:rPr lang="en-US" altLang="en-US" sz="1600" b="1" dirty="0">
                <a:latin typeface="Times New Roman" panose="02020603050405020304" charset="0"/>
                <a:cs typeface="Times New Roman" panose="02020603050405020304" charset="0"/>
              </a:rPr>
              <a:t>Real-Time Monitoring &amp; Alerts:</a:t>
            </a:r>
          </a:p>
          <a:p>
            <a:pPr marL="0" indent="0">
              <a:buNone/>
            </a:pPr>
            <a:r>
              <a:rPr lang="en-US" altLang="en-US" sz="1600" dirty="0">
                <a:latin typeface="Times New Roman" panose="02020603050405020304" charset="0"/>
                <a:cs typeface="Times New Roman" panose="02020603050405020304" charset="0"/>
              </a:rPr>
              <a:t>Continuously tracks stock availability and triggers alerts when empty shelves are detected.</a:t>
            </a:r>
          </a:p>
          <a:p>
            <a:pPr marL="0" indent="0">
              <a:buNone/>
            </a:pPr>
            <a:r>
              <a:rPr lang="en-US" altLang="en-US" sz="1600" b="1" dirty="0">
                <a:latin typeface="Times New Roman" panose="02020603050405020304" charset="0"/>
                <a:cs typeface="Times New Roman" panose="02020603050405020304" charset="0"/>
              </a:rPr>
              <a:t>Monthly Report Generation:</a:t>
            </a:r>
          </a:p>
          <a:p>
            <a:pPr marL="0" indent="0">
              <a:buNone/>
            </a:pPr>
            <a:r>
              <a:rPr lang="en-US" altLang="en-US" sz="1600" dirty="0">
                <a:latin typeface="Times New Roman" panose="02020603050405020304" charset="0"/>
                <a:cs typeface="Times New Roman" panose="02020603050405020304" charset="0"/>
              </a:rPr>
              <a:t>Summarizes stock availability and sales trends for detailed analysis.</a:t>
            </a:r>
          </a:p>
          <a:p>
            <a:pPr marL="0" indent="0">
              <a:buNone/>
            </a:pPr>
            <a:r>
              <a:rPr lang="en-US" altLang="en-US" sz="1600" b="1" dirty="0">
                <a:latin typeface="Times New Roman" panose="02020603050405020304" charset="0"/>
                <a:cs typeface="Times New Roman" panose="02020603050405020304" charset="0"/>
              </a:rPr>
              <a:t>Actionable Restocking Recommendations:</a:t>
            </a:r>
          </a:p>
          <a:p>
            <a:pPr marL="0" indent="0">
              <a:buNone/>
            </a:pPr>
            <a:r>
              <a:rPr lang="en-US" altLang="en-US" sz="1600" dirty="0">
                <a:latin typeface="Times New Roman" panose="02020603050405020304" charset="0"/>
                <a:cs typeface="Times New Roman" panose="02020603050405020304" charset="0"/>
              </a:rPr>
              <a:t>Provides timely suggestions to optimize shelf replenishment strategies.</a:t>
            </a:r>
          </a:p>
          <a:p>
            <a:pPr marL="0" indent="0">
              <a:buNone/>
            </a:pPr>
            <a:endParaRPr lang="en-US" altLang="en-US" sz="1600" dirty="0">
              <a:latin typeface="Times New Roman" panose="02020603050405020304" charset="0"/>
              <a:cs typeface="Times New Roman" panose="02020603050405020304" charset="0"/>
            </a:endParaRPr>
          </a:p>
        </p:txBody>
      </p:sp>
      <p:sp>
        <p:nvSpPr>
          <p:cNvPr id="5" name="Text Box 4"/>
          <p:cNvSpPr txBox="1"/>
          <p:nvPr/>
        </p:nvSpPr>
        <p:spPr>
          <a:xfrm>
            <a:off x="7364412" y="5606444"/>
            <a:ext cx="4064000" cy="523220"/>
          </a:xfrm>
          <a:prstGeom prst="rect">
            <a:avLst/>
          </a:prstGeom>
          <a:noFill/>
        </p:spPr>
        <p:txBody>
          <a:bodyPr wrap="square" rtlCol="0">
            <a:spAutoFit/>
          </a:bodyPr>
          <a:lstStyle/>
          <a:p>
            <a:pPr algn="ctr"/>
            <a:r>
              <a:rPr lang="en-IN" altLang="en-US" sz="1400" b="1" dirty="0">
                <a:latin typeface="Times New Roman" panose="02020603050405020304" charset="0"/>
                <a:cs typeface="Times New Roman" panose="02020603050405020304" charset="0"/>
              </a:rPr>
              <a:t>Fig  4.1 </a:t>
            </a:r>
            <a:r>
              <a:rPr lang="en-IN" sz="1400" b="1" dirty="0">
                <a:effectLst/>
                <a:latin typeface="Times New Roman" panose="02020603050405020304" charset="0"/>
                <a:ea typeface="Times New Roman" panose="02020603050405020304" charset="0"/>
              </a:rPr>
              <a:t>System Architecture</a:t>
            </a:r>
          </a:p>
          <a:p>
            <a:pPr algn="ctr"/>
            <a:endParaRPr lang="en-US" altLang="en-US" sz="1400" b="1" dirty="0">
              <a:latin typeface="Times New Roman" panose="02020603050405020304" charset="0"/>
              <a:cs typeface="Times New Roman" panose="02020603050405020304" charset="0"/>
            </a:endParaRPr>
          </a:p>
        </p:txBody>
      </p:sp>
      <p:pic>
        <p:nvPicPr>
          <p:cNvPr id="6" name="Picture 5"/>
          <p:cNvPicPr>
            <a:picLocks noChangeAspect="1"/>
          </p:cNvPicPr>
          <p:nvPr/>
        </p:nvPicPr>
        <p:blipFill>
          <a:blip r:embed="rId2"/>
          <a:srcRect t="993" b="993"/>
          <a:stretch>
            <a:fillRect/>
          </a:stretch>
        </p:blipFill>
        <p:spPr>
          <a:xfrm>
            <a:off x="6663690" y="885190"/>
            <a:ext cx="5465445" cy="4695825"/>
          </a:xfrm>
          <a:prstGeom prst="rect">
            <a:avLst/>
          </a:prstGeom>
          <a:noFill/>
          <a:ln>
            <a:noFill/>
          </a:ln>
        </p:spPr>
      </p:pic>
      <p:sp>
        <p:nvSpPr>
          <p:cNvPr id="18" name="矩形 17"/>
          <p:cNvSpPr/>
          <p:nvPr/>
        </p:nvSpPr>
        <p:spPr>
          <a:xfrm>
            <a:off x="0" y="0"/>
            <a:ext cx="12192000" cy="54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cs typeface="Inter" panose="0200050300000002000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864*121"/>
  <p:tag name="TABLE_ENDDRAG_RECT" val="48*104*864*121"/>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710*413"/>
  <p:tag name="TABLE_ENDDRAG_RECT" val="210*93*710*413"/>
</p:tagLst>
</file>

<file path=ppt/tags/tag3.xml><?xml version="1.0" encoding="utf-8"?>
<p:tagLst xmlns:a="http://schemas.openxmlformats.org/drawingml/2006/main" xmlns:r="http://schemas.openxmlformats.org/officeDocument/2006/relationships" xmlns:p="http://schemas.openxmlformats.org/presentationml/2006/main">
  <p:tag name="TABLE_ENDDRAG_ORIGIN_RECT" val="749*364"/>
  <p:tag name="TABLE_ENDDRAG_RECT" val="94*73*749*364"/>
</p:tagLst>
</file>

<file path=ppt/tags/tag4.xml><?xml version="1.0" encoding="utf-8"?>
<p:tagLst xmlns:a="http://schemas.openxmlformats.org/drawingml/2006/main" xmlns:r="http://schemas.openxmlformats.org/officeDocument/2006/relationships" xmlns:p="http://schemas.openxmlformats.org/presentationml/2006/main">
  <p:tag name="TABLE_ENDDRAG_ORIGIN_RECT" val="719*299"/>
  <p:tag name="TABLE_ENDDRAG_RECT" val="120*92*719*299"/>
</p:tagLst>
</file>

<file path=ppt/tags/tag5.xml><?xml version="1.0" encoding="utf-8"?>
<p:tagLst xmlns:a="http://schemas.openxmlformats.org/drawingml/2006/main" xmlns:r="http://schemas.openxmlformats.org/officeDocument/2006/relationships" xmlns:p="http://schemas.openxmlformats.org/presentationml/2006/main">
  <p:tag name="TABLE_ENDDRAG_ORIGIN_RECT" val="464*354"/>
  <p:tag name="TABLE_ENDDRAG_RECT" val="468*110*464*354"/>
</p:tagLst>
</file>

<file path=ppt/tags/tag6.xml><?xml version="1.0" encoding="utf-8"?>
<p:tagLst xmlns:a="http://schemas.openxmlformats.org/drawingml/2006/main" xmlns:r="http://schemas.openxmlformats.org/officeDocument/2006/relationships" xmlns:p="http://schemas.openxmlformats.org/presentationml/2006/main">
  <p:tag name="TABLE_ENDDRAG_ORIGIN_RECT" val="759*378"/>
  <p:tag name="TABLE_ENDDRAG_RECT" val="57*87*759*378"/>
</p:tagLst>
</file>

<file path=ppt/theme/theme1.xml><?xml version="1.0" encoding="utf-8"?>
<a:theme xmlns:a="http://schemas.openxmlformats.org/drawingml/2006/main" name="1_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TotalTime>
  <Words>1920</Words>
  <Application>Microsoft Office PowerPoint</Application>
  <PresentationFormat>Widescreen</PresentationFormat>
  <Paragraphs>360</Paragraphs>
  <Slides>22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SimSun</vt:lpstr>
      <vt:lpstr>Arial</vt:lpstr>
      <vt:lpstr>Calibri</vt:lpstr>
      <vt:lpstr>Inter</vt:lpstr>
      <vt:lpstr>Times New Roman</vt:lpstr>
      <vt:lpstr>1_Default Design</vt:lpstr>
      <vt:lpstr>PowerPoint Presentation</vt:lpstr>
      <vt:lpstr>CONTENTS</vt:lpstr>
      <vt:lpstr>1. ABSTRACT</vt:lpstr>
      <vt:lpstr>2. INTRODUCTION</vt:lpstr>
      <vt:lpstr>3. EXISTING SYSTEMS</vt:lpstr>
      <vt:lpstr>PowerPoint Presentation</vt:lpstr>
      <vt:lpstr>4.2 Objectives</vt:lpstr>
      <vt:lpstr>4.4 Software and Hardware Requirements </vt:lpstr>
      <vt:lpstr>4.5 System Architecture</vt:lpstr>
      <vt:lpstr>PowerPoint Presentation</vt:lpstr>
      <vt:lpstr>PowerPoint Presentation</vt:lpstr>
      <vt:lpstr>PowerPoint Presentation</vt:lpstr>
      <vt:lpstr> 5. SYSTEM DESIGN  5.1 DFD Diagram</vt:lpstr>
      <vt:lpstr>5.2 Use Case Diagram</vt:lpstr>
      <vt:lpstr>5.3 Sequence Diagram</vt:lpstr>
      <vt:lpstr>6. Testcases</vt:lpstr>
      <vt:lpstr>PowerPoint Presentation</vt:lpstr>
      <vt:lpstr>Shelf Detection</vt:lpstr>
      <vt:lpstr>PowerPoint Presentation</vt:lpstr>
      <vt:lpstr>PowerPoint Presentation</vt:lpstr>
      <vt:lpstr>9. 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Deep Learning Approach to Enhance the Workplace Safety by Using Single Shot Detector</dc:title>
  <dc:creator>guru kiran</dc:creator>
  <cp:lastModifiedBy>Microsoft account</cp:lastModifiedBy>
  <cp:revision>136</cp:revision>
  <dcterms:created xsi:type="dcterms:W3CDTF">2025-03-11T07:43:00Z</dcterms:created>
  <dcterms:modified xsi:type="dcterms:W3CDTF">2025-04-19T05:15:37Z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5556EBE4BB59485E9039896A4FFD5EA0_12</vt:lpwstr>
  </property>
  <property fmtid="{D5CDD505-2E9C-101B-9397-08002B2CF9AE}" pid="3" name="KSOProductBuildVer">
    <vt:lpwstr>1033-12.2.0.20782</vt:lpwstr>
  </property>
</Properties>
</file>