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80" r:id="rId7"/>
    <p:sldId id="277" r:id="rId8"/>
    <p:sldId id="278" r:id="rId9"/>
    <p:sldId id="263" r:id="rId10"/>
    <p:sldId id="264" r:id="rId11"/>
    <p:sldId id="265" r:id="rId12"/>
    <p:sldId id="266" r:id="rId13"/>
    <p:sldId id="267" r:id="rId14"/>
    <p:sldId id="281" r:id="rId15"/>
    <p:sldId id="282" r:id="rId16"/>
    <p:sldId id="283" r:id="rId17"/>
    <p:sldId id="284" r:id="rId18"/>
    <p:sldId id="285" r:id="rId19"/>
    <p:sldId id="279" r:id="rId20"/>
    <p:sldId id="270" r:id="rId21"/>
    <p:sldId id="286" r:id="rId22"/>
    <p:sldId id="271" r:id="rId23"/>
    <p:sldId id="287" r:id="rId24"/>
    <p:sldId id="275" r:id="rId25"/>
    <p:sldId id="276"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IF32KqCJfiAMDNXRPB8/RLI1+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C521CA5-DFAD-476A-A58D-BFF96B5B052B}">
  <a:tblStyle styleId="{0C521CA5-DFAD-476A-A58D-BFF96B5B052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chemeClr val="lt1"/>
      </a:tcTxStyle>
      <a:tcStyle>
        <a:tcBdr/>
        <a:fill>
          <a:solidFill>
            <a:schemeClr val="accent4"/>
          </a:solidFill>
        </a:fill>
      </a:tcStyle>
    </a:lastCol>
    <a:firstCol>
      <a:tcTxStyle b="on" i="off">
        <a:font>
          <a:latin typeface="Verdana"/>
          <a:ea typeface="Verdana"/>
          <a:cs typeface="Verdana"/>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Verdana"/>
          <a:ea typeface="Verdana"/>
          <a:cs typeface="Verdana"/>
        </a:font>
        <a:schemeClr val="dk1"/>
      </a:tcTxStyle>
      <a:tcStyle>
        <a:tcBdr/>
      </a:tcStyle>
    </a:seCell>
    <a:swCell>
      <a:tcTxStyle b="on" i="off">
        <a:font>
          <a:latin typeface="Verdana"/>
          <a:ea typeface="Verdana"/>
          <a:cs typeface="Verdana"/>
        </a:font>
        <a:schemeClr val="dk1"/>
      </a:tcTxStyle>
      <a:tcStyle>
        <a:tcBdr/>
      </a:tcStyle>
    </a:swCell>
    <a:firstRow>
      <a:tcTxStyle b="on" i="off">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7A518797-A478-44D1-92E9-807EB1E96DD3}" styleName="Table_1">
    <a:wholeTbl>
      <a:tcTxStyle b="off" i="off">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rgbClr val="FFFFFF"/>
      </a:tcTxStyle>
      <a:tcStyle>
        <a:tcBdr/>
        <a:fill>
          <a:solidFill>
            <a:srgbClr val="000000"/>
          </a:solidFill>
        </a:fill>
      </a:tcStyle>
    </a:lastCol>
    <a:firstCol>
      <a:tcTxStyle b="on" i="off">
        <a:font>
          <a:latin typeface="Verdana"/>
          <a:ea typeface="Verdana"/>
          <a:cs typeface="Verdana"/>
        </a:font>
        <a:srgbClr val="FFFFFF"/>
      </a:tcTxStyle>
      <a:tcStyle>
        <a:tcBdr/>
        <a:fill>
          <a:solidFill>
            <a:srgbClr val="000000"/>
          </a:solidFill>
        </a:fill>
      </a:tcStyle>
    </a:firstCol>
    <a:lastRow>
      <a:tcTxStyle b="on" i="off"/>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i="off">
        <a:font>
          <a:latin typeface="Verdana"/>
          <a:ea typeface="Verdana"/>
          <a:cs typeface="Verdana"/>
        </a:font>
        <a:srgbClr val="000000"/>
      </a:tcTxStyle>
      <a:tcStyle>
        <a:tcBdr/>
      </a:tcStyle>
    </a:seCell>
    <a:swCell>
      <a:tcTxStyle b="on" i="off">
        <a:font>
          <a:latin typeface="Verdana"/>
          <a:ea typeface="Verdana"/>
          <a:cs typeface="Verdana"/>
        </a:font>
        <a:srgbClr val="000000"/>
      </a:tcTxStyle>
      <a:tcStyle>
        <a:tcBdr/>
      </a:tcStyle>
    </a:swCell>
    <a:firstRow>
      <a:tcTxStyle b="on" i="off">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78" y="-1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4212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f6afaea30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f6afaea30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ff6afaea30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ff6afaea30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ff6afaea30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ff6afaea30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ctr" rtl="0">
              <a:lnSpc>
                <a:spcPct val="115000"/>
              </a:lnSpc>
              <a:spcBef>
                <a:spcPts val="0"/>
              </a:spcBef>
              <a:spcAft>
                <a:spcPts val="0"/>
              </a:spcAft>
              <a:buClr>
                <a:srgbClr val="7030A0"/>
              </a:buClr>
              <a:buSzPct val="125000"/>
              <a:buFont typeface="Verdana"/>
              <a:buNone/>
            </a:pPr>
            <a:r>
              <a:rPr lang="en-US" sz="3200" b="1" dirty="0">
                <a:solidFill>
                  <a:srgbClr val="7030A0"/>
                </a:solidFill>
                <a:latin typeface="Verdana"/>
                <a:ea typeface="Verdana"/>
                <a:cs typeface="Verdana"/>
                <a:sym typeface="Verdana"/>
              </a:rPr>
              <a:t>Enabling a Secure Communication System in Legacy Application and Preventing Phishing and MIMT Attacks</a:t>
            </a:r>
            <a:endParaRPr sz="4000" b="1" i="0" u="none" strike="noStrike" cap="none" dirty="0">
              <a:solidFill>
                <a:srgbClr val="7030A0"/>
              </a:solidFill>
              <a:latin typeface="Verdana"/>
              <a:ea typeface="Verdana"/>
              <a:cs typeface="Verdana"/>
              <a:sym typeface="Verdana"/>
            </a:endParaRPr>
          </a:p>
        </p:txBody>
      </p:sp>
      <p:sp>
        <p:nvSpPr>
          <p:cNvPr id="94" name="Google Shape;94;p1"/>
          <p:cNvSpPr txBox="1"/>
          <p:nvPr/>
        </p:nvSpPr>
        <p:spPr>
          <a:xfrm>
            <a:off x="481000" y="5183900"/>
            <a:ext cx="6361500" cy="14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err="1" smtClean="0">
                <a:solidFill>
                  <a:srgbClr val="FF0000"/>
                </a:solidFill>
                <a:latin typeface="Verdana"/>
                <a:ea typeface="Verdana"/>
                <a:cs typeface="Verdana"/>
                <a:sym typeface="Verdana"/>
              </a:rPr>
              <a:t>Mrs.Thamizharasi</a:t>
            </a:r>
            <a:r>
              <a:rPr lang="en-US" sz="2400" b="1" i="0" u="none" strike="noStrike" cap="none" dirty="0" smtClean="0">
                <a:solidFill>
                  <a:srgbClr val="FF0000"/>
                </a:solidFill>
                <a:latin typeface="Verdana"/>
                <a:ea typeface="Verdana"/>
                <a:cs typeface="Verdana"/>
                <a:sym typeface="Verdana"/>
              </a:rPr>
              <a:t> </a:t>
            </a:r>
            <a:r>
              <a:rPr lang="en-US" sz="2400" b="1" i="0" u="none" strike="noStrike" cap="none" dirty="0" err="1" smtClean="0">
                <a:solidFill>
                  <a:srgbClr val="FF0000"/>
                </a:solidFill>
                <a:latin typeface="Verdana"/>
                <a:ea typeface="Verdana"/>
                <a:cs typeface="Verdana"/>
                <a:sym typeface="Verdana"/>
              </a:rPr>
              <a:t>M.Tech</a:t>
            </a:r>
            <a:r>
              <a:rPr lang="en-US" sz="2400" b="1" dirty="0" smtClean="0">
                <a:solidFill>
                  <a:srgbClr val="FF0000"/>
                </a:solidFill>
                <a:latin typeface="Verdana"/>
                <a:ea typeface="Verdana"/>
                <a:cs typeface="Verdana"/>
                <a:sym typeface="Verdana"/>
              </a:rPr>
              <a:t>.</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Professor</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err="1">
                <a:solidFill>
                  <a:srgbClr val="FF0000"/>
                </a:solidFill>
                <a:latin typeface="Verdana"/>
                <a:ea typeface="Verdana"/>
                <a:cs typeface="Verdana"/>
                <a:sym typeface="Verdana"/>
              </a:rPr>
              <a:t>Guruprasath</a:t>
            </a:r>
            <a:r>
              <a:rPr lang="en-US" sz="2400" b="1" i="0" u="none" strike="noStrike" cap="none" dirty="0">
                <a:solidFill>
                  <a:srgbClr val="FF0000"/>
                </a:solidFill>
                <a:latin typeface="Verdana"/>
                <a:ea typeface="Verdana"/>
                <a:cs typeface="Verdana"/>
                <a:sym typeface="Verdana"/>
              </a:rPr>
              <a:t> P</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221801014</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dirty="0" err="1">
                <a:solidFill>
                  <a:srgbClr val="FF0000"/>
                </a:solidFill>
                <a:latin typeface="Verdana"/>
                <a:ea typeface="Verdana"/>
                <a:sym typeface="Verdana"/>
              </a:rPr>
              <a:t>Harshini</a:t>
            </a:r>
            <a:r>
              <a:rPr lang="en-US" sz="2400" b="1" dirty="0">
                <a:solidFill>
                  <a:srgbClr val="FF0000"/>
                </a:solidFill>
                <a:latin typeface="Verdana"/>
                <a:ea typeface="Verdana"/>
                <a:sym typeface="Verdana"/>
              </a:rPr>
              <a:t> MD</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221801017</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a:buNone/>
            </a:pPr>
            <a:r>
              <a:rPr lang="en-US" sz="2600" b="1" i="0" u="none" strike="noStrike" cap="none">
                <a:solidFill>
                  <a:srgbClr val="002060"/>
                </a:solidFill>
                <a:latin typeface="Verdana"/>
                <a:ea typeface="Verdana"/>
                <a:cs typeface="Verdana"/>
                <a:sym typeface="Verdana"/>
              </a:rPr>
              <a:t>Department of Artificial Intelligence and Data Science</a:t>
            </a:r>
            <a:endParaRPr sz="2600" b="1" i="0" u="none" strike="noStrike" cap="non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Drawback of Existing System</a:t>
            </a:r>
            <a:endParaRPr b="1" dirty="0">
              <a:solidFill>
                <a:srgbClr val="FF0000"/>
              </a:solidFill>
            </a:endParaRPr>
          </a:p>
        </p:txBody>
      </p:sp>
      <p:sp>
        <p:nvSpPr>
          <p:cNvPr id="165" name="Google Shape;165;p8"/>
          <p:cNvSpPr txBox="1">
            <a:spLocks noGrp="1"/>
          </p:cNvSpPr>
          <p:nvPr>
            <p:ph type="body" idx="1"/>
          </p:nvPr>
        </p:nvSpPr>
        <p:spPr>
          <a:xfrm>
            <a:off x="755650" y="1470650"/>
            <a:ext cx="10668000" cy="4244400"/>
          </a:xfrm>
          <a:prstGeom prst="rect">
            <a:avLst/>
          </a:prstGeom>
          <a:noFill/>
          <a:ln>
            <a:noFill/>
          </a:ln>
        </p:spPr>
        <p:txBody>
          <a:bodyPr spcFirstLastPara="1" wrap="square" lIns="91425" tIns="45700" rIns="91425" bIns="45700" anchor="t" anchorCtr="0">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Adaptation to Technology</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Systems need frequent updates to stay secure with rapidly evolving technologies.</a:t>
            </a:r>
          </a:p>
          <a:p>
            <a:r>
              <a:rPr lang="en-US" sz="2400" b="1" dirty="0">
                <a:latin typeface="Times New Roman" pitchFamily="18" charset="0"/>
                <a:cs typeface="Times New Roman" pitchFamily="18" charset="0"/>
              </a:rPr>
              <a:t>Complex Implementation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Advanced cryptographic techniques are difficult to implement and manage.</a:t>
            </a:r>
          </a:p>
          <a:p>
            <a:r>
              <a:rPr lang="en-US" sz="2400" b="1" dirty="0">
                <a:latin typeface="Times New Roman" pitchFamily="18" charset="0"/>
                <a:cs typeface="Times New Roman" pitchFamily="18" charset="0"/>
              </a:rPr>
              <a:t>Performance Issues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High security measures often slow down real-time systems like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and vehicles.</a:t>
            </a:r>
          </a:p>
          <a:p>
            <a:r>
              <a:rPr lang="en-US" sz="2400" b="1" dirty="0">
                <a:latin typeface="Times New Roman" pitchFamily="18" charset="0"/>
                <a:cs typeface="Times New Roman" pitchFamily="18" charset="0"/>
              </a:rPr>
              <a:t>Infrastructure Limits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Older infrastructure may struggle to support modern cryptographic systems, especially in healthcare.</a:t>
            </a:r>
          </a:p>
          <a:p>
            <a:pPr marL="114300" indent="0">
              <a:buNone/>
            </a:pPr>
            <a:endParaRPr lang="en-US" sz="2400" dirty="0">
              <a:latin typeface="Times New Roman" pitchFamily="18" charset="0"/>
              <a:cs typeface="Times New Roman" pitchFamily="18" charset="0"/>
            </a:endParaRPr>
          </a:p>
        </p:txBody>
      </p:sp>
      <p:sp>
        <p:nvSpPr>
          <p:cNvPr id="166" name="Google Shape;166;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First Review</a:t>
            </a:r>
            <a:endParaRPr dirty="0"/>
          </a:p>
        </p:txBody>
      </p:sp>
      <p:sp>
        <p:nvSpPr>
          <p:cNvPr id="167" name="Google Shape;167;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8" name="Google Shape;168;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Proposed System</a:t>
            </a:r>
            <a:endParaRPr b="1" dirty="0">
              <a:solidFill>
                <a:srgbClr val="FF0000"/>
              </a:solidFill>
            </a:endParaRPr>
          </a:p>
        </p:txBody>
      </p:sp>
      <p:sp>
        <p:nvSpPr>
          <p:cNvPr id="174" name="Google Shape;174;p9"/>
          <p:cNvSpPr txBox="1">
            <a:spLocks noGrp="1"/>
          </p:cNvSpPr>
          <p:nvPr>
            <p:ph type="body" idx="1"/>
          </p:nvPr>
        </p:nvSpPr>
        <p:spPr>
          <a:xfrm>
            <a:off x="108275" y="1752600"/>
            <a:ext cx="11315400" cy="5105400"/>
          </a:xfrm>
          <a:prstGeom prst="rect">
            <a:avLst/>
          </a:prstGeom>
          <a:noFill/>
          <a:ln>
            <a:noFill/>
          </a:ln>
        </p:spPr>
        <p:txBody>
          <a:bodyPr spcFirstLastPara="1" wrap="square" lIns="91425" tIns="45700" rIns="91425" bIns="45700" anchor="t" anchorCtr="0">
            <a:noAutofit/>
          </a:bodyPr>
          <a:lstStyle/>
          <a:p>
            <a:r>
              <a:rPr lang="en-US" sz="2800" b="1" dirty="0">
                <a:latin typeface="Times New Roman" pitchFamily="18" charset="0"/>
                <a:cs typeface="Times New Roman" pitchFamily="18" charset="0"/>
              </a:rPr>
              <a:t>Quantum-Resistant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Protects data from future quantum threats with advanced encryption.</a:t>
            </a:r>
          </a:p>
          <a:p>
            <a:r>
              <a:rPr lang="en-US" sz="2800" b="1" dirty="0">
                <a:latin typeface="Times New Roman" pitchFamily="18" charset="0"/>
                <a:cs typeface="Times New Roman" pitchFamily="18" charset="0"/>
              </a:rPr>
              <a:t>Automated Key Generation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Simplifies encryption by automating the key creation process.</a:t>
            </a:r>
          </a:p>
          <a:p>
            <a:r>
              <a:rPr lang="en-US" sz="2800" b="1" dirty="0">
                <a:latin typeface="Times New Roman" pitchFamily="18" charset="0"/>
                <a:cs typeface="Times New Roman" pitchFamily="18" charset="0"/>
              </a:rPr>
              <a:t>Seamless Integration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Works with existing infrastructures without major upgrades.</a:t>
            </a:r>
          </a:p>
          <a:p>
            <a:r>
              <a:rPr lang="en-US" sz="2800" b="1" dirty="0">
                <a:latin typeface="Times New Roman" pitchFamily="18" charset="0"/>
                <a:cs typeface="Times New Roman" pitchFamily="18" charset="0"/>
              </a:rPr>
              <a:t>Scalable Design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Handles more data and users efficiently while maintaining security.</a:t>
            </a:r>
          </a:p>
          <a:p>
            <a:r>
              <a:rPr lang="en-US" sz="2800" b="1" dirty="0">
                <a:latin typeface="Times New Roman" pitchFamily="18" charset="0"/>
                <a:cs typeface="Times New Roman" pitchFamily="18" charset="0"/>
              </a:rPr>
              <a:t>Optimized Performance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Ensures high security without slowing down real-time applications.</a:t>
            </a:r>
          </a:p>
        </p:txBody>
      </p:sp>
      <p:sp>
        <p:nvSpPr>
          <p:cNvPr id="175" name="Google Shape;17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76" name="Google Shape;17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7" name="Google Shape;17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842433" y="228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System Architecture</a:t>
            </a:r>
            <a:endParaRPr b="1" dirty="0">
              <a:solidFill>
                <a:srgbClr val="FF0000"/>
              </a:solidFill>
            </a:endParaRPr>
          </a:p>
        </p:txBody>
      </p:sp>
      <p:sp>
        <p:nvSpPr>
          <p:cNvPr id="183" name="Google Shape;183;p1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84" name="Google Shape;184;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85" name="Google Shape;185;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90" y="1811847"/>
            <a:ext cx="8618886" cy="406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xmlns="" id="{8FA44282-C2FD-01B0-DCB7-C224A611A735}"/>
              </a:ext>
            </a:extLst>
          </p:cNvPr>
          <p:cNvSpPr/>
          <p:nvPr/>
        </p:nvSpPr>
        <p:spPr>
          <a:xfrm>
            <a:off x="378542" y="1966451"/>
            <a:ext cx="973393"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sp>
        <p:nvSpPr>
          <p:cNvPr id="3" name="Rectangle 2">
            <a:extLst>
              <a:ext uri="{FF2B5EF4-FFF2-40B4-BE49-F238E27FC236}">
                <a16:creationId xmlns:a16="http://schemas.microsoft.com/office/drawing/2014/main" xmlns="" id="{43E71B42-17FB-A01F-82BA-F7132BC083F4}"/>
              </a:ext>
            </a:extLst>
          </p:cNvPr>
          <p:cNvSpPr/>
          <p:nvPr/>
        </p:nvSpPr>
        <p:spPr>
          <a:xfrm>
            <a:off x="11000931" y="5122571"/>
            <a:ext cx="973393"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a:t>
            </a:r>
          </a:p>
        </p:txBody>
      </p:sp>
      <p:cxnSp>
        <p:nvCxnSpPr>
          <p:cNvPr id="5" name="Straight Arrow Connector 4">
            <a:extLst>
              <a:ext uri="{FF2B5EF4-FFF2-40B4-BE49-F238E27FC236}">
                <a16:creationId xmlns:a16="http://schemas.microsoft.com/office/drawing/2014/main" xmlns="" id="{2C6B28FD-7774-5178-CF1C-BD93365D0A4D}"/>
              </a:ext>
            </a:extLst>
          </p:cNvPr>
          <p:cNvCxnSpPr>
            <a:cxnSpLocks/>
            <a:stCxn id="2" idx="3"/>
          </p:cNvCxnSpPr>
          <p:nvPr/>
        </p:nvCxnSpPr>
        <p:spPr>
          <a:xfrm>
            <a:off x="1351935" y="2271251"/>
            <a:ext cx="515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E643E4AD-D6E8-62EC-AC7B-15CB993BB322}"/>
              </a:ext>
            </a:extLst>
          </p:cNvPr>
          <p:cNvCxnSpPr>
            <a:cxnSpLocks/>
          </p:cNvCxnSpPr>
          <p:nvPr/>
        </p:nvCxnSpPr>
        <p:spPr>
          <a:xfrm>
            <a:off x="10485876" y="5427371"/>
            <a:ext cx="515055" cy="0"/>
          </a:xfrm>
          <a:prstGeom prst="straightConnector1">
            <a:avLst/>
          </a:prstGeom>
          <a:ln w="19050">
            <a:solidFill>
              <a:schemeClr val="bg2"/>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xmlns="" id="{6DA5B0B3-A99B-B6E2-B7C9-67AC610D995F}"/>
              </a:ext>
            </a:extLst>
          </p:cNvPr>
          <p:cNvCxnSpPr>
            <a:cxnSpLocks/>
          </p:cNvCxnSpPr>
          <p:nvPr/>
        </p:nvCxnSpPr>
        <p:spPr>
          <a:xfrm>
            <a:off x="1351935" y="2285964"/>
            <a:ext cx="515055" cy="0"/>
          </a:xfrm>
          <a:prstGeom prst="straightConnector1">
            <a:avLst/>
          </a:prstGeom>
          <a:ln w="19050">
            <a:solidFill>
              <a:schemeClr val="bg2"/>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List of modules</a:t>
            </a:r>
            <a:endParaRPr b="1" dirty="0">
              <a:solidFill>
                <a:srgbClr val="FF0000"/>
              </a:solidFill>
            </a:endParaRPr>
          </a:p>
        </p:txBody>
      </p:sp>
      <p:sp>
        <p:nvSpPr>
          <p:cNvPr id="192" name="Google Shape;192;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lvl="0">
              <a:spcBef>
                <a:spcPts val="0"/>
              </a:spcBef>
            </a:pPr>
            <a:r>
              <a:rPr lang="en-IN" sz="2800" dirty="0"/>
              <a:t>Setting Up Key </a:t>
            </a:r>
            <a:r>
              <a:rPr lang="en-IN" sz="2800" dirty="0" smtClean="0"/>
              <a:t>Generation</a:t>
            </a:r>
          </a:p>
          <a:p>
            <a:pPr lvl="0">
              <a:spcBef>
                <a:spcPts val="0"/>
              </a:spcBef>
            </a:pPr>
            <a:endParaRPr lang="en-IN" sz="2800" dirty="0"/>
          </a:p>
          <a:p>
            <a:pPr lvl="0">
              <a:spcBef>
                <a:spcPts val="0"/>
              </a:spcBef>
            </a:pPr>
            <a:r>
              <a:rPr lang="en-IN" sz="2800" dirty="0" smtClean="0"/>
              <a:t>Encrypting </a:t>
            </a:r>
            <a:r>
              <a:rPr lang="en-IN" sz="2800" dirty="0"/>
              <a:t>the </a:t>
            </a:r>
            <a:r>
              <a:rPr lang="en-IN" sz="2800" dirty="0" smtClean="0"/>
              <a:t>File</a:t>
            </a:r>
          </a:p>
          <a:p>
            <a:pPr lvl="0">
              <a:spcBef>
                <a:spcPts val="0"/>
              </a:spcBef>
            </a:pPr>
            <a:endParaRPr lang="en-IN" sz="2800" dirty="0"/>
          </a:p>
          <a:p>
            <a:pPr lvl="0">
              <a:spcBef>
                <a:spcPts val="0"/>
              </a:spcBef>
            </a:pPr>
            <a:r>
              <a:rPr lang="en-IN" sz="2800" dirty="0"/>
              <a:t>Signing the Encrypted </a:t>
            </a:r>
            <a:r>
              <a:rPr lang="en-IN" sz="2800" dirty="0" smtClean="0"/>
              <a:t>File</a:t>
            </a:r>
          </a:p>
          <a:p>
            <a:pPr lvl="0">
              <a:spcBef>
                <a:spcPts val="0"/>
              </a:spcBef>
            </a:pPr>
            <a:endParaRPr lang="en-IN" sz="2800" dirty="0"/>
          </a:p>
          <a:p>
            <a:pPr lvl="0">
              <a:spcBef>
                <a:spcPts val="0"/>
              </a:spcBef>
            </a:pPr>
            <a:r>
              <a:rPr lang="en-IN" sz="2800" dirty="0" smtClean="0"/>
              <a:t>Decrypting </a:t>
            </a:r>
            <a:r>
              <a:rPr lang="en-IN" sz="2800" dirty="0"/>
              <a:t>the </a:t>
            </a:r>
            <a:r>
              <a:rPr lang="en-IN" sz="2800" dirty="0" smtClean="0"/>
              <a:t>File</a:t>
            </a:r>
          </a:p>
          <a:p>
            <a:pPr lvl="0">
              <a:spcBef>
                <a:spcPts val="0"/>
              </a:spcBef>
            </a:pPr>
            <a:endParaRPr lang="en-IN" sz="2800" dirty="0"/>
          </a:p>
          <a:p>
            <a:pPr lvl="0">
              <a:spcBef>
                <a:spcPts val="0"/>
              </a:spcBef>
            </a:pPr>
            <a:r>
              <a:rPr lang="en-IN" sz="2800" dirty="0"/>
              <a:t>Downloading the Decrypted File</a:t>
            </a:r>
            <a:endParaRPr sz="2800" dirty="0"/>
          </a:p>
        </p:txBody>
      </p:sp>
      <p:sp>
        <p:nvSpPr>
          <p:cNvPr id="193" name="Google Shape;193;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94" name="Google Shape;194;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95" name="Google Shape;195;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191" y="802106"/>
            <a:ext cx="10668000" cy="1216025"/>
          </a:xfrm>
        </p:spPr>
        <p:txBody>
          <a:bodyPr/>
          <a:lstStyle/>
          <a:p>
            <a:pPr lvl="0"/>
            <a:r>
              <a:rPr lang="en-IN" sz="4000" b="1" dirty="0">
                <a:solidFill>
                  <a:srgbClr val="FF0000"/>
                </a:solidFill>
              </a:rPr>
              <a:t>Setting Up Key Generation</a:t>
            </a:r>
            <a:br>
              <a:rPr lang="en-IN" sz="4000" b="1" dirty="0">
                <a:solidFill>
                  <a:srgbClr val="FF0000"/>
                </a:solidFill>
              </a:rPr>
            </a:br>
            <a:endParaRPr lang="en-IN" b="1" dirty="0">
              <a:solidFill>
                <a:srgbClr val="FF0000"/>
              </a:solidFill>
            </a:endParaRPr>
          </a:p>
        </p:txBody>
      </p:sp>
      <p:sp>
        <p:nvSpPr>
          <p:cNvPr id="3" name="Text Placeholder 2"/>
          <p:cNvSpPr>
            <a:spLocks noGrp="1"/>
          </p:cNvSpPr>
          <p:nvPr>
            <p:ph type="body" idx="1"/>
          </p:nvPr>
        </p:nvSpPr>
        <p:spPr>
          <a:xfrm>
            <a:off x="723567" y="2121568"/>
            <a:ext cx="10668000" cy="4267200"/>
          </a:xfrm>
        </p:spPr>
        <p:txBody>
          <a:bodyPr/>
          <a:lstStyle/>
          <a:p>
            <a:r>
              <a:rPr lang="en-US" dirty="0"/>
              <a:t>User provides name and email to generate RSA key pair</a:t>
            </a:r>
            <a:r>
              <a:rPr lang="en-US" dirty="0" smtClean="0"/>
              <a:t>.</a:t>
            </a:r>
          </a:p>
          <a:p>
            <a:r>
              <a:rPr lang="en-US" dirty="0" smtClean="0"/>
              <a:t>Utilizes </a:t>
            </a:r>
            <a:r>
              <a:rPr lang="en-US" dirty="0"/>
              <a:t>4096-bit encryption for strong security</a:t>
            </a:r>
            <a:r>
              <a:rPr lang="en-US" dirty="0" smtClean="0"/>
              <a:t>.</a:t>
            </a:r>
          </a:p>
          <a:p>
            <a:r>
              <a:rPr lang="en-US" dirty="0" smtClean="0"/>
              <a:t>Key </a:t>
            </a:r>
            <a:r>
              <a:rPr lang="en-US" dirty="0"/>
              <a:t>stored securely for encryption/decryption processes.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09919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850233"/>
            <a:ext cx="10668000" cy="1216025"/>
          </a:xfrm>
        </p:spPr>
        <p:txBody>
          <a:bodyPr/>
          <a:lstStyle/>
          <a:p>
            <a:pPr lvl="0"/>
            <a:r>
              <a:rPr lang="en-IN" sz="4000" b="1" dirty="0">
                <a:solidFill>
                  <a:srgbClr val="FF0000"/>
                </a:solidFill>
              </a:rPr>
              <a:t>Encrypting the File</a:t>
            </a:r>
            <a:br>
              <a:rPr lang="en-IN" sz="4000" b="1" dirty="0">
                <a:solidFill>
                  <a:srgbClr val="FF0000"/>
                </a:solidFill>
              </a:rPr>
            </a:br>
            <a:endParaRPr lang="en-IN" b="1" dirty="0">
              <a:solidFill>
                <a:srgbClr val="FF0000"/>
              </a:solidFill>
            </a:endParaRPr>
          </a:p>
        </p:txBody>
      </p:sp>
      <p:sp>
        <p:nvSpPr>
          <p:cNvPr id="3" name="Text Placeholder 2"/>
          <p:cNvSpPr>
            <a:spLocks noGrp="1"/>
          </p:cNvSpPr>
          <p:nvPr>
            <p:ph type="body" idx="1"/>
          </p:nvPr>
        </p:nvSpPr>
        <p:spPr>
          <a:xfrm>
            <a:off x="723567" y="2057400"/>
            <a:ext cx="10668000" cy="4267200"/>
          </a:xfrm>
        </p:spPr>
        <p:txBody>
          <a:bodyPr/>
          <a:lstStyle/>
          <a:p>
            <a:r>
              <a:rPr lang="en-US" dirty="0"/>
              <a:t>Files are encrypted using the recipient's public key</a:t>
            </a:r>
            <a:r>
              <a:rPr lang="en-US" dirty="0" smtClean="0"/>
              <a:t>.</a:t>
            </a:r>
          </a:p>
          <a:p>
            <a:r>
              <a:rPr lang="en-US" dirty="0" smtClean="0"/>
              <a:t>Ensures </a:t>
            </a:r>
            <a:r>
              <a:rPr lang="en-US" dirty="0"/>
              <a:t>only the intended recipient can decrypt the data</a:t>
            </a:r>
            <a:r>
              <a:rPr lang="en-US" dirty="0" smtClean="0"/>
              <a:t>.</a:t>
            </a:r>
          </a:p>
          <a:p>
            <a:r>
              <a:rPr lang="en-US" dirty="0" smtClean="0"/>
              <a:t>Safeguards </a:t>
            </a:r>
            <a:r>
              <a:rPr lang="en-US" dirty="0"/>
              <a:t>sensitive information during transmission.</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94205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275" y="818149"/>
            <a:ext cx="10668000" cy="1216025"/>
          </a:xfrm>
        </p:spPr>
        <p:txBody>
          <a:bodyPr/>
          <a:lstStyle/>
          <a:p>
            <a:pPr lvl="0"/>
            <a:r>
              <a:rPr lang="en-IN" sz="4000" b="1" dirty="0">
                <a:solidFill>
                  <a:srgbClr val="FF0000"/>
                </a:solidFill>
              </a:rPr>
              <a:t>Signing the Encrypted File</a:t>
            </a:r>
            <a:br>
              <a:rPr lang="en-IN" sz="4000" b="1" dirty="0">
                <a:solidFill>
                  <a:srgbClr val="FF0000"/>
                </a:solidFill>
              </a:rPr>
            </a:br>
            <a:endParaRPr lang="en-IN" b="1" dirty="0">
              <a:solidFill>
                <a:srgbClr val="FF0000"/>
              </a:solidFill>
            </a:endParaRPr>
          </a:p>
        </p:txBody>
      </p:sp>
      <p:sp>
        <p:nvSpPr>
          <p:cNvPr id="3" name="Text Placeholder 2"/>
          <p:cNvSpPr>
            <a:spLocks noGrp="1"/>
          </p:cNvSpPr>
          <p:nvPr>
            <p:ph type="body" idx="1"/>
          </p:nvPr>
        </p:nvSpPr>
        <p:spPr/>
        <p:txBody>
          <a:bodyPr/>
          <a:lstStyle/>
          <a:p>
            <a:r>
              <a:rPr lang="en-US" dirty="0"/>
              <a:t>Sender signs the encrypted file with their private key</a:t>
            </a:r>
            <a:r>
              <a:rPr lang="en-US" dirty="0" smtClean="0"/>
              <a:t>.</a:t>
            </a:r>
          </a:p>
          <a:p>
            <a:r>
              <a:rPr lang="en-US" dirty="0" smtClean="0"/>
              <a:t>Adds </a:t>
            </a:r>
            <a:r>
              <a:rPr lang="en-US" dirty="0"/>
              <a:t>a digital signature to ensure authenticity and integrity</a:t>
            </a:r>
            <a:r>
              <a:rPr lang="en-US" dirty="0" smtClean="0"/>
              <a:t>.</a:t>
            </a:r>
          </a:p>
          <a:p>
            <a:r>
              <a:rPr lang="en-US" dirty="0" smtClean="0"/>
              <a:t>Recipients </a:t>
            </a:r>
            <a:r>
              <a:rPr lang="en-US" dirty="0"/>
              <a:t>can verify the sender's identity.</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42767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276" y="866274"/>
            <a:ext cx="10668000" cy="1216025"/>
          </a:xfrm>
        </p:spPr>
        <p:txBody>
          <a:bodyPr/>
          <a:lstStyle/>
          <a:p>
            <a:pPr lvl="0"/>
            <a:r>
              <a:rPr lang="en-IN" sz="4000" b="1" dirty="0">
                <a:solidFill>
                  <a:srgbClr val="FF0000"/>
                </a:solidFill>
              </a:rPr>
              <a:t>Decrypting the File</a:t>
            </a:r>
            <a:br>
              <a:rPr lang="en-IN" sz="4000" b="1" dirty="0">
                <a:solidFill>
                  <a:srgbClr val="FF0000"/>
                </a:solidFill>
              </a:rPr>
            </a:br>
            <a:endParaRPr lang="en-IN" b="1" dirty="0">
              <a:solidFill>
                <a:srgbClr val="FF0000"/>
              </a:solidFill>
            </a:endParaRPr>
          </a:p>
        </p:txBody>
      </p:sp>
      <p:sp>
        <p:nvSpPr>
          <p:cNvPr id="3" name="Text Placeholder 2"/>
          <p:cNvSpPr>
            <a:spLocks noGrp="1"/>
          </p:cNvSpPr>
          <p:nvPr>
            <p:ph type="body" idx="1"/>
          </p:nvPr>
        </p:nvSpPr>
        <p:spPr/>
        <p:txBody>
          <a:bodyPr/>
          <a:lstStyle/>
          <a:p>
            <a:r>
              <a:rPr lang="en-US" dirty="0"/>
              <a:t>Recipient decrypts the file using their private key</a:t>
            </a:r>
            <a:r>
              <a:rPr lang="en-US" dirty="0" smtClean="0"/>
              <a:t>.</a:t>
            </a:r>
          </a:p>
          <a:p>
            <a:r>
              <a:rPr lang="en-US" dirty="0" smtClean="0"/>
              <a:t>The </a:t>
            </a:r>
            <a:r>
              <a:rPr lang="en-US" dirty="0"/>
              <a:t>original content is restored while ensuring data integrity</a:t>
            </a:r>
            <a:r>
              <a:rPr lang="en-US" dirty="0" smtClean="0"/>
              <a:t>.</a:t>
            </a:r>
          </a:p>
          <a:p>
            <a:r>
              <a:rPr lang="en-US" dirty="0" smtClean="0"/>
              <a:t>Verifies </a:t>
            </a:r>
            <a:r>
              <a:rPr lang="en-US" dirty="0"/>
              <a:t>the sender's signature for authentication.</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539659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149" y="818148"/>
            <a:ext cx="10668000" cy="1216025"/>
          </a:xfrm>
        </p:spPr>
        <p:txBody>
          <a:bodyPr/>
          <a:lstStyle/>
          <a:p>
            <a:pPr lvl="0"/>
            <a:r>
              <a:rPr lang="en-IN" sz="4000" b="1" dirty="0">
                <a:solidFill>
                  <a:srgbClr val="FF0000"/>
                </a:solidFill>
              </a:rPr>
              <a:t>Downloading the Decrypted File</a:t>
            </a:r>
            <a:br>
              <a:rPr lang="en-IN" sz="4000" b="1" dirty="0">
                <a:solidFill>
                  <a:srgbClr val="FF0000"/>
                </a:solidFill>
              </a:rPr>
            </a:br>
            <a:endParaRPr lang="en-IN" b="1" dirty="0">
              <a:solidFill>
                <a:srgbClr val="FF0000"/>
              </a:solidFill>
            </a:endParaRPr>
          </a:p>
        </p:txBody>
      </p:sp>
      <p:sp>
        <p:nvSpPr>
          <p:cNvPr id="3" name="Text Placeholder 2"/>
          <p:cNvSpPr>
            <a:spLocks noGrp="1"/>
          </p:cNvSpPr>
          <p:nvPr>
            <p:ph type="body" idx="1"/>
          </p:nvPr>
        </p:nvSpPr>
        <p:spPr/>
        <p:txBody>
          <a:bodyPr/>
          <a:lstStyle/>
          <a:p>
            <a:r>
              <a:rPr lang="en-US" dirty="0"/>
              <a:t>Successfully decrypted files are made available for download</a:t>
            </a:r>
            <a:r>
              <a:rPr lang="en-US" dirty="0" smtClean="0"/>
              <a:t>.</a:t>
            </a:r>
          </a:p>
          <a:p>
            <a:r>
              <a:rPr lang="en-US" dirty="0" smtClean="0"/>
              <a:t>Process </a:t>
            </a:r>
            <a:r>
              <a:rPr lang="en-US" dirty="0"/>
              <a:t>ensures a seamless and secure file exchange workflow.</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49587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252" y="339595"/>
            <a:ext cx="4033309" cy="591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22400" y="151239"/>
            <a:ext cx="4775200" cy="1415766"/>
          </a:xfrm>
          <a:prstGeom prst="rect">
            <a:avLst/>
          </a:prstGeom>
          <a:noFill/>
        </p:spPr>
        <p:txBody>
          <a:bodyPr wrap="square" lIns="60954" tIns="30477" rIns="60954" bIns="30477" rtlCol="0">
            <a:spAutoFit/>
          </a:bodyPr>
          <a:lstStyle/>
          <a:p>
            <a:r>
              <a:rPr lang="en-US" sz="4400" b="1" dirty="0">
                <a:solidFill>
                  <a:srgbClr val="FF0000"/>
                </a:solidFill>
                <a:latin typeface="Oswald Bold" charset="0"/>
              </a:rPr>
              <a:t>DFD Diagram Level 1</a:t>
            </a:r>
            <a:endParaRPr lang="en-IN" sz="4400" b="1" dirty="0">
              <a:solidFill>
                <a:srgbClr val="FF0000"/>
              </a:solidFill>
              <a:latin typeface="Oswald Bold" charset="0"/>
            </a:endParaRPr>
          </a:p>
        </p:txBody>
      </p:sp>
      <p:grpSp>
        <p:nvGrpSpPr>
          <p:cNvPr id="4" name="Group 5"/>
          <p:cNvGrpSpPr/>
          <p:nvPr/>
        </p:nvGrpSpPr>
        <p:grpSpPr>
          <a:xfrm>
            <a:off x="6400800" y="154359"/>
            <a:ext cx="5029200" cy="6527800"/>
            <a:chOff x="0" y="-33904"/>
            <a:chExt cx="2315722" cy="846704"/>
          </a:xfrm>
        </p:grpSpPr>
        <p:sp>
          <p:nvSpPr>
            <p:cNvPr id="5" name="Freeform 6"/>
            <p:cNvSpPr/>
            <p:nvPr/>
          </p:nvSpPr>
          <p:spPr>
            <a:xfrm>
              <a:off x="420227" y="-33904"/>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6" name="TextBox 7"/>
            <p:cNvSpPr txBox="1"/>
            <p:nvPr/>
          </p:nvSpPr>
          <p:spPr>
            <a:xfrm>
              <a:off x="0" y="-19050"/>
              <a:ext cx="1895495" cy="831850"/>
            </a:xfrm>
            <a:prstGeom prst="rect">
              <a:avLst/>
            </a:prstGeom>
          </p:spPr>
          <p:txBody>
            <a:bodyPr lIns="50800" tIns="50800" rIns="50800" bIns="50800" rtlCol="0" anchor="ctr"/>
            <a:lstStyle/>
            <a:p>
              <a:pPr algn="ctr">
                <a:lnSpc>
                  <a:spcPts val="1906"/>
                </a:lnSpc>
              </a:pPr>
              <a:endParaRPr/>
            </a:p>
          </p:txBody>
        </p:sp>
      </p:grpSp>
      <p:sp>
        <p:nvSpPr>
          <p:cNvPr id="3" name="TextBox 2"/>
          <p:cNvSpPr txBox="1"/>
          <p:nvPr/>
        </p:nvSpPr>
        <p:spPr>
          <a:xfrm>
            <a:off x="1422400" y="1912977"/>
            <a:ext cx="4546252" cy="4216533"/>
          </a:xfrm>
          <a:prstGeom prst="rect">
            <a:avLst/>
          </a:prstGeom>
          <a:noFill/>
        </p:spPr>
        <p:txBody>
          <a:bodyPr wrap="square" lIns="60954" tIns="30477" rIns="60954" bIns="30477" rtlCol="0">
            <a:spAutoFit/>
          </a:bodyPr>
          <a:lstStyle/>
          <a:p>
            <a:pPr marL="228577" indent="-228577" algn="just">
              <a:buFont typeface="Arial" pitchFamily="34" charset="0"/>
              <a:buChar char="•"/>
            </a:pPr>
            <a:r>
              <a:rPr lang="en-US" sz="1500" b="1" dirty="0">
                <a:latin typeface="DM Sans" charset="0"/>
              </a:rPr>
              <a:t>User</a:t>
            </a:r>
            <a:r>
              <a:rPr lang="en-US" sz="1500" dirty="0">
                <a:latin typeface="DM Sans" charset="0"/>
              </a:rPr>
              <a:t> interacts with the </a:t>
            </a:r>
            <a:r>
              <a:rPr lang="en-US" sz="1500" b="1" dirty="0">
                <a:latin typeface="DM Sans" charset="0"/>
              </a:rPr>
              <a:t>Authenticate User</a:t>
            </a:r>
            <a:r>
              <a:rPr lang="en-US" sz="1500" dirty="0">
                <a:latin typeface="DM Sans" charset="0"/>
              </a:rPr>
              <a:t> process by providing login credentials.</a:t>
            </a:r>
          </a:p>
          <a:p>
            <a:pPr marL="228577" indent="-228577" algn="just">
              <a:buFont typeface="Arial" pitchFamily="34" charset="0"/>
              <a:buChar char="•"/>
            </a:pPr>
            <a:r>
              <a:rPr lang="en-US" sz="1500" b="1" dirty="0">
                <a:latin typeface="DM Sans" charset="0"/>
              </a:rPr>
              <a:t>Authenticate User</a:t>
            </a:r>
            <a:r>
              <a:rPr lang="en-US" sz="1500" dirty="0">
                <a:latin typeface="DM Sans" charset="0"/>
              </a:rPr>
              <a:t> process communicates with the </a:t>
            </a:r>
            <a:r>
              <a:rPr lang="en-US" sz="1500" b="1" dirty="0">
                <a:latin typeface="DM Sans" charset="0"/>
              </a:rPr>
              <a:t>User Database</a:t>
            </a:r>
            <a:r>
              <a:rPr lang="en-US" sz="1500" dirty="0">
                <a:latin typeface="DM Sans" charset="0"/>
              </a:rPr>
              <a:t> to store and retrieve credentials.</a:t>
            </a:r>
          </a:p>
          <a:p>
            <a:pPr marL="228577" indent="-228577" algn="just">
              <a:buFont typeface="Arial" pitchFamily="34" charset="0"/>
              <a:buChar char="•"/>
            </a:pPr>
            <a:r>
              <a:rPr lang="en-US" sz="1500" b="1" dirty="0">
                <a:latin typeface="DM Sans" charset="0"/>
              </a:rPr>
              <a:t>Authenticate User</a:t>
            </a:r>
            <a:r>
              <a:rPr lang="en-US" sz="1500" dirty="0">
                <a:latin typeface="DM Sans" charset="0"/>
              </a:rPr>
              <a:t> sends authenticated data to the </a:t>
            </a:r>
            <a:r>
              <a:rPr lang="en-US" sz="1500" b="1" dirty="0">
                <a:latin typeface="DM Sans" charset="0"/>
              </a:rPr>
              <a:t>Encrypt Data</a:t>
            </a:r>
            <a:r>
              <a:rPr lang="en-US" sz="1500" dirty="0">
                <a:latin typeface="DM Sans" charset="0"/>
              </a:rPr>
              <a:t> process.</a:t>
            </a:r>
          </a:p>
          <a:p>
            <a:pPr marL="228577" indent="-228577" algn="just">
              <a:buFont typeface="Arial" pitchFamily="34" charset="0"/>
              <a:buChar char="•"/>
            </a:pPr>
            <a:r>
              <a:rPr lang="en-US" sz="1500" b="1" dirty="0">
                <a:latin typeface="DM Sans" charset="0"/>
              </a:rPr>
              <a:t>Encrypt Data</a:t>
            </a:r>
            <a:r>
              <a:rPr lang="en-US" sz="1500" dirty="0">
                <a:latin typeface="DM Sans" charset="0"/>
              </a:rPr>
              <a:t> process encrypts the data and passes it to the </a:t>
            </a:r>
            <a:r>
              <a:rPr lang="en-US" sz="1500" b="1" dirty="0">
                <a:latin typeface="DM Sans" charset="0"/>
              </a:rPr>
              <a:t>Route Data</a:t>
            </a:r>
            <a:r>
              <a:rPr lang="en-US" sz="1500" dirty="0">
                <a:latin typeface="DM Sans" charset="0"/>
              </a:rPr>
              <a:t> process.</a:t>
            </a:r>
          </a:p>
          <a:p>
            <a:pPr marL="228577" indent="-228577" algn="just">
              <a:buFont typeface="Arial" pitchFamily="34" charset="0"/>
              <a:buChar char="•"/>
            </a:pPr>
            <a:r>
              <a:rPr lang="en-US" sz="1500" b="1" dirty="0">
                <a:latin typeface="DM Sans" charset="0"/>
              </a:rPr>
              <a:t>Route Data</a:t>
            </a:r>
            <a:r>
              <a:rPr lang="en-US" sz="1500" dirty="0">
                <a:latin typeface="DM Sans" charset="0"/>
              </a:rPr>
              <a:t> process routes the data and sends it to the </a:t>
            </a:r>
            <a:r>
              <a:rPr lang="en-US" sz="1500" b="1" dirty="0">
                <a:latin typeface="DM Sans" charset="0"/>
              </a:rPr>
              <a:t>Transmit Data</a:t>
            </a:r>
            <a:r>
              <a:rPr lang="en-US" sz="1500" dirty="0">
                <a:latin typeface="DM Sans" charset="0"/>
              </a:rPr>
              <a:t> process.</a:t>
            </a:r>
          </a:p>
          <a:p>
            <a:pPr marL="228577" indent="-228577" algn="just">
              <a:buFont typeface="Arial" pitchFamily="34" charset="0"/>
              <a:buChar char="•"/>
            </a:pPr>
            <a:r>
              <a:rPr lang="en-US" sz="1500" b="1" dirty="0">
                <a:latin typeface="DM Sans" charset="0"/>
              </a:rPr>
              <a:t>Transmit Data</a:t>
            </a:r>
            <a:r>
              <a:rPr lang="en-US" sz="1500" dirty="0">
                <a:latin typeface="DM Sans" charset="0"/>
              </a:rPr>
              <a:t> process sends the data to the </a:t>
            </a:r>
            <a:r>
              <a:rPr lang="en-US" sz="1500" b="1" dirty="0">
                <a:latin typeface="DM Sans" charset="0"/>
              </a:rPr>
              <a:t>Verify Data Integrity</a:t>
            </a:r>
            <a:r>
              <a:rPr lang="en-US" sz="1500" dirty="0">
                <a:latin typeface="DM Sans" charset="0"/>
              </a:rPr>
              <a:t> process.</a:t>
            </a:r>
          </a:p>
          <a:p>
            <a:pPr marL="228577" indent="-228577" algn="just">
              <a:buFont typeface="Arial" pitchFamily="34" charset="0"/>
              <a:buChar char="•"/>
            </a:pPr>
            <a:r>
              <a:rPr lang="en-US" sz="1500" b="1" dirty="0">
                <a:latin typeface="DM Sans" charset="0"/>
              </a:rPr>
              <a:t>Verify Data Integrity</a:t>
            </a:r>
            <a:r>
              <a:rPr lang="en-US" sz="1500" dirty="0">
                <a:latin typeface="DM Sans" charset="0"/>
              </a:rPr>
              <a:t> process checks the data and sends it to the </a:t>
            </a:r>
            <a:r>
              <a:rPr lang="en-US" sz="1500" b="1" dirty="0">
                <a:latin typeface="DM Sans" charset="0"/>
              </a:rPr>
              <a:t>Store Data</a:t>
            </a:r>
            <a:r>
              <a:rPr lang="en-US" sz="1500" dirty="0">
                <a:latin typeface="DM Sans" charset="0"/>
              </a:rPr>
              <a:t> process.</a:t>
            </a:r>
          </a:p>
          <a:p>
            <a:pPr marL="228577" indent="-228577" algn="just">
              <a:buFont typeface="Arial" pitchFamily="34" charset="0"/>
              <a:buChar char="•"/>
            </a:pPr>
            <a:r>
              <a:rPr lang="en-US" sz="1500" b="1" dirty="0">
                <a:latin typeface="DM Sans" charset="0"/>
              </a:rPr>
              <a:t>Store Data</a:t>
            </a:r>
            <a:r>
              <a:rPr lang="en-US" sz="1500" dirty="0">
                <a:latin typeface="DM Sans" charset="0"/>
              </a:rPr>
              <a:t> process stores the data in the </a:t>
            </a:r>
            <a:r>
              <a:rPr lang="en-US" sz="1500" b="1" dirty="0">
                <a:latin typeface="DM Sans" charset="0"/>
              </a:rPr>
              <a:t>Data Store</a:t>
            </a:r>
            <a:r>
              <a:rPr lang="en-US" sz="1500" dirty="0">
                <a:latin typeface="DM Sans" charset="0"/>
              </a:rPr>
              <a:t>.</a:t>
            </a:r>
          </a:p>
          <a:p>
            <a:pPr algn="just"/>
            <a:endParaRPr lang="en-US" sz="1500" dirty="0">
              <a:latin typeface="DM Sans" charset="0"/>
            </a:endParaRPr>
          </a:p>
        </p:txBody>
      </p:sp>
    </p:spTree>
    <p:extLst>
      <p:ext uri="{BB962C8B-B14F-4D97-AF65-F5344CB8AC3E}">
        <p14:creationId xmlns:p14="http://schemas.microsoft.com/office/powerpoint/2010/main" val="248122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Problem Statement and Motivation</a:t>
            </a:r>
            <a:endParaRPr sz="2800" dirty="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a:spcBef>
                <a:spcPts val="0"/>
              </a:spcBef>
              <a:buSzPts val="2400"/>
            </a:pPr>
            <a:r>
              <a:rPr lang="en-US" sz="2400" dirty="0">
                <a:latin typeface="Times New Roman" pitchFamily="18" charset="0"/>
                <a:cs typeface="Times New Roman" pitchFamily="18" charset="0"/>
              </a:rPr>
              <a:t>Many existing systems lack robust encryption and integrity checks, making them vulnerable to unauthorized access, data manipulation, and breaches.</a:t>
            </a:r>
          </a:p>
          <a:p>
            <a:pPr marL="469900" lvl="0" indent="-469900" algn="just">
              <a:spcBef>
                <a:spcPts val="0"/>
              </a:spcBef>
              <a:buSzPts val="2400"/>
            </a:pPr>
            <a:endParaRPr sz="2400" dirty="0">
              <a:latin typeface="Times New Roman" pitchFamily="18" charset="0"/>
              <a:ea typeface="Times New Roman"/>
              <a:cs typeface="Times New Roman" pitchFamily="18" charset="0"/>
              <a:sym typeface="Times New Roman"/>
            </a:endParaRPr>
          </a:p>
          <a:p>
            <a:pPr marL="457200" lvl="0" indent="0" algn="just" rtl="0">
              <a:lnSpc>
                <a:spcPct val="100000"/>
              </a:lnSpc>
              <a:spcBef>
                <a:spcPts val="0"/>
              </a:spcBef>
              <a:spcAft>
                <a:spcPts val="0"/>
              </a:spcAft>
              <a:buSzPts val="1800"/>
              <a:buNone/>
            </a:pPr>
            <a:r>
              <a:rPr lang="en-US" sz="2400" b="1" dirty="0">
                <a:solidFill>
                  <a:srgbClr val="FF0000"/>
                </a:solidFill>
                <a:latin typeface="Times New Roman"/>
                <a:ea typeface="Times New Roman"/>
                <a:cs typeface="Times New Roman"/>
                <a:sym typeface="Times New Roman"/>
              </a:rPr>
              <a:t>MOTIVATION:</a:t>
            </a:r>
            <a:endParaRPr sz="2400" b="1" dirty="0">
              <a:solidFill>
                <a:srgbClr val="FF0000"/>
              </a:solidFill>
              <a:latin typeface="Times New Roman"/>
              <a:ea typeface="Times New Roman"/>
              <a:cs typeface="Times New Roman"/>
              <a:sym typeface="Times New Roman"/>
            </a:endParaRPr>
          </a:p>
          <a:p>
            <a:pPr marL="469900" lvl="0" indent="-469900" algn="just">
              <a:spcBef>
                <a:spcPts val="0"/>
              </a:spcBef>
              <a:buClr>
                <a:schemeClr val="dk1"/>
              </a:buClr>
              <a:buSzPts val="2400"/>
              <a:buFont typeface="Times New Roman"/>
              <a:buChar char="□"/>
            </a:pPr>
            <a:r>
              <a:rPr lang="en-US" sz="2400" dirty="0">
                <a:latin typeface="Times New Roman" pitchFamily="18" charset="0"/>
                <a:cs typeface="Times New Roman" pitchFamily="18" charset="0"/>
              </a:rPr>
              <a:t>Enhancing encryption and integrity measures is essential to protect sensitive data from evolving cyber threats and unauthorized access.</a:t>
            </a:r>
          </a:p>
          <a:p>
            <a:pPr marL="469900" lvl="0" indent="-469900" algn="just">
              <a:spcBef>
                <a:spcPts val="0"/>
              </a:spcBef>
              <a:buClr>
                <a:schemeClr val="dk1"/>
              </a:buClr>
              <a:buSzPts val="2400"/>
              <a:buFont typeface="Times New Roman"/>
              <a:buChar char="□"/>
            </a:pPr>
            <a:endParaRPr lang="en-US" sz="2400" dirty="0">
              <a:latin typeface="Times New Roman" pitchFamily="18" charset="0"/>
              <a:cs typeface="Times New Roman" pitchFamily="18" charset="0"/>
            </a:endParaRPr>
          </a:p>
          <a:p>
            <a:pPr marL="469900" lvl="0" indent="-469900" algn="just">
              <a:spcBef>
                <a:spcPts val="0"/>
              </a:spcBef>
              <a:buClr>
                <a:schemeClr val="dk1"/>
              </a:buClr>
              <a:buSzPts val="2400"/>
              <a:buFont typeface="Times New Roman"/>
              <a:buChar char="□"/>
            </a:pPr>
            <a:r>
              <a:rPr lang="en-US" sz="2400" dirty="0">
                <a:latin typeface="Times New Roman" pitchFamily="18" charset="0"/>
                <a:cs typeface="Times New Roman" pitchFamily="18" charset="0"/>
              </a:rPr>
              <a:t>Strengthening data security will improve the reliability and trustworthiness of digital systems, ensuring users can operate with confidence.</a:t>
            </a:r>
            <a:endParaRPr sz="2400" dirty="0">
              <a:latin typeface="Times New Roman" pitchFamily="18" charset="0"/>
              <a:ea typeface="Times New Roman"/>
              <a:cs typeface="Times New Roman" pitchFamily="18" charset="0"/>
              <a:sym typeface="Times New Roman"/>
            </a:endParaRPr>
          </a:p>
          <a:p>
            <a:pPr marL="0" lvl="0" indent="0" algn="l" rtl="0">
              <a:lnSpc>
                <a:spcPct val="100000"/>
              </a:lnSpc>
              <a:spcBef>
                <a:spcPts val="600"/>
              </a:spcBef>
              <a:spcAft>
                <a:spcPts val="0"/>
              </a:spcAft>
              <a:buSzPts val="1800"/>
              <a:buNone/>
            </a:pPr>
            <a:endParaRPr dirty="0"/>
          </a:p>
          <a:p>
            <a:pPr marL="0" marR="0" lvl="0" indent="0" algn="l" rtl="0">
              <a:lnSpc>
                <a:spcPct val="100000"/>
              </a:lnSpc>
              <a:spcBef>
                <a:spcPts val="0"/>
              </a:spcBef>
              <a:spcAft>
                <a:spcPts val="0"/>
              </a:spcAft>
              <a:buSzPts val="1800"/>
              <a:buNone/>
            </a:pP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ff6afaea30_0_2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
        <p:nvSpPr>
          <p:cNvPr id="220" name="Google Shape;220;g2ff6afaea30_0_25"/>
          <p:cNvSpPr txBox="1"/>
          <p:nvPr/>
        </p:nvSpPr>
        <p:spPr>
          <a:xfrm>
            <a:off x="952575" y="511325"/>
            <a:ext cx="58491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800" b="1" dirty="0">
                <a:solidFill>
                  <a:srgbClr val="FF0000"/>
                </a:solidFill>
                <a:latin typeface="Verdana"/>
                <a:ea typeface="Verdana"/>
                <a:cs typeface="Verdana"/>
                <a:sym typeface="Verdana"/>
              </a:rPr>
              <a:t>Outputs</a:t>
            </a:r>
            <a:endParaRPr sz="3800" b="1" dirty="0">
              <a:solidFill>
                <a:srgbClr val="FF0000"/>
              </a:solidFill>
              <a:latin typeface="Verdana"/>
              <a:ea typeface="Verdana"/>
              <a:cs typeface="Verdana"/>
              <a:sym typeface="Verdan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87" y="1801483"/>
            <a:ext cx="669766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37094" y="3831566"/>
            <a:ext cx="9290649" cy="2446824"/>
          </a:xfrm>
          <a:prstGeom prst="rect">
            <a:avLst/>
          </a:prstGeom>
          <a:noFill/>
        </p:spPr>
        <p:txBody>
          <a:bodyPr wrap="square" rtlCol="0">
            <a:spAutoFit/>
          </a:bodyPr>
          <a:lstStyle/>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The project output is a secure communication platform that enables users to exchange files with high levels of confidentiality and integrity. It includes features for generating RSA key pairs, encrypting files with the recipient's public key, and creating digital signatures using the sender's private key to ensure authenticity. Recipients can verify signatures before decrypting files with their private keys, ensuring that only authorized parties can access sensitive information. Built on a user-friendly Flask web interface, the platform streamlines the process of secure file transfer while enhancing </a:t>
            </a:r>
            <a:r>
              <a:rPr lang="en-US" sz="1700" dirty="0" err="1">
                <a:latin typeface="Times New Roman" pitchFamily="18" charset="0"/>
                <a:cs typeface="Times New Roman" pitchFamily="18" charset="0"/>
              </a:rPr>
              <a:t>cybersecurity</a:t>
            </a:r>
            <a:r>
              <a:rPr lang="en-US" sz="1700" dirty="0">
                <a:latin typeface="Times New Roman" pitchFamily="18" charset="0"/>
                <a:cs typeface="Times New Roman" pitchFamily="18" charset="0"/>
              </a:rPr>
              <a:t> practices for users.</a:t>
            </a:r>
          </a:p>
          <a:p>
            <a:pPr algn="just"/>
            <a:endParaRPr lang="en-IN" sz="17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Results</a:t>
            </a:r>
            <a:endParaRPr lang="en-IN" b="1" dirty="0">
              <a:solidFill>
                <a:srgbClr val="FF0000"/>
              </a:solidFill>
            </a:endParaRPr>
          </a:p>
        </p:txBody>
      </p:sp>
      <p:sp>
        <p:nvSpPr>
          <p:cNvPr id="3" name="Text Placeholder 2"/>
          <p:cNvSpPr>
            <a:spLocks noGrp="1"/>
          </p:cNvSpPr>
          <p:nvPr>
            <p:ph type="body" idx="1"/>
          </p:nvPr>
        </p:nvSpPr>
        <p:spPr/>
        <p:txBody>
          <a:bodyPr/>
          <a:lstStyle/>
          <a:p>
            <a:r>
              <a:rPr lang="en-IN" b="1" dirty="0"/>
              <a:t>Seamless Operations</a:t>
            </a:r>
            <a:r>
              <a:rPr lang="en-IN" dirty="0"/>
              <a:t>: Implemented key generation, encryption, signing, decryption, and verification for secure file </a:t>
            </a:r>
            <a:r>
              <a:rPr lang="en-IN" dirty="0" smtClean="0"/>
              <a:t>exchange.</a:t>
            </a:r>
          </a:p>
          <a:p>
            <a:r>
              <a:rPr lang="en-IN" b="1" dirty="0" smtClean="0"/>
              <a:t>Robust Security</a:t>
            </a:r>
            <a:r>
              <a:rPr lang="en-IN" dirty="0"/>
              <a:t>: Used 4096-bit RSA encryption and digital signatures for data integrity and authenticity</a:t>
            </a:r>
            <a:r>
              <a:rPr lang="en-IN" dirty="0" smtClean="0"/>
              <a:t>.</a:t>
            </a:r>
          </a:p>
          <a:p>
            <a:r>
              <a:rPr lang="en-IN" b="1" dirty="0" smtClean="0"/>
              <a:t>User-Friendly</a:t>
            </a:r>
            <a:r>
              <a:rPr lang="en-IN" dirty="0"/>
              <a:t>: Intuitive web interface simplifies cryptographic processes for all users.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059934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ff6afaea30_0_3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
        <p:nvSpPr>
          <p:cNvPr id="228" name="Google Shape;228;g2ff6afaea30_0_32"/>
          <p:cNvSpPr txBox="1"/>
          <p:nvPr/>
        </p:nvSpPr>
        <p:spPr>
          <a:xfrm>
            <a:off x="872074" y="646247"/>
            <a:ext cx="6475209" cy="804900"/>
          </a:xfrm>
          <a:prstGeom prst="rect">
            <a:avLst/>
          </a:prstGeom>
          <a:noFill/>
          <a:ln>
            <a:noFill/>
          </a:ln>
        </p:spPr>
        <p:txBody>
          <a:bodyPr spcFirstLastPara="1" wrap="square" lIns="91425" tIns="91425" rIns="91425" bIns="91425" anchor="t" anchorCtr="0">
            <a:noAutofit/>
          </a:bodyPr>
          <a:lstStyle/>
          <a:p>
            <a:pPr lvl="0"/>
            <a:r>
              <a:rPr lang="en-US" sz="3600" b="1" dirty="0">
                <a:solidFill>
                  <a:srgbClr val="FF0000"/>
                </a:solidFill>
              </a:rPr>
              <a:t>Comparison and Analysis </a:t>
            </a:r>
            <a:endParaRPr sz="3600" dirty="0">
              <a:solidFill>
                <a:schemeClr val="dk1"/>
              </a:solidFill>
              <a:latin typeface="Verdana"/>
              <a:ea typeface="Verdana"/>
              <a:cs typeface="Verdana"/>
              <a:sym typeface="Verdana"/>
            </a:endParaRPr>
          </a:p>
        </p:txBody>
      </p:sp>
      <p:sp>
        <p:nvSpPr>
          <p:cNvPr id="2" name="AutoShape 2" descr="data:image/png;base64,iVBORw0KGgoAAAANSUhEUgAAA04AAAIlCAYAAADi5KisAAAAOXRFWHRTb2Z0d2FyZQBNYXRwbG90bGliIHZlcnNpb24zLjcuMSwgaHR0cHM6Ly9tYXRwbG90bGliLm9yZy/bCgiHAAAACXBIWXMAAA9hAAAPYQGoP6dpAAA+g0lEQVR4nO3deViVdf7/8ddB5YCy5AbIIq65r+SCG2oammn+ptymcsmcGZeM9NLCKU1rhhw1zSa3GmW0KbcZl8rct3GrNKm0ydRMTAXUFIQMDe7fH16cb0eWDyByUJ6P67qvy/O5P/d9v+9zDgdefu77c2yWZVkCAAAAAOTKzdUFAAAAAEBJR3ACAAAAAAOCEwAAAAAYEJwAAAAAwIDgBAAAAAAGBCcAAAAAMCA4AQAAAIABwQkAAAAADAhOAAAAAGBAcAKQL6+88opsNluxHKtz587q3Lmz4/HOnTtls9m0evXqYjn+0KFDVaNGjWI5VmGlpqbqmWeeUUBAgGw2m6Kiom57nzVq1NAjjzxi7Jf1euzcubNA+7fZbBozZoyxX2xsrGw2m3744YcC7R+5q1GjhoYOHZqvvrf+/CF/fvjhB9lsNs2cObNI9sfrAJQ8BCegFMr6wzRr8fDwUGBgoCIjIzV37lxdvXq1SI5z7tw5vfLKK4qLiyuS/RWlklxbfvz1r39VbGysRo4cqWXLlumpp57KtW+NGjWcXm8/Pz917NhRa9asKcaKId0M5V5eXq4uQ998841eeeWVEhdO582bp9jY2CLd58MPP6yKFSvKsiyn9sOHD8tmsyk0NDTbNtu3b5fNZtOiRYuKtJbbcbd/ZgH3grKuLgCA60ybNk01a9bUjRs3lJCQoJ07dyoqKkpvvPGG1q9fr6ZNmzr6vvTSS3rxxRcLtP9z585p6tSpqlGjhpo3b57v7TZv3lyg4xRGXrW98847yszMvOM13I7t27erbdu2mjJlSr76N2/eXOPHj5d089wXLlyo3/3ud5o/f77+9Kc/FejYnTp10rVr1+Tu7l7guvPjqaee0sCBA2W32+/I/kujY8eOyc3t//6v9JtvvtHUqVPVuXPnbKOrxfHzl5t58+apSpUq+R4dy48OHTrok08+0ZEjR9SkSRNH+969e1W2bFnFx8frxx9/VHBwsNO6rG1d5dbXobCfpwCKDiNOQCnWs2dPPfnkkxo2bJiio6O1adMmbd26VUlJSerTp4+uXbvm6Fu2bFl5eHjc0Xp+/vlnSZK7u/sd+6M8P8qVK1fi/2hPSkrSfffdl+/+QUFBevLJJ/Xkk09q4sSJ2rt3rypUqKDZs2cX+Nhubm7y8PBw+kO8KJUpU0YeHh7FdmloaWC321WuXLl89XX1z19Rywo/e/bscWrfu3evHn74YXl5eWVbt2fPHlWuXFkNGjQotjpvda+9DsC9gOAEwEnXrl318ssv6/Tp03rvvfcc7Tnd47RlyxZ16NBB9913n7y8vFSvXj1NmjRJ0s37YFq1aiVJGjZsmOMysazLcDp37qzGjRvr0KFD6tSpk8qXL+/YNrdr+zMyMjRp0iQFBASoQoUK6tOnj86cOePUJ7d7OX67T1NtOd3jlJaWpvHjxyskJER2u1316tXTzJkzs13+k3Ufz9q1a9W4cWPZ7XY1atRIGzduzPkJv0VSUpKGDx8uf39/eXh4qFmzZvrnP//pWJ91f9GpU6f08ccfO2ov6CVXAQEBatCggU6dOpVt3Z49e9S6dWt5eHioVq1aWrp0qdP6nO5xOn78uB577DEFBATIw8NDwcHBGjhwoJKTk7Pt3/Tc5HSPU9b9V6baJOmrr75SRESEPD09FRwcrNdee01LliwxPk8zZ86UzWbT6dOns62Ljo6Wu7u7Ll++XODzLYxPP/1UPXr0kK+vr8qXL6+IiAjHKMhv7dy5Uw888IA8PDxUu3ZtLVy4MMef1d/+XMTGxqpfv36SpC5dujjeQ1mvZ273GK5cuVJTp05VUFCQvL299fjjjys5OVnp6emKioqSn5+fvLy8NGzYMKWnpzsdf8mSJeratav8/Pxkt9vVsGFDzZ8/P1uNR48e1a5duxw1/baOK1euKCoqyvEzWKdOHU2fPt04Oty6dWu5u7tne/727t2rTp06qXXr1k7rMjMzdeDAAbVr187xPBb02LNnz1ZoaKg8PT0VERGhI0eOOK1PSEjQsGHDFBwcLLvdrmrVqunRRx91en8W5DNLyt975urVq4qKilKNGjVkt9vl5+en7t2764svvsjzOQRwE5fqAcjmqaee0qRJk7R582aNGDEixz5Hjx7VI488oqZNm2ratGmy2+06ceKE4xd1gwYNNG3aNE2ePFl/+MMf1LFjR0lSu3btHPu4dOmSevbsqYEDB+rJJ5+Uv79/nnX95S9/kc1m0wsvvKCkpCTNmTNH3bp1U1xcnDw9PfN9fvmp7bcsy1KfPn20Y8cODR8+XM2bN9emTZs0YcIEnT17NtuozZ49e/Sf//xHo0aNkre3t+bOnavHHntM8fHxqly5cq51Xbt2TZ07d9aJEyc0ZswY1axZU6tWrdLQoUN15coVPffcc2rQoIGWLVum559/XsHBwY7L76pWrZrv85ekGzdu6MyZM9nqOXHihB5//HENHz5cQ4YM0eLFizV06FCFhYWpUaNGOe7r+vXrioyMVHp6up599lkFBATo7Nmz+uijj3TlyhX5+vre9nOT39rOnj3rCAPR0dGqUKGC3n333XyNIPbv318TJ07UypUrNWHCBKd1K1eu1EMPPaSKFSsW6HwLY/v27erZs6fCwsI0ZcoUubm5OYLHf//7X7Vu3VrSzXt0evTooWrVqmnq1KnKyMjQtGnTjO+FTp06aezYsZo7d64mTZrkGFUxja7ExMTI09NTL774ok6cOKG33npL5cqVk5ubmy5fvqxXXnlFBw4cUGxsrGrWrKnJkyc7tp0/f74aNWqkPn36qGzZsvrwww81atQoZWZmavTo0ZKkOXPm6Nlnn5WXl5f+/Oc/S5LjM+Hnn39WRESEzp49qz/+8Y+qXr269u3bp+joaJ0/f15z5szJtW4PDw+FhYU5jSqdOXNGZ86cUbt27XTlyhV9/PHHjnVff/21UlJSHCNVBT320qVLdfXqVY0ePVq//PKL3nzzTXXt2lVff/2143wee+wxHT16VM8++6xq1KihpKQkbdmyRfHx8TlOTGP6zMrve+ZPf/qTVq9erTFjxqhhw4a6dOmS9uzZo//9739q2bJlnq8/AEkWgFJnyZIlliTr888/z7WPr6+v1aJFC8fjKVOmWL/9yJg9e7Ylybpw4UKu+/j8888tSdaSJUuyrYuIiLAkWQsWLMhxXUREhOPxjh07LElWUFCQlZKS4mhfuXKlJcl68803HW2hoaHWkCFDjPvMq7YhQ4ZYoaGhjsdr1661JFmvvfaaU7/HH3/cstls1okTJxxtkix3d3enti+//NKSZL311lvZjvVbc+bMsSRZ7733nqPt+vXrVnh4uOXl5eV07qGhoVavXr3y3N9v+z700EPWhQsXrAsXLlhffvmlNXDgQEuS9eyzzzr1k2Tt3r3b0ZaUlGTZ7XZr/Pjxjras12PHjh2WZVnW4cOHLUnWqlWr8qwjv89N1vvz1KlTBa7t2WeftWw2m3X48GFH26VLl6xKlSpl22dOwsPDrbCwMKe2zz77zJJkLV26tEDnm5MhQ4ZYFSpUyHV9ZmamVbduXSsyMtLKzMx0tP/8889WzZo1re7duzvaevfubZUvX946e/aso+348eNW2bJlrVt/vd/6c7Fq1Sqn1/C3cvv5a9y4sXX9+nVH+6BBgyybzWb17NnTafvw8HCnn5+s+m8VGRlp1apVy6mtUaNGTsfO8uqrr1oVKlSwvvvuO6f2F1980SpTpowVHx+fbZvfmjBhgiXJ+vHHHy3LsqwPPvjA8vDwsNLT060NGzZYZcqUcfx8/f3vf7ckWXv37i3QsU+dOmVJsjw9PR3HsSzL+vTTTy1J1vPPP29ZlmVdvnzZkmTNmDEjz5rz+5lVkPeMr6+vNXr06DyPCyB3XKoHIEdeXl55zq6XdX/NunXrCj2Rgt1u17Bhw/Ldf/DgwfL29nY8fvzxx1WtWjVt2LChUMfPrw0bNqhMmTIaO3asU/v48eNlWZY++eQTp/Zu3bqpdu3ajsdNmzaVj4+Pvv/+e+NxAgICNGjQIEdbuXLlNHbsWKWmpmrXrl2FPofNmzeratWqqlq1qpo1a6ZVq1bpqaee0vTp0536NWzY0PG/2dLNkax69erlWXvWCMumTZsc96nlprDPTX5r27hxo8LDw51unq9UqZKeeOIJ4/4lacCAATp06JBOnjzpaFuxYoXsdrseffRRSQU734KKi4vT8ePH9fvf/16XLl3SxYsXdfHiRaWlpenBBx/U7t27lZmZqYyMDG3dulV9+/ZVYGCgY/s6deqoZ8+eRVpTlsGDBzvdJ9WmTRtZlqWnn37aqV+bNm105swZ/frrr462344IJycn6+LFi4qIiND333+fr8sbV61apY4dO6pixYqO5+TixYvq1q2bMjIytHv37jy3zxo9+u9//yvp5mV6YWFhcnd3V3h4uOPyvKx1Hh4eeuCBBwp17L59+yooKMjxuHXr1mrTpo3jc8rT01Pu7u7auXOn49LP25Hf94x083P7008/1blz5277uEBpRHACkKPU1FSnkHKrAQMGqH379nrmmWfk7++vgQMHauXKlQUKUUFBQQW6+blu3bpOj202m+rUqXPHp1Q+ffq0AgMDsz0fWZc23XpPTPXq1bPto2LFisY/kk6fPq26detmm3Qht+MURJs2bbRlyxZt3bpV+/bt08WLF7V06dJslzgWpvaaNWtq3Lhxevfdd1WlShVFRkbq7bffzvEP4sI+N/nd9vTp06pTp062fjm15aRfv35yc3PTihUrJN28THPVqlXq2bOnfHx8JBXsfAvq+PHjkqQhQ4Y4gm7W8u677yo9PV3JyclKSkrStWvXbutcC+rW5z8rQIaEhGRrz8zMdHo+9u7dq27duqlChQq67777VLVqVcc9jfl53o4fP66NGzdme066desm6ea9gXlp3769bDab41LivXv3qn379pJuhomGDRs6rWvVqpXjs6mgx771c0qS7r//fsfnlN1u1/Tp0/XJJ5/I399fnTp10t/+9jclJCQYn4fcnhvJ/J6RpL/97W86cuSIQkJC1Lp1a73yyiv5+k8LADdxjxOAbH788UclJyfn+QeYp6endu/erR07dujjjz/Wxo0btWLFCnXt2lWbN29WmTJljMcpyH1J+ZXbTGwZGRn5qqko5HYc65aJJIpTlSpVHH/o5aWwtc+aNUtDhw7VunXrtHnzZo0dO1YxMTE6cOCA0zTPt/PcFMfzGhgYqI4dO2rlypWaNGmSDhw4oPj4+Gwjc/k934LK+o+HGTNm5DrltJeXl3755ZdCH6Owcnv+Ta/LyZMn9eCDD6p+/fp64403FBISInd3d23YsEGzZ8/O13+2ZGZmqnv37po4cWKO6++///48t69cubLq16+vPXv2KDU1VV999ZXTVP7t2rXTnj179OOPPyo+Pt5phPJ2j52TqKgo9e7dW2vXrtWmTZv08ssvKyYmRtu3b1eLFi0KtK/8vmekm/fxZX2H2+bNmzVjxgxNnz5d//nPf+7YSCVwLyE4Achm2bJlkqTIyMg8+7m5uenBBx/Ugw8+qDfeeEN//etf9ec//1k7duxQt27dinw66az/Wc1iWZZOnDjh9H1TFStW1JUrV7Jte/r0adWqVcvxuCC1hYaGauvWrbp69arTqNO3337rWF8UQkND9dVXXykzM9Np1Kmoj3OnNGnSRE2aNNFLL72kffv2qX379lqwYIFee+21YqshNDRUJ06cyNaeU1tuBgwYoFGjRunYsWNasWKFypcvr969e2frdyfON+syRh8fnzyDrp+fnzw8PAp9rsU51fuHH36o9PR0rV+/3mnUaseOHfmuq3bt2kpNTc1X+M9Nhw4dtHjxYm3evFkZGRlOk8G0a9dOH3zwgWNmwd9+f1NBj33r55Qkfffdd9kmfahdu7bGjx+v8ePH6/jx42revLlmzZrlNJvpb+X13Ejm90yWatWqadSoURo1apSSkpLUsmVL/eUvfyE4AfnApXoAnGzfvl2vvvqqatasmed9IT/99FO2tqz/7cyairhChQqSlGOQKYys2aqyrF69WufPn3f6hV+7dm0dOHBA169fd7R99NFH2aYtL0htDz/8sDIyMvT3v//dqX327Nmy2WxF9gfHww8/rISEBMdlYpL066+/6q233pKXl5ciIiKK5DhFLSUlxel+FulmqHBzc8s2LfWdFhkZqf379ysuLs7R9tNPP+lf//pXvvfx2GOPqUyZMvrggw+0atUqPfLII473i3RnzzcsLEy1a9fWzJkzlZqamm39hQsXJN0c5enWrZvWrl3rdL/KiRMnst1zl5Oi/tnMS9aI1G9HBpOTk7VkyZIc68qppv79+2v//v3atGlTtnVXrlzJ9nrkpEOHDsrIyNDMmTNVt25dp9kH27Vrp9TUVM2bN09ubm5Ooaqgx167dq3Onj3rePzZZ5/p008/dXxO/Pzzz9lGDGvXri1vb+883z+5vWb5fc9kZGRkuyzSz89PgYGBxf5zCtytGHECSrFPPvlE3377rX799VclJiZq+/bt2rJli0JDQ7V+/fo8v/B22rRp2r17t3r16qXQ0FAlJSVp3rx5Cg4Odvxvbe3atXXfffdpwYIF8vb2VoUKFdSmTRvVrFmzUPVWqlRJHTp00LBhw5SYmKg5c+aoTp06TlOmP/PMM1q9erV69Oih/v376+TJk3rvvfecJiQoaG29e/dWly5d9Oc//1k//PCDmjVrps2bN2vdunWKiorKtu/C+sMf/qCFCxdq6NChOnTokGrUqKHVq1dr7969mjNnTp73nLnS9u3bNWbMGPXr10/333+/fv31Vy1btkxlypTRY489Vqy1TJw4Ue+99566d++uZ5991jEdefXq1fXTTz/la6TFz89PXbp00RtvvKGrV69qwIABTutv93xv3LiR46hUpUqVNGrUKL377rvq2bOnGjVqpGHDhikoKEhnz57Vjh075OPjow8//FDSze9W27x5s9q3b6+RI0c6wn3jxo2dgmNOmjdvrjJlymj69OlKTk6W3W53fM9SUXvooYfk7u6u3r17649//KNSU1P1zjvvyM/PT+fPn3fqGxYWpvnz5+u1115TnTp15Ofnp65du2rChAlav369HnnkEccU9Glpafr666+1evVq/fDDD6pSpUqedWR9Lu3fvz/bd73df//9qlKlivbv368mTZo4fbl0QY9dp04ddejQQSNHjlR6errmzJmjypUrOy71++677/Tggw+qf//+atiwocqWLas1a9YoMTFRAwcOzLX+vD6z8vOeuXr1qoKDg/X444+rWbNm8vLy0tatW/X5559r1qxZ+XkpAbhqOj8ArpM13XPW4u7ubgUEBFjdu3e33nzzTadpr7PcOh35tm3brEcffdQKDAy03N3drcDAQGvQoEHZpuxdt26d1bBhQ8cUyVlT6UZERFiNGjXKsb7cpkP+4IMPrOjoaMvPz8/y9PS0evXqZZ0+fTrb9rNmzbKCgoIsu91utW/f3jp48GC2feZV263TkVuWZV29etV6/vnnrcDAQKtcuXJW3bp1rRkzZjhN/2tZN6fczmm639ymSb9VYmKiNWzYMKtKlSqWu7u71aRJkxynTC/odOT56Ztbv9xej6yprL///nvr6aeftmrXrm15eHhYlSpVsrp06WJt3brVaT/5fW5ym448P7VZ1s3pwjt27GjZ7XYrODjYiomJsebOnWtJshISEozPg2VZ1jvvvGNJsry9va1r1645rcvv+eZkyJAhTj97v11q167tdA6/+93vrMqVK1t2u90KDQ21+vfvb23bts1pf9u2bbNatGhhubu7W7Vr17beffdda/z48ZaHh4dTv5zef++8845Vq1Ytq0yZMk6vZ26v963Tr+f2tQZZnxW//aqC9evXW02bNrU8PDysGjVqWNOnT7cWL16c7XVOSEiwevXqZXl7e1uSnOq4evWqFR0dbdWpU8dyd3e3qlSpYrVr186aOXOm0zTpeQkMDLQkWYsWLcq2rk+fPpYka+TIkdnW5efYWdORz5gxw5o1a5YVEhJi2e12q2PHjtaXX37p2NfFixet0aNHW/Xr17cqVKhg+fr6Wm3atLFWrlzpdMyCfGZZlvk9k56ebk2YMMFq1qyZ5e3tbVWoUMFq1qyZNW/evHw9dwAsy2ZZLrxbGQCAYhAVFaWFCxcqNTW12CYJcZW+ffvq6NGjOd5rAwAoPO5xAgDcU65du+b0+NKlS1q2bJk6dOhwz4WmW8/1+PHj2rBhgzp37uyaggDgHsaIEwDgntK8eXN17txZDRo0UGJiov7xj3/o3Llz2rZtmzp16uTq8opUtWrVNHToUNWqVUunT5/W/PnzlZ6ersOHD+f4fUIAgMJjcggAwD3l4Ycf1urVq7Vo0SLZbDa1bNlS//jHP+650CRJPXr00AcffKCEhATZ7XaFh4frr3/9K6EJAO4ARpwAAAAAwIB7nAAAAADAgOAEAAAAAAal7h6nzMxMnTt3Tt7e3vn6IkQAAAAA9ybLsnT16lUFBgbKzS3vMaVSF5zOnTunkJAQV5cBAAAAoIQ4c+aMgoOD8+xT6oKTt7e3pJtPjo+Pj4urAQAAAOAqKSkpCgkJcWSEvJS64JR1eZ6Pjw/BCQAAAEC+buFhcggAAAAAMCA4AQAAAIABwQkAAAAADAhOAAAAAGBAcAIAAAAAA4ITAAAAABgQnAAAAADAgOAEAAAAAAYEJwAAAAAwIDgBAAAAgAHBCQAAAAAMCE4AAAAAYEBwAgAAAAADghMAAAAAGBCcAAAAAMDApcFp/vz5atq0qXx8fOTj46Pw8HB98skneW6zatUq1a9fXx4eHmrSpIk2bNhQTNUCAAAAKK1cGpyCg4P1+uuv69ChQzp48KC6du2qRx99VEePHs2x/759+zRo0CANHz5chw8fVt++fdW3b18dOXKkmCsHAAAAUJrYLMuyXF3Eb1WqVEkzZszQ8OHDs60bMGCA0tLS9NFHHzna2rZtq+bNm2vBggX52n9KSop8fX2VnJwsHx+fIqsbAAAAwN2lINmgxNzjlJGRoeXLlystLU3h4eE59tm/f7+6devm1BYZGan9+/fnut/09HSlpKQ4LQAAAABQEGVdXcDXX3+t8PBw/fLLL/Ly8tKaNWvUsGHDHPsmJCTI39/fqc3f318JCQm57j8mJkZTp04t0prvpLAJS11dAgAUqUMzBru6BAAAbpvLR5zq1aunuLg4ffrppxo5cqSGDBmib775psj2Hx0dreTkZMdy5syZIts3AAAAgNLB5SNO7u7uqlOnjiQpLCxMn3/+ud58800tXLgwW9+AgAAlJiY6tSUmJiogICDX/dvtdtnt9qItGgAAAECp4vIRp1tlZmYqPT09x3Xh4eHatm2bU9uWLVtyvScKAAAAAIqCS0ecoqOj1bNnT1WvXl1Xr17V+++/r507d2rTpk2SpMGDBysoKEgxMTGSpOeee04RERGaNWuWevXqpeXLl+vgwYNatGiRK08DAAAAwD3OpcEpKSlJgwcP1vnz5+Xr66umTZtq06ZN6t69uyQpPj5ebm7/NyjWrl07vf/++3rppZc0adIk1a1bV2vXrlXjxo1ddQoAAAAASoES9z1Od1pJ/x4nZtUDcK9hVj0AQEl1V36PEwAAAACUVA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5cGp5iYGLVq1Ure3t7y8/NT3759dezYsTy3iY2Nlc1mc1o8PDyKqWIAAAAApZFLg9OuXbs0evRoHThwQFu2bNGNGzf00EMPKS0tLc/tfHx8dP78ecdy+vTpYqoYAAAAQGlU1pUH37hxo9Pj2NhY+fn56dChQ+rUqVOu29lsNgUEBNzp8gAAAABAUgm7xyk5OVmSVKlSpTz7paamKjQ0VCEhIXr00Ud19OjRXPump6crJSXFaQEAAACAgigxwSkzM1NRUVFq3769GjdunGu/evXqafHixVq3bp3ee+89ZWZmql27dvrxxx9z7B8TEyNfX1/HEhIScqdOAQAAAMA9ymZZluXqIiRp5MiR+uSTT7Rnzx4FBwfne7sbN26oQYMGGjRokF599dVs69PT05Wenu54nJKSopCQECUnJ8vHx6dIai9KYROWuroEAChSh2YMdnUJAADkKCUlRb6+vvnKBi69xynLmDFj9NFHH2n37t0FCk2SVK5cObVo0UInTpzIcb3dbpfdbi+KMgEAAACUUi69VM+yLI0ZM0Zr1qzR9u3bVbNmzQLvIyMjQ19//bWqVat2ByoEAAAAABePOI0ePVrvv/++1q1bJ29vbyUkJEiSfH195enpKUkaPHiwgoKCFBMTI0maNm2a2rZtqzp16ujKlSuaMWOGTp8+rWeeecZl5wEAAADg3ubS4DR//nxJUufOnZ3alyxZoqFDh0qS4uPj5eb2fwNjly9f1ogRI5SQkKCKFSsqLCxM+/btU8OGDYurbAAAAACljEuDU37mpdi5c6fT49mzZ2v27Nl3qCIAAAAAyK7ETEcOAAAAACUV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DApcEpJiZGrVq1kre3t/z8/NS3b18dO3bMuN2qVatUv359eXh4qEmTJtqwYUMxVAsAAACgtHJpcNq1a5dGjx6tAwcOaMuWLbpx44YeeughpaWl5brNvn37NGjQIA0fPlyHDx9W37591bdvXx05cqQYKwcAAABQmtgsy7JcXUSWCxcuyM/PT7t27VKnTp1y7DNgwAClpaXpo48+crS1bdtWzZs314IFC4zHSElJka+vr5KTk+Xj41NktReVsAlLXV0CABSpQzMGu7oEAAByVJBsUKLucUpOTpYkVapUKdc++/fvV7du3ZzaIiMjtX///hz7p6enKyUlxWkBAAAAgIIo6+oCsmRmZioqKkrt27dX48aNc+2XkJAgf39/pzZ/f38lJCTk2D8mJkZTp04t0loBALjTuAIBwL3mbr8CocSMOI0ePVpHjhzR8uXLi3S/0dHRSk5Odixnzpwp0v0DAAAAuPeViBGnMWPG6KOPPtLu3bsVHBycZ9+AgAAlJiY6tSUmJiogICDH/na7XXa7vchqBQAAAFD6uHTEybIsjRkzRmvWrNH27dtVs2ZN4zbh4eHatm2bU9uWLVsUHh5+p8oEAAAAUMq5dMRp9OjRev/997Vu3Tp5e3s77lPy9fWVp6enJGnw4MEKCgpSTEyMJOm5555TRESEZs2apV69emn58uU6ePCgFi1a5LLzAAAAAHBvc+mI0/z585WcnKzOnTurWrVqjmXFihWOPvHx8Tp//rzjcbt27fT+++9r0aJFatasmVavXq21a9fmOaEEAAAAANwOl4445ecrpHbu3JmtrV+/furXr98dqAgAAAAAsisxs+oBAAAAQElF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QaGCU9euXXXlypVs7SkpKeratevt1gQAAAAAJUqhgtPOnTt1/fr1bO2//PKL/vvf/952UQAAAABQkpQtSOevvvrK8e9vvvlGCQkJjscZGRnauHGjgoKCiq46AAAAACgBChScmjdvLpvNJpvNluMleZ6ennrrrbeKrDgAAAAAKAkKFJxOnToly7JUq1YtffbZZ6patapjnbu7u/z8/FSmTJkiLxIAAAAAXKlAwSk0NFSSlJmZeUeKAQAAAICSqEDB6beOHz+uHTt2KCkpKVuQmjx58m0XBgAAAAAlRaGC0zvvvKORI0eqSpUqCggIkM1mc6yz2WwEJwAAAAD3lEIFp9dee01/+ctf9MILLxR1PQAAAABQ4hTqe5wuX76sfv36FXUtAAAAAFAiFSo49evXT5s3by7qWgAAAACgRCrUpXp16tTRyy+/rAMHDqhJkyYqV66c0/qxY8cWSXEAAAAAUBIUKjgtWrRIXl5e2rVrl3bt2uW0zmazEZwAAAAA3FMKFZxOnTpV1HUAAAAAQIlVqHucAAAAAKA0KdSI09NPP53n+sWLFxeqGAAAAAAoiQoVnC5fvuz0+MaNGzpy5IiuXLmirl27FklhAAAAAFBSFCo4rVmzJltbZmamRo4cqdq1a992UQAAAABQkhTZPU5ubm4aN26cZs+eXVS7BAAAAIASoUgnhzh58qR+/fXXotwlAAAAALhcoS7VGzdunNNjy7J0/vx5ffzxxxoyZEiRFAYAAAAAJUWhgtPhw4edHru5ualq1aqaNWuWccY9AAAAALjbFCo47dixo6jrAAAAAIASq1DBKcuFCxd07NgxSVK9evVUtWrVIikKAAAAAEqSQk0OkZaWpqefflrVqlVTp06d1KlTJwUGBmr48OH6+eef872f3bt3q3fv3goMDJTNZtPatWvz7L9z507ZbLZsS0JCQmFOAwAAAADypVDBady4cdq1a5c+/PBDXblyRVeuXNG6deu0a9cujR8/Pt/7SUtLU7NmzfT2228X6PjHjh3T+fPnHYufn19BTwEAAAAA8q1Ql+r9+9//1urVq9W5c2dH28MPPyxPT0/1799f8+fPz9d+evbsqZ49exb4+H5+frrvvvsKvB0AAAAAFEahRpx+/vln+fv7Z2v38/Mr0KV6hdW8eXNVq1ZN3bt31969e/Psm56erpSUFKcFAAAAAAqiUMEpPDxcU6ZM0S+//OJou3btmqZOnarw8PAiK+5W1apV04IFC/Tvf/9b//73vxUSEqLOnTvriy++yHWbmJgY+fr6OpaQkJA7Vh8AAACAe1OhLtWbM2eOevTooeDgYDVr1kyS9OWXX8put2vz5s1FWuBv1atXT/Xq1XM8bteunU6ePKnZs2dr2bJlOW4THR3t9IW9KSkphCcAAAAABVKo4NSkSRMdP35c//rXv/Ttt99KkgYNGqQnnnhCnp6eRVqgSevWrbVnz55c19vtdtnt9mKsCAAAAMC9plDBKSYmRv7+/hoxYoRT++LFi3XhwgW98MILRVJcfsTFxalatWrFdjwAAAAApU+h7nFauHCh6tevn629UaNGWrBgQb73k5qaqri4OMXFxUmSTp06pbi4OMXHx0u6eZnd4MGDHf3nzJmjdevW6cSJEzpy5IiioqK0fft2jR49ujCnAQAAAAD5UqgRp4SEhBxHeapWrarz58/nez8HDx5Uly5dHI+z7kUaMmSIYmNjdf78eUeIkqTr169r/PjxOnv2rMqXL6+mTZtq69atTvsAAAAAgKJWqOAUEhKivXv3qmbNmk7te/fuVWBgYL7307lzZ1mWlev62NhYp8cTJ07UxIkTC1QrAAAAANyuQgWnESNGKCoqSjdu3FDXrl0lSdu2bdPEiRM1fvz4Ii0QAAAAAFytUMFpwoQJunTpkkaNGqXr169Lkjw8PPTCCy8oOjq6SAsEAAAAAFcrVHCy2WyaPn26Xn75Zf3vf/+Tp6en6taty7TfAAAAAO5JhQpOWby8vNSqVauiqgUAAAAASqRCTUcOAAAAAKUJ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XBqcdu/erd69eyswMFA2m01r1641brNz5061bNlSdrtdderUUWxs7B2vEwAAAEDp5tLglJaWpmbNmuntt9/OV/9Tp06pV69e6tKli+Li4hQVFaVnnnlGmzZtusOVAgAAACjNyrry4D179lTPnj3z3X/BggWqWbOmZs2aJUlq0KCB9uzZo9mzZysyMvJOlQkAAACglLur7nHav3+/unXr5tQWGRmp/fv357pNenq6UlJSnBYAAAAAKIi7KjglJCTI39/fqc3f318pKSm6du1ajtvExMTI19fXsYSEhBRHqQAAAADuIXdVcCqM6OhoJScnO5YzZ864uiQAAAAAdxmX3uNUUAEBAUpMTHRqS0xMlI+Pjzw9PXPcxm63y263F0d5AAAAAO5Rd9WIU3h4uLZt2+bUtmXLFoWHh7uoIgAAAAClgUuDU2pqquLi4hQXFyfp5nTjcXFxio+Pl3TzMrvBgwc7+v/pT3/S999/r4kTJ+rbb7/VvHnztHLlSj3//POuKB8AAABAKeHS4HTw4EG1aNFCLVq0kCSNGzdOLVq00OTJkyVJ58+fd4QoSapZs6Y+/vhjbdmyRc2aNdOsWbP07rvvMhU5AAAAgDvKpfc4de7cWZZl5bo+NjY2x20OHz58B6sCAAAAAGd31T1OAAAAAOAK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CDEhGc3n77bdWoUUMeHh5q06aNPvvss1z7xsbGymazOS0eHh7FWC0AAACA0sblwWnFihUaN26cpkyZoi+++ELNmjVTZGSkkpKSct3Gx8dH58+fdyynT58uxooBAAAAlDYuD05vvPGGRowYoWHDhqlhw4ZasGCBypcvr8WLF+e6jc1mU0BAgGPx9/cvxooBAAAAlDYuDU7Xr1/XoUOH1K1bN0ebm5ubunXrpv379+e6XWpqqkJDQxUSEqJHH31UR48ezbVvenq6UlJSnBYAAAAAKAiXBqeLFy8qIyMj24iRv7+/EhISctymXr16Wrx4sdatW6f33ntPmZmZateunX788ccc+8fExMjX19exhISEFPl5AAAAALi3ufxSvYIKDw/X4MGD1bx5c0VEROg///mPqlatqoULF+bYPzo6WsnJyY7lzJkzxVwxAAAAgLtdWVcevEqVKipTpowSExOd2hMTExUQEJCvfZQrV04tWrTQiRMnclxvt9tlt9tvu1YAAAAApZdLR5zc3d0VFhambdu2OdoyMzO1bds2hYeH52sfGRkZ+vrrr1WtWrU7VSYAAACAUs6lI06SNG7cOA0ZMkQPPPCAWrdurTlz5igtLU3Dhg2TJA0ePFhBQUGKiYmRJE2bNk1t27ZVnTp1dOXKFc2YMUOnT5/WM88848rTAAAAAHAPc3lwGjBggC5cuKDJkycrISFBzZs318aNGx0TRsTHx8vN7f8Gxi5fvqwRI0YoISFBFStWVFhYmPbt26eGDRu66hQAAAAA3ONslmVZri6iOKWkpMjX11fJycny8fFxdTnZhE1Y6uoSAKBIHZox2NUl3JX4fQDgXlMSfx8UJBvcdbPqAQAAAEBxIz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KBEBKe3335bNWrUkIeHh9q0aaPPPvssz/6rVq1S/fr15eHhoSZNmmjDhg3FVCkAAACA0sjlwWnFihUaN26cpkyZoi+++ELNmjVTZGSkkpKScuy/b98+DRo0SMOHD9fhw4fVt29f9e3bV0eOHCnmygEAAACUFi4PTm+88YZGjBihYcOGqWHDhlqwYIHKly+vxYsX59j/zTffVI8ePTRhwgQ1aNBAr776qlq2bKm///3vxVw5AAAAgNKirCsPfv36dR06dEjR0dGONjc3N3Xr1k379+/PcZv9+/dr3LhxTm2RkZFau3Ztjv3T09OVnp7ueJycnCxJSklJuc3q74yM9GuuLgEAilRJ/bwt6fh9AOBeUxJ/H2TVZFmWsa9Lg9PFixeVkZEhf39/p3Z/f399++23OW6TkJCQY/+EhIQc+8fExGjq1KnZ2kNCQgpZNQCgIHzf+pOrSwAAlAAl+ffB1atX5evrm2cflwan4hAdHe00QpWZmamffvpJlStXls1mc2FlgOukpKQoJCREZ86ckY+Pj6vLAQC4CL8PUNpZlqWrV68qMDDQ2NelwalKlSoqU6aMEhMTndoTExMVEBCQ4zYBAQEF6m+322W3253a7rvvvsIXDdxDfHx8+EUJAOD3AUo100hTFpdODuHu7q6wsDBt27bN0ZaZmalt27YpPDw8x23Cw8Od+kvSli1bcu0PAAAAALfL5ZfqjRs3TkOGDNEDDzyg1q1ba86cOUpLS9OwYcMkSYMHD1ZQUJBiYmIkSc8995wiIiI0a9Ys9erVS8uXL9fBgwe1aNEiV54GAAAAgHuYy4PTgAEDdOHCBU2ePFkJCQlq3ry5Nm7c6JgAIj4+Xm5u/zcw1q5dO73//vt66aWXNGnSJNWtW1dr165V48aNXXUKwF3HbrdrypQp2S5jBQCULvw+APLPZuVn7j0AAAAAKMVc/gW4AAAAAFDSEZwAAAAAwIDgBAAAAAAGBCcAAAAAMCA4AQAAAIABwQkoRTIzM5WRkeHqMgAAAO46BCeglPjmm280ePBgRUZGauTIkdq3b5+rSwIAuAD/gQYUDsEJKAWOHTumdu3aKSMjQ61atdL+/fv13HPPae7cua4uDQBQjL777jvNmTNH58+fd3UpwF2nrKsLAHBnWZalpUuXKjIyUh988IEkadKkSZo7d66WLFmiX375RRMnTnRxlQCAO+3EiRMKDw/X5cuXdenSJY0bN05VqlRxdVnAXYPgBNzjbDabzp07p4SEBEebt7e3xo4dKw8PDy1fvlxBQUF64oknXFglAOBOSktLU0xMjPr06aNWrVppzJgx+vXXXzVx4kTCE5BPBCfgHmZZlmw2m1q2bKnjx4/r2LFjqlevnqSb4enpp5/WsWPHNG/ePP2///f/VL58eRdXDAC4E9zc3BQWFqbKlStrwIABqlKligYOHChJhCcgn2yWZVmuLgLAnXXy5Em1bdtWffr00ZtvvikvLy9HqDpz5oxCQ0O1YcMG9ejRw9WlAgDukLS0NFWoUMHxeMWKFRo0aJDGjx+vF198UZUrV1ZmZqZOnz6tmjVrurBSoGRixAkoBWrXrq2VK1eqZ8+e8vT01CuvvOL438Vy5cqpadOm8vX1dXGVAIA7KSs0ZWRkyM3NTQMGDJBlWfr9738vm82mqKgozZw5U6dPn9ayZcu4CgG4BcEJKCW6dOmiVatWqV+/fjp//rz69++vpk2baunSpUpKSlJISIirSwQAFIMyZcrIsixlZmZq4MCBstlseuqpp7R+/XqdPHlSn3/+OaEJyAGX6gGlzBdffKFx48bphx9+UNmyZVWmTBktX75cLVq0cHVpAIBilPUnoM1m04MPPqi4uDjt3LlTTZo0cXFlQMlEcAJKoZSUFP3000+6evWqqlWrxk3BAFBKZWRkaMKECZozZ47i4uLUtGlTV5cElFhcqgeUQj4+PvLx8XF1GQCAEqBRo0b64osvCE2AASNOAAAApVjWLKsA8ubm6gIAAADgOoQmIH8ITgAAAABgQHACAAAAAAOCEwAAAAAYEJwAAAAAwIDgBAAAAAAGBCcAAAAAMCA4AQDuWp07d1ZUVFS++u7cuVM2m01Xrly5rWPWqFFDc+bMua19AADuPgQnAAAAADAgOAEAAACAAcEJAHBPWLZsmR544AF5e3srICBAv//975WUlJSt3969e9W0aVN5eHiobdu2OnLkiNP6PXv2qGPHjvL09FRISIjGjh2rtLS04joNAEAJRXACANwTbty4oVdffVVffvml1q5dqx9++EFDhw7N1m/ChAmaNWuWPv/8c1WtWlW9e/fWjRs3JEknT55Ujx499Nhjj+mrr77SihUrtGfPHo0ZM6aYzwYAUNKUdXUBAAAUhaefftrx71q1amnu3Llq1aqVUlNT5eXl5Vg3ZcoUde/eXZL0z3/+U8HBwVqzZo369++vmJgYPfHEE44JJ+rWrau5c+cqIiJC8+fPl4eHR7GeEwCg5GDECQBwTzh06JB69+6t6tWry9vbWxEREZKk+Ph4p37h4eGOf1eqVEn16tXT//73P0nSl19+qdjYWHl5eTmWyMhIZWZm6tSpU8V3MgCAEocRJwDAXS8tLU2RkZGKjIzUv/71L1WtWlXx8fGKjIzU9evX872f1NRU/fGPf9TYsWOzratevXpRlgwAuMsQnAAAd71vv/1Wly5d0uuvv66QkBBJ0sGDB3Pse+DAAUcIunz5sr777js1aNBAktSyZUt98803qlOnTvEUDgC4a3CpHgDgrle9enW5u7vrrbfe0vfff6/169fr1VdfzbHvtGnTtG3bNh05ckRDhw5VlSpV1LdvX0nSCy+8oH379mnMmDGKi4vT8ePHtW7dOiaHAAAQnAAAd7+qVasqNjZWq1atUsOGDfX6669r5syZOfZ9/fXX9dxzzyksLEwJCQn68MMP5e7uLklq2rSpdu3ape+++04dO3ZUixYtNHnyZAUGBhbn6QAASiCbZVmWq4sAAAAAgJKMEScAAAAAMCA4AQAAAIABwQkAAAAADAhOAAAAAGBAcAIAAAAAA4ITAAAAABgQnAAAAADAgOAEAAAAAAYEJwAAAAAwIDgBAAAAgAHBCQAAAAAM/j+JP7YccQ4WU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ata:image/png;base64,iVBORw0KGgoAAAANSUhEUgAAA04AAAIlCAYAAADi5KisAAAAOXRFWHRTb2Z0d2FyZQBNYXRwbG90bGliIHZlcnNpb24zLjcuMSwgaHR0cHM6Ly9tYXRwbG90bGliLm9yZy/bCgiHAAAACXBIWXMAAA9hAAAPYQGoP6dpAAA+g0lEQVR4nO3deViVdf7/8ddB5YCy5AbIIq65r+SCG2oammn+ptymcsmcGZeM9NLCKU1rhhw1zSa3GmW0KbcZl8rct3GrNKm0ydRMTAXUFIQMDe7fH16cb0eWDyByUJ6P67qvy/O5P/d9v+9zDgdefu77c2yWZVkCAAAAAOTKzdUFAAAAAEBJR3ACAAAAAAOCEwAAAAAYEJwAAAAAwIDgBAAAAAAGBCcAAAAAMCA4AQAAAIABwQkAAAAADAhOAAAAAGBAcAKQL6+88opsNluxHKtz587q3Lmz4/HOnTtls9m0evXqYjn+0KFDVaNGjWI5VmGlpqbqmWeeUUBAgGw2m6Kiom57nzVq1NAjjzxi7Jf1euzcubNA+7fZbBozZoyxX2xsrGw2m3744YcC7R+5q1GjhoYOHZqvvrf+/CF/fvjhB9lsNs2cObNI9sfrAJQ8BCegFMr6wzRr8fDwUGBgoCIjIzV37lxdvXq1SI5z7tw5vfLKK4qLiyuS/RWlklxbfvz1r39VbGysRo4cqWXLlumpp57KtW+NGjWcXm8/Pz917NhRa9asKcaKId0M5V5eXq4uQ998841eeeWVEhdO582bp9jY2CLd58MPP6yKFSvKsiyn9sOHD8tmsyk0NDTbNtu3b5fNZtOiRYuKtJbbcbd/ZgH3grKuLgCA60ybNk01a9bUjRs3lJCQoJ07dyoqKkpvvPGG1q9fr6ZNmzr6vvTSS3rxxRcLtP9z585p6tSpqlGjhpo3b57v7TZv3lyg4xRGXrW98847yszMvOM13I7t27erbdu2mjJlSr76N2/eXOPHj5d089wXLlyo3/3ud5o/f77+9Kc/FejYnTp10rVr1+Tu7l7guvPjqaee0sCBA2W32+/I/kujY8eOyc3t//6v9JtvvtHUqVPVuXPnbKOrxfHzl5t58+apSpUq+R4dy48OHTrok08+0ZEjR9SkSRNH+969e1W2bFnFx8frxx9/VHBwsNO6rG1d5dbXobCfpwCKDiNOQCnWs2dPPfnkkxo2bJiio6O1adMmbd26VUlJSerTp4+uXbvm6Fu2bFl5eHjc0Xp+/vlnSZK7u/sd+6M8P8qVK1fi/2hPSkrSfffdl+/+QUFBevLJJ/Xkk09q4sSJ2rt3rypUqKDZs2cX+Nhubm7y8PBw+kO8KJUpU0YeHh7FdmloaWC321WuXLl89XX1z19Rywo/e/bscWrfu3evHn74YXl5eWVbt2fPHlWuXFkNGjQotjpvda+9DsC9gOAEwEnXrl318ssv6/Tp03rvvfcc7Tnd47RlyxZ16NBB9913n7y8vFSvXj1NmjRJ0s37YFq1aiVJGjZsmOMysazLcDp37qzGjRvr0KFD6tSpk8qXL+/YNrdr+zMyMjRp0iQFBASoQoUK6tOnj86cOePUJ7d7OX67T1NtOd3jlJaWpvHjxyskJER2u1316tXTzJkzs13+k3Ufz9q1a9W4cWPZ7XY1atRIGzduzPkJv0VSUpKGDx8uf39/eXh4qFmzZvrnP//pWJ91f9GpU6f08ccfO2ov6CVXAQEBatCggU6dOpVt3Z49e9S6dWt5eHioVq1aWrp0qdP6nO5xOn78uB577DEFBATIw8NDwcHBGjhwoJKTk7Pt3/Tc5HSPU9b9V6baJOmrr75SRESEPD09FRwcrNdee01LliwxPk8zZ86UzWbT6dOns62Ljo6Wu7u7Ll++XODzLYxPP/1UPXr0kK+vr8qXL6+IiAjHKMhv7dy5Uw888IA8PDxUu3ZtLVy4MMef1d/+XMTGxqpfv36SpC5dujjeQ1mvZ273GK5cuVJTp05VUFCQvL299fjjjys5OVnp6emKioqSn5+fvLy8NGzYMKWnpzsdf8mSJeratav8/Pxkt9vVsGFDzZ8/P1uNR48e1a5duxw1/baOK1euKCoqyvEzWKdOHU2fPt04Oty6dWu5u7tne/727t2rTp06qXXr1k7rMjMzdeDAAbVr187xPBb02LNnz1ZoaKg8PT0VERGhI0eOOK1PSEjQsGHDFBwcLLvdrmrVqunRRx91en8W5DNLyt975urVq4qKilKNGjVkt9vl5+en7t2764svvsjzOQRwE5fqAcjmqaee0qRJk7R582aNGDEixz5Hjx7VI488oqZNm2ratGmy2+06ceKE4xd1gwYNNG3aNE2ePFl/+MMf1LFjR0lSu3btHPu4dOmSevbsqYEDB+rJJ5+Uv79/nnX95S9/kc1m0wsvvKCkpCTNmTNH3bp1U1xcnDw9PfN9fvmp7bcsy1KfPn20Y8cODR8+XM2bN9emTZs0YcIEnT17NtuozZ49e/Sf//xHo0aNkre3t+bOnavHHntM8fHxqly5cq51Xbt2TZ07d9aJEyc0ZswY1axZU6tWrdLQoUN15coVPffcc2rQoIGWLVum559/XsHBwY7L76pWrZrv85ekGzdu6MyZM9nqOXHihB5//HENHz5cQ4YM0eLFizV06FCFhYWpUaNGOe7r+vXrioyMVHp6up599lkFBATo7Nmz+uijj3TlyhX5+vre9nOT39rOnj3rCAPR0dGqUKGC3n333XyNIPbv318TJ07UypUrNWHCBKd1K1eu1EMPPaSKFSsW6HwLY/v27erZs6fCwsI0ZcoUubm5OYLHf//7X7Vu3VrSzXt0evTooWrVqmnq1KnKyMjQtGnTjO+FTp06aezYsZo7d64mTZrkGFUxja7ExMTI09NTL774ok6cOKG33npL5cqVk5ubmy5fvqxXXnlFBw4cUGxsrGrWrKnJkyc7tp0/f74aNWqkPn36qGzZsvrwww81atQoZWZmavTo0ZKkOXPm6Nlnn5WXl5f+/Oc/S5LjM+Hnn39WRESEzp49qz/+8Y+qXr269u3bp+joaJ0/f15z5szJtW4PDw+FhYU5jSqdOXNGZ86cUbt27XTlyhV9/PHHjnVff/21UlJSHCNVBT320qVLdfXqVY0ePVq//PKL3nzzTXXt2lVff/2143wee+wxHT16VM8++6xq1KihpKQkbdmyRfHx8TlOTGP6zMrve+ZPf/qTVq9erTFjxqhhw4a6dOmS9uzZo//9739q2bJlnq8/AEkWgFJnyZIlliTr888/z7WPr6+v1aJFC8fjKVOmWL/9yJg9e7Ylybpw4UKu+/j8888tSdaSJUuyrYuIiLAkWQsWLMhxXUREhOPxjh07LElWUFCQlZKS4mhfuXKlJcl68803HW2hoaHWkCFDjPvMq7YhQ4ZYoaGhjsdr1661JFmvvfaaU7/HH3/cstls1okTJxxtkix3d3enti+//NKSZL311lvZjvVbc+bMsSRZ7733nqPt+vXrVnh4uOXl5eV07qGhoVavXr3y3N9v+z700EPWhQsXrAsXLlhffvmlNXDgQEuS9eyzzzr1k2Tt3r3b0ZaUlGTZ7XZr/Pjxjras12PHjh2WZVnW4cOHLUnWqlWr8qwjv89N1vvz1KlTBa7t2WeftWw2m3X48GFH26VLl6xKlSpl22dOwsPDrbCwMKe2zz77zJJkLV26tEDnm5MhQ4ZYFSpUyHV9ZmamVbduXSsyMtLKzMx0tP/8889WzZo1re7duzvaevfubZUvX946e/aso+348eNW2bJlrVt/vd/6c7Fq1Sqn1/C3cvv5a9y4sXX9+nVH+6BBgyybzWb17NnTafvw8HCnn5+s+m8VGRlp1apVy6mtUaNGTsfO8uqrr1oVKlSwvvvuO6f2F1980SpTpowVHx+fbZvfmjBhgiXJ+vHHHy3LsqwPPvjA8vDwsNLT060NGzZYZcqUcfx8/f3vf7ckWXv37i3QsU+dOmVJsjw9PR3HsSzL+vTTTy1J1vPPP29ZlmVdvnzZkmTNmDEjz5rz+5lVkPeMr6+vNXr06DyPCyB3XKoHIEdeXl55zq6XdX/NunXrCj2Rgt1u17Bhw/Ldf/DgwfL29nY8fvzxx1WtWjVt2LChUMfPrw0bNqhMmTIaO3asU/v48eNlWZY++eQTp/Zu3bqpdu3ajsdNmzaVj4+Pvv/+e+NxAgICNGjQIEdbuXLlNHbsWKWmpmrXrl2FPofNmzeratWqqlq1qpo1a6ZVq1bpqaee0vTp0536NWzY0PG/2dLNkax69erlWXvWCMumTZsc96nlprDPTX5r27hxo8LDw51unq9UqZKeeOIJ4/4lacCAATp06JBOnjzpaFuxYoXsdrseffRRSQU734KKi4vT8ePH9fvf/16XLl3SxYsXdfHiRaWlpenBBx/U7t27lZmZqYyMDG3dulV9+/ZVYGCgY/s6deqoZ8+eRVpTlsGDBzvdJ9WmTRtZlqWnn37aqV+bNm105swZ/frrr462344IJycn6+LFi4qIiND333+fr8sbV61apY4dO6pixYqO5+TixYvq1q2bMjIytHv37jy3zxo9+u9//yvp5mV6YWFhcnd3V3h4uOPyvKx1Hh4eeuCBBwp17L59+yooKMjxuHXr1mrTpo3jc8rT01Pu7u7auXOn49LP25Hf94x083P7008/1blz5277uEBpRHACkKPU1FSnkHKrAQMGqH379nrmmWfk7++vgQMHauXKlQUKUUFBQQW6+blu3bpOj202m+rUqXPHp1Q+ffq0AgMDsz0fWZc23XpPTPXq1bPto2LFisY/kk6fPq26detmm3Qht+MURJs2bbRlyxZt3bpV+/bt08WLF7V06dJslzgWpvaaNWtq3Lhxevfdd1WlShVFRkbq7bffzvEP4sI+N/nd9vTp06pTp062fjm15aRfv35yc3PTihUrJN28THPVqlXq2bOnfHx8JBXsfAvq+PHjkqQhQ4Y4gm7W8u677yo9PV3JyclKSkrStWvXbutcC+rW5z8rQIaEhGRrz8zMdHo+9u7dq27duqlChQq67777VLVqVcc9jfl53o4fP66NGzdme066desm6ea9gXlp3769bDab41LivXv3qn379pJuhomGDRs6rWvVqpXjs6mgx771c0qS7r//fsfnlN1u1/Tp0/XJJ5/I399fnTp10t/+9jclJCQYn4fcnhvJ/J6RpL/97W86cuSIQkJC1Lp1a73yyiv5+k8LADdxjxOAbH788UclJyfn+QeYp6endu/erR07dujjjz/Wxo0btWLFCnXt2lWbN29WmTJljMcpyH1J+ZXbTGwZGRn5qqko5HYc65aJJIpTlSpVHH/o5aWwtc+aNUtDhw7VunXrtHnzZo0dO1YxMTE6cOCA0zTPt/PcFMfzGhgYqI4dO2rlypWaNGmSDhw4oPj4+Gwjc/k934LK+o+HGTNm5DrltJeXl3755ZdCH6Owcnv+Ta/LyZMn9eCDD6p+/fp64403FBISInd3d23YsEGzZ8/O13+2ZGZmqnv37po4cWKO6++///48t69cubLq16+vPXv2KDU1VV999ZXTVP7t2rXTnj179OOPPyo+Pt5phPJ2j52TqKgo9e7dW2vXrtWmTZv08ssvKyYmRtu3b1eLFi0KtK/8vmekm/fxZX2H2+bNmzVjxgxNnz5d//nPf+7YSCVwLyE4Achm2bJlkqTIyMg8+7m5uenBBx/Ugw8+qDfeeEN//etf9ec//1k7duxQt27dinw66az/Wc1iWZZOnDjh9H1TFStW1JUrV7Jte/r0adWqVcvxuCC1hYaGauvWrbp69arTqNO3337rWF8UQkND9dVXXykzM9Np1Kmoj3OnNGnSRE2aNNFLL72kffv2qX379lqwYIFee+21YqshNDRUJ06cyNaeU1tuBgwYoFGjRunYsWNasWKFypcvr969e2frdyfON+syRh8fnzyDrp+fnzw8PAp9rsU51fuHH36o9PR0rV+/3mnUaseOHfmuq3bt2kpNTc1X+M9Nhw4dtHjxYm3evFkZGRlOk8G0a9dOH3zwgWNmwd9+f1NBj33r55Qkfffdd9kmfahdu7bGjx+v8ePH6/jx42revLlmzZrlNJvpb+X13Ejm90yWatWqadSoURo1apSSkpLUsmVL/eUvfyE4AfnApXoAnGzfvl2vvvqqatasmed9IT/99FO2tqz/7cyairhChQqSlGOQKYys2aqyrF69WufPn3f6hV+7dm0dOHBA169fd7R99NFH2aYtL0htDz/8sDIyMvT3v//dqX327Nmy2WxF9gfHww8/rISEBMdlYpL066+/6q233pKXl5ciIiKK5DhFLSUlxel+FulmqHBzc8s2LfWdFhkZqf379ysuLs7R9tNPP+lf//pXvvfx2GOPqUyZMvrggw+0atUqPfLII473i3RnzzcsLEy1a9fWzJkzlZqamm39hQsXJN0c5enWrZvWrl3rdL/KiRMnst1zl5Oi/tnMS9aI1G9HBpOTk7VkyZIc68qppv79+2v//v3atGlTtnVXrlzJ9nrkpEOHDsrIyNDMmTNVt25dp9kH27Vrp9TUVM2bN09ubm5Ooaqgx167dq3Onj3rePzZZ5/p008/dXxO/Pzzz9lGDGvXri1vb+883z+5vWb5fc9kZGRkuyzSz89PgYGBxf5zCtytGHECSrFPPvlE3377rX799VclJiZq+/bt2rJli0JDQ7V+/fo8v/B22rRp2r17t3r16qXQ0FAlJSVp3rx5Cg4Odvxvbe3atXXfffdpwYIF8vb2VoUKFdSmTRvVrFmzUPVWqlRJHTp00LBhw5SYmKg5c+aoTp06TlOmP/PMM1q9erV69Oih/v376+TJk3rvvfecJiQoaG29e/dWly5d9Oc//1k//PCDmjVrps2bN2vdunWKiorKtu/C+sMf/qCFCxdq6NChOnTokGrUqKHVq1dr7969mjNnTp73nLnS9u3bNWbMGPXr10/333+/fv31Vy1btkxlypTRY489Vqy1TJw4Ue+99566d++uZ5991jEdefXq1fXTTz/la6TFz89PXbp00RtvvKGrV69qwIABTutv93xv3LiR46hUpUqVNGrUKL377rvq2bOnGjVqpGHDhikoKEhnz57Vjh075OPjow8//FDSze9W27x5s9q3b6+RI0c6wn3jxo2dgmNOmjdvrjJlymj69OlKTk6W3W53fM9SUXvooYfk7u6u3r17649//KNSU1P1zjvvyM/PT+fPn3fqGxYWpvnz5+u1115TnTp15Ofnp65du2rChAlav369HnnkEccU9Glpafr666+1evVq/fDDD6pSpUqedWR9Lu3fvz/bd73df//9qlKlivbv368mTZo4fbl0QY9dp04ddejQQSNHjlR6errmzJmjypUrOy71++677/Tggw+qf//+atiwocqWLas1a9YoMTFRAwcOzLX+vD6z8vOeuXr1qoKDg/X444+rWbNm8vLy0tatW/X5559r1qxZ+XkpAbhqOj8ArpM13XPW4u7ubgUEBFjdu3e33nzzTadpr7PcOh35tm3brEcffdQKDAy03N3drcDAQGvQoEHZpuxdt26d1bBhQ8cUyVlT6UZERFiNGjXKsb7cpkP+4IMPrOjoaMvPz8/y9PS0evXqZZ0+fTrb9rNmzbKCgoIsu91utW/f3jp48GC2feZV263TkVuWZV29etV6/vnnrcDAQKtcuXJW3bp1rRkzZjhN/2tZN6fczmm639ymSb9VYmKiNWzYMKtKlSqWu7u71aRJkxynTC/odOT56Ztbv9xej6yprL///nvr6aeftmrXrm15eHhYlSpVsrp06WJt3brVaT/5fW5ym448P7VZ1s3pwjt27GjZ7XYrODjYiomJsebOnWtJshISEozPg2VZ1jvvvGNJsry9va1r1645rcvv+eZkyJAhTj97v11q167tdA6/+93vrMqVK1t2u90KDQ21+vfvb23bts1pf9u2bbNatGhhubu7W7Vr17beffdda/z48ZaHh4dTv5zef++8845Vq1Ytq0yZMk6vZ26v963Tr+f2tQZZnxW//aqC9evXW02bNrU8PDysGjVqWNOnT7cWL16c7XVOSEiwevXqZXl7e1uSnOq4evWqFR0dbdWpU8dyd3e3qlSpYrVr186aOXOm0zTpeQkMDLQkWYsWLcq2rk+fPpYka+TIkdnW5efYWdORz5gxw5o1a5YVEhJi2e12q2PHjtaXX37p2NfFixet0aNHW/Xr17cqVKhg+fr6Wm3atLFWrlzpdMyCfGZZlvk9k56ebk2YMMFq1qyZ5e3tbVWoUMFq1qyZNW/evHw9dwAsy2ZZLrxbGQCAYhAVFaWFCxcqNTW12CYJcZW+ffvq6NGjOd5rAwAoPO5xAgDcU65du+b0+NKlS1q2bJk6dOhwz4WmW8/1+PHj2rBhgzp37uyaggDgHsaIEwDgntK8eXN17txZDRo0UGJiov7xj3/o3Llz2rZtmzp16uTq8opUtWrVNHToUNWqVUunT5/W/PnzlZ6ersOHD+f4fUIAgMJjcggAwD3l4Ycf1urVq7Vo0SLZbDa1bNlS//jHP+650CRJPXr00AcffKCEhATZ7XaFh4frr3/9K6EJAO4ARpwAAAAAwIB7nAAAAADAgOAEAAAAAAal7h6nzMxMnTt3Tt7e3vn6IkQAAAAA9ybLsnT16lUFBgbKzS3vMaVSF5zOnTunkJAQV5cBAAAAoIQ4c+aMgoOD8+xT6oKTt7e3pJtPjo+Pj4urAQAAAOAqKSkpCgkJcWSEvJS64JR1eZ6Pjw/BCQAAAEC+buFhcggAAAAAMCA4AQAAAIABwQkAAAAADAhOAAAAAGBAcAIAAAAAA4ITAAAAABgQnAAAAADAgOAEAAAAAAYEJwAAAAAwIDgBAAAAgAHBCQAAAAAMCE4AAAAAYEBwAgAAAAADghMAAAAAGBCcAAAAAMDApcFp/vz5atq0qXx8fOTj46Pw8HB98skneW6zatUq1a9fXx4eHmrSpIk2bNhQTNUCAAAAKK1cGpyCg4P1+uuv69ChQzp48KC6du2qRx99VEePHs2x/759+zRo0CANHz5chw8fVt++fdW3b18dOXKkmCsHAAAAUJrYLMuyXF3Eb1WqVEkzZszQ8OHDs60bMGCA0tLS9NFHHzna2rZtq+bNm2vBggX52n9KSop8fX2VnJwsHx+fIqsbAAAAwN2lINmgxNzjlJGRoeXLlystLU3h4eE59tm/f7+6devm1BYZGan9+/fnut/09HSlpKQ4LQAAAABQEGVdXcDXX3+t8PBw/fLLL/Ly8tKaNWvUsGHDHPsmJCTI39/fqc3f318JCQm57j8mJkZTp04t0prvpLAJS11dAgAUqUMzBru6BAAAbpvLR5zq1aunuLg4ffrppxo5cqSGDBmib775psj2Hx0dreTkZMdy5syZIts3AAAAgNLB5SNO7u7uqlOnjiQpLCxMn3/+ud58800tXLgwW9+AgAAlJiY6tSUmJiogICDX/dvtdtnt9qItGgAAAECp4vIRp1tlZmYqPT09x3Xh4eHatm2bU9uWLVtyvScKAAAAAIqCS0ecoqOj1bNnT1WvXl1Xr17V+++/r507d2rTpk2SpMGDBysoKEgxMTGSpOeee04RERGaNWuWevXqpeXLl+vgwYNatGiRK08DAAAAwD3OpcEpKSlJgwcP1vnz5+Xr66umTZtq06ZN6t69uyQpPj5ebm7/NyjWrl07vf/++3rppZc0adIk1a1bV2vXrlXjxo1ddQoAAAAASoES9z1Od1pJ/x4nZtUDcK9hVj0AQEl1V36PEwAAAACUVA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5cGp5iYGLVq1Ure3t7y8/NT3759dezYsTy3iY2Nlc1mc1o8PDyKqWIAAAAApZFLg9OuXbs0evRoHThwQFu2bNGNGzf00EMPKS0tLc/tfHx8dP78ecdy+vTpYqoYAAAAQGlU1pUH37hxo9Pj2NhY+fn56dChQ+rUqVOu29lsNgUEBNzp8gAAAABAUgm7xyk5OVmSVKlSpTz7paamKjQ0VCEhIXr00Ud19OjRXPump6crJSXFaQEAAACAgigxwSkzM1NRUVFq3769GjdunGu/evXqafHixVq3bp3ee+89ZWZmql27dvrxxx9z7B8TEyNfX1/HEhIScqdOAQAAAMA9ymZZluXqIiRp5MiR+uSTT7Rnzx4FBwfne7sbN26oQYMGGjRokF599dVs69PT05Wenu54nJKSopCQECUnJ8vHx6dIai9KYROWuroEAChSh2YMdnUJAADkKCUlRb6+vvnKBi69xynLmDFj9NFHH2n37t0FCk2SVK5cObVo0UInTpzIcb3dbpfdbi+KMgEAAACUUi69VM+yLI0ZM0Zr1qzR9u3bVbNmzQLvIyMjQ19//bWqVat2ByoEAAAAABePOI0ePVrvv/++1q1bJ29vbyUkJEiSfH195enpKUkaPHiwgoKCFBMTI0maNm2a2rZtqzp16ujKlSuaMWOGTp8+rWeeecZl5wEAAADg3ubS4DR//nxJUufOnZ3alyxZoqFDh0qS4uPj5eb2fwNjly9f1ogRI5SQkKCKFSsqLCxM+/btU8OGDYurbAAAAACljEuDU37mpdi5c6fT49mzZ2v27Nl3qCIAAAAAyK7ETEcOAAAAACUV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DApcEpJiZGrVq1kre3t/z8/NS3b18dO3bMuN2qVatUv359eXh4qEmTJtqwYUMxVAsAAACgtHJpcNq1a5dGjx6tAwcOaMuWLbpx44YeeughpaWl5brNvn37NGjQIA0fPlyHDx9W37591bdvXx05cqQYKwcAAABQmtgsy7JcXUSWCxcuyM/PT7t27VKnTp1y7DNgwAClpaXpo48+crS1bdtWzZs314IFC4zHSElJka+vr5KTk+Xj41NktReVsAlLXV0CABSpQzMGu7oEAAByVJBsUKLucUpOTpYkVapUKdc++/fvV7du3ZzaIiMjtX///hz7p6enKyUlxWkBAAAAgIIo6+oCsmRmZioqKkrt27dX48aNc+2XkJAgf39/pzZ/f38lJCTk2D8mJkZTp04t0loBALjTuAIBwL3mbr8CocSMOI0ePVpHjhzR8uXLi3S/0dHRSk5Odixnzpwp0v0DAAAAuPeViBGnMWPG6KOPPtLu3bsVHBycZ9+AgAAlJiY6tSUmJiogICDH/na7XXa7vchqBQAAAFD6uHTEybIsjRkzRmvWrNH27dtVs2ZN4zbh4eHatm2bU9uWLVsUHh5+p8oEAAAAUMq5dMRp9OjRev/997Vu3Tp5e3s77lPy9fWVp6enJGnw4MEKCgpSTEyMJOm5555TRESEZs2apV69emn58uU6ePCgFi1a5LLzAAAAAHBvc+mI0/z585WcnKzOnTurWrVqjmXFihWOPvHx8Tp//rzjcbt27fT+++9r0aJFatasmVavXq21a9fmOaEEAAAAANwOl4445ecrpHbu3JmtrV+/furXr98dqAgAAAAAsisxs+oBAAAAQElF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QaGCU9euXXXlypVs7SkpKeratevt1gQAAAAAJUqhgtPOnTt1/fr1bO2//PKL/vvf/952UQAAAABQkpQtSOevvvrK8e9vvvlGCQkJjscZGRnauHGjgoKCiq46AAAAACgBChScmjdvLpvNJpvNluMleZ6ennrrrbeKrDgAAAAAKAkKFJxOnToly7JUq1YtffbZZ6patapjnbu7u/z8/FSmTJkiLxIAAAAAXKlAwSk0NFSSlJmZeUeKAQAAAICSqEDB6beOHz+uHTt2KCkpKVuQmjx58m0XBgAAAAAlRaGC0zvvvKORI0eqSpUqCggIkM1mc6yz2WwEJwAAAAD3lEIFp9dee01/+ctf9MILLxR1PQAAAABQ4hTqe5wuX76sfv36FXUtAAAAAFAiFSo49evXT5s3by7qWgAAAACgRCrUpXp16tTRyy+/rAMHDqhJkyYqV66c0/qxY8cWSXEAAAAAUBIUKjgtWrRIXl5e2rVrl3bt2uW0zmazEZwAAAAA3FMKFZxOnTpV1HUAAAAAQIlVqHucAAAAAKA0KdSI09NPP53n+sWLFxeqGAAAAAAoiQoVnC5fvuz0+MaNGzpy5IiuXLmirl27FklhAAAAAFBSFCo4rVmzJltbZmamRo4cqdq1a992UQAAAABQkhTZPU5ubm4aN26cZs+eXVS7BAAAAIASoUgnhzh58qR+/fXXotwlAAAAALhcoS7VGzdunNNjy7J0/vx5ffzxxxoyZEiRFAYAAAAAJUWhgtPhw4edHru5ualq1aqaNWuWccY9AAAAALjbFCo47dixo6jrAAAAAIASq1DBKcuFCxd07NgxSVK9evVUtWrVIikKAAAAAEqSQk0OkZaWpqefflrVqlVTp06d1KlTJwUGBmr48OH6+eef872f3bt3q3fv3goMDJTNZtPatWvz7L9z507ZbLZsS0JCQmFOAwAAAADypVDBady4cdq1a5c+/PBDXblyRVeuXNG6deu0a9cujR8/Pt/7SUtLU7NmzfT2228X6PjHjh3T+fPnHYufn19BTwEAAAAA8q1Ql+r9+9//1urVq9W5c2dH28MPPyxPT0/1799f8+fPz9d+evbsqZ49exb4+H5+frrvvvsKvB0AAAAAFEahRpx+/vln+fv7Z2v38/Mr0KV6hdW8eXNVq1ZN3bt31969e/Psm56erpSUFKcFAAAAAAqiUMEpPDxcU6ZM0S+//OJou3btmqZOnarw8PAiK+5W1apV04IFC/Tvf/9b//73vxUSEqLOnTvriy++yHWbmJgY+fr6OpaQkJA7Vh8AAACAe1OhLtWbM2eOevTooeDgYDVr1kyS9OWXX8put2vz5s1FWuBv1atXT/Xq1XM8bteunU6ePKnZs2dr2bJlOW4THR3t9IW9KSkphCcAAAAABVKo4NSkSRMdP35c//rXv/Ttt99KkgYNGqQnnnhCnp6eRVqgSevWrbVnz55c19vtdtnt9mKsCAAAAMC9plDBKSYmRv7+/hoxYoRT++LFi3XhwgW98MILRVJcfsTFxalatWrFdjwAAAAApU+h7nFauHCh6tevn629UaNGWrBgQb73k5qaqri4OMXFxUmSTp06pbi4OMXHx0u6eZnd4MGDHf3nzJmjdevW6cSJEzpy5IiioqK0fft2jR49ujCnAQAAAAD5UqgRp4SEhBxHeapWrarz58/nez8HDx5Uly5dHI+z7kUaMmSIYmNjdf78eUeIkqTr169r/PjxOnv2rMqXL6+mTZtq69atTvsAAAAAgKJWqOAUEhKivXv3qmbNmk7te/fuVWBgYL7307lzZ1mWlev62NhYp8cTJ07UxIkTC1QrAAAAANyuQgWnESNGKCoqSjdu3FDXrl0lSdu2bdPEiRM1fvz4Ii0QAAAAAFytUMFpwoQJunTpkkaNGqXr169Lkjw8PPTCCy8oOjq6SAsEAAAAAFcrVHCy2WyaPn26Xn75Zf3vf/+Tp6en6taty7TfAAAAAO5JhQpOWby8vNSqVauiqgUAAAAASqRCTUcOAAAAAKUJ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XBqcdu/erd69eyswMFA2m01r1641brNz5061bNlSdrtdderUUWxs7B2vEwAAAEDp5tLglJaWpmbNmuntt9/OV/9Tp06pV69e6tKli+Li4hQVFaVnnnlGmzZtusOVAgAAACjNyrry4D179lTPnj3z3X/BggWqWbOmZs2aJUlq0KCB9uzZo9mzZysyMvJOlQkAAACglLur7nHav3+/unXr5tQWGRmp/fv357pNenq6UlJSnBYAAAAAKIi7KjglJCTI39/fqc3f318pKSm6du1ajtvExMTI19fXsYSEhBRHqQAAAADuIXdVcCqM6OhoJScnO5YzZ864uiQAAAAAdxmX3uNUUAEBAUpMTHRqS0xMlI+Pjzw9PXPcxm63y263F0d5AAAAAO5Rd9WIU3h4uLZt2+bUtmXLFoWHh7uoIgAAAAClgUuDU2pqquLi4hQXFyfp5nTjcXFxio+Pl3TzMrvBgwc7+v/pT3/S999/r4kTJ+rbb7/VvHnztHLlSj3//POuKB8AAABAKeHS4HTw4EG1aNFCLVq0kCSNGzdOLVq00OTJkyVJ58+fd4QoSapZs6Y+/vhjbdmyRc2aNdOsWbP07rvvMhU5AAAAgDvKpfc4de7cWZZl5bo+NjY2x20OHz58B6sCAAAAAGd31T1OAAAAAOAK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CDEhGc3n77bdWoUUMeHh5q06aNPvvss1z7xsbGymazOS0eHh7FWC0AAACA0sblwWnFihUaN26cpkyZoi+++ELNmjVTZGSkkpKSct3Gx8dH58+fdyynT58uxooBAAAAlDYuD05vvPGGRowYoWHDhqlhw4ZasGCBypcvr8WLF+e6jc1mU0BAgGPx9/cvxooBAAAAlDYuDU7Xr1/XoUOH1K1bN0ebm5ubunXrpv379+e6XWpqqkJDQxUSEqJHH31UR48ezbVvenq6UlJSnBYAAAAAKAiXBqeLFy8qIyMj24iRv7+/EhISctymXr16Wrx4sdatW6f33ntPmZmZateunX788ccc+8fExMjX19exhISEFPl5AAAAALi3ufxSvYIKDw/X4MGD1bx5c0VEROg///mPqlatqoULF+bYPzo6WsnJyY7lzJkzxVwxAAAAgLtdWVcevEqVKipTpowSExOd2hMTExUQEJCvfZQrV04tWrTQiRMnclxvt9tlt9tvu1YAAAAApZdLR5zc3d0VFhambdu2OdoyMzO1bds2hYeH52sfGRkZ+vrrr1WtWrU7VSYAAACAUs6lI06SNG7cOA0ZMkQPPPCAWrdurTlz5igtLU3Dhg2TJA0ePFhBQUGKiYmRJE2bNk1t27ZVnTp1dOXKFc2YMUOnT5/WM88848rTAAAAAHAPc3lwGjBggC5cuKDJkycrISFBzZs318aNGx0TRsTHx8vN7f8Gxi5fvqwRI0YoISFBFStWVFhYmPbt26eGDRu66hQAAAAA3ONslmVZri6iOKWkpMjX11fJycny8fFxdTnZhE1Y6uoSAKBIHZox2NUl3JX4fQDgXlMSfx8UJBvcdbPqAQAAAEBxIz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KBEBKe3335bNWrUkIeHh9q0aaPPPvssz/6rVq1S/fr15eHhoSZNmmjDhg3FVCkAAACA0sjlwWnFihUaN26cpkyZoi+++ELNmjVTZGSkkpKScuy/b98+DRo0SMOHD9fhw4fVt29f9e3bV0eOHCnmygEAAACUFi4PTm+88YZGjBihYcOGqWHDhlqwYIHKly+vxYsX59j/zTffVI8ePTRhwgQ1aNBAr776qlq2bKm///3vxVw5AAAAgNKirCsPfv36dR06dEjR0dGONjc3N3Xr1k379+/PcZv9+/dr3LhxTm2RkZFau3Ztjv3T09OVnp7ueJycnCxJSklJuc3q74yM9GuuLgEAilRJ/bwt6fh9AOBeUxJ/H2TVZFmWsa9Lg9PFixeVkZEhf39/p3Z/f399++23OW6TkJCQY/+EhIQc+8fExGjq1KnZ2kNCQgpZNQCgIHzf+pOrSwAAlAAl+ffB1atX5evrm2cflwan4hAdHe00QpWZmamffvpJlStXls1mc2FlgOukpKQoJCREZ86ckY+Pj6vLAQC4CL8PUNpZlqWrV68qMDDQ2NelwalKlSoqU6aMEhMTndoTExMVEBCQ4zYBAQEF6m+322W3253a7rvvvsIXDdxDfHx8+EUJAOD3AUo100hTFpdODuHu7q6wsDBt27bN0ZaZmalt27YpPDw8x23Cw8Od+kvSli1bcu0PAAAAALfL5ZfqjRs3TkOGDNEDDzyg1q1ba86cOUpLS9OwYcMkSYMHD1ZQUJBiYmIkSc8995wiIiI0a9Ys9erVS8uXL9fBgwe1aNEiV54GAAAAgHuYy4PTgAEDdOHCBU2ePFkJCQlq3ry5Nm7c6JgAIj4+Xm5u/zcw1q5dO73//vt66aWXNGnSJNWtW1dr165V48aNXXUKwF3HbrdrypQp2S5jBQCULvw+APLPZuVn7j0AAAAAKMVc/gW4AAAAAFDSEZwAAAAAwIDgBAAAAAAGBCcAAAAAMCA4AQAAAIABwQkoRTIzM5WRkeHqMgAAAO46BCeglPjmm280ePBgRUZGauTIkdq3b5+rSwIAuAD/gQYUDsEJKAWOHTumdu3aKSMjQ61atdL+/fv13HPPae7cua4uDQBQjL777jvNmTNH58+fd3UpwF2nrKsLAHBnWZalpUuXKjIyUh988IEkadKkSZo7d66WLFmiX375RRMnTnRxlQCAO+3EiRMKDw/X5cuXdenSJY0bN05VqlRxdVnAXYPgBNzjbDabzp07p4SEBEebt7e3xo4dKw8PDy1fvlxBQUF64oknXFglAOBOSktLU0xMjPr06aNWrVppzJgx+vXXXzVx4kTCE5BPBCfgHmZZlmw2m1q2bKnjx4/r2LFjqlevnqSb4enpp5/WsWPHNG/ePP2///f/VL58eRdXDAC4E9zc3BQWFqbKlStrwIABqlKligYOHChJhCcgn2yWZVmuLgLAnXXy5Em1bdtWffr00ZtvvikvLy9HqDpz5oxCQ0O1YcMG9ejRw9WlAgDukLS0NFWoUMHxeMWKFRo0aJDGjx+vF198UZUrV1ZmZqZOnz6tmjVrurBSoGRixAkoBWrXrq2VK1eqZ8+e8vT01CuvvOL438Vy5cqpadOm8vX1dXGVAIA7KSs0ZWRkyM3NTQMGDJBlWfr9738vm82mqKgozZw5U6dPn9ayZcu4CgG4BcEJKCW6dOmiVatWqV+/fjp//rz69++vpk2baunSpUpKSlJISIirSwQAFIMyZcrIsixlZmZq4MCBstlseuqpp7R+/XqdPHlSn3/+OaEJyAGX6gGlzBdffKFx48bphx9+UNmyZVWmTBktX75cLVq0cHVpAIBilPUnoM1m04MPPqi4uDjt3LlTTZo0cXFlQMlEcAJKoZSUFP3000+6evWqqlWrxk3BAFBKZWRkaMKECZozZ47i4uLUtGlTV5cElFhcqgeUQj4+PvLx8XF1GQCAEqBRo0b64osvCE2AASNOAAAApVjWLKsA8ubm6gIAAADgOoQmIH8ITgAAAABgQHACAAAAAAOCEwAAAAAYEJwAAAAAwIDgBAAAAAAGBCcAAAAAMCA4AQDuWp07d1ZUVFS++u7cuVM2m01Xrly5rWPWqFFDc+bMua19AADuPgQnAAAAADAgOAEAAACAAcEJAHBPWLZsmR544AF5e3srICBAv//975WUlJSt3969e9W0aVN5eHiobdu2OnLkiNP6PXv2qGPHjvL09FRISIjGjh2rtLS04joNAEAJRXACANwTbty4oVdffVVffvml1q5dqx9++EFDhw7N1m/ChAmaNWuWPv/8c1WtWlW9e/fWjRs3JEknT55Ujx499Nhjj+mrr77SihUrtGfPHo0ZM6aYzwYAUNKUdXUBAAAUhaefftrx71q1amnu3Llq1aqVUlNT5eXl5Vg3ZcoUde/eXZL0z3/+U8HBwVqzZo369++vmJgYPfHEE44JJ+rWrau5c+cqIiJC8+fPl4eHR7GeEwCg5GDECQBwTzh06JB69+6t6tWry9vbWxEREZKk+Ph4p37h4eGOf1eqVEn16tXT//73P0nSl19+qdjYWHl5eTmWyMhIZWZm6tSpU8V3MgCAEocRJwDAXS8tLU2RkZGKjIzUv/71L1WtWlXx8fGKjIzU9evX872f1NRU/fGPf9TYsWOzratevXpRlgwAuMsQnAAAd71vv/1Wly5d0uuvv66QkBBJ0sGDB3Pse+DAAUcIunz5sr777js1aNBAktSyZUt98803qlOnTvEUDgC4a3CpHgDgrle9enW5u7vrrbfe0vfff6/169fr1VdfzbHvtGnTtG3bNh05ckRDhw5VlSpV1LdvX0nSCy+8oH379mnMmDGKi4vT8ePHtW7dOiaHAAAQnAAAd7+qVasqNjZWq1atUsOGDfX6669r5syZOfZ9/fXX9dxzzyksLEwJCQn68MMP5e7uLklq2rSpdu3ape+++04dO3ZUixYtNHnyZAUGBhbn6QAASiCbZVmWq4sAAAAAgJKMEScAAAAAMCA4AQAAAIABwQkAAAAADAhOAAAAAGBAcAIAAAAAA4ITAAAAABgQnAAAAADAgOAEAAAAAAYEJwAAAAAwIDgBAAAAgAHBCQAAAAAM/j+JP7YccQ4WU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18" y="2297277"/>
            <a:ext cx="5166657" cy="335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910" y="1807925"/>
            <a:ext cx="4839420" cy="43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Conclusion</a:t>
            </a:r>
            <a:endParaRPr lang="en-IN" dirty="0">
              <a:solidFill>
                <a:srgbClr val="FF0000"/>
              </a:solidFill>
            </a:endParaRPr>
          </a:p>
        </p:txBody>
      </p:sp>
      <p:sp>
        <p:nvSpPr>
          <p:cNvPr id="3" name="Text Placeholder 2"/>
          <p:cNvSpPr>
            <a:spLocks noGrp="1"/>
          </p:cNvSpPr>
          <p:nvPr>
            <p:ph type="body" idx="1"/>
          </p:nvPr>
        </p:nvSpPr>
        <p:spPr/>
        <p:txBody>
          <a:bodyPr/>
          <a:lstStyle/>
          <a:p>
            <a:r>
              <a:rPr lang="en-US" dirty="0" smtClean="0"/>
              <a:t>Simplified </a:t>
            </a:r>
            <a:r>
              <a:rPr lang="en-US" dirty="0"/>
              <a:t>complex cryptographic processes with a user-friendly interface.</a:t>
            </a:r>
          </a:p>
          <a:p>
            <a:r>
              <a:rPr lang="en-US" dirty="0"/>
              <a:t>Ensured robust data security through 4096-bit RSA encryption and digital signatures.</a:t>
            </a:r>
          </a:p>
          <a:p>
            <a:r>
              <a:rPr lang="en-US" dirty="0"/>
              <a:t>Practical solution for secure file exchange, adaptable for real-world use cases</a:t>
            </a:r>
            <a:r>
              <a:rPr lang="en-US" dirty="0" smtClean="0"/>
              <a:t>.</a:t>
            </a:r>
          </a:p>
          <a:p>
            <a:r>
              <a:rPr lang="en-US" dirty="0"/>
              <a:t>Successfully developed a secure and efficient cryptographic web application.</a:t>
            </a:r>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8594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smtClean="0">
                <a:solidFill>
                  <a:srgbClr val="FF0000"/>
                </a:solidFill>
              </a:rPr>
              <a:t>References</a:t>
            </a:r>
            <a:endParaRPr dirty="0"/>
          </a:p>
        </p:txBody>
      </p:sp>
      <p:sp>
        <p:nvSpPr>
          <p:cNvPr id="261" name="Google Shape;261;p12"/>
          <p:cNvSpPr txBox="1">
            <a:spLocks noGrp="1"/>
          </p:cNvSpPr>
          <p:nvPr>
            <p:ph type="body" idx="1"/>
          </p:nvPr>
        </p:nvSpPr>
        <p:spPr>
          <a:xfrm>
            <a:off x="755650" y="1752600"/>
            <a:ext cx="10668000" cy="5209800"/>
          </a:xfrm>
          <a:prstGeom prst="rect">
            <a:avLst/>
          </a:prstGeom>
          <a:noFill/>
          <a:ln>
            <a:noFill/>
          </a:ln>
        </p:spPr>
        <p:txBody>
          <a:bodyPr spcFirstLastPara="1" wrap="square" lIns="91425" tIns="45700" rIns="91425" bIns="45700" anchor="t" anchorCtr="0">
            <a:noAutofit/>
          </a:bodyPr>
          <a:lstStyle/>
          <a:p>
            <a:pPr marL="114300" indent="0">
              <a:buNone/>
            </a:pPr>
            <a:r>
              <a:rPr lang="en-IN" sz="2300" dirty="0">
                <a:latin typeface="Times New Roman" pitchFamily="18" charset="0"/>
                <a:cs typeface="Times New Roman" pitchFamily="18" charset="0"/>
              </a:rPr>
              <a:t>[1] A. Shamir, "How to Share a Secret," </a:t>
            </a:r>
            <a:r>
              <a:rPr lang="en-IN" sz="2300" i="1" dirty="0">
                <a:latin typeface="Times New Roman" pitchFamily="18" charset="0"/>
                <a:cs typeface="Times New Roman" pitchFamily="18" charset="0"/>
              </a:rPr>
              <a:t>Communications of the ACM</a:t>
            </a:r>
            <a:r>
              <a:rPr lang="en-IN" sz="2300" dirty="0">
                <a:latin typeface="Times New Roman" pitchFamily="18" charset="0"/>
                <a:cs typeface="Times New Roman" pitchFamily="18" charset="0"/>
              </a:rPr>
              <a:t>, vol. 22, no. 11, pp. 612-613, Nov. 1979.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10.1145/359168.359176.</a:t>
            </a:r>
          </a:p>
          <a:p>
            <a:pPr marL="114300" indent="0">
              <a:buNone/>
            </a:pPr>
            <a:r>
              <a:rPr lang="en-IN" sz="2300" dirty="0">
                <a:latin typeface="Times New Roman" pitchFamily="18" charset="0"/>
                <a:cs typeface="Times New Roman" pitchFamily="18" charset="0"/>
              </a:rPr>
              <a:t>[2] P. </a:t>
            </a:r>
            <a:r>
              <a:rPr lang="en-IN" sz="2300" dirty="0" err="1">
                <a:latin typeface="Times New Roman" pitchFamily="18" charset="0"/>
                <a:cs typeface="Times New Roman" pitchFamily="18" charset="0"/>
              </a:rPr>
              <a:t>Rogaway</a:t>
            </a:r>
            <a:r>
              <a:rPr lang="en-IN" sz="2300" dirty="0">
                <a:latin typeface="Times New Roman" pitchFamily="18" charset="0"/>
                <a:cs typeface="Times New Roman" pitchFamily="18" charset="0"/>
              </a:rPr>
              <a:t>, "Formalizing Human Evaluation of Symmetric Encryption," </a:t>
            </a:r>
            <a:r>
              <a:rPr lang="en-IN" sz="2300" i="1" dirty="0">
                <a:latin typeface="Times New Roman" pitchFamily="18" charset="0"/>
                <a:cs typeface="Times New Roman" pitchFamily="18" charset="0"/>
              </a:rPr>
              <a:t>Proceedings of the 2017 IEEE European Symposium on Security and Privacy (</a:t>
            </a:r>
            <a:r>
              <a:rPr lang="en-IN" sz="2300" i="1" dirty="0" err="1">
                <a:latin typeface="Times New Roman" pitchFamily="18" charset="0"/>
                <a:cs typeface="Times New Roman" pitchFamily="18" charset="0"/>
              </a:rPr>
              <a:t>EuroS&amp;P</a:t>
            </a:r>
            <a:r>
              <a:rPr lang="en-IN" sz="2300" i="1" dirty="0">
                <a:latin typeface="Times New Roman" pitchFamily="18" charset="0"/>
                <a:cs typeface="Times New Roman" pitchFamily="18" charset="0"/>
              </a:rPr>
              <a:t>)</a:t>
            </a:r>
            <a:r>
              <a:rPr lang="en-IN" sz="2300" dirty="0">
                <a:latin typeface="Times New Roman" pitchFamily="18" charset="0"/>
                <a:cs typeface="Times New Roman" pitchFamily="18" charset="0"/>
              </a:rPr>
              <a:t>, London, UK, 2017, pp. 199-214.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10.1109/EuroSP.2017.36.</a:t>
            </a:r>
          </a:p>
          <a:p>
            <a:pPr marL="114300" indent="0">
              <a:buNone/>
            </a:pPr>
            <a:r>
              <a:rPr lang="en-IN" sz="2300" dirty="0">
                <a:latin typeface="Times New Roman" pitchFamily="18" charset="0"/>
                <a:cs typeface="Times New Roman" pitchFamily="18" charset="0"/>
              </a:rPr>
              <a:t>[3] W. </a:t>
            </a:r>
            <a:r>
              <a:rPr lang="en-IN" sz="2300" dirty="0" err="1">
                <a:latin typeface="Times New Roman" pitchFamily="18" charset="0"/>
                <a:cs typeface="Times New Roman" pitchFamily="18" charset="0"/>
              </a:rPr>
              <a:t>Diffie</a:t>
            </a:r>
            <a:r>
              <a:rPr lang="en-IN" sz="2300" dirty="0">
                <a:latin typeface="Times New Roman" pitchFamily="18" charset="0"/>
                <a:cs typeface="Times New Roman" pitchFamily="18" charset="0"/>
              </a:rPr>
              <a:t> and M. E. Hellman, "New Directions in Cryptography," </a:t>
            </a:r>
            <a:r>
              <a:rPr lang="en-IN" sz="2300" i="1" dirty="0">
                <a:latin typeface="Times New Roman" pitchFamily="18" charset="0"/>
                <a:cs typeface="Times New Roman" pitchFamily="18" charset="0"/>
              </a:rPr>
              <a:t>IEEE Transactions on Information Theory</a:t>
            </a:r>
            <a:r>
              <a:rPr lang="en-IN" sz="2300" dirty="0">
                <a:latin typeface="Times New Roman" pitchFamily="18" charset="0"/>
                <a:cs typeface="Times New Roman" pitchFamily="18" charset="0"/>
              </a:rPr>
              <a:t>, vol. 22, no. 6, pp. 644-654, Nov. 1976.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10.1109/TIT.1976.1055598.</a:t>
            </a:r>
          </a:p>
          <a:p>
            <a:pPr marL="114300" indent="0">
              <a:buNone/>
            </a:pPr>
            <a:r>
              <a:rPr lang="en-IN" sz="2300" dirty="0">
                <a:latin typeface="Times New Roman" pitchFamily="18" charset="0"/>
                <a:cs typeface="Times New Roman" pitchFamily="18" charset="0"/>
              </a:rPr>
              <a:t>[4] R. </a:t>
            </a:r>
            <a:r>
              <a:rPr lang="en-IN" sz="2300" dirty="0" err="1">
                <a:latin typeface="Times New Roman" pitchFamily="18" charset="0"/>
                <a:cs typeface="Times New Roman" pitchFamily="18" charset="0"/>
              </a:rPr>
              <a:t>Rivest</a:t>
            </a:r>
            <a:r>
              <a:rPr lang="en-IN" sz="2300" dirty="0">
                <a:latin typeface="Times New Roman" pitchFamily="18" charset="0"/>
                <a:cs typeface="Times New Roman" pitchFamily="18" charset="0"/>
              </a:rPr>
              <a:t>, A. Shamir, and L. </a:t>
            </a:r>
            <a:r>
              <a:rPr lang="en-IN" sz="2300" dirty="0" err="1">
                <a:latin typeface="Times New Roman" pitchFamily="18" charset="0"/>
                <a:cs typeface="Times New Roman" pitchFamily="18" charset="0"/>
              </a:rPr>
              <a:t>Adleman</a:t>
            </a:r>
            <a:r>
              <a:rPr lang="en-IN" sz="2300" dirty="0">
                <a:latin typeface="Times New Roman" pitchFamily="18" charset="0"/>
                <a:cs typeface="Times New Roman" pitchFamily="18" charset="0"/>
              </a:rPr>
              <a:t>, "A Method for Obtaining Digital Signatures and Public-Key Cryptosystems," </a:t>
            </a:r>
            <a:r>
              <a:rPr lang="en-IN" sz="2300" i="1" dirty="0">
                <a:latin typeface="Times New Roman" pitchFamily="18" charset="0"/>
                <a:cs typeface="Times New Roman" pitchFamily="18" charset="0"/>
              </a:rPr>
              <a:t>Communications of the ACM</a:t>
            </a:r>
            <a:r>
              <a:rPr lang="en-IN" sz="2300" dirty="0">
                <a:latin typeface="Times New Roman" pitchFamily="18" charset="0"/>
                <a:cs typeface="Times New Roman" pitchFamily="18" charset="0"/>
              </a:rPr>
              <a:t>, vol. 21, no. 2, pp. 120-126, Feb. 1978.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10.1145/359340.359349.</a:t>
            </a:r>
          </a:p>
          <a:p>
            <a:pPr marL="457200" lvl="0" indent="0" algn="l" rtl="0">
              <a:lnSpc>
                <a:spcPct val="115000"/>
              </a:lnSpc>
              <a:spcBef>
                <a:spcPts val="360"/>
              </a:spcBef>
              <a:spcAft>
                <a:spcPts val="0"/>
              </a:spcAft>
              <a:buSzPts val="1800"/>
              <a:buNone/>
            </a:pPr>
            <a:endParaRPr sz="2300" dirty="0">
              <a:latin typeface="Times New Roman" pitchFamily="18" charset="0"/>
              <a:ea typeface="Times New Roman"/>
              <a:cs typeface="Times New Roman" pitchFamily="18" charset="0"/>
              <a:sym typeface="Times New Roman"/>
            </a:endParaRPr>
          </a:p>
          <a:p>
            <a:pPr marL="457200" lvl="0" indent="0" algn="l" rtl="0">
              <a:lnSpc>
                <a:spcPct val="115000"/>
              </a:lnSpc>
              <a:spcBef>
                <a:spcPts val="360"/>
              </a:spcBef>
              <a:spcAft>
                <a:spcPts val="0"/>
              </a:spcAft>
              <a:buSzPts val="1800"/>
              <a:buNone/>
            </a:pPr>
            <a:endParaRPr sz="2300" dirty="0">
              <a:latin typeface="Times New Roman" pitchFamily="18" charset="0"/>
              <a:ea typeface="Times New Roman"/>
              <a:cs typeface="Times New Roman" pitchFamily="18" charset="0"/>
              <a:sym typeface="Times New Roman"/>
            </a:endParaRPr>
          </a:p>
          <a:p>
            <a:pPr marL="457200" lvl="0" indent="0" algn="l" rtl="0">
              <a:lnSpc>
                <a:spcPct val="115000"/>
              </a:lnSpc>
              <a:spcBef>
                <a:spcPts val="360"/>
              </a:spcBef>
              <a:spcAft>
                <a:spcPts val="0"/>
              </a:spcAft>
              <a:buSzPts val="1800"/>
              <a:buNone/>
            </a:pPr>
            <a:endParaRPr sz="2300" dirty="0">
              <a:latin typeface="Times New Roman" pitchFamily="18" charset="0"/>
              <a:ea typeface="Times New Roman"/>
              <a:cs typeface="Times New Roman" pitchFamily="18" charset="0"/>
              <a:sym typeface="Times New Roman"/>
            </a:endParaRPr>
          </a:p>
          <a:p>
            <a:pPr marL="457200" lvl="0" indent="0" algn="l" rtl="0">
              <a:lnSpc>
                <a:spcPct val="100000"/>
              </a:lnSpc>
              <a:spcBef>
                <a:spcPts val="360"/>
              </a:spcBef>
              <a:spcAft>
                <a:spcPts val="0"/>
              </a:spcAft>
              <a:buSzPts val="1800"/>
              <a:buNone/>
            </a:pPr>
            <a:endParaRPr sz="2300" dirty="0">
              <a:latin typeface="Times New Roman" pitchFamily="18" charset="0"/>
              <a:cs typeface="Times New Roman" pitchFamily="18" charset="0"/>
            </a:endParaRPr>
          </a:p>
        </p:txBody>
      </p:sp>
      <p:sp>
        <p:nvSpPr>
          <p:cNvPr id="262" name="Google Shape;26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263" name="Google Shape;263;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64" name="Google Shape;264;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a:p>
        </p:txBody>
      </p:sp>
      <p:sp>
        <p:nvSpPr>
          <p:cNvPr id="270" name="Google Shape;270;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71" name="Google Shape;271;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272" name="Google Shape;272;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a:spcBef>
                <a:spcPts val="0"/>
              </a:spcBef>
              <a:buSzPts val="3200"/>
            </a:pPr>
            <a:r>
              <a:rPr lang="en-US" sz="2400" dirty="0">
                <a:latin typeface="Times New Roman" pitchFamily="18" charset="0"/>
                <a:cs typeface="Times New Roman" pitchFamily="18" charset="0"/>
              </a:rPr>
              <a:t>To develop a comprehensive security framework to address vulnerabilities in digital communication systems. By enhancing encryption, improving data integrity checks, and preventing data manipulation, the framework aims to create a secure environment for data transmission and storage.</a:t>
            </a:r>
          </a:p>
          <a:p>
            <a:pPr marL="0" lvl="0" indent="0" algn="just">
              <a:spcBef>
                <a:spcPts val="0"/>
              </a:spcBef>
              <a:buSzPts val="3200"/>
              <a:buNone/>
            </a:pPr>
            <a:endParaRPr sz="2400" dirty="0">
              <a:latin typeface="Times New Roman" pitchFamily="18" charset="0"/>
              <a:ea typeface="Times New Roman"/>
              <a:cs typeface="Times New Roman" pitchFamily="18" charset="0"/>
              <a:sym typeface="Times New Roman"/>
            </a:endParaRPr>
          </a:p>
          <a:p>
            <a:pPr marL="1143000" lvl="0" indent="-419100" algn="just">
              <a:spcBef>
                <a:spcPts val="0"/>
              </a:spcBef>
              <a:buClr>
                <a:schemeClr val="dk1"/>
              </a:buClr>
              <a:buSzPts val="2400"/>
              <a:buFont typeface="Times New Roman"/>
              <a:buChar char="□"/>
            </a:pPr>
            <a:r>
              <a:rPr lang="en-IN" sz="2400" b="1" dirty="0">
                <a:latin typeface="Times New Roman" pitchFamily="18" charset="0"/>
                <a:cs typeface="Times New Roman" pitchFamily="18" charset="0"/>
              </a:rPr>
              <a:t>Strengthen Encryption:</a:t>
            </a:r>
            <a:r>
              <a:rPr lang="en-IN" sz="2400" dirty="0">
                <a:latin typeface="Times New Roman" pitchFamily="18" charset="0"/>
                <a:cs typeface="Times New Roman" pitchFamily="18" charset="0"/>
              </a:rPr>
              <a:t> Implement robust encryption for secure data transmission and </a:t>
            </a:r>
            <a:r>
              <a:rPr lang="en-IN" sz="2400" dirty="0" err="1">
                <a:latin typeface="Times New Roman" pitchFamily="18" charset="0"/>
                <a:cs typeface="Times New Roman" pitchFamily="18" charset="0"/>
              </a:rPr>
              <a:t>storage.</a:t>
            </a:r>
            <a:r>
              <a:rPr lang="en-IN" sz="2400" b="1" dirty="0" err="1">
                <a:latin typeface="Times New Roman" pitchFamily="18" charset="0"/>
                <a:cs typeface="Times New Roman" pitchFamily="18" charset="0"/>
              </a:rPr>
              <a:t>Ensure</a:t>
            </a:r>
            <a:r>
              <a:rPr lang="en-IN" sz="2400" b="1" dirty="0">
                <a:latin typeface="Times New Roman" pitchFamily="18" charset="0"/>
                <a:cs typeface="Times New Roman" pitchFamily="18" charset="0"/>
              </a:rPr>
              <a:t> Data</a:t>
            </a:r>
          </a:p>
          <a:p>
            <a:pPr marL="1143000" lvl="0" indent="-419100" algn="just">
              <a:spcBef>
                <a:spcPts val="0"/>
              </a:spcBef>
              <a:buClr>
                <a:schemeClr val="dk1"/>
              </a:buClr>
              <a:buSzPts val="2400"/>
              <a:buFont typeface="Times New Roman"/>
              <a:buChar char="□"/>
            </a:pPr>
            <a:r>
              <a:rPr lang="en-IN" sz="2400" b="1" dirty="0">
                <a:latin typeface="Times New Roman" pitchFamily="18" charset="0"/>
                <a:cs typeface="Times New Roman" pitchFamily="18" charset="0"/>
              </a:rPr>
              <a:t>Integrity:</a:t>
            </a:r>
            <a:r>
              <a:rPr lang="en-IN" sz="2400" dirty="0">
                <a:latin typeface="Times New Roman" pitchFamily="18" charset="0"/>
                <a:cs typeface="Times New Roman" pitchFamily="18" charset="0"/>
              </a:rPr>
              <a:t> Introduce mechanisms for verifying data accuracy and detecting unauthorized </a:t>
            </a:r>
            <a:r>
              <a:rPr lang="en-IN" sz="2400" dirty="0" err="1">
                <a:latin typeface="Times New Roman" pitchFamily="18" charset="0"/>
                <a:cs typeface="Times New Roman" pitchFamily="18" charset="0"/>
              </a:rPr>
              <a:t>changes.</a:t>
            </a:r>
            <a:r>
              <a:rPr lang="en-IN" sz="2400" b="1" dirty="0" err="1">
                <a:latin typeface="Times New Roman" pitchFamily="18" charset="0"/>
                <a:cs typeface="Times New Roman" pitchFamily="18" charset="0"/>
              </a:rPr>
              <a:t>Prevent</a:t>
            </a:r>
            <a:endParaRPr lang="en-IN" sz="2400" b="1" dirty="0">
              <a:latin typeface="Times New Roman" pitchFamily="18" charset="0"/>
              <a:cs typeface="Times New Roman" pitchFamily="18" charset="0"/>
            </a:endParaRPr>
          </a:p>
          <a:p>
            <a:pPr marL="1143000" lvl="0" indent="-419100" algn="just">
              <a:spcBef>
                <a:spcPts val="0"/>
              </a:spcBef>
              <a:buClr>
                <a:schemeClr val="dk1"/>
              </a:buClr>
              <a:buSzPts val="2400"/>
              <a:buFont typeface="Times New Roman"/>
              <a:buChar char="□"/>
            </a:pPr>
            <a:r>
              <a:rPr lang="en-IN" sz="2400" b="1" dirty="0">
                <a:latin typeface="Times New Roman" pitchFamily="18" charset="0"/>
                <a:cs typeface="Times New Roman" pitchFamily="18" charset="0"/>
              </a:rPr>
              <a:t>Manipulation:</a:t>
            </a:r>
            <a:r>
              <a:rPr lang="en-IN" sz="2400" dirty="0">
                <a:latin typeface="Times New Roman" pitchFamily="18" charset="0"/>
                <a:cs typeface="Times New Roman" pitchFamily="18" charset="0"/>
              </a:rPr>
              <a:t> Develop methods to detect and prevent data tampering.</a:t>
            </a:r>
            <a:endParaRPr sz="2400" dirty="0">
              <a:latin typeface="Times New Roman" pitchFamily="18" charset="0"/>
              <a:ea typeface="Times New Roman"/>
              <a:cs typeface="Times New Roman" pitchFamily="18" charset="0"/>
              <a:sym typeface="Times New Roman"/>
            </a:endParaRPr>
          </a:p>
          <a:p>
            <a:pPr marL="0" lvl="0" indent="0" algn="l" rtl="0">
              <a:lnSpc>
                <a:spcPct val="100000"/>
              </a:lnSpc>
              <a:spcBef>
                <a:spcPts val="0"/>
              </a:spcBef>
              <a:spcAft>
                <a:spcPts val="0"/>
              </a:spcAft>
              <a:buClr>
                <a:schemeClr val="dk1"/>
              </a:buClr>
              <a:buSzPts val="1100"/>
              <a:buFont typeface="Arial"/>
              <a:buNone/>
            </a:pPr>
            <a:endParaRPr sz="2400" dirty="0">
              <a:latin typeface="Times New Roman" pitchFamily="18" charset="0"/>
              <a:ea typeface="Times New Roman"/>
              <a:cs typeface="Times New Roman" pitchFamily="18" charset="0"/>
              <a:sym typeface="Times New Roman"/>
            </a:endParaRPr>
          </a:p>
          <a:p>
            <a:pPr marL="457200" lvl="0" indent="0" algn="l" rtl="0">
              <a:lnSpc>
                <a:spcPct val="100000"/>
              </a:lnSpc>
              <a:spcBef>
                <a:spcPts val="0"/>
              </a:spcBef>
              <a:spcAft>
                <a:spcPts val="0"/>
              </a:spcAft>
              <a:buClr>
                <a:schemeClr val="dk1"/>
              </a:buClr>
              <a:buSzPts val="1100"/>
              <a:buFont typeface="Arial"/>
              <a:buNone/>
            </a:pPr>
            <a:r>
              <a:rPr lang="en-US" sz="2400" dirty="0"/>
              <a:t/>
            </a:r>
            <a:br>
              <a:rPr lang="en-US" sz="2400" dirty="0"/>
            </a:br>
            <a:endParaRPr sz="2400" dirty="0"/>
          </a:p>
          <a:p>
            <a:pPr marL="0" lvl="0" indent="0" algn="l" rtl="0">
              <a:lnSpc>
                <a:spcPct val="100000"/>
              </a:lnSpc>
              <a:spcBef>
                <a:spcPts val="600"/>
              </a:spcBef>
              <a:spcAft>
                <a:spcPts val="0"/>
              </a:spcAft>
              <a:buClr>
                <a:schemeClr val="dk1"/>
              </a:buClr>
              <a:buSzPts val="3000"/>
              <a:buFont typeface="Arial"/>
              <a:buNone/>
            </a:pPr>
            <a:endParaRPr dirty="0"/>
          </a:p>
          <a:p>
            <a:pPr marL="0" lvl="0" indent="0" algn="l" rtl="0">
              <a:lnSpc>
                <a:spcPct val="100000"/>
              </a:lnSpc>
              <a:spcBef>
                <a:spcPts val="600"/>
              </a:spcBef>
              <a:spcAft>
                <a:spcPts val="0"/>
              </a:spcAft>
              <a:buSzPts val="3000"/>
              <a:buNone/>
            </a:pPr>
            <a:endParaRPr sz="3200" dirty="0">
              <a:solidFill>
                <a:srgbClr val="000000"/>
              </a:solidFill>
              <a:latin typeface="Times New Roman"/>
              <a:ea typeface="Times New Roman"/>
              <a:cs typeface="Times New Roman"/>
              <a:sym typeface="Times New Roman"/>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Abstract</a:t>
            </a:r>
            <a:endParaRPr sz="2800" dirty="0"/>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chemeClr val="dk1"/>
              </a:buClr>
              <a:buSzPts val="1100"/>
              <a:buNone/>
            </a:pPr>
            <a:endParaRPr lang="en-US" sz="2400" dirty="0">
              <a:latin typeface="Times New Roman"/>
              <a:ea typeface="Times New Roman"/>
              <a:cs typeface="Times New Roman"/>
              <a:sym typeface="Times New Roman"/>
            </a:endParaRPr>
          </a:p>
          <a:p>
            <a:pPr marL="0" lvl="0" indent="0" algn="just">
              <a:spcBef>
                <a:spcPts val="0"/>
              </a:spcBef>
              <a:buClr>
                <a:schemeClr val="dk1"/>
              </a:buClr>
              <a:buSzPts val="1100"/>
              <a:buNone/>
            </a:pPr>
            <a:r>
              <a:rPr lang="en-US" sz="2400" dirty="0">
                <a:latin typeface="Times New Roman"/>
                <a:ea typeface="Times New Roman"/>
                <a:cs typeface="Times New Roman"/>
                <a:sym typeface="Times New Roman"/>
              </a:rPr>
              <a:t>The research focuses on developing a secure communication platform to address vulnerabilities in digital systems by implementing robust encryption, comprehensive data integrity checks, and manipulation prevention mechanisms. The platform will enable secure transmission and storage of sensitive information, ensuring data confidentiality and integrity. By integrating advanced security measures, the solution will provide a reliable and user-friendly environment for secure communications, protecting against unauthorized access and enhancing trust in digital interactions.</a:t>
            </a:r>
            <a:endParaRPr sz="3200"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3000"/>
              <a:buNone/>
            </a:pPr>
            <a:endParaRPr sz="2400" dirty="0">
              <a:latin typeface="Times New Roman"/>
              <a:ea typeface="Times New Roman"/>
              <a:cs typeface="Times New Roman"/>
              <a:sym typeface="Times New Roman"/>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701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smtClean="0">
                <a:solidFill>
                  <a:srgbClr val="FF0000"/>
                </a:solidFill>
              </a:rPr>
              <a:t>Introduction </a:t>
            </a:r>
            <a:r>
              <a:rPr lang="en-US" b="1" dirty="0">
                <a:solidFill>
                  <a:srgbClr val="FF0000"/>
                </a:solidFill>
              </a:rPr>
              <a:t>and Overview of the Project</a:t>
            </a:r>
            <a:endParaRPr b="1" dirty="0">
              <a:solidFill>
                <a:srgbClr val="FF0000"/>
              </a:solidFill>
            </a:endParaRPr>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a:lnSpc>
                <a:spcPct val="115000"/>
              </a:lnSpc>
              <a:spcBef>
                <a:spcPts val="1200"/>
              </a:spcBef>
              <a:buClr>
                <a:schemeClr val="dk1"/>
              </a:buClr>
              <a:buSzPts val="1100"/>
              <a:buNone/>
            </a:pPr>
            <a:r>
              <a:rPr lang="en-US" sz="2400" dirty="0">
                <a:latin typeface="Times New Roman"/>
                <a:ea typeface="Times New Roman"/>
                <a:cs typeface="Times New Roman"/>
                <a:sym typeface="Times New Roman"/>
              </a:rPr>
              <a:t>In today’s digital age, safeguarding sensitive data is crucial due to the rise in cyber threats. This project aims to develop a secure communication platform that utilizes </a:t>
            </a:r>
            <a:r>
              <a:rPr lang="en-US" sz="2400" dirty="0" err="1">
                <a:latin typeface="Times New Roman"/>
                <a:ea typeface="Times New Roman"/>
                <a:cs typeface="Times New Roman"/>
                <a:sym typeface="Times New Roman"/>
              </a:rPr>
              <a:t>GnuPG</a:t>
            </a:r>
            <a:r>
              <a:rPr lang="en-US" sz="2400" dirty="0">
                <a:latin typeface="Times New Roman"/>
                <a:ea typeface="Times New Roman"/>
                <a:cs typeface="Times New Roman"/>
                <a:sym typeface="Times New Roman"/>
              </a:rPr>
              <a:t> (GPG) for encryption and digital signatures. Built with Flask, the application enables users to generate RSA key pairs, encrypt files for designated recipients, and verify signatures. Key functionalities include user-friendly interfaces for key generation, file encryption, and decryption with signature verification. By integrating robust encryption methods with an intuitive design, this platform enhances data confidentiality, integrity, and authenticity, fostering trust in secure digital communications.</a:t>
            </a:r>
            <a:endParaRPr sz="2400"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03D60-4372-37F3-3592-59953EBD9CE6}"/>
              </a:ext>
            </a:extLst>
          </p:cNvPr>
          <p:cNvSpPr>
            <a:spLocks noGrp="1"/>
          </p:cNvSpPr>
          <p:nvPr>
            <p:ph type="title"/>
          </p:nvPr>
        </p:nvSpPr>
        <p:spPr>
          <a:xfrm>
            <a:off x="3499601" y="2691580"/>
            <a:ext cx="10668000" cy="1216025"/>
          </a:xfrm>
        </p:spPr>
        <p:txBody>
          <a:bodyPr/>
          <a:lstStyle/>
          <a:p>
            <a:r>
              <a:rPr lang="en-IN" dirty="0">
                <a:solidFill>
                  <a:srgbClr val="FF0000"/>
                </a:solidFill>
              </a:rPr>
              <a:t>Literature Survey</a:t>
            </a:r>
          </a:p>
        </p:txBody>
      </p:sp>
      <p:sp>
        <p:nvSpPr>
          <p:cNvPr id="4" name="Slide Number Placeholder 3">
            <a:extLst>
              <a:ext uri="{FF2B5EF4-FFF2-40B4-BE49-F238E27FC236}">
                <a16:creationId xmlns:a16="http://schemas.microsoft.com/office/drawing/2014/main" xmlns="" id="{A674D535-62AE-ADC4-5230-CFBBDF08D6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a:extLst>
              <a:ext uri="{FF2B5EF4-FFF2-40B4-BE49-F238E27FC236}">
                <a16:creationId xmlns:a16="http://schemas.microsoft.com/office/drawing/2014/main" xmlns="" id="{E2337BDD-422C-A694-2BB0-D5C77E1B3D96}"/>
              </a:ext>
            </a:extLst>
          </p:cNvPr>
          <p:cNvSpPr/>
          <p:nvPr/>
        </p:nvSpPr>
        <p:spPr>
          <a:xfrm>
            <a:off x="2910348" y="2507226"/>
            <a:ext cx="5827252" cy="2104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800" b="1" dirty="0">
                <a:solidFill>
                  <a:srgbClr val="FF0000"/>
                </a:solidFill>
                <a:latin typeface="Verdana" panose="020B0604030504040204" pitchFamily="34" charset="0"/>
                <a:ea typeface="Verdana" panose="020B0604030504040204" pitchFamily="34" charset="0"/>
              </a:rPr>
              <a:t>Literature Survey</a:t>
            </a:r>
          </a:p>
        </p:txBody>
      </p:sp>
    </p:spTree>
    <p:extLst>
      <p:ext uri="{BB962C8B-B14F-4D97-AF65-F5344CB8AC3E}">
        <p14:creationId xmlns:p14="http://schemas.microsoft.com/office/powerpoint/2010/main" val="38733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8718096"/>
              </p:ext>
            </p:extLst>
          </p:nvPr>
        </p:nvGraphicFramePr>
        <p:xfrm>
          <a:off x="406400" y="330200"/>
          <a:ext cx="11379200" cy="6347294"/>
        </p:xfrm>
        <a:graphic>
          <a:graphicData uri="http://schemas.openxmlformats.org/drawingml/2006/table">
            <a:tbl>
              <a:tblPr firstRow="1" bandRow="1">
                <a:tableStyleId>{073A0DAA-6AF3-43AB-8588-CEC1D06C72B9}</a:tableStyleId>
              </a:tblPr>
              <a:tblGrid>
                <a:gridCol w="1320800">
                  <a:extLst>
                    <a:ext uri="{9D8B030D-6E8A-4147-A177-3AD203B41FA5}">
                      <a16:colId xmlns:a16="http://schemas.microsoft.com/office/drawing/2014/main" xmlns="" val="20000"/>
                    </a:ext>
                  </a:extLst>
                </a:gridCol>
                <a:gridCol w="2184400">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3352800">
                  <a:extLst>
                    <a:ext uri="{9D8B030D-6E8A-4147-A177-3AD203B41FA5}">
                      <a16:colId xmlns:a16="http://schemas.microsoft.com/office/drawing/2014/main" xmlns="" val="20003"/>
                    </a:ext>
                  </a:extLst>
                </a:gridCol>
                <a:gridCol w="2895600">
                  <a:extLst>
                    <a:ext uri="{9D8B030D-6E8A-4147-A177-3AD203B41FA5}">
                      <a16:colId xmlns:a16="http://schemas.microsoft.com/office/drawing/2014/main" xmlns="" val="20004"/>
                    </a:ext>
                  </a:extLst>
                </a:gridCol>
              </a:tblGrid>
              <a:tr h="1256130">
                <a:tc>
                  <a:txBody>
                    <a:bodyPr/>
                    <a:lstStyle/>
                    <a:p>
                      <a:pPr algn="ctr"/>
                      <a:endParaRPr lang="en-US" sz="2900" dirty="0">
                        <a:latin typeface="Arial Black" pitchFamily="34" charset="0"/>
                      </a:endParaRPr>
                    </a:p>
                    <a:p>
                      <a:pPr algn="ctr"/>
                      <a:r>
                        <a:rPr lang="en-US" sz="2400" dirty="0">
                          <a:latin typeface="Bookman Old Style" pitchFamily="18" charset="0"/>
                        </a:rPr>
                        <a:t>S.no</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Author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Year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Techniques / Methods</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Drawbacks</a:t>
                      </a:r>
                      <a:endParaRPr lang="en-IN" sz="2400" dirty="0">
                        <a:latin typeface="Bookman Old Style" pitchFamily="18" charset="0"/>
                      </a:endParaRPr>
                    </a:p>
                  </a:txBody>
                  <a:tcPr marL="60960" marR="60960" marT="30480" marB="30480"/>
                </a:tc>
                <a:extLst>
                  <a:ext uri="{0D108BD9-81ED-4DB2-BD59-A6C34878D82A}">
                    <a16:rowId xmlns:a16="http://schemas.microsoft.com/office/drawing/2014/main" xmlns="" val="10000"/>
                  </a:ext>
                </a:extLst>
              </a:tr>
              <a:tr h="872024">
                <a:tc>
                  <a:txBody>
                    <a:bodyPr/>
                    <a:lstStyle/>
                    <a:p>
                      <a:pPr algn="just"/>
                      <a:r>
                        <a:rPr lang="en-US" sz="1200" dirty="0">
                          <a:latin typeface="Bookman Old Style" pitchFamily="18" charset="0"/>
                        </a:rPr>
                        <a:t>01</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S. Khan, F. et. all</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2022</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Advancement in Vehicular Public key Infrastructures</a:t>
                      </a:r>
                      <a:r>
                        <a:rPr lang="en-US" sz="1200" baseline="0" dirty="0">
                          <a:latin typeface="Bookman Old Style" pitchFamily="18" charset="0"/>
                        </a:rPr>
                        <a:t>. ( VPKI )</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Implementation is relativel</a:t>
                      </a:r>
                      <a:r>
                        <a:rPr lang="en-US" sz="1200" baseline="0" dirty="0">
                          <a:latin typeface="Bookman Old Style" pitchFamily="18" charset="0"/>
                        </a:rPr>
                        <a:t>y hard.</a:t>
                      </a:r>
                      <a:endParaRPr lang="en-IN" sz="1200" dirty="0">
                        <a:latin typeface="Bookman Old Style" pitchFamily="18" charset="0"/>
                      </a:endParaRPr>
                    </a:p>
                  </a:txBody>
                  <a:tcPr marL="60960" marR="60960" marT="30480" marB="30480"/>
                </a:tc>
                <a:extLst>
                  <a:ext uri="{0D108BD9-81ED-4DB2-BD59-A6C34878D82A}">
                    <a16:rowId xmlns:a16="http://schemas.microsoft.com/office/drawing/2014/main" xmlns="" val="10001"/>
                  </a:ext>
                </a:extLst>
              </a:tr>
              <a:tr h="1706880">
                <a:tc>
                  <a:txBody>
                    <a:bodyPr/>
                    <a:lstStyle/>
                    <a:p>
                      <a:pPr algn="just"/>
                      <a:r>
                        <a:rPr lang="en-US" sz="1200" dirty="0">
                          <a:latin typeface="Bookman Old Style" pitchFamily="18" charset="0"/>
                        </a:rPr>
                        <a:t>02</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Mauro Barni. et. all</a:t>
                      </a:r>
                    </a:p>
                  </a:txBody>
                  <a:tcPr marL="60960" marR="60960" marT="30480" marB="30480"/>
                </a:tc>
                <a:tc>
                  <a:txBody>
                    <a:bodyPr/>
                    <a:lstStyle/>
                    <a:p>
                      <a:pPr algn="just"/>
                      <a:r>
                        <a:rPr lang="en-US" sz="1200" dirty="0">
                          <a:latin typeface="Bookman Old Style" pitchFamily="18" charset="0"/>
                        </a:rPr>
                        <a:t>2023</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Digital Watermarking Robust Hashing Steganography and Steganalysis Biometrics</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Challenges in adapting to rapid technological advancements, such as deepfakes and synthetic mediaNeed for evolving legal frameworks to manage technological advancements and prevent misuseBalancing the benefits of new technologies with privacy concerns and potential misuse</a:t>
                      </a:r>
                      <a:endParaRPr lang="en-IN" sz="1200" dirty="0">
                        <a:latin typeface="Bookman Old Style" pitchFamily="18" charset="0"/>
                      </a:endParaRPr>
                    </a:p>
                  </a:txBody>
                  <a:tcPr marL="60960" marR="60960" marT="30480" marB="30480"/>
                </a:tc>
                <a:extLst>
                  <a:ext uri="{0D108BD9-81ED-4DB2-BD59-A6C34878D82A}">
                    <a16:rowId xmlns:a16="http://schemas.microsoft.com/office/drawing/2014/main" xmlns="" val="10002"/>
                  </a:ext>
                </a:extLst>
              </a:tr>
              <a:tr h="1256130">
                <a:tc>
                  <a:txBody>
                    <a:bodyPr/>
                    <a:lstStyle/>
                    <a:p>
                      <a:pPr algn="just"/>
                      <a:r>
                        <a:rPr lang="en-US" sz="1200" dirty="0">
                          <a:latin typeface="Bookman Old Style" pitchFamily="18" charset="0"/>
                        </a:rPr>
                        <a:t>03</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Jingwei Jiang. et. all</a:t>
                      </a:r>
                    </a:p>
                  </a:txBody>
                  <a:tcPr marL="60960" marR="60960" marT="30480" marB="30480"/>
                </a:tc>
                <a:tc>
                  <a:txBody>
                    <a:bodyPr/>
                    <a:lstStyle/>
                    <a:p>
                      <a:pPr algn="just"/>
                      <a:r>
                        <a:rPr lang="en-US" sz="1200" dirty="0">
                          <a:latin typeface="Bookman Old Style" pitchFamily="18" charset="0"/>
                        </a:rPr>
                        <a:t>2024</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Quantum-Resistant Password-Authenticated Symmetric Searchable Encryption(QPASE) Lattice-Based Cryptography Threshold Oblivious Pseudorandom Function</a:t>
                      </a:r>
                    </a:p>
                  </a:txBody>
                  <a:tcPr marL="60960" marR="60960" marT="30480" marB="30480"/>
                </a:tc>
                <a:tc>
                  <a:txBody>
                    <a:bodyPr/>
                    <a:lstStyle/>
                    <a:p>
                      <a:pPr algn="just"/>
                      <a:r>
                        <a:rPr lang="en-IN" sz="1200" dirty="0">
                          <a:latin typeface="Bookman Old Style" pitchFamily="18" charset="0"/>
                        </a:rPr>
                        <a:t>Challenges in adapting traditional cryptographic schemes to post-quantum environments</a:t>
                      </a:r>
                    </a:p>
                  </a:txBody>
                  <a:tcPr marL="60960" marR="60960" marT="30480" marB="30480"/>
                </a:tc>
                <a:extLst>
                  <a:ext uri="{0D108BD9-81ED-4DB2-BD59-A6C34878D82A}">
                    <a16:rowId xmlns:a16="http://schemas.microsoft.com/office/drawing/2014/main" xmlns="" val="10003"/>
                  </a:ext>
                </a:extLst>
              </a:tr>
              <a:tr h="1256130">
                <a:tc>
                  <a:txBody>
                    <a:bodyPr/>
                    <a:lstStyle/>
                    <a:p>
                      <a:pPr algn="just"/>
                      <a:r>
                        <a:rPr lang="en-US" sz="1200" dirty="0">
                          <a:latin typeface="Bookman Old Style" pitchFamily="18" charset="0"/>
                        </a:rPr>
                        <a:t>04</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Jingwei Jiang. et. All</a:t>
                      </a:r>
                    </a:p>
                  </a:txBody>
                  <a:tcPr marL="60960" marR="60960" marT="30480" marB="30480"/>
                </a:tc>
                <a:tc>
                  <a:txBody>
                    <a:bodyPr/>
                    <a:lstStyle/>
                    <a:p>
                      <a:pPr algn="just"/>
                      <a:r>
                        <a:rPr lang="en-US" sz="1200" dirty="0">
                          <a:latin typeface="Bookman Old Style" pitchFamily="18" charset="0"/>
                        </a:rPr>
                        <a:t>2024</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Quantum-Resistant Password-Protected Secret Sharing(PPSS) Lattice-Based CryptographyQuantum-Resistant Data Outsourcing</a:t>
                      </a:r>
                    </a:p>
                  </a:txBody>
                  <a:tcPr marL="60960" marR="60960" marT="30480" marB="30480"/>
                </a:tc>
                <a:tc>
                  <a:txBody>
                    <a:bodyPr/>
                    <a:lstStyle/>
                    <a:p>
                      <a:pPr algn="just"/>
                      <a:r>
                        <a:rPr lang="en-IN" sz="1200" dirty="0">
                          <a:latin typeface="Bookman Old Style" pitchFamily="18" charset="0"/>
                        </a:rPr>
                        <a:t>Challenges in ensuring robustness against various quantum computing attacks Potential performance trade-offs compared to non-quantum-resistant schemes</a:t>
                      </a:r>
                    </a:p>
                  </a:txBody>
                  <a:tcPr marL="60960" marR="60960" marT="30480" marB="3048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84520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95734095"/>
              </p:ext>
            </p:extLst>
          </p:nvPr>
        </p:nvGraphicFramePr>
        <p:xfrm>
          <a:off x="406400" y="330200"/>
          <a:ext cx="11379200" cy="6248400"/>
        </p:xfrm>
        <a:graphic>
          <a:graphicData uri="http://schemas.openxmlformats.org/drawingml/2006/table">
            <a:tbl>
              <a:tblPr firstRow="1" bandRow="1">
                <a:tableStyleId>{073A0DAA-6AF3-43AB-8588-CEC1D06C72B9}</a:tableStyleId>
              </a:tblPr>
              <a:tblGrid>
                <a:gridCol w="1320800">
                  <a:extLst>
                    <a:ext uri="{9D8B030D-6E8A-4147-A177-3AD203B41FA5}">
                      <a16:colId xmlns:a16="http://schemas.microsoft.com/office/drawing/2014/main" xmlns="" val="20000"/>
                    </a:ext>
                  </a:extLst>
                </a:gridCol>
                <a:gridCol w="2184400">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3352800">
                  <a:extLst>
                    <a:ext uri="{9D8B030D-6E8A-4147-A177-3AD203B41FA5}">
                      <a16:colId xmlns:a16="http://schemas.microsoft.com/office/drawing/2014/main" xmlns="" val="20003"/>
                    </a:ext>
                  </a:extLst>
                </a:gridCol>
                <a:gridCol w="2895600">
                  <a:extLst>
                    <a:ext uri="{9D8B030D-6E8A-4147-A177-3AD203B41FA5}">
                      <a16:colId xmlns:a16="http://schemas.microsoft.com/office/drawing/2014/main" xmlns="" val="20004"/>
                    </a:ext>
                  </a:extLst>
                </a:gridCol>
              </a:tblGrid>
              <a:tr h="1229360">
                <a:tc>
                  <a:txBody>
                    <a:bodyPr/>
                    <a:lstStyle/>
                    <a:p>
                      <a:pPr algn="ctr"/>
                      <a:endParaRPr lang="en-US" sz="2900" dirty="0">
                        <a:latin typeface="Arial Black" pitchFamily="34" charset="0"/>
                      </a:endParaRPr>
                    </a:p>
                    <a:p>
                      <a:pPr algn="ctr"/>
                      <a:r>
                        <a:rPr lang="en-US" sz="2400" dirty="0">
                          <a:latin typeface="Bookman Old Style" pitchFamily="18" charset="0"/>
                        </a:rPr>
                        <a:t>S.no</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Author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Year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Techniques / Methods</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Drawbacks</a:t>
                      </a:r>
                      <a:endParaRPr lang="en-IN" sz="2400" dirty="0">
                        <a:latin typeface="Bookman Old Style" pitchFamily="18" charset="0"/>
                      </a:endParaRPr>
                    </a:p>
                  </a:txBody>
                  <a:tcPr marL="60960" marR="60960" marT="30480" marB="30480"/>
                </a:tc>
                <a:extLst>
                  <a:ext uri="{0D108BD9-81ED-4DB2-BD59-A6C34878D82A}">
                    <a16:rowId xmlns:a16="http://schemas.microsoft.com/office/drawing/2014/main" xmlns="" val="10000"/>
                  </a:ext>
                </a:extLst>
              </a:tr>
              <a:tr h="1229360">
                <a:tc>
                  <a:txBody>
                    <a:bodyPr/>
                    <a:lstStyle/>
                    <a:p>
                      <a:pPr algn="just"/>
                      <a:r>
                        <a:rPr lang="en-US" sz="900" dirty="0">
                          <a:latin typeface="Bookman Old Style" pitchFamily="18" charset="0"/>
                        </a:rPr>
                        <a:t>05</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V.G. Karantaev. et. all </a:t>
                      </a:r>
                    </a:p>
                  </a:txBody>
                  <a:tcPr marL="60960" marR="60960" marT="30480" marB="30480"/>
                </a:tc>
                <a:tc>
                  <a:txBody>
                    <a:bodyPr/>
                    <a:lstStyle/>
                    <a:p>
                      <a:pPr algn="just"/>
                      <a:r>
                        <a:rPr lang="en-US" sz="900" dirty="0">
                          <a:latin typeface="Bookman Old Style" pitchFamily="18" charset="0"/>
                        </a:rPr>
                        <a:t>2023</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Implementation of Cryptographic Measures in Digital SubstationsSecure Inter-Network Communication for IEC 61850-8-1 (MMS) Protocol</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Challenges in effectively securing digital communication protocols used in highly automated substations</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xmlns="" val="10001"/>
                  </a:ext>
                </a:extLst>
              </a:tr>
              <a:tr h="1229360">
                <a:tc>
                  <a:txBody>
                    <a:bodyPr/>
                    <a:lstStyle/>
                    <a:p>
                      <a:pPr algn="just"/>
                      <a:r>
                        <a:rPr lang="en-US" sz="900" dirty="0">
                          <a:latin typeface="Bookman Old Style" pitchFamily="18" charset="0"/>
                        </a:rPr>
                        <a:t>06 </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Vincenzo De Angelis. et. all</a:t>
                      </a:r>
                    </a:p>
                  </a:txBody>
                  <a:tcPr marL="60960" marR="60960" marT="30480" marB="30480"/>
                </a:tc>
                <a:tc>
                  <a:txBody>
                    <a:bodyPr/>
                    <a:lstStyle/>
                    <a:p>
                      <a:pPr algn="just"/>
                      <a:r>
                        <a:rPr lang="en-US" sz="900" dirty="0">
                          <a:latin typeface="Bookman Old Style" pitchFamily="18" charset="0"/>
                        </a:rPr>
                        <a:t>2022</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Digital Health (eHealth) Innovation and ChallengesIntegration of 6G Wireless Networks in Healthcare</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Existing network infrastructures may not fully support the digitalization of healthcare.</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xmlns="" val="10002"/>
                  </a:ext>
                </a:extLst>
              </a:tr>
              <a:tr h="1229360">
                <a:tc>
                  <a:txBody>
                    <a:bodyPr/>
                    <a:lstStyle/>
                    <a:p>
                      <a:pPr algn="just"/>
                      <a:r>
                        <a:rPr lang="en-US" sz="900" dirty="0">
                          <a:latin typeface="Bookman Old Style" pitchFamily="18" charset="0"/>
                        </a:rPr>
                        <a:t>07 </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Cristian Bermudez Serna. et. all</a:t>
                      </a:r>
                    </a:p>
                  </a:txBody>
                  <a:tcPr marL="60960" marR="60960" marT="30480" marB="30480"/>
                </a:tc>
                <a:tc>
                  <a:txBody>
                    <a:bodyPr/>
                    <a:lstStyle/>
                    <a:p>
                      <a:pPr algn="just"/>
                      <a:r>
                        <a:rPr lang="en-US" sz="900" dirty="0">
                          <a:latin typeface="Bookman Old Style" pitchFamily="18" charset="0"/>
                        </a:rPr>
                        <a:t>2023</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Post-Quantum Cryptography (PQC) for Shared Mutual Authentication (SMA)Implementation of Kyber Algorithm in SMA</a:t>
                      </a:r>
                    </a:p>
                  </a:txBody>
                  <a:tcPr marL="60960" marR="60960" marT="30480" marB="30480"/>
                </a:tc>
                <a:tc>
                  <a:txBody>
                    <a:bodyPr/>
                    <a:lstStyle/>
                    <a:p>
                      <a:pPr algn="just"/>
                      <a:r>
                        <a:rPr lang="en-US" sz="900" dirty="0">
                          <a:latin typeface="Bookman Old Style" pitchFamily="18" charset="0"/>
                        </a:rPr>
                        <a:t>Kyber-based SMA requires more random bytes and has a longer execution time compared to baseline mechanisms.</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xmlns="" val="10003"/>
                  </a:ext>
                </a:extLst>
              </a:tr>
              <a:tr h="1330960">
                <a:tc>
                  <a:txBody>
                    <a:bodyPr/>
                    <a:lstStyle/>
                    <a:p>
                      <a:pPr algn="just"/>
                      <a:r>
                        <a:rPr lang="en-US" sz="900" dirty="0">
                          <a:latin typeface="Bookman Old Style" pitchFamily="18" charset="0"/>
                        </a:rPr>
                        <a:t>08 </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Mi Song, Ding Wang</a:t>
                      </a:r>
                    </a:p>
                  </a:txBody>
                  <a:tcPr marL="60960" marR="60960" marT="30480" marB="30480"/>
                </a:tc>
                <a:tc>
                  <a:txBody>
                    <a:bodyPr/>
                    <a:lstStyle/>
                    <a:p>
                      <a:pPr algn="just"/>
                      <a:r>
                        <a:rPr lang="en-US" sz="900" dirty="0">
                          <a:latin typeface="Bookman Old Style" pitchFamily="18" charset="0"/>
                        </a:rPr>
                        <a:t>2024</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Two-Factor AuthenticationAttribute-Based Password Authenticated Key Exchange (AB-PAKE)Flexible and Fine-Grained AuthorizationPrivacy Preservation and Dynamic Access Control</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Although the protocol is round-optimal and reduces pairing operations, its implementation and management of storage devices could be complex.</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3892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Existing System</a:t>
            </a:r>
            <a:endParaRPr b="1" dirty="0">
              <a:solidFill>
                <a:srgbClr val="FF0000"/>
              </a:solidFill>
            </a:endParaRPr>
          </a:p>
        </p:txBody>
      </p:sp>
      <p:sp>
        <p:nvSpPr>
          <p:cNvPr id="156" name="Google Shape;156;p7"/>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469900" lvl="0" indent="-381000">
              <a:spcBef>
                <a:spcPts val="0"/>
              </a:spcBef>
            </a:pPr>
            <a:r>
              <a:rPr lang="en-US" sz="2400" dirty="0">
                <a:latin typeface="Times New Roman" pitchFamily="18" charset="0"/>
                <a:cs typeface="Times New Roman" pitchFamily="18" charset="0"/>
              </a:rPr>
              <a:t>The existing systems focus on advancements in cryptographic techniques to address current and future security challenges. Technologies like Vehicular Public Key Infrastructure (VPKI), quantum-resistant cryptography, and biometric-based security are being developed to enhance digital security. These systems face challenges such as adapting to rapid technological changes, ensuring robustness against quantum computing, and managing infrastructure constraints. Quantum-resistant methods are emphasized to ensure future-proofing, while steganography and watermarking enhance privacy. In healthcare, intelligent networks and digital innovations must align with existing infrastructures for proper implementation.</a:t>
            </a:r>
            <a:endParaRPr dirty="0">
              <a:latin typeface="Times New Roman" pitchFamily="18" charset="0"/>
              <a:cs typeface="Times New Roman" pitchFamily="18" charset="0"/>
            </a:endParaRPr>
          </a:p>
        </p:txBody>
      </p:sp>
      <p:sp>
        <p:nvSpPr>
          <p:cNvPr id="157" name="Google Shape;157;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58" name="Google Shape;158;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9" name="Google Shape;159;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1572</Words>
  <Application>Microsoft Office PowerPoint</Application>
  <PresentationFormat>Custom</PresentationFormat>
  <Paragraphs>213</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Profile</vt:lpstr>
      <vt:lpstr>PowerPoint Presentation</vt:lpstr>
      <vt:lpstr>Problem Statement and Motivation</vt:lpstr>
      <vt:lpstr>Objectives</vt:lpstr>
      <vt:lpstr>Abstract</vt:lpstr>
      <vt:lpstr>Introduction and Overview of the Project</vt:lpstr>
      <vt:lpstr>Literature Survey</vt:lpstr>
      <vt:lpstr>PowerPoint Presentation</vt:lpstr>
      <vt:lpstr>PowerPoint Presentation</vt:lpstr>
      <vt:lpstr>Existing System</vt:lpstr>
      <vt:lpstr>Drawback of Existing System</vt:lpstr>
      <vt:lpstr>Proposed System</vt:lpstr>
      <vt:lpstr>System Architecture</vt:lpstr>
      <vt:lpstr>List of modules</vt:lpstr>
      <vt:lpstr>Setting Up Key Generation </vt:lpstr>
      <vt:lpstr>Encrypting the File </vt:lpstr>
      <vt:lpstr>Signing the Encrypted File </vt:lpstr>
      <vt:lpstr>Decrypting the File </vt:lpstr>
      <vt:lpstr>Downloading the Decrypted File </vt:lpstr>
      <vt:lpstr>PowerPoint Presentation</vt:lpstr>
      <vt:lpstr>PowerPoint Presentation</vt:lpstr>
      <vt:lpstr>Results</vt:lpstr>
      <vt:lpstr>PowerPoint Presentation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Guruprasath P</dc:creator>
  <cp:lastModifiedBy>Guruprasath</cp:lastModifiedBy>
  <cp:revision>14</cp:revision>
  <dcterms:created xsi:type="dcterms:W3CDTF">2023-08-03T04:32:00Z</dcterms:created>
  <dcterms:modified xsi:type="dcterms:W3CDTF">2024-11-22T23:50:44Z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