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58" r:id="rId4"/>
    <p:sldId id="261" r:id="rId5"/>
    <p:sldId id="267" r:id="rId6"/>
    <p:sldId id="268" r:id="rId7"/>
    <p:sldId id="262" r:id="rId8"/>
    <p:sldId id="260"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D:\project\sucide%20in%20india\excel%20etp%20project%20vba%20POWERPIVOT%20(2)a.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roject\sucide%20in%20india\excel%20etp%20project%20vba%20POWERPIVOT%20(2)a.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OME\Desktop\excel%20etp%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OME\Desktop\excel%20etp%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OME\Desktop\excel%20etp%20projec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[excel etp project.xlsx]SEX RATIO COMPLETE!complete_graph_pivot</c:name>
    <c:fmtId val="-1"/>
  </c:pivotSource>
  <c:chart>
    <c:title>
      <c:tx>
        <c:rich>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r>
              <a:rPr lang="en-IN" sz="2000" u="sng">
                <a:solidFill>
                  <a:schemeClr val="accent6">
                    <a:lumMod val="40000"/>
                    <a:lumOff val="60000"/>
                  </a:schemeClr>
                </a:solidFill>
                <a:latin typeface="AR CENA" panose="02000000000000000000" pitchFamily="2" charset="0"/>
              </a:rPr>
              <a:t>No. of females per 1000 men according to residence in various zones of India</a:t>
            </a:r>
          </a:p>
        </c:rich>
      </c:tx>
      <c:layout>
        <c:manualLayout>
          <c:xMode val="edge"/>
          <c:yMode val="edge"/>
          <c:x val="9.7806686196133304E-3"/>
          <c:y val="3.3783783783783799E-3"/>
        </c:manualLayout>
      </c:layout>
      <c:overlay val="0"/>
      <c:spPr>
        <a:noFill/>
        <a:ln>
          <a:noFill/>
        </a:ln>
        <a:effectLst/>
      </c:spPr>
      <c:txPr>
        <a:bodyPr rot="0" spcFirstLastPara="1" vertOverflow="ellipsis" vert="horz" wrap="square" anchor="ctr" anchorCtr="1"/>
        <a:lstStyle/>
        <a:p>
          <a:pPr>
            <a:defRPr lang="en-US"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'SEX RATIO COMPLETE'!$B$7</c:f>
              <c:strCache>
                <c:ptCount val="1"/>
                <c:pt idx="0">
                  <c:v>Total - 2001</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multiLvlStrRef>
              <c:f>'SEX RATIO COMPLETE'!$A$8:$A$16</c:f>
              <c:multiLvlStrCache>
                <c:ptCount val="7"/>
                <c:lvl>
                  <c:pt idx="0">
                    <c:v>A &amp; N Islands</c:v>
                  </c:pt>
                  <c:pt idx="1">
                    <c:v>Chandigarh</c:v>
                  </c:pt>
                  <c:pt idx="2">
                    <c:v>D &amp; N Haveli</c:v>
                  </c:pt>
                  <c:pt idx="3">
                    <c:v>Daman &amp; Diu</c:v>
                  </c:pt>
                  <c:pt idx="4">
                    <c:v>Lakshadweep</c:v>
                  </c:pt>
                  <c:pt idx="5">
                    <c:v>NCT of Delhi</c:v>
                  </c:pt>
                  <c:pt idx="6">
                    <c:v>Puducherry</c:v>
                  </c:pt>
                </c:lvl>
                <c:lvl>
                  <c:pt idx="0">
                    <c:v>U.T.</c:v>
                  </c:pt>
                </c:lvl>
              </c:multiLvlStrCache>
            </c:multiLvlStrRef>
          </c:cat>
          <c:val>
            <c:numRef>
              <c:f>'SEX RATIO COMPLETE'!$B$8:$B$16</c:f>
              <c:numCache>
                <c:formatCode>General</c:formatCode>
                <c:ptCount val="7"/>
                <c:pt idx="0">
                  <c:v>846</c:v>
                </c:pt>
                <c:pt idx="1">
                  <c:v>777</c:v>
                </c:pt>
                <c:pt idx="2">
                  <c:v>812</c:v>
                </c:pt>
                <c:pt idx="3">
                  <c:v>710</c:v>
                </c:pt>
                <c:pt idx="4">
                  <c:v>948</c:v>
                </c:pt>
                <c:pt idx="5">
                  <c:v>821</c:v>
                </c:pt>
                <c:pt idx="6">
                  <c:v>1001</c:v>
                </c:pt>
              </c:numCache>
            </c:numRef>
          </c:val>
          <c:extLst>
            <c:ext xmlns:c16="http://schemas.microsoft.com/office/drawing/2014/chart" uri="{C3380CC4-5D6E-409C-BE32-E72D297353CC}">
              <c16:uniqueId val="{00000000-0635-45FC-B31E-66129DFA0511}"/>
            </c:ext>
          </c:extLst>
        </c:ser>
        <c:ser>
          <c:idx val="1"/>
          <c:order val="1"/>
          <c:tx>
            <c:strRef>
              <c:f>'SEX RATIO COMPLETE'!$C$7</c:f>
              <c:strCache>
                <c:ptCount val="1"/>
                <c:pt idx="0">
                  <c:v>Sum of  Rural - 2011</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multiLvlStrRef>
              <c:f>'SEX RATIO COMPLETE'!$A$8:$A$16</c:f>
              <c:multiLvlStrCache>
                <c:ptCount val="7"/>
                <c:lvl>
                  <c:pt idx="0">
                    <c:v>A &amp; N Islands</c:v>
                  </c:pt>
                  <c:pt idx="1">
                    <c:v>Chandigarh</c:v>
                  </c:pt>
                  <c:pt idx="2">
                    <c:v>D &amp; N Haveli</c:v>
                  </c:pt>
                  <c:pt idx="3">
                    <c:v>Daman &amp; Diu</c:v>
                  </c:pt>
                  <c:pt idx="4">
                    <c:v>Lakshadweep</c:v>
                  </c:pt>
                  <c:pt idx="5">
                    <c:v>NCT of Delhi</c:v>
                  </c:pt>
                  <c:pt idx="6">
                    <c:v>Puducherry</c:v>
                  </c:pt>
                </c:lvl>
                <c:lvl>
                  <c:pt idx="0">
                    <c:v>U.T.</c:v>
                  </c:pt>
                </c:lvl>
              </c:multiLvlStrCache>
            </c:multiLvlStrRef>
          </c:cat>
          <c:val>
            <c:numRef>
              <c:f>'SEX RATIO COMPLETE'!$C$8:$C$16</c:f>
              <c:numCache>
                <c:formatCode>General</c:formatCode>
                <c:ptCount val="7"/>
                <c:pt idx="0">
                  <c:v>877</c:v>
                </c:pt>
                <c:pt idx="1">
                  <c:v>690</c:v>
                </c:pt>
                <c:pt idx="2">
                  <c:v>863</c:v>
                </c:pt>
                <c:pt idx="3">
                  <c:v>864</c:v>
                </c:pt>
                <c:pt idx="4">
                  <c:v>952</c:v>
                </c:pt>
                <c:pt idx="5">
                  <c:v>852</c:v>
                </c:pt>
                <c:pt idx="6">
                  <c:v>1028</c:v>
                </c:pt>
              </c:numCache>
            </c:numRef>
          </c:val>
          <c:extLst>
            <c:ext xmlns:c16="http://schemas.microsoft.com/office/drawing/2014/chart" uri="{C3380CC4-5D6E-409C-BE32-E72D297353CC}">
              <c16:uniqueId val="{00000001-0635-45FC-B31E-66129DFA0511}"/>
            </c:ext>
          </c:extLst>
        </c:ser>
        <c:ser>
          <c:idx val="2"/>
          <c:order val="2"/>
          <c:tx>
            <c:strRef>
              <c:f>'SEX RATIO COMPLETE'!$D$7</c:f>
              <c:strCache>
                <c:ptCount val="1"/>
                <c:pt idx="0">
                  <c:v>Sum of  Rural - 2001</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multiLvlStrRef>
              <c:f>'SEX RATIO COMPLETE'!$A$8:$A$16</c:f>
              <c:multiLvlStrCache>
                <c:ptCount val="7"/>
                <c:lvl>
                  <c:pt idx="0">
                    <c:v>A &amp; N Islands</c:v>
                  </c:pt>
                  <c:pt idx="1">
                    <c:v>Chandigarh</c:v>
                  </c:pt>
                  <c:pt idx="2">
                    <c:v>D &amp; N Haveli</c:v>
                  </c:pt>
                  <c:pt idx="3">
                    <c:v>Daman &amp; Diu</c:v>
                  </c:pt>
                  <c:pt idx="4">
                    <c:v>Lakshadweep</c:v>
                  </c:pt>
                  <c:pt idx="5">
                    <c:v>NCT of Delhi</c:v>
                  </c:pt>
                  <c:pt idx="6">
                    <c:v>Puducherry</c:v>
                  </c:pt>
                </c:lvl>
                <c:lvl>
                  <c:pt idx="0">
                    <c:v>U.T.</c:v>
                  </c:pt>
                </c:lvl>
              </c:multiLvlStrCache>
            </c:multiLvlStrRef>
          </c:cat>
          <c:val>
            <c:numRef>
              <c:f>'SEX RATIO COMPLETE'!$D$8:$D$16</c:f>
              <c:numCache>
                <c:formatCode>General</c:formatCode>
                <c:ptCount val="7"/>
                <c:pt idx="0">
                  <c:v>861</c:v>
                </c:pt>
                <c:pt idx="1">
                  <c:v>621</c:v>
                </c:pt>
                <c:pt idx="2">
                  <c:v>852</c:v>
                </c:pt>
                <c:pt idx="3">
                  <c:v>586</c:v>
                </c:pt>
                <c:pt idx="4">
                  <c:v>959</c:v>
                </c:pt>
                <c:pt idx="5">
                  <c:v>810</c:v>
                </c:pt>
                <c:pt idx="6">
                  <c:v>990</c:v>
                </c:pt>
              </c:numCache>
            </c:numRef>
          </c:val>
          <c:extLst>
            <c:ext xmlns:c16="http://schemas.microsoft.com/office/drawing/2014/chart" uri="{C3380CC4-5D6E-409C-BE32-E72D297353CC}">
              <c16:uniqueId val="{00000002-0635-45FC-B31E-66129DFA0511}"/>
            </c:ext>
          </c:extLst>
        </c:ser>
        <c:ser>
          <c:idx val="3"/>
          <c:order val="3"/>
          <c:tx>
            <c:strRef>
              <c:f>'SEX RATIO COMPLETE'!$E$7</c:f>
              <c:strCache>
                <c:ptCount val="1"/>
                <c:pt idx="0">
                  <c:v>Sum of Urban - 2011</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multiLvlStrRef>
              <c:f>'SEX RATIO COMPLETE'!$A$8:$A$16</c:f>
              <c:multiLvlStrCache>
                <c:ptCount val="7"/>
                <c:lvl>
                  <c:pt idx="0">
                    <c:v>A &amp; N Islands</c:v>
                  </c:pt>
                  <c:pt idx="1">
                    <c:v>Chandigarh</c:v>
                  </c:pt>
                  <c:pt idx="2">
                    <c:v>D &amp; N Haveli</c:v>
                  </c:pt>
                  <c:pt idx="3">
                    <c:v>Daman &amp; Diu</c:v>
                  </c:pt>
                  <c:pt idx="4">
                    <c:v>Lakshadweep</c:v>
                  </c:pt>
                  <c:pt idx="5">
                    <c:v>NCT of Delhi</c:v>
                  </c:pt>
                  <c:pt idx="6">
                    <c:v>Puducherry</c:v>
                  </c:pt>
                </c:lvl>
                <c:lvl>
                  <c:pt idx="0">
                    <c:v>U.T.</c:v>
                  </c:pt>
                </c:lvl>
              </c:multiLvlStrCache>
            </c:multiLvlStrRef>
          </c:cat>
          <c:val>
            <c:numRef>
              <c:f>'SEX RATIO COMPLETE'!$E$8:$E$16</c:f>
              <c:numCache>
                <c:formatCode>General</c:formatCode>
                <c:ptCount val="7"/>
                <c:pt idx="0">
                  <c:v>874</c:v>
                </c:pt>
                <c:pt idx="1">
                  <c:v>822</c:v>
                </c:pt>
                <c:pt idx="2">
                  <c:v>682</c:v>
                </c:pt>
                <c:pt idx="3">
                  <c:v>551</c:v>
                </c:pt>
                <c:pt idx="4">
                  <c:v>945</c:v>
                </c:pt>
                <c:pt idx="5">
                  <c:v>868</c:v>
                </c:pt>
                <c:pt idx="6">
                  <c:v>1042</c:v>
                </c:pt>
              </c:numCache>
            </c:numRef>
          </c:val>
          <c:extLst>
            <c:ext xmlns:c16="http://schemas.microsoft.com/office/drawing/2014/chart" uri="{C3380CC4-5D6E-409C-BE32-E72D297353CC}">
              <c16:uniqueId val="{00000003-0635-45FC-B31E-66129DFA0511}"/>
            </c:ext>
          </c:extLst>
        </c:ser>
        <c:ser>
          <c:idx val="4"/>
          <c:order val="4"/>
          <c:tx>
            <c:strRef>
              <c:f>'SEX RATIO COMPLETE'!$F$7</c:f>
              <c:strCache>
                <c:ptCount val="1"/>
                <c:pt idx="0">
                  <c:v>Sum of Urban - 2001</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multiLvlStrRef>
              <c:f>'SEX RATIO COMPLETE'!$A$8:$A$16</c:f>
              <c:multiLvlStrCache>
                <c:ptCount val="7"/>
                <c:lvl>
                  <c:pt idx="0">
                    <c:v>A &amp; N Islands</c:v>
                  </c:pt>
                  <c:pt idx="1">
                    <c:v>Chandigarh</c:v>
                  </c:pt>
                  <c:pt idx="2">
                    <c:v>D &amp; N Haveli</c:v>
                  </c:pt>
                  <c:pt idx="3">
                    <c:v>Daman &amp; Diu</c:v>
                  </c:pt>
                  <c:pt idx="4">
                    <c:v>Lakshadweep</c:v>
                  </c:pt>
                  <c:pt idx="5">
                    <c:v>NCT of Delhi</c:v>
                  </c:pt>
                  <c:pt idx="6">
                    <c:v>Puducherry</c:v>
                  </c:pt>
                </c:lvl>
                <c:lvl>
                  <c:pt idx="0">
                    <c:v>U.T.</c:v>
                  </c:pt>
                </c:lvl>
              </c:multiLvlStrCache>
            </c:multiLvlStrRef>
          </c:cat>
          <c:val>
            <c:numRef>
              <c:f>'SEX RATIO COMPLETE'!$F$8:$F$16</c:f>
              <c:numCache>
                <c:formatCode>General</c:formatCode>
                <c:ptCount val="7"/>
                <c:pt idx="0">
                  <c:v>815</c:v>
                </c:pt>
                <c:pt idx="1">
                  <c:v>796</c:v>
                </c:pt>
                <c:pt idx="2">
                  <c:v>691</c:v>
                </c:pt>
                <c:pt idx="3">
                  <c:v>984</c:v>
                </c:pt>
                <c:pt idx="4">
                  <c:v>935</c:v>
                </c:pt>
                <c:pt idx="5">
                  <c:v>822</c:v>
                </c:pt>
                <c:pt idx="6">
                  <c:v>1007</c:v>
                </c:pt>
              </c:numCache>
            </c:numRef>
          </c:val>
          <c:extLst>
            <c:ext xmlns:c16="http://schemas.microsoft.com/office/drawing/2014/chart" uri="{C3380CC4-5D6E-409C-BE32-E72D297353CC}">
              <c16:uniqueId val="{00000004-0635-45FC-B31E-66129DFA0511}"/>
            </c:ext>
          </c:extLst>
        </c:ser>
        <c:ser>
          <c:idx val="5"/>
          <c:order val="5"/>
          <c:tx>
            <c:strRef>
              <c:f>'SEX RATIO COMPLETE'!$G$7</c:f>
              <c:strCache>
                <c:ptCount val="1"/>
                <c:pt idx="0">
                  <c:v>Total - 2011</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multiLvlStrRef>
              <c:f>'SEX RATIO COMPLETE'!$A$8:$A$16</c:f>
              <c:multiLvlStrCache>
                <c:ptCount val="7"/>
                <c:lvl>
                  <c:pt idx="0">
                    <c:v>A &amp; N Islands</c:v>
                  </c:pt>
                  <c:pt idx="1">
                    <c:v>Chandigarh</c:v>
                  </c:pt>
                  <c:pt idx="2">
                    <c:v>D &amp; N Haveli</c:v>
                  </c:pt>
                  <c:pt idx="3">
                    <c:v>Daman &amp; Diu</c:v>
                  </c:pt>
                  <c:pt idx="4">
                    <c:v>Lakshadweep</c:v>
                  </c:pt>
                  <c:pt idx="5">
                    <c:v>NCT of Delhi</c:v>
                  </c:pt>
                  <c:pt idx="6">
                    <c:v>Puducherry</c:v>
                  </c:pt>
                </c:lvl>
                <c:lvl>
                  <c:pt idx="0">
                    <c:v>U.T.</c:v>
                  </c:pt>
                </c:lvl>
              </c:multiLvlStrCache>
            </c:multiLvlStrRef>
          </c:cat>
          <c:val>
            <c:numRef>
              <c:f>'SEX RATIO COMPLETE'!$G$8:$G$16</c:f>
              <c:numCache>
                <c:formatCode>General</c:formatCode>
                <c:ptCount val="7"/>
                <c:pt idx="0">
                  <c:v>876</c:v>
                </c:pt>
                <c:pt idx="1">
                  <c:v>818</c:v>
                </c:pt>
                <c:pt idx="2">
                  <c:v>774</c:v>
                </c:pt>
                <c:pt idx="3">
                  <c:v>618</c:v>
                </c:pt>
                <c:pt idx="4">
                  <c:v>946</c:v>
                </c:pt>
                <c:pt idx="5">
                  <c:v>868</c:v>
                </c:pt>
                <c:pt idx="6">
                  <c:v>1037</c:v>
                </c:pt>
              </c:numCache>
            </c:numRef>
          </c:val>
          <c:extLst>
            <c:ext xmlns:c16="http://schemas.microsoft.com/office/drawing/2014/chart" uri="{C3380CC4-5D6E-409C-BE32-E72D297353CC}">
              <c16:uniqueId val="{00000005-0635-45FC-B31E-66129DFA0511}"/>
            </c:ext>
          </c:extLst>
        </c:ser>
        <c:dLbls>
          <c:showLegendKey val="0"/>
          <c:showVal val="0"/>
          <c:showCatName val="0"/>
          <c:showSerName val="0"/>
          <c:showPercent val="0"/>
          <c:showBubbleSize val="0"/>
        </c:dLbls>
        <c:gapWidth val="315"/>
        <c:overlap val="-40"/>
        <c:axId val="-391872224"/>
        <c:axId val="-391862976"/>
      </c:barChart>
      <c:catAx>
        <c:axId val="-3918722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391862976"/>
        <c:crosses val="autoZero"/>
        <c:auto val="1"/>
        <c:lblAlgn val="ctr"/>
        <c:lblOffset val="100"/>
        <c:noMultiLvlLbl val="0"/>
      </c:catAx>
      <c:valAx>
        <c:axId val="-3918629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391872224"/>
        <c:crosses val="autoZero"/>
        <c:crossBetween val="between"/>
      </c:valAx>
      <c:spPr>
        <a:noFill/>
        <a:ln>
          <a:noFill/>
        </a:ln>
        <a:effectLst/>
      </c:spPr>
    </c:plotArea>
    <c:legend>
      <c:legendPos val="t"/>
      <c:layout>
        <c:manualLayout>
          <c:xMode val="edge"/>
          <c:yMode val="edge"/>
          <c:x val="0.55426290383840982"/>
          <c:y val="0.24831840086327159"/>
          <c:w val="0.42298652667432701"/>
          <c:h val="0.146422533220367"/>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en-US"/>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etp project vba POWERPIVOT (2)a.xlsm]2001!PivotTable9</c:name>
    <c:fmtId val="4"/>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dirty="0"/>
              <a:t>TOP</a:t>
            </a:r>
            <a:r>
              <a:rPr lang="en-US" baseline="0" dirty="0"/>
              <a:t> 5 SUB CATEGORY WISE LITERACY RATE</a:t>
            </a:r>
            <a:endParaRPr lang="en-US" dirty="0"/>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0578848392895142E-2"/>
          <c:y val="2.0809595638875297E-2"/>
          <c:w val="0.93888888888888899"/>
          <c:h val="0.83712962962963"/>
        </c:manualLayout>
      </c:layout>
      <c:barChart>
        <c:barDir val="col"/>
        <c:grouping val="clustered"/>
        <c:varyColors val="0"/>
        <c:ser>
          <c:idx val="0"/>
          <c:order val="0"/>
          <c:tx>
            <c:strRef>
              <c:f>'2001'!$B$3</c:f>
              <c:strCache>
                <c:ptCount val="1"/>
                <c:pt idx="0">
                  <c:v>Total</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'2001'!$A$4:$A$9</c:f>
              <c:strCache>
                <c:ptCount val="5"/>
                <c:pt idx="0">
                  <c:v>Kerala</c:v>
                </c:pt>
                <c:pt idx="1">
                  <c:v>Mizoram</c:v>
                </c:pt>
                <c:pt idx="2">
                  <c:v>Lakshadweep</c:v>
                </c:pt>
                <c:pt idx="3">
                  <c:v>Goa</c:v>
                </c:pt>
                <c:pt idx="4">
                  <c:v>Chandigarh</c:v>
                </c:pt>
              </c:strCache>
            </c:strRef>
          </c:cat>
          <c:val>
            <c:numRef>
              <c:f>'2001'!$B$4:$B$9</c:f>
              <c:numCache>
                <c:formatCode>General</c:formatCode>
                <c:ptCount val="5"/>
                <c:pt idx="0">
                  <c:v>90.86</c:v>
                </c:pt>
                <c:pt idx="1">
                  <c:v>88.8</c:v>
                </c:pt>
                <c:pt idx="2">
                  <c:v>86.66</c:v>
                </c:pt>
                <c:pt idx="3">
                  <c:v>82.01</c:v>
                </c:pt>
                <c:pt idx="4">
                  <c:v>81.94</c:v>
                </c:pt>
              </c:numCache>
            </c:numRef>
          </c:val>
          <c:extLst>
            <c:ext xmlns:c16="http://schemas.microsoft.com/office/drawing/2014/chart" uri="{C3380CC4-5D6E-409C-BE32-E72D297353CC}">
              <c16:uniqueId val="{00000000-56AD-4AC0-8EAD-F4EE68E6CCAC}"/>
            </c:ext>
          </c:extLst>
        </c:ser>
        <c:dLbls>
          <c:showLegendKey val="0"/>
          <c:showVal val="1"/>
          <c:showCatName val="0"/>
          <c:showSerName val="0"/>
          <c:showPercent val="0"/>
          <c:showBubbleSize val="0"/>
        </c:dLbls>
        <c:gapWidth val="219"/>
        <c:overlap val="-27"/>
        <c:axId val="262250048"/>
        <c:axId val="472709975"/>
      </c:barChart>
      <c:catAx>
        <c:axId val="26225004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72709975"/>
        <c:crosses val="autoZero"/>
        <c:auto val="1"/>
        <c:lblAlgn val="ctr"/>
        <c:lblOffset val="100"/>
        <c:noMultiLvlLbl val="0"/>
      </c:catAx>
      <c:valAx>
        <c:axId val="472709975"/>
        <c:scaling>
          <c:orientation val="minMax"/>
        </c:scaling>
        <c:delete val="1"/>
        <c:axPos val="l"/>
        <c:numFmt formatCode="General" sourceLinked="1"/>
        <c:majorTickMark val="none"/>
        <c:minorTickMark val="none"/>
        <c:tickLblPos val="nextTo"/>
        <c:crossAx val="26225004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etp project vba POWERPIVOT (2)a.xlsm]2001!PivotTable25</c:name>
    <c:fmtId val="4"/>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dirty="0"/>
              <a:t>TOP</a:t>
            </a:r>
            <a:r>
              <a:rPr lang="en-US" baseline="0" dirty="0"/>
              <a:t> 5 SEX RATIO OF SUB CATEGORY</a:t>
            </a:r>
            <a:endParaRPr lang="en-IN" dirty="0"/>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411111111111099"/>
          <c:y val="0.29027777579095598"/>
          <c:w val="0.77311111111111097"/>
          <c:h val="0.64175926124608096"/>
        </c:manualLayout>
      </c:layout>
      <c:barChart>
        <c:barDir val="col"/>
        <c:grouping val="clustered"/>
        <c:varyColors val="0"/>
        <c:ser>
          <c:idx val="0"/>
          <c:order val="0"/>
          <c:tx>
            <c:strRef>
              <c:f>'2001'!$B$23</c:f>
              <c:strCache>
                <c:ptCount val="1"/>
                <c:pt idx="0">
                  <c:v>Total</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'2001'!$A$24:$A$30</c:f>
              <c:strCache>
                <c:ptCount val="6"/>
                <c:pt idx="0">
                  <c:v>Kerala</c:v>
                </c:pt>
                <c:pt idx="1">
                  <c:v>Puducherry</c:v>
                </c:pt>
                <c:pt idx="2">
                  <c:v>Chhattisgarh</c:v>
                </c:pt>
                <c:pt idx="3">
                  <c:v>Tamil Nadu</c:v>
                </c:pt>
                <c:pt idx="4">
                  <c:v>Andhra Pradesh</c:v>
                </c:pt>
                <c:pt idx="5">
                  <c:v>Manipur</c:v>
                </c:pt>
              </c:strCache>
            </c:strRef>
          </c:cat>
          <c:val>
            <c:numRef>
              <c:f>'2001'!$B$24:$B$30</c:f>
              <c:numCache>
                <c:formatCode>General</c:formatCode>
                <c:ptCount val="6"/>
                <c:pt idx="0">
                  <c:v>1058</c:v>
                </c:pt>
                <c:pt idx="1">
                  <c:v>1001</c:v>
                </c:pt>
                <c:pt idx="2">
                  <c:v>989</c:v>
                </c:pt>
                <c:pt idx="3">
                  <c:v>987</c:v>
                </c:pt>
                <c:pt idx="4">
                  <c:v>978</c:v>
                </c:pt>
                <c:pt idx="5">
                  <c:v>978</c:v>
                </c:pt>
              </c:numCache>
            </c:numRef>
          </c:val>
          <c:extLst>
            <c:ext xmlns:c16="http://schemas.microsoft.com/office/drawing/2014/chart" uri="{C3380CC4-5D6E-409C-BE32-E72D297353CC}">
              <c16:uniqueId val="{00000000-5BDB-47AF-BBEC-4491B2798CC3}"/>
            </c:ext>
          </c:extLst>
        </c:ser>
        <c:dLbls>
          <c:showLegendKey val="0"/>
          <c:showVal val="1"/>
          <c:showCatName val="0"/>
          <c:showSerName val="0"/>
          <c:showPercent val="0"/>
          <c:showBubbleSize val="0"/>
        </c:dLbls>
        <c:gapWidth val="219"/>
        <c:overlap val="-27"/>
        <c:axId val="110876665"/>
        <c:axId val="281220428"/>
      </c:barChart>
      <c:catAx>
        <c:axId val="11087666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81220428"/>
        <c:crosses val="autoZero"/>
        <c:auto val="1"/>
        <c:lblAlgn val="ctr"/>
        <c:lblOffset val="100"/>
        <c:noMultiLvlLbl val="0"/>
      </c:catAx>
      <c:valAx>
        <c:axId val="281220428"/>
        <c:scaling>
          <c:orientation val="minMax"/>
        </c:scaling>
        <c:delete val="1"/>
        <c:axPos val="l"/>
        <c:numFmt formatCode="General" sourceLinked="1"/>
        <c:majorTickMark val="none"/>
        <c:minorTickMark val="none"/>
        <c:tickLblPos val="nextTo"/>
        <c:crossAx val="110876665"/>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[excel etp project.xlsx]CHANGE IN SEX RATIO!change_in_sex_ratio</c:name>
    <c:fmtId val="-1"/>
  </c:pivotSource>
  <c:chart>
    <c:title>
      <c:tx>
        <c:rich>
          <a:bodyPr rot="0" spcFirstLastPara="1" vertOverflow="ellipsis" vert="horz" wrap="square" anchor="ctr" anchorCtr="1"/>
          <a:lstStyle/>
          <a:p>
            <a:pPr>
              <a:defRPr lang="en-US" sz="1600" b="1" i="0" u="none" strike="noStrike" kern="1200" spc="100" baseline="0">
                <a:solidFill>
                  <a:schemeClr val="accent6">
                    <a:lumMod val="75000"/>
                  </a:schemeClr>
                </a:solidFill>
                <a:effectLst>
                  <a:outerShdw blurRad="50800" dist="38100" dir="5400000" algn="t" rotWithShape="0">
                    <a:prstClr val="black">
                      <a:alpha val="40000"/>
                    </a:prstClr>
                  </a:outerShdw>
                </a:effectLst>
                <a:latin typeface="+mn-lt"/>
                <a:ea typeface="+mn-ea"/>
                <a:cs typeface="+mn-cs"/>
              </a:defRPr>
            </a:pPr>
            <a:r>
              <a:rPr lang="en-IN" sz="1800" u="sng" baseline="0">
                <a:solidFill>
                  <a:schemeClr val="accent6">
                    <a:lumMod val="60000"/>
                    <a:lumOff val="40000"/>
                  </a:schemeClr>
                </a:solidFill>
                <a:latin typeface="AR CENA" panose="02000000000000000000" pitchFamily="2" charset="0"/>
              </a:rPr>
              <a:t>Change in sex ratio between 2001-11</a:t>
            </a:r>
          </a:p>
          <a:p>
            <a:pPr>
              <a:defRPr>
                <a:solidFill>
                  <a:schemeClr val="accent6">
                    <a:lumMod val="75000"/>
                  </a:schemeClr>
                </a:solidFill>
              </a:defRPr>
            </a:pPr>
            <a:endParaRPr lang="en-IN" sz="1800" baseline="0">
              <a:solidFill>
                <a:schemeClr val="accent6">
                  <a:lumMod val="75000"/>
                </a:schemeClr>
              </a:solidFill>
            </a:endParaRPr>
          </a:p>
        </c:rich>
      </c:tx>
      <c:layout>
        <c:manualLayout>
          <c:xMode val="edge"/>
          <c:yMode val="edge"/>
          <c:x val="4.7243417590209349E-2"/>
          <c:y val="3.4611058233105307E-4"/>
        </c:manualLayout>
      </c:layout>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accent6">
                  <a:lumMod val="7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2755424755279901"/>
          <c:y val="0.121314408067413"/>
          <c:w val="0.80540068855029501"/>
          <c:h val="0.77154916919431804"/>
        </c:manualLayout>
      </c:layout>
      <c:barChart>
        <c:barDir val="col"/>
        <c:grouping val="clustered"/>
        <c:varyColors val="0"/>
        <c:ser>
          <c:idx val="0"/>
          <c:order val="0"/>
          <c:tx>
            <c:strRef>
              <c:f>'CHANGE IN SEX RATIO'!$B$7</c:f>
              <c:strCache>
                <c:ptCount val="1"/>
                <c:pt idx="0">
                  <c:v>Total - 2001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'CHANGE IN SEX RATIO'!$A$8:$A$15</c:f>
              <c:strCache>
                <c:ptCount val="7"/>
                <c:pt idx="0">
                  <c:v>NCT of Delhi</c:v>
                </c:pt>
                <c:pt idx="1">
                  <c:v>Chandigarh</c:v>
                </c:pt>
                <c:pt idx="2">
                  <c:v>Puducherry</c:v>
                </c:pt>
                <c:pt idx="3">
                  <c:v>A &amp; N Islands</c:v>
                </c:pt>
                <c:pt idx="4">
                  <c:v>Lakshadweep</c:v>
                </c:pt>
                <c:pt idx="5">
                  <c:v>D &amp; N Haveli</c:v>
                </c:pt>
                <c:pt idx="6">
                  <c:v>Daman &amp; Diu</c:v>
                </c:pt>
              </c:strCache>
            </c:strRef>
          </c:cat>
          <c:val>
            <c:numRef>
              <c:f>'CHANGE IN SEX RATIO'!$B$8:$B$15</c:f>
              <c:numCache>
                <c:formatCode>General</c:formatCode>
                <c:ptCount val="7"/>
                <c:pt idx="0">
                  <c:v>821</c:v>
                </c:pt>
                <c:pt idx="1">
                  <c:v>777</c:v>
                </c:pt>
                <c:pt idx="2">
                  <c:v>1001</c:v>
                </c:pt>
                <c:pt idx="3">
                  <c:v>846</c:v>
                </c:pt>
                <c:pt idx="4">
                  <c:v>948</c:v>
                </c:pt>
                <c:pt idx="5">
                  <c:v>812</c:v>
                </c:pt>
                <c:pt idx="6">
                  <c:v>710</c:v>
                </c:pt>
              </c:numCache>
            </c:numRef>
          </c:val>
          <c:extLst>
            <c:ext xmlns:c16="http://schemas.microsoft.com/office/drawing/2014/chart" uri="{C3380CC4-5D6E-409C-BE32-E72D297353CC}">
              <c16:uniqueId val="{00000000-205D-4967-8622-D67B3F6FB6FD}"/>
            </c:ext>
          </c:extLst>
        </c:ser>
        <c:ser>
          <c:idx val="1"/>
          <c:order val="1"/>
          <c:tx>
            <c:strRef>
              <c:f>'CHANGE IN SEX RATIO'!$C$7</c:f>
              <c:strCache>
                <c:ptCount val="1"/>
                <c:pt idx="0">
                  <c:v>Total - 2011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'CHANGE IN SEX RATIO'!$A$8:$A$15</c:f>
              <c:strCache>
                <c:ptCount val="7"/>
                <c:pt idx="0">
                  <c:v>NCT of Delhi</c:v>
                </c:pt>
                <c:pt idx="1">
                  <c:v>Chandigarh</c:v>
                </c:pt>
                <c:pt idx="2">
                  <c:v>Puducherry</c:v>
                </c:pt>
                <c:pt idx="3">
                  <c:v>A &amp; N Islands</c:v>
                </c:pt>
                <c:pt idx="4">
                  <c:v>Lakshadweep</c:v>
                </c:pt>
                <c:pt idx="5">
                  <c:v>D &amp; N Haveli</c:v>
                </c:pt>
                <c:pt idx="6">
                  <c:v>Daman &amp; Diu</c:v>
                </c:pt>
              </c:strCache>
            </c:strRef>
          </c:cat>
          <c:val>
            <c:numRef>
              <c:f>'CHANGE IN SEX RATIO'!$C$8:$C$15</c:f>
              <c:numCache>
                <c:formatCode>General</c:formatCode>
                <c:ptCount val="7"/>
                <c:pt idx="0">
                  <c:v>868</c:v>
                </c:pt>
                <c:pt idx="1">
                  <c:v>818</c:v>
                </c:pt>
                <c:pt idx="2">
                  <c:v>1037</c:v>
                </c:pt>
                <c:pt idx="3">
                  <c:v>876</c:v>
                </c:pt>
                <c:pt idx="4">
                  <c:v>946</c:v>
                </c:pt>
                <c:pt idx="5">
                  <c:v>774</c:v>
                </c:pt>
                <c:pt idx="6">
                  <c:v>618</c:v>
                </c:pt>
              </c:numCache>
            </c:numRef>
          </c:val>
          <c:extLst>
            <c:ext xmlns:c16="http://schemas.microsoft.com/office/drawing/2014/chart" uri="{C3380CC4-5D6E-409C-BE32-E72D297353CC}">
              <c16:uniqueId val="{00000001-205D-4967-8622-D67B3F6FB6FD}"/>
            </c:ext>
          </c:extLst>
        </c:ser>
        <c:ser>
          <c:idx val="2"/>
          <c:order val="2"/>
          <c:tx>
            <c:strRef>
              <c:f>'CHANGE IN SEX RATIO'!$D$7</c:f>
              <c:strCache>
                <c:ptCount val="1"/>
                <c:pt idx="0">
                  <c:v>2011-2001 difference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'CHANGE IN SEX RATIO'!$A$8:$A$15</c:f>
              <c:strCache>
                <c:ptCount val="7"/>
                <c:pt idx="0">
                  <c:v>NCT of Delhi</c:v>
                </c:pt>
                <c:pt idx="1">
                  <c:v>Chandigarh</c:v>
                </c:pt>
                <c:pt idx="2">
                  <c:v>Puducherry</c:v>
                </c:pt>
                <c:pt idx="3">
                  <c:v>A &amp; N Islands</c:v>
                </c:pt>
                <c:pt idx="4">
                  <c:v>Lakshadweep</c:v>
                </c:pt>
                <c:pt idx="5">
                  <c:v>D &amp; N Haveli</c:v>
                </c:pt>
                <c:pt idx="6">
                  <c:v>Daman &amp; Diu</c:v>
                </c:pt>
              </c:strCache>
            </c:strRef>
          </c:cat>
          <c:val>
            <c:numRef>
              <c:f>'CHANGE IN SEX RATIO'!$D$8:$D$15</c:f>
              <c:numCache>
                <c:formatCode>General</c:formatCode>
                <c:ptCount val="7"/>
                <c:pt idx="0">
                  <c:v>47</c:v>
                </c:pt>
                <c:pt idx="1">
                  <c:v>41</c:v>
                </c:pt>
                <c:pt idx="2">
                  <c:v>36</c:v>
                </c:pt>
                <c:pt idx="3">
                  <c:v>30</c:v>
                </c:pt>
                <c:pt idx="4">
                  <c:v>-2</c:v>
                </c:pt>
                <c:pt idx="5">
                  <c:v>-38</c:v>
                </c:pt>
                <c:pt idx="6">
                  <c:v>-92</c:v>
                </c:pt>
              </c:numCache>
            </c:numRef>
          </c:val>
          <c:extLst>
            <c:ext xmlns:c16="http://schemas.microsoft.com/office/drawing/2014/chart" uri="{C3380CC4-5D6E-409C-BE32-E72D297353CC}">
              <c16:uniqueId val="{00000002-205D-4967-8622-D67B3F6FB6FD}"/>
            </c:ext>
          </c:extLst>
        </c:ser>
        <c:dLbls>
          <c:showLegendKey val="0"/>
          <c:showVal val="0"/>
          <c:showCatName val="0"/>
          <c:showSerName val="0"/>
          <c:showPercent val="0"/>
          <c:showBubbleSize val="0"/>
        </c:dLbls>
        <c:gapWidth val="59"/>
        <c:axId val="-391862432"/>
        <c:axId val="-391867872"/>
      </c:barChart>
      <c:catAx>
        <c:axId val="-391862432"/>
        <c:scaling>
          <c:orientation val="maxMin"/>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40" b="0" i="0" u="none" strike="noStrike" kern="1200" baseline="0">
                <a:solidFill>
                  <a:schemeClr val="lt1">
                    <a:lumMod val="85000"/>
                  </a:schemeClr>
                </a:solidFill>
                <a:latin typeface="Aharoni" panose="02010803020104030203" pitchFamily="2" charset="-79"/>
                <a:ea typeface="+mn-ea"/>
                <a:cs typeface="+mn-cs"/>
              </a:defRPr>
            </a:pPr>
            <a:endParaRPr lang="en-US"/>
          </a:p>
        </c:txPr>
        <c:crossAx val="-391867872"/>
        <c:crosses val="autoZero"/>
        <c:auto val="1"/>
        <c:lblAlgn val="ctr"/>
        <c:lblOffset val="100"/>
        <c:noMultiLvlLbl val="0"/>
      </c:catAx>
      <c:valAx>
        <c:axId val="-391867872"/>
        <c:scaling>
          <c:orientation val="minMax"/>
        </c:scaling>
        <c:delete val="0"/>
        <c:axPos val="r"/>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91862432"/>
        <c:crosses val="autoZero"/>
        <c:crossBetween val="between"/>
      </c:valAx>
      <c:spPr>
        <a:noFill/>
        <a:ln>
          <a:noFill/>
        </a:ln>
        <a:effectLst/>
      </c:spPr>
    </c:plotArea>
    <c:legend>
      <c:legendPos val="r"/>
      <c:layout>
        <c:manualLayout>
          <c:xMode val="edge"/>
          <c:yMode val="edge"/>
          <c:x val="9.1362555106031095E-3"/>
          <c:y val="0.204148447932017"/>
          <c:w val="0.14026964333458999"/>
          <c:h val="0.19494285354771901"/>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etp project.xlsx]ratio of U.T.!ratio_of_u.t._pivot</c:name>
    <c:fmtId val="-1"/>
  </c:pivotSource>
  <c:chart>
    <c:title>
      <c:tx>
        <c:rich>
          <a:bodyPr rot="0" spcFirstLastPara="1" vertOverflow="ellipsis" vert="horz" wrap="square" anchor="ctr" anchorCtr="1"/>
          <a:lstStyle/>
          <a:p>
            <a:pPr algn="ct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u="sng">
                <a:solidFill>
                  <a:srgbClr val="92D050"/>
                </a:solidFill>
                <a:latin typeface="AR CENA" panose="02000000000000000000" pitchFamily="2" charset="0"/>
              </a:rPr>
              <a:t>Ratio</a:t>
            </a:r>
            <a:r>
              <a:rPr lang="en-IN" u="sng" baseline="0">
                <a:solidFill>
                  <a:srgbClr val="92D050"/>
                </a:solidFill>
                <a:latin typeface="AR CENA" panose="02000000000000000000" pitchFamily="2" charset="0"/>
              </a:rPr>
              <a:t> of rural to urban sex ratio of union territories</a:t>
            </a:r>
          </a:p>
          <a:p>
            <a:pPr algn="ctr">
              <a:defRPr/>
            </a:pPr>
            <a:endParaRPr lang="en-IN"/>
          </a:p>
        </c:rich>
      </c:tx>
      <c:layout>
        <c:manualLayout>
          <c:xMode val="edge"/>
          <c:yMode val="edge"/>
          <c:x val="0.13478460285302535"/>
          <c:y val="1.7504210511163259E-3"/>
        </c:manualLayout>
      </c:layout>
      <c:overlay val="0"/>
      <c:spPr>
        <a:noFill/>
        <a:ln>
          <a:noFill/>
        </a:ln>
        <a:effectLst/>
      </c:spPr>
      <c:txPr>
        <a:bodyPr rot="0" spcFirstLastPara="1" vertOverflow="ellipsis" vert="horz" wrap="square" anchor="ctr" anchorCtr="1"/>
        <a:lstStyle/>
        <a:p>
          <a:pPr algn="ct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8886482939633"/>
          <c:y val="0.214989384288747"/>
          <c:w val="0.68652952755905505"/>
          <c:h val="0.55123861109717998"/>
        </c:manualLayout>
      </c:layout>
      <c:lineChart>
        <c:grouping val="standard"/>
        <c:varyColors val="0"/>
        <c:ser>
          <c:idx val="0"/>
          <c:order val="0"/>
          <c:tx>
            <c:strRef>
              <c:f>'ratio of U.T.'!$B$15</c:f>
              <c:strCache>
                <c:ptCount val="1"/>
                <c:pt idx="0">
                  <c:v>Ratio 2001</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solidFill>
                <a:schemeClr val="accent1">
                  <a:lumMod val="75000"/>
                </a:schemeClr>
              </a:solid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effectLst>
                      <a:outerShdw blurRad="50800" dist="50800" dir="5400000" algn="ctr" rotWithShape="0">
                        <a:schemeClr val="accent3">
                          <a:lumMod val="75000"/>
                        </a:schemeClr>
                      </a:outerShdw>
                    </a:effectLst>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'ratio of U.T.'!$A$16:$A$23</c:f>
              <c:strCache>
                <c:ptCount val="7"/>
                <c:pt idx="0">
                  <c:v>A &amp; N Islands</c:v>
                </c:pt>
                <c:pt idx="1">
                  <c:v>Chandigarh</c:v>
                </c:pt>
                <c:pt idx="2">
                  <c:v>D &amp; N Haveli</c:v>
                </c:pt>
                <c:pt idx="3">
                  <c:v>Daman &amp; Diu</c:v>
                </c:pt>
                <c:pt idx="4">
                  <c:v>Lakshadweep</c:v>
                </c:pt>
                <c:pt idx="5">
                  <c:v>NCT of Delhi</c:v>
                </c:pt>
                <c:pt idx="6">
                  <c:v>Puducherry</c:v>
                </c:pt>
              </c:strCache>
            </c:strRef>
          </c:cat>
          <c:val>
            <c:numRef>
              <c:f>'ratio of U.T.'!$B$16:$B$23</c:f>
              <c:numCache>
                <c:formatCode>0.00</c:formatCode>
                <c:ptCount val="7"/>
                <c:pt idx="0">
                  <c:v>1.0564417177914101</c:v>
                </c:pt>
                <c:pt idx="1">
                  <c:v>0.78015075376884402</c:v>
                </c:pt>
                <c:pt idx="2">
                  <c:v>1.23299565846599</c:v>
                </c:pt>
                <c:pt idx="3">
                  <c:v>0.595528455284553</c:v>
                </c:pt>
                <c:pt idx="4">
                  <c:v>1.02566844919786</c:v>
                </c:pt>
                <c:pt idx="5">
                  <c:v>0.98540145985401495</c:v>
                </c:pt>
                <c:pt idx="6">
                  <c:v>0.98311817279046698</c:v>
                </c:pt>
              </c:numCache>
            </c:numRef>
          </c:val>
          <c:smooth val="0"/>
          <c:extLst>
            <c:ext xmlns:c16="http://schemas.microsoft.com/office/drawing/2014/chart" uri="{C3380CC4-5D6E-409C-BE32-E72D297353CC}">
              <c16:uniqueId val="{00000000-50F4-4591-BF6A-FBE27590AE6D}"/>
            </c:ext>
          </c:extLst>
        </c:ser>
        <c:ser>
          <c:idx val="1"/>
          <c:order val="1"/>
          <c:tx>
            <c:strRef>
              <c:f>'ratio of U.T.'!$C$15</c:f>
              <c:strCache>
                <c:ptCount val="1"/>
                <c:pt idx="0">
                  <c:v>Ratio -2011</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solidFill>
                <a:schemeClr val="accent2">
                  <a:lumMod val="75000"/>
                </a:schemeClr>
              </a:solid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'ratio of U.T.'!$A$16:$A$23</c:f>
              <c:strCache>
                <c:ptCount val="7"/>
                <c:pt idx="0">
                  <c:v>A &amp; N Islands</c:v>
                </c:pt>
                <c:pt idx="1">
                  <c:v>Chandigarh</c:v>
                </c:pt>
                <c:pt idx="2">
                  <c:v>D &amp; N Haveli</c:v>
                </c:pt>
                <c:pt idx="3">
                  <c:v>Daman &amp; Diu</c:v>
                </c:pt>
                <c:pt idx="4">
                  <c:v>Lakshadweep</c:v>
                </c:pt>
                <c:pt idx="5">
                  <c:v>NCT of Delhi</c:v>
                </c:pt>
                <c:pt idx="6">
                  <c:v>Puducherry</c:v>
                </c:pt>
              </c:strCache>
            </c:strRef>
          </c:cat>
          <c:val>
            <c:numRef>
              <c:f>'ratio of U.T.'!$C$16:$C$23</c:f>
              <c:numCache>
                <c:formatCode>0.00</c:formatCode>
                <c:ptCount val="7"/>
                <c:pt idx="0">
                  <c:v>1.0034324942791799</c:v>
                </c:pt>
                <c:pt idx="1">
                  <c:v>0.839416058394161</c:v>
                </c:pt>
                <c:pt idx="2">
                  <c:v>1.26539589442815</c:v>
                </c:pt>
                <c:pt idx="3">
                  <c:v>1.56805807622505</c:v>
                </c:pt>
                <c:pt idx="4">
                  <c:v>1.00740740740741</c:v>
                </c:pt>
                <c:pt idx="5">
                  <c:v>0.981566820276498</c:v>
                </c:pt>
                <c:pt idx="6">
                  <c:v>0.986564299424184</c:v>
                </c:pt>
              </c:numCache>
            </c:numRef>
          </c:val>
          <c:smooth val="0"/>
          <c:extLst>
            <c:ext xmlns:c16="http://schemas.microsoft.com/office/drawing/2014/chart" uri="{C3380CC4-5D6E-409C-BE32-E72D297353CC}">
              <c16:uniqueId val="{00000001-50F4-4591-BF6A-FBE27590AE6D}"/>
            </c:ext>
          </c:extLst>
        </c:ser>
        <c:ser>
          <c:idx val="2"/>
          <c:order val="2"/>
          <c:tx>
            <c:strRef>
              <c:f>'ratio of U.T.'!$D$15</c:f>
              <c:strCache>
                <c:ptCount val="1"/>
                <c:pt idx="0">
                  <c:v>Sum of AVERAGE</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'ratio of U.T.'!$A$16:$A$23</c:f>
              <c:strCache>
                <c:ptCount val="7"/>
                <c:pt idx="0">
                  <c:v>A &amp; N Islands</c:v>
                </c:pt>
                <c:pt idx="1">
                  <c:v>Chandigarh</c:v>
                </c:pt>
                <c:pt idx="2">
                  <c:v>D &amp; N Haveli</c:v>
                </c:pt>
                <c:pt idx="3">
                  <c:v>Daman &amp; Diu</c:v>
                </c:pt>
                <c:pt idx="4">
                  <c:v>Lakshadweep</c:v>
                </c:pt>
                <c:pt idx="5">
                  <c:v>NCT of Delhi</c:v>
                </c:pt>
                <c:pt idx="6">
                  <c:v>Puducherry</c:v>
                </c:pt>
              </c:strCache>
            </c:strRef>
          </c:cat>
          <c:val>
            <c:numRef>
              <c:f>'ratio of U.T.'!$D$16:$D$23</c:f>
              <c:numCache>
                <c:formatCode>General</c:formatCode>
                <c:ptCount val="7"/>
              </c:numCache>
            </c:numRef>
          </c:val>
          <c:smooth val="0"/>
          <c:extLst>
            <c:ext xmlns:c16="http://schemas.microsoft.com/office/drawing/2014/chart" uri="{C3380CC4-5D6E-409C-BE32-E72D297353CC}">
              <c16:uniqueId val="{00000002-50F4-4591-BF6A-FBE27590AE6D}"/>
            </c:ext>
          </c:extLst>
        </c:ser>
        <c:dLbls>
          <c:showLegendKey val="0"/>
          <c:showVal val="1"/>
          <c:showCatName val="0"/>
          <c:showSerName val="0"/>
          <c:showPercent val="0"/>
          <c:showBubbleSize val="0"/>
        </c:dLbls>
        <c:marker val="1"/>
        <c:smooth val="0"/>
        <c:axId val="-391865152"/>
        <c:axId val="-391873856"/>
      </c:lineChart>
      <c:catAx>
        <c:axId val="-39186515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lang="en-US" sz="900" b="1" i="0" u="none" strike="noStrike" kern="1200" normalizeH="0" baseline="0">
                <a:solidFill>
                  <a:schemeClr val="accent6">
                    <a:lumMod val="20000"/>
                    <a:lumOff val="80000"/>
                  </a:schemeClr>
                </a:solidFill>
                <a:latin typeface="Aharoni" panose="02010803020104030203" pitchFamily="2" charset="-79"/>
                <a:ea typeface="+mn-ea"/>
                <a:cs typeface="+mn-cs"/>
              </a:defRPr>
            </a:pPr>
            <a:endParaRPr lang="en-US"/>
          </a:p>
        </c:txPr>
        <c:crossAx val="-391873856"/>
        <c:crosses val="autoZero"/>
        <c:auto val="1"/>
        <c:lblAlgn val="ctr"/>
        <c:lblOffset val="100"/>
        <c:noMultiLvlLbl val="0"/>
      </c:catAx>
      <c:valAx>
        <c:axId val="-391873856"/>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solidFill>
            <a:schemeClr val="bg2">
              <a:lumMod val="10000"/>
            </a:schemeClr>
          </a:solid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91865152"/>
        <c:crosses val="autoZero"/>
        <c:crossBetween val="between"/>
      </c:valAx>
      <c:spPr>
        <a:noFill/>
        <a:ln>
          <a:noFill/>
        </a:ln>
        <a:effectLst/>
      </c:spPr>
    </c:plotArea>
    <c:legend>
      <c:legendPos val="r"/>
      <c:layout>
        <c:manualLayout>
          <c:xMode val="edge"/>
          <c:yMode val="edge"/>
          <c:x val="0.82486045494313198"/>
          <c:y val="0.13456408713242099"/>
          <c:w val="0.17513954505686799"/>
          <c:h val="0.21496965745523799"/>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etp project.xlsx]CSR VS SR!csr_s_sr_pivot</c:name>
    <c:fmtId val="-1"/>
  </c:pivotSource>
  <c:chart>
    <c:title>
      <c:tx>
        <c:rich>
          <a:bodyPr rot="0" spcFirstLastPara="1" vertOverflow="ellipsis" vert="horz" wrap="square" anchor="ctr" anchorCtr="1"/>
          <a:lstStyle/>
          <a:p>
            <a:pPr algn="ct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u="sng">
                <a:solidFill>
                  <a:srgbClr val="FFFF00"/>
                </a:solidFill>
                <a:latin typeface="AR CENA" panose="02000000000000000000" pitchFamily="2" charset="0"/>
              </a:rPr>
              <a:t>Child</a:t>
            </a:r>
            <a:r>
              <a:rPr lang="en-IN" u="sng" baseline="0">
                <a:solidFill>
                  <a:srgbClr val="FFFF00"/>
                </a:solidFill>
                <a:latin typeface="AR CENA" panose="02000000000000000000" pitchFamily="2" charset="0"/>
              </a:rPr>
              <a:t> sex ratio vs population sex ratio in states with major population</a:t>
            </a:r>
          </a:p>
          <a:p>
            <a:pPr algn="ctr">
              <a:defRPr/>
            </a:pPr>
            <a:endParaRPr lang="en-IN" u="sng"/>
          </a:p>
        </c:rich>
      </c:tx>
      <c:layout>
        <c:manualLayout>
          <c:xMode val="edge"/>
          <c:yMode val="edge"/>
          <c:x val="0.13899321470258275"/>
          <c:y val="0"/>
        </c:manualLayout>
      </c:layout>
      <c:overlay val="0"/>
      <c:spPr>
        <a:noFill/>
        <a:ln>
          <a:noFill/>
        </a:ln>
        <a:effectLst/>
      </c:spPr>
      <c:txPr>
        <a:bodyPr rot="0" spcFirstLastPara="1" vertOverflow="ellipsis" vert="horz" wrap="square" anchor="ctr" anchorCtr="1"/>
        <a:lstStyle/>
        <a:p>
          <a:pPr algn="ct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98721907073444"/>
          <c:y val="0.220180810731992"/>
          <c:w val="0.52509318055673104"/>
          <c:h val="0.54399861475648903"/>
        </c:manualLayout>
      </c:layout>
      <c:barChart>
        <c:barDir val="col"/>
        <c:grouping val="clustered"/>
        <c:varyColors val="0"/>
        <c:ser>
          <c:idx val="2"/>
          <c:order val="2"/>
          <c:tx>
            <c:strRef>
              <c:f>'CSR VS SR'!$D$7</c:f>
              <c:strCache>
                <c:ptCount val="1"/>
                <c:pt idx="0">
                  <c:v>Sum of Total - 2001</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'CSR VS SR'!$A$8:$A$13</c:f>
              <c:strCache>
                <c:ptCount val="5"/>
                <c:pt idx="0">
                  <c:v>Bihar</c:v>
                </c:pt>
                <c:pt idx="1">
                  <c:v>Madhya Pradesh</c:v>
                </c:pt>
                <c:pt idx="2">
                  <c:v>Maharashtra</c:v>
                </c:pt>
                <c:pt idx="3">
                  <c:v>Uttar Pradesh</c:v>
                </c:pt>
                <c:pt idx="4">
                  <c:v>West Bengal</c:v>
                </c:pt>
              </c:strCache>
            </c:strRef>
          </c:cat>
          <c:val>
            <c:numRef>
              <c:f>'CSR VS SR'!$D$8:$D$13</c:f>
              <c:numCache>
                <c:formatCode>General</c:formatCode>
                <c:ptCount val="5"/>
                <c:pt idx="0">
                  <c:v>919</c:v>
                </c:pt>
                <c:pt idx="1">
                  <c:v>919</c:v>
                </c:pt>
                <c:pt idx="2">
                  <c:v>922</c:v>
                </c:pt>
                <c:pt idx="3">
                  <c:v>898</c:v>
                </c:pt>
                <c:pt idx="4">
                  <c:v>934</c:v>
                </c:pt>
              </c:numCache>
            </c:numRef>
          </c:val>
          <c:extLst>
            <c:ext xmlns:c16="http://schemas.microsoft.com/office/drawing/2014/chart" uri="{C3380CC4-5D6E-409C-BE32-E72D297353CC}">
              <c16:uniqueId val="{00000000-35E7-4E48-BB82-1B7EF4884AFC}"/>
            </c:ext>
          </c:extLst>
        </c:ser>
        <c:ser>
          <c:idx val="3"/>
          <c:order val="3"/>
          <c:tx>
            <c:strRef>
              <c:f>'CSR VS SR'!$E$7</c:f>
              <c:strCache>
                <c:ptCount val="1"/>
                <c:pt idx="0">
                  <c:v>Sum of Total - 2011</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'CSR VS SR'!$A$8:$A$13</c:f>
              <c:strCache>
                <c:ptCount val="5"/>
                <c:pt idx="0">
                  <c:v>Bihar</c:v>
                </c:pt>
                <c:pt idx="1">
                  <c:v>Madhya Pradesh</c:v>
                </c:pt>
                <c:pt idx="2">
                  <c:v>Maharashtra</c:v>
                </c:pt>
                <c:pt idx="3">
                  <c:v>Uttar Pradesh</c:v>
                </c:pt>
                <c:pt idx="4">
                  <c:v>West Bengal</c:v>
                </c:pt>
              </c:strCache>
            </c:strRef>
          </c:cat>
          <c:val>
            <c:numRef>
              <c:f>'CSR VS SR'!$E$8:$E$13</c:f>
              <c:numCache>
                <c:formatCode>General</c:formatCode>
                <c:ptCount val="5"/>
                <c:pt idx="0">
                  <c:v>918</c:v>
                </c:pt>
                <c:pt idx="1">
                  <c:v>931</c:v>
                </c:pt>
                <c:pt idx="2">
                  <c:v>929</c:v>
                </c:pt>
                <c:pt idx="3">
                  <c:v>912</c:v>
                </c:pt>
                <c:pt idx="4">
                  <c:v>950</c:v>
                </c:pt>
              </c:numCache>
            </c:numRef>
          </c:val>
          <c:extLst>
            <c:ext xmlns:c16="http://schemas.microsoft.com/office/drawing/2014/chart" uri="{C3380CC4-5D6E-409C-BE32-E72D297353CC}">
              <c16:uniqueId val="{00000001-35E7-4E48-BB82-1B7EF4884AFC}"/>
            </c:ext>
          </c:extLst>
        </c:ser>
        <c:dLbls>
          <c:showLegendKey val="0"/>
          <c:showVal val="0"/>
          <c:showCatName val="0"/>
          <c:showSerName val="0"/>
          <c:showPercent val="0"/>
          <c:showBubbleSize val="0"/>
        </c:dLbls>
        <c:gapWidth val="219"/>
        <c:axId val="-391864064"/>
        <c:axId val="-391861888"/>
      </c:barChart>
      <c:lineChart>
        <c:grouping val="standard"/>
        <c:varyColors val="0"/>
        <c:ser>
          <c:idx val="0"/>
          <c:order val="0"/>
          <c:tx>
            <c:strRef>
              <c:f>'CSR VS SR'!$B$7</c:f>
              <c:strCache>
                <c:ptCount val="1"/>
                <c:pt idx="0">
                  <c:v>Sum of CSR Total - 2001</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'CSR VS SR'!$A$8:$A$13</c:f>
              <c:strCache>
                <c:ptCount val="5"/>
                <c:pt idx="0">
                  <c:v>Bihar</c:v>
                </c:pt>
                <c:pt idx="1">
                  <c:v>Madhya Pradesh</c:v>
                </c:pt>
                <c:pt idx="2">
                  <c:v>Maharashtra</c:v>
                </c:pt>
                <c:pt idx="3">
                  <c:v>Uttar Pradesh</c:v>
                </c:pt>
                <c:pt idx="4">
                  <c:v>West Bengal</c:v>
                </c:pt>
              </c:strCache>
            </c:strRef>
          </c:cat>
          <c:val>
            <c:numRef>
              <c:f>'CSR VS SR'!$B$8:$B$13</c:f>
              <c:numCache>
                <c:formatCode>General</c:formatCode>
                <c:ptCount val="5"/>
                <c:pt idx="0">
                  <c:v>942</c:v>
                </c:pt>
                <c:pt idx="1">
                  <c:v>932</c:v>
                </c:pt>
                <c:pt idx="2">
                  <c:v>913</c:v>
                </c:pt>
                <c:pt idx="3">
                  <c:v>916</c:v>
                </c:pt>
                <c:pt idx="4">
                  <c:v>960</c:v>
                </c:pt>
              </c:numCache>
            </c:numRef>
          </c:val>
          <c:smooth val="0"/>
          <c:extLst>
            <c:ext xmlns:c16="http://schemas.microsoft.com/office/drawing/2014/chart" uri="{C3380CC4-5D6E-409C-BE32-E72D297353CC}">
              <c16:uniqueId val="{00000002-35E7-4E48-BB82-1B7EF4884AFC}"/>
            </c:ext>
          </c:extLst>
        </c:ser>
        <c:ser>
          <c:idx val="1"/>
          <c:order val="1"/>
          <c:tx>
            <c:strRef>
              <c:f>'CSR VS SR'!$C$7</c:f>
              <c:strCache>
                <c:ptCount val="1"/>
                <c:pt idx="0">
                  <c:v>Sum of CSR Total - 2011</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'CSR VS SR'!$A$8:$A$13</c:f>
              <c:strCache>
                <c:ptCount val="5"/>
                <c:pt idx="0">
                  <c:v>Bihar</c:v>
                </c:pt>
                <c:pt idx="1">
                  <c:v>Madhya Pradesh</c:v>
                </c:pt>
                <c:pt idx="2">
                  <c:v>Maharashtra</c:v>
                </c:pt>
                <c:pt idx="3">
                  <c:v>Uttar Pradesh</c:v>
                </c:pt>
                <c:pt idx="4">
                  <c:v>West Bengal</c:v>
                </c:pt>
              </c:strCache>
            </c:strRef>
          </c:cat>
          <c:val>
            <c:numRef>
              <c:f>'CSR VS SR'!$C$8:$C$13</c:f>
              <c:numCache>
                <c:formatCode>General</c:formatCode>
                <c:ptCount val="5"/>
                <c:pt idx="0">
                  <c:v>935</c:v>
                </c:pt>
                <c:pt idx="1">
                  <c:v>918</c:v>
                </c:pt>
                <c:pt idx="2">
                  <c:v>894</c:v>
                </c:pt>
                <c:pt idx="3">
                  <c:v>902</c:v>
                </c:pt>
                <c:pt idx="4">
                  <c:v>956</c:v>
                </c:pt>
              </c:numCache>
            </c:numRef>
          </c:val>
          <c:smooth val="0"/>
          <c:extLst>
            <c:ext xmlns:c16="http://schemas.microsoft.com/office/drawing/2014/chart" uri="{C3380CC4-5D6E-409C-BE32-E72D297353CC}">
              <c16:uniqueId val="{00000003-35E7-4E48-BB82-1B7EF4884AFC}"/>
            </c:ext>
          </c:extLst>
        </c:ser>
        <c:dLbls>
          <c:showLegendKey val="0"/>
          <c:showVal val="0"/>
          <c:showCatName val="0"/>
          <c:showSerName val="0"/>
          <c:showPercent val="0"/>
          <c:showBubbleSize val="0"/>
        </c:dLbls>
        <c:marker val="1"/>
        <c:smooth val="0"/>
        <c:axId val="-391864064"/>
        <c:axId val="-391861888"/>
      </c:lineChart>
      <c:catAx>
        <c:axId val="-3918640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10" b="1" i="0" u="none" strike="noStrike" kern="1200" baseline="0">
                <a:solidFill>
                  <a:schemeClr val="lt1">
                    <a:lumMod val="85000"/>
                  </a:schemeClr>
                </a:solidFill>
                <a:latin typeface="Aharoni" panose="02010803020104030203" pitchFamily="2" charset="-79"/>
                <a:ea typeface="+mn-ea"/>
                <a:cs typeface="+mn-cs"/>
              </a:defRPr>
            </a:pPr>
            <a:endParaRPr lang="en-US"/>
          </a:p>
        </c:txPr>
        <c:crossAx val="-391861888"/>
        <c:crosses val="autoZero"/>
        <c:auto val="1"/>
        <c:lblAlgn val="ctr"/>
        <c:lblOffset val="100"/>
        <c:noMultiLvlLbl val="0"/>
      </c:catAx>
      <c:valAx>
        <c:axId val="-3918618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solidFill>
            <a:schemeClr val="tx2">
              <a:lumMod val="50000"/>
            </a:schemeClr>
          </a:solid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391864064"/>
        <c:crosses val="autoZero"/>
        <c:crossBetween val="between"/>
      </c:valAx>
      <c:spPr>
        <a:noFill/>
        <a:ln>
          <a:noFill/>
        </a:ln>
        <a:effectLst/>
      </c:spPr>
    </c:plotArea>
    <c:legend>
      <c:legendPos val="r"/>
      <c:layout>
        <c:manualLayout>
          <c:xMode val="edge"/>
          <c:yMode val="edge"/>
          <c:x val="0.74658162353361701"/>
          <c:y val="0.45442111402741298"/>
          <c:w val="0.23908145890365901"/>
          <c:h val="0.46065033537474498"/>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chemeClr val="accent3">
          <a:lumMod val="60000"/>
          <a:lumOff val="40000"/>
        </a:schemeClr>
      </a:solid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52D58B-0307-4575-ABE5-A97FE7BD7385}"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52D58B-0307-4575-ABE5-A97FE7BD7385}"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52D58B-0307-4575-ABE5-A97FE7BD7385}"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52D58B-0307-4575-ABE5-A97FE7BD7385}"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D58B-0307-4575-ABE5-A97FE7BD7385}"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52D58B-0307-4575-ABE5-A97FE7BD7385}"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52D58B-0307-4575-ABE5-A97FE7BD7385}" type="datetimeFigureOut">
              <a:rPr lang="en-IN" smtClean="0"/>
              <a:t>19-11-2019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52D58B-0307-4575-ABE5-A97FE7BD7385}" type="datetimeFigureOut">
              <a:rPr lang="en-IN" smtClean="0"/>
              <a:t>19-11-2019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2D58B-0307-4575-ABE5-A97FE7BD7385}" type="datetimeFigureOut">
              <a:rPr lang="en-IN" smtClean="0"/>
              <a:t>19-11-2019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D58B-0307-4575-ABE5-A97FE7BD7385}"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D58B-0307-4575-ABE5-A97FE7BD7385}"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31C1B-012B-4816-ABB3-FBDDB88A45D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2D58B-0307-4575-ABE5-A97FE7BD7385}" type="datetimeFigureOut">
              <a:rPr lang="en-IN" smtClean="0"/>
              <a:t>19-11-2019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31C1B-012B-4816-ABB3-FBDDB88A45D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4071" y="3272118"/>
            <a:ext cx="10414380" cy="2572870"/>
          </a:xfrm>
        </p:spPr>
        <p:txBody>
          <a:bodyPr>
            <a:normAutofit fontScale="47500" lnSpcReduction="20000"/>
          </a:bodyPr>
          <a:lstStyle/>
          <a:p>
            <a:r>
              <a:rPr lang="en-IN" sz="2800" b="1" dirty="0"/>
              <a:t>                                  </a:t>
            </a:r>
          </a:p>
          <a:p>
            <a:r>
              <a:rPr lang="en-IN" sz="8000" b="1" dirty="0"/>
              <a:t>                   </a:t>
            </a:r>
            <a:r>
              <a:rPr lang="en-IN" sz="9000" b="1" dirty="0"/>
              <a:t>PROJECT NAME- SEX RATIO</a:t>
            </a:r>
          </a:p>
          <a:p>
            <a:br>
              <a:rPr lang="en-IN" sz="7400" b="1" dirty="0"/>
            </a:br>
            <a:r>
              <a:rPr lang="en-IN" b="1" dirty="0"/>
              <a:t>                                                                          </a:t>
            </a:r>
          </a:p>
          <a:p>
            <a:pPr lvl="8" algn="r"/>
            <a:r>
              <a:rPr lang="en-IN" sz="4100" b="1" dirty="0"/>
              <a:t> </a:t>
            </a:r>
            <a:r>
              <a:rPr lang="en-IN" sz="4600" b="1" dirty="0"/>
              <a:t>Shyam Jat</a:t>
            </a:r>
          </a:p>
          <a:p>
            <a:pPr lvl="8" algn="r"/>
            <a:r>
              <a:rPr lang="en-IN" sz="4600" b="1" dirty="0"/>
              <a:t>(117</a:t>
            </a:r>
            <a:r>
              <a:rPr lang="en-US" altLang="en-IN" sz="4600" b="1" dirty="0"/>
              <a:t>15782</a:t>
            </a:r>
            <a:r>
              <a:rPr lang="en-IN" sz="4600" b="1" dirty="0"/>
              <a:t>)</a:t>
            </a:r>
          </a:p>
          <a:p>
            <a:pPr lvl="8" algn="r"/>
            <a:r>
              <a:rPr lang="en-IN" sz="4600" b="1" dirty="0"/>
              <a:t>    </a:t>
            </a:r>
            <a:r>
              <a:rPr lang="en-US" altLang="en-IN" sz="4600" b="1" dirty="0"/>
              <a:t>63</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556" y="224118"/>
            <a:ext cx="9272114"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32964" y="2967335"/>
            <a:ext cx="8910917" cy="2585323"/>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Wingdings" panose="05000000000000000000" pitchFamily="2" charset="2"/>
              </a:rPr>
              <a:t></a:t>
            </a:r>
          </a:p>
          <a:p>
            <a:pPr algn="ct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t>INTRODUCTION</a:t>
            </a:r>
          </a:p>
        </p:txBody>
      </p:sp>
      <p:sp>
        <p:nvSpPr>
          <p:cNvPr id="3" name="Content Placeholder 2"/>
          <p:cNvSpPr>
            <a:spLocks noGrp="1"/>
          </p:cNvSpPr>
          <p:nvPr>
            <p:ph idx="1"/>
          </p:nvPr>
        </p:nvSpPr>
        <p:spPr>
          <a:xfrm>
            <a:off x="1097280" y="1893861"/>
            <a:ext cx="10058400" cy="4023360"/>
          </a:xfrm>
        </p:spPr>
        <p:txBody>
          <a:bodyPr>
            <a:normAutofit fontScale="92500" lnSpcReduction="20000"/>
          </a:bodyPr>
          <a:lstStyle/>
          <a:p>
            <a:pPr marL="0" indent="0">
              <a:buNone/>
            </a:pPr>
            <a:r>
              <a:rPr lang="en-IN" sz="3600" dirty="0"/>
              <a:t>Sex ratio of human population is one of the basic demographic characteristics , which is extremely vital for any meaningful demographic analysis. Indian census has the tradition of bringing out  </a:t>
            </a:r>
            <a:r>
              <a:rPr lang="en-IN" sz="3600" dirty="0" err="1"/>
              <a:t>disaggretaed</a:t>
            </a:r>
            <a:r>
              <a:rPr lang="en-IN" sz="3600" dirty="0"/>
              <a:t> information by sex on various aspects of population. Primarily it is the simple count of males and females. Many socio-economic relationships intimately related to the balance or disparity between the number of males and females. Change in sex composition largely reflect the underlying socio-economic and cultural patterns of a society in different ways.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t>INTRODUCTION</a:t>
            </a:r>
          </a:p>
        </p:txBody>
      </p:sp>
      <p:sp>
        <p:nvSpPr>
          <p:cNvPr id="3" name="Content Placeholder 2"/>
          <p:cNvSpPr>
            <a:spLocks noGrp="1"/>
          </p:cNvSpPr>
          <p:nvPr>
            <p:ph idx="1"/>
          </p:nvPr>
        </p:nvSpPr>
        <p:spPr/>
        <p:txBody>
          <a:bodyPr>
            <a:normAutofit lnSpcReduction="10000"/>
          </a:bodyPr>
          <a:lstStyle/>
          <a:p>
            <a:pPr marL="0" indent="0">
              <a:buNone/>
            </a:pPr>
            <a:r>
              <a:rPr lang="en-IN" dirty="0"/>
              <a:t>The sex ratio is used to analyse number of </a:t>
            </a:r>
            <a:r>
              <a:rPr lang="en-US" altLang="en-IN" dirty="0"/>
              <a:t>fe</a:t>
            </a:r>
            <a:r>
              <a:rPr lang="en-IN" dirty="0"/>
              <a:t>male </a:t>
            </a:r>
            <a:r>
              <a:rPr lang="en-US" altLang="en-IN" dirty="0"/>
              <a:t>out of 1000</a:t>
            </a:r>
            <a:r>
              <a:rPr lang="en-IN" dirty="0"/>
              <a:t> women state of particular time.  It contain fields :-</a:t>
            </a:r>
          </a:p>
          <a:p>
            <a:pPr>
              <a:buFont typeface="Arial" panose="020B0604020202020204" pitchFamily="34" charset="0"/>
              <a:buChar char="•"/>
            </a:pPr>
            <a:r>
              <a:rPr lang="en-IN" dirty="0"/>
              <a:t>Year </a:t>
            </a:r>
            <a:r>
              <a:rPr lang="en-US" altLang="en-IN" dirty="0"/>
              <a:t>2001-2011</a:t>
            </a:r>
            <a:endParaRPr lang="en-IN" dirty="0"/>
          </a:p>
          <a:p>
            <a:pPr>
              <a:buFont typeface="Arial" panose="020B0604020202020204" pitchFamily="34" charset="0"/>
              <a:buChar char="•"/>
            </a:pPr>
            <a:r>
              <a:rPr lang="en-US" altLang="en-IN" dirty="0"/>
              <a:t>Child sex ratio</a:t>
            </a:r>
            <a:endParaRPr lang="en-IN" dirty="0"/>
          </a:p>
          <a:p>
            <a:pPr>
              <a:buFont typeface="Arial" panose="020B0604020202020204" pitchFamily="34" charset="0"/>
              <a:buChar char="•"/>
            </a:pPr>
            <a:r>
              <a:rPr lang="en-US" altLang="en-IN" dirty="0"/>
              <a:t>Sex ratio</a:t>
            </a:r>
            <a:endParaRPr lang="en-IN" dirty="0"/>
          </a:p>
          <a:p>
            <a:pPr>
              <a:buFont typeface="Arial" panose="020B0604020202020204" pitchFamily="34" charset="0"/>
              <a:buChar char="•"/>
            </a:pPr>
            <a:r>
              <a:rPr lang="en-US" altLang="en-IN" dirty="0"/>
              <a:t>Sex ratio of rural and urban</a:t>
            </a:r>
            <a:endParaRPr lang="en-IN" dirty="0"/>
          </a:p>
          <a:p>
            <a:pPr>
              <a:buFont typeface="Arial" panose="020B0604020202020204" pitchFamily="34" charset="0"/>
              <a:buChar char="•"/>
            </a:pPr>
            <a:r>
              <a:rPr lang="en-US" altLang="en-IN" dirty="0"/>
              <a:t>Sub </a:t>
            </a:r>
            <a:r>
              <a:rPr lang="en-IN" dirty="0"/>
              <a:t>Category</a:t>
            </a:r>
          </a:p>
          <a:p>
            <a:pPr>
              <a:buFont typeface="Arial" panose="020B0604020202020204" pitchFamily="34" charset="0"/>
              <a:buChar char="•"/>
            </a:pPr>
            <a:r>
              <a:rPr lang="en-IN" dirty="0"/>
              <a:t>Direction</a:t>
            </a:r>
          </a:p>
          <a:p>
            <a:pPr>
              <a:buFont typeface="Arial" panose="020B0604020202020204" pitchFamily="34" charset="0"/>
              <a:buChar char="•"/>
            </a:pPr>
            <a:r>
              <a:rPr lang="en-US" altLang="en-IN" dirty="0"/>
              <a:t>Decadal Growth ratio</a:t>
            </a: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5727032" y="1846052"/>
            <a:ext cx="5428648" cy="736282"/>
          </a:xfrm>
        </p:spPr>
        <p:txBody>
          <a:bodyPr/>
          <a:lstStyle/>
          <a:p>
            <a:r>
              <a:rPr lang="en-IN" dirty="0"/>
              <a:t>                         </a:t>
            </a:r>
            <a:endParaRPr lang="en-IN" b="1" dirty="0"/>
          </a:p>
        </p:txBody>
      </p:sp>
      <p:sp>
        <p:nvSpPr>
          <p:cNvPr id="100" name="Text Box 99"/>
          <p:cNvSpPr txBox="1"/>
          <p:nvPr/>
        </p:nvSpPr>
        <p:spPr>
          <a:xfrm>
            <a:off x="1297940" y="2091055"/>
            <a:ext cx="7338060" cy="2676525"/>
          </a:xfrm>
          <a:prstGeom prst="rect">
            <a:avLst/>
          </a:prstGeom>
          <a:noFill/>
          <a:ln w="9525">
            <a:noFill/>
          </a:ln>
        </p:spPr>
        <p:txBody>
          <a:bodyPr wrap="square">
            <a:spAutoFit/>
          </a:bodyPr>
          <a:lstStyle/>
          <a:p>
            <a:pPr indent="0"/>
            <a:r>
              <a:rPr lang="en-US" sz="1200" b="1" dirty="0">
                <a:solidFill>
                  <a:srgbClr val="000000"/>
                </a:solidFill>
                <a:latin typeface="Times New Roman" panose="02020603050405020304" charset="0"/>
              </a:rPr>
              <a:t>SEX RATIO</a:t>
            </a:r>
            <a:endParaRPr lang="en-US" sz="1200" b="0" u="sng" dirty="0">
              <a:solidFill>
                <a:srgbClr val="000000"/>
              </a:solidFill>
              <a:latin typeface="Times New Roman" panose="02020603050405020304" charset="0"/>
            </a:endParaRPr>
          </a:p>
          <a:p>
            <a:pPr indent="0"/>
            <a:r>
              <a:rPr lang="en-US" sz="1200" b="0" u="sng" dirty="0">
                <a:solidFill>
                  <a:srgbClr val="000000"/>
                </a:solidFill>
                <a:latin typeface="Times New Roman" panose="02020603050405020304" charset="0"/>
              </a:rPr>
              <a:t>Census Year </a:t>
            </a:r>
            <a:r>
              <a:rPr lang="en-US" sz="1200" b="0" dirty="0">
                <a:solidFill>
                  <a:srgbClr val="000000"/>
                </a:solidFill>
                <a:latin typeface="Times New Roman" panose="02020603050405020304" charset="0"/>
              </a:rPr>
              <a:t>                                                              </a:t>
            </a:r>
            <a:r>
              <a:rPr lang="en-US" sz="1200" b="0" u="sng" dirty="0">
                <a:solidFill>
                  <a:srgbClr val="000000"/>
                </a:solidFill>
                <a:latin typeface="Times New Roman" panose="02020603050405020304" charset="0"/>
              </a:rPr>
              <a:t> (Females per 1000 Male)</a:t>
            </a:r>
            <a:endParaRPr lang="en-US" sz="1200" b="0" dirty="0">
              <a:solidFill>
                <a:srgbClr val="000000"/>
              </a:solidFill>
              <a:latin typeface="Times New Roman" panose="02020603050405020304" charset="0"/>
            </a:endParaRPr>
          </a:p>
          <a:p>
            <a:pPr indent="0"/>
            <a:r>
              <a:rPr lang="en-US" sz="1200" b="0" dirty="0">
                <a:solidFill>
                  <a:srgbClr val="FF0000"/>
                </a:solidFill>
                <a:latin typeface="Times New Roman" panose="02020603050405020304" charset="0"/>
              </a:rPr>
              <a:t>1901                                                                            972</a:t>
            </a:r>
          </a:p>
          <a:p>
            <a:pPr indent="0"/>
            <a:r>
              <a:rPr lang="en-US" sz="1200" b="0" dirty="0">
                <a:solidFill>
                  <a:srgbClr val="000000"/>
                </a:solidFill>
                <a:latin typeface="Times New Roman" panose="02020603050405020304" charset="0"/>
              </a:rPr>
              <a:t>1911                                                                            964</a:t>
            </a:r>
          </a:p>
          <a:p>
            <a:pPr indent="0"/>
            <a:r>
              <a:rPr lang="en-US" sz="1200" b="0" dirty="0">
                <a:solidFill>
                  <a:srgbClr val="000000"/>
                </a:solidFill>
                <a:latin typeface="Times New Roman" panose="02020603050405020304" charset="0"/>
              </a:rPr>
              <a:t>1921                                                                            955</a:t>
            </a:r>
          </a:p>
          <a:p>
            <a:pPr indent="0"/>
            <a:r>
              <a:rPr lang="en-US" sz="1200" b="0" dirty="0">
                <a:solidFill>
                  <a:srgbClr val="000000"/>
                </a:solidFill>
                <a:latin typeface="Times New Roman" panose="02020603050405020304" charset="0"/>
              </a:rPr>
              <a:t>1931                                                                            950</a:t>
            </a:r>
          </a:p>
          <a:p>
            <a:pPr indent="0"/>
            <a:r>
              <a:rPr lang="en-US" sz="1200" b="0" dirty="0">
                <a:solidFill>
                  <a:srgbClr val="000000"/>
                </a:solidFill>
                <a:latin typeface="Times New Roman" panose="02020603050405020304" charset="0"/>
              </a:rPr>
              <a:t>1941                                                                            945</a:t>
            </a:r>
          </a:p>
          <a:p>
            <a:pPr indent="0"/>
            <a:r>
              <a:rPr lang="en-US" sz="1200" b="0" dirty="0">
                <a:solidFill>
                  <a:srgbClr val="000000"/>
                </a:solidFill>
                <a:latin typeface="Times New Roman" panose="02020603050405020304" charset="0"/>
              </a:rPr>
              <a:t>1951                                                                            946</a:t>
            </a:r>
          </a:p>
          <a:p>
            <a:pPr indent="0"/>
            <a:r>
              <a:rPr lang="en-US" sz="1200" b="0" dirty="0">
                <a:solidFill>
                  <a:srgbClr val="000000"/>
                </a:solidFill>
                <a:latin typeface="Times New Roman" panose="02020603050405020304" charset="0"/>
              </a:rPr>
              <a:t>1961                                                                            941</a:t>
            </a:r>
          </a:p>
          <a:p>
            <a:pPr indent="0"/>
            <a:r>
              <a:rPr lang="en-US" sz="1200" b="0" dirty="0">
                <a:solidFill>
                  <a:srgbClr val="000000"/>
                </a:solidFill>
                <a:latin typeface="Times New Roman" panose="02020603050405020304" charset="0"/>
              </a:rPr>
              <a:t>1971                                                                            930</a:t>
            </a:r>
          </a:p>
          <a:p>
            <a:pPr indent="0"/>
            <a:r>
              <a:rPr lang="en-US" sz="1200" b="0" dirty="0">
                <a:solidFill>
                  <a:srgbClr val="000000"/>
                </a:solidFill>
                <a:latin typeface="Times New Roman" panose="02020603050405020304" charset="0"/>
              </a:rPr>
              <a:t>1981                                                                            934</a:t>
            </a:r>
          </a:p>
          <a:p>
            <a:pPr indent="0"/>
            <a:r>
              <a:rPr lang="en-US" sz="1200" b="0" dirty="0">
                <a:solidFill>
                  <a:srgbClr val="00B050"/>
                </a:solidFill>
                <a:latin typeface="Times New Roman" panose="02020603050405020304" charset="0"/>
              </a:rPr>
              <a:t>1991                                                                            927</a:t>
            </a:r>
          </a:p>
          <a:p>
            <a:pPr indent="0"/>
            <a:r>
              <a:rPr lang="en-US" sz="1200" b="0" dirty="0">
                <a:solidFill>
                  <a:srgbClr val="000000"/>
                </a:solidFill>
                <a:latin typeface="Times New Roman" panose="02020603050405020304" charset="0"/>
              </a:rPr>
              <a:t>2001                                                                            933</a:t>
            </a:r>
          </a:p>
          <a:p>
            <a:pPr indent="0"/>
            <a:r>
              <a:rPr lang="en-US" sz="1200" b="0" dirty="0">
                <a:solidFill>
                  <a:srgbClr val="000000"/>
                </a:solidFill>
                <a:latin typeface="Times New Roman" panose="02020603050405020304" charset="0"/>
              </a:rPr>
              <a:t>2011                                                                            940</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E05EF5-BE09-4B30-A6DB-4F187E6AAD4D}"/>
              </a:ext>
            </a:extLst>
          </p:cNvPr>
          <p:cNvSpPr>
            <a:spLocks noGrp="1"/>
          </p:cNvSpPr>
          <p:nvPr>
            <p:ph type="body" idx="1"/>
          </p:nvPr>
        </p:nvSpPr>
        <p:spPr/>
        <p:txBody>
          <a:bodyPr>
            <a:normAutofit fontScale="92500" lnSpcReduction="20000"/>
          </a:bodyPr>
          <a:lstStyle/>
          <a:p>
            <a:r>
              <a:rPr lang="en-US" dirty="0"/>
              <a:t>Number of females per 1000 males across various zones of India like East, West, North and South.</a:t>
            </a:r>
            <a:endParaRPr lang="en-IN" dirty="0"/>
          </a:p>
          <a:p>
            <a:endParaRPr lang="en-IN" dirty="0"/>
          </a:p>
        </p:txBody>
      </p:sp>
      <p:sp>
        <p:nvSpPr>
          <p:cNvPr id="5" name="Text Placeholder 4">
            <a:extLst>
              <a:ext uri="{FF2B5EF4-FFF2-40B4-BE49-F238E27FC236}">
                <a16:creationId xmlns:a16="http://schemas.microsoft.com/office/drawing/2014/main" id="{CE8AF87B-BADA-43BA-9B7D-33B68D53B872}"/>
              </a:ext>
            </a:extLst>
          </p:cNvPr>
          <p:cNvSpPr>
            <a:spLocks noGrp="1"/>
          </p:cNvSpPr>
          <p:nvPr>
            <p:ph type="body" sz="quarter" idx="3"/>
          </p:nvPr>
        </p:nvSpPr>
        <p:spPr/>
        <p:txBody>
          <a:bodyPr>
            <a:normAutofit fontScale="92500" lnSpcReduction="20000"/>
          </a:bodyPr>
          <a:lstStyle/>
          <a:p>
            <a:r>
              <a:rPr lang="en-US" dirty="0"/>
              <a:t>ANALYSIS:-</a:t>
            </a:r>
            <a:endParaRPr lang="en-IN" dirty="0"/>
          </a:p>
        </p:txBody>
      </p:sp>
      <p:sp>
        <p:nvSpPr>
          <p:cNvPr id="6" name="Content Placeholder 5">
            <a:extLst>
              <a:ext uri="{FF2B5EF4-FFF2-40B4-BE49-F238E27FC236}">
                <a16:creationId xmlns:a16="http://schemas.microsoft.com/office/drawing/2014/main" id="{AD22A707-DDE2-4A7C-B201-71DEB568423C}"/>
              </a:ext>
            </a:extLst>
          </p:cNvPr>
          <p:cNvSpPr>
            <a:spLocks noGrp="1"/>
          </p:cNvSpPr>
          <p:nvPr>
            <p:ph sz="quarter" idx="4"/>
          </p:nvPr>
        </p:nvSpPr>
        <p:spPr/>
        <p:txBody>
          <a:bodyPr/>
          <a:lstStyle/>
          <a:p>
            <a:r>
              <a:rPr lang="en-US" dirty="0"/>
              <a:t>The analysis is basically a count of the number of females per 1000 males in various states and Union Territories of India.</a:t>
            </a:r>
            <a:endParaRPr lang="en-IN" dirty="0"/>
          </a:p>
          <a:p>
            <a:r>
              <a:rPr lang="en-US" dirty="0"/>
              <a:t>The above analysis gives us the graph of each state with their sex ratio in the year 2001 and 2011 and lets us see the differences.</a:t>
            </a:r>
            <a:endParaRPr lang="en-IN" dirty="0"/>
          </a:p>
          <a:p>
            <a:endParaRPr lang="en-IN" dirty="0"/>
          </a:p>
        </p:txBody>
      </p:sp>
      <p:graphicFrame>
        <p:nvGraphicFramePr>
          <p:cNvPr id="7" name="Content Placeholder 6">
            <a:extLst>
              <a:ext uri="{FF2B5EF4-FFF2-40B4-BE49-F238E27FC236}">
                <a16:creationId xmlns:a16="http://schemas.microsoft.com/office/drawing/2014/main" id="{1CDDDA7F-DC28-4D27-9BA5-C38924ADB19D}"/>
              </a:ext>
            </a:extLst>
          </p:cNvPr>
          <p:cNvGraphicFramePr>
            <a:graphicFrameLocks noGrp="1"/>
          </p:cNvGraphicFramePr>
          <p:nvPr>
            <p:ph sz="half" idx="2"/>
            <p:extLst>
              <p:ext uri="{D42A27DB-BD31-4B8C-83A1-F6EECF244321}">
                <p14:modId xmlns:p14="http://schemas.microsoft.com/office/powerpoint/2010/main" val="824029683"/>
              </p:ext>
            </p:extLst>
          </p:nvPr>
        </p:nvGraphicFramePr>
        <p:xfrm>
          <a:off x="-83820" y="2505075"/>
          <a:ext cx="6416040" cy="36845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079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000000-0008-0000-1000-000002000000}"/>
              </a:ext>
            </a:extLst>
          </p:cNvPr>
          <p:cNvGraphicFramePr>
            <a:graphicFrameLocks/>
          </p:cNvGraphicFramePr>
          <p:nvPr>
            <p:extLst>
              <p:ext uri="{D42A27DB-BD31-4B8C-83A1-F6EECF244321}">
                <p14:modId xmlns:p14="http://schemas.microsoft.com/office/powerpoint/2010/main" val="1324147905"/>
              </p:ext>
            </p:extLst>
          </p:nvPr>
        </p:nvGraphicFramePr>
        <p:xfrm>
          <a:off x="371225" y="2618922"/>
          <a:ext cx="5780270" cy="27479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00000000-0008-0000-1000-000003000000}"/>
              </a:ext>
            </a:extLst>
          </p:cNvPr>
          <p:cNvGraphicFramePr>
            <a:graphicFrameLocks/>
          </p:cNvGraphicFramePr>
          <p:nvPr>
            <p:extLst>
              <p:ext uri="{D42A27DB-BD31-4B8C-83A1-F6EECF244321}">
                <p14:modId xmlns:p14="http://schemas.microsoft.com/office/powerpoint/2010/main" val="2214419095"/>
              </p:ext>
            </p:extLst>
          </p:nvPr>
        </p:nvGraphicFramePr>
        <p:xfrm>
          <a:off x="5636645" y="2341110"/>
          <a:ext cx="5444990" cy="2770139"/>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79228C35-E319-4452-8005-1012B60F9338}"/>
              </a:ext>
            </a:extLst>
          </p:cNvPr>
          <p:cNvSpPr txBox="1"/>
          <p:nvPr/>
        </p:nvSpPr>
        <p:spPr>
          <a:xfrm>
            <a:off x="1272540" y="1021080"/>
            <a:ext cx="7261860" cy="369332"/>
          </a:xfrm>
          <a:prstGeom prst="rect">
            <a:avLst/>
          </a:prstGeom>
          <a:noFill/>
        </p:spPr>
        <p:txBody>
          <a:bodyPr wrap="square" rtlCol="0">
            <a:spAutoFit/>
          </a:bodyPr>
          <a:lstStyle/>
          <a:p>
            <a:r>
              <a:rPr lang="en-US" dirty="0"/>
              <a:t>KERALA IS HAVING MAXIMUM LITERACY RATE AND SEX RATIO</a:t>
            </a:r>
            <a:endParaRPr lang="en-IN" dirty="0"/>
          </a:p>
        </p:txBody>
      </p:sp>
    </p:spTree>
    <p:extLst>
      <p:ext uri="{BB962C8B-B14F-4D97-AF65-F5344CB8AC3E}">
        <p14:creationId xmlns:p14="http://schemas.microsoft.com/office/powerpoint/2010/main" val="298625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403861"/>
            <a:ext cx="5157787" cy="1181100"/>
          </a:xfrm>
        </p:spPr>
        <p:txBody>
          <a:bodyPr>
            <a:normAutofit lnSpcReduction="10000"/>
          </a:bodyPr>
          <a:lstStyle/>
          <a:p>
            <a:r>
              <a:rPr lang="en-US" dirty="0"/>
              <a:t>Change in the number of females per 1000 men across India.</a:t>
            </a:r>
            <a:endParaRPr lang="en-IN" dirty="0"/>
          </a:p>
          <a:p>
            <a:r>
              <a:rPr lang="en-IN" b="1" dirty="0"/>
              <a:t>         </a:t>
            </a:r>
          </a:p>
        </p:txBody>
      </p:sp>
      <p:sp>
        <p:nvSpPr>
          <p:cNvPr id="4" name="Content Placeholder 3"/>
          <p:cNvSpPr>
            <a:spLocks noGrp="1"/>
          </p:cNvSpPr>
          <p:nvPr>
            <p:ph sz="half" idx="2"/>
          </p:nvPr>
        </p:nvSpPr>
        <p:spPr/>
        <p:txBody>
          <a:bodyPr/>
          <a:lstStyle/>
          <a:p>
            <a:pPr marL="0" indent="0">
              <a:buNone/>
            </a:pPr>
            <a:endParaRPr lang="en-IN" dirty="0"/>
          </a:p>
          <a:p>
            <a:pPr marL="0" indent="0">
              <a:buNone/>
            </a:pPr>
            <a:endParaRPr lang="en-IN" dirty="0"/>
          </a:p>
          <a:p>
            <a:pPr marL="0" indent="0">
              <a:buNone/>
            </a:pPr>
            <a:r>
              <a:rPr lang="en-IN" b="1" dirty="0"/>
              <a:t> </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
        <p:nvSpPr>
          <p:cNvPr id="5" name="Text Placeholder 4"/>
          <p:cNvSpPr>
            <a:spLocks noGrp="1"/>
          </p:cNvSpPr>
          <p:nvPr>
            <p:ph type="body" sz="quarter" idx="3"/>
          </p:nvPr>
        </p:nvSpPr>
        <p:spPr/>
        <p:txBody>
          <a:bodyPr>
            <a:normAutofit lnSpcReduction="10000"/>
          </a:bodyPr>
          <a:lstStyle/>
          <a:p>
            <a:r>
              <a:rPr lang="en-IN" dirty="0"/>
              <a:t>                       </a:t>
            </a:r>
            <a:r>
              <a:rPr lang="en-IN" b="1" dirty="0"/>
              <a:t>CONCLUSION</a:t>
            </a:r>
          </a:p>
        </p:txBody>
      </p:sp>
      <p:sp>
        <p:nvSpPr>
          <p:cNvPr id="6" name="Content Placeholder 5"/>
          <p:cNvSpPr>
            <a:spLocks noGrp="1"/>
          </p:cNvSpPr>
          <p:nvPr>
            <p:ph sz="quarter" idx="4"/>
          </p:nvPr>
        </p:nvSpPr>
        <p:spPr/>
        <p:txBody>
          <a:bodyPr>
            <a:normAutofit/>
          </a:bodyPr>
          <a:lstStyle/>
          <a:p>
            <a:pPr marL="0" indent="0">
              <a:buNone/>
            </a:pPr>
            <a:r>
              <a:rPr lang="en-US" dirty="0"/>
              <a:t>The result of the analysis gives us the increment or decrement in the number of females per 1000 males between the year 2001 and 2011 with Kerala having the maximum sex ratio across India in both the year 2001 and 2011.</a:t>
            </a:r>
            <a:endParaRPr lang="en-IN" dirty="0"/>
          </a:p>
          <a:p>
            <a:pPr marL="0" indent="0">
              <a:buNone/>
            </a:pPr>
            <a:endParaRPr lang="en-IN" dirty="0"/>
          </a:p>
        </p:txBody>
      </p:sp>
      <p:graphicFrame>
        <p:nvGraphicFramePr>
          <p:cNvPr id="7" name="Chart 6">
            <a:extLst>
              <a:ext uri="{FF2B5EF4-FFF2-40B4-BE49-F238E27FC236}">
                <a16:creationId xmlns:a16="http://schemas.microsoft.com/office/drawing/2014/main" id="{6D244F80-AA8C-4A6D-BA63-06ADBFDEFAA0}"/>
              </a:ext>
            </a:extLst>
          </p:cNvPr>
          <p:cNvGraphicFramePr/>
          <p:nvPr>
            <p:extLst>
              <p:ext uri="{D42A27DB-BD31-4B8C-83A1-F6EECF244321}">
                <p14:modId xmlns:p14="http://schemas.microsoft.com/office/powerpoint/2010/main" val="1526583700"/>
              </p:ext>
            </p:extLst>
          </p:nvPr>
        </p:nvGraphicFramePr>
        <p:xfrm>
          <a:off x="88265" y="1925955"/>
          <a:ext cx="5909310" cy="41605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8" y="323851"/>
            <a:ext cx="5157787" cy="1238250"/>
          </a:xfrm>
        </p:spPr>
        <p:txBody>
          <a:bodyPr>
            <a:normAutofit/>
          </a:bodyPr>
          <a:lstStyle/>
          <a:p>
            <a:r>
              <a:rPr lang="en-US" dirty="0"/>
              <a:t>Ratio of rural sex ratio to urban sex ratio in union territories.</a:t>
            </a:r>
            <a:endParaRPr lang="en-IN" dirty="0"/>
          </a:p>
          <a:p>
            <a:r>
              <a:rPr lang="en-IN" dirty="0"/>
              <a:t>          </a:t>
            </a:r>
            <a:endParaRPr lang="en-IN" b="1" dirty="0"/>
          </a:p>
        </p:txBody>
      </p:sp>
      <p:sp>
        <p:nvSpPr>
          <p:cNvPr id="6" name="Content Placeholder 5"/>
          <p:cNvSpPr>
            <a:spLocks noGrp="1"/>
          </p:cNvSpPr>
          <p:nvPr>
            <p:ph sz="half" idx="2"/>
          </p:nvPr>
        </p:nvSpPr>
        <p:spPr/>
        <p:txBody>
          <a:bodyPr>
            <a:normAutofit/>
          </a:bodyPr>
          <a:lstStyle/>
          <a:p>
            <a:pPr marL="0" indent="0">
              <a:buNone/>
            </a:pPr>
            <a:endParaRPr lang="en-IN" b="1" dirty="0"/>
          </a:p>
          <a:p>
            <a:pPr>
              <a:buFont typeface="Arial" panose="020B0604020202020204" pitchFamily="34" charset="0"/>
              <a:buChar char="•"/>
            </a:pPr>
            <a:endParaRPr lang="en-IN" dirty="0"/>
          </a:p>
        </p:txBody>
      </p:sp>
      <p:sp>
        <p:nvSpPr>
          <p:cNvPr id="7" name="Text Placeholder 6"/>
          <p:cNvSpPr>
            <a:spLocks noGrp="1"/>
          </p:cNvSpPr>
          <p:nvPr>
            <p:ph type="body" sz="quarter" idx="3"/>
          </p:nvPr>
        </p:nvSpPr>
        <p:spPr/>
        <p:txBody>
          <a:bodyPr>
            <a:normAutofit/>
          </a:bodyPr>
          <a:lstStyle/>
          <a:p>
            <a:r>
              <a:rPr lang="en-IN" b="1" dirty="0"/>
              <a:t>                        Conclusion</a:t>
            </a:r>
          </a:p>
        </p:txBody>
      </p:sp>
      <p:sp>
        <p:nvSpPr>
          <p:cNvPr id="8" name="Content Placeholder 7"/>
          <p:cNvSpPr>
            <a:spLocks noGrp="1"/>
          </p:cNvSpPr>
          <p:nvPr>
            <p:ph sz="quarter" idx="4"/>
          </p:nvPr>
        </p:nvSpPr>
        <p:spPr/>
        <p:txBody>
          <a:bodyPr>
            <a:normAutofit/>
          </a:bodyPr>
          <a:lstStyle/>
          <a:p>
            <a:pPr marL="0" indent="0">
              <a:buNone/>
            </a:pPr>
            <a:r>
              <a:rPr lang="en-US" dirty="0"/>
              <a:t>This suggests that the Sex Ratio in Rural parts is better than the urban parts in the Union Territories (which is surprising!)</a:t>
            </a:r>
            <a:r>
              <a:rPr lang="en-IN" dirty="0"/>
              <a:t> but may be good and </a:t>
            </a:r>
            <a:r>
              <a:rPr lang="en-IN" dirty="0" err="1"/>
              <a:t>posistive</a:t>
            </a:r>
            <a:r>
              <a:rPr lang="en-IN" dirty="0"/>
              <a:t> too that </a:t>
            </a:r>
            <a:r>
              <a:rPr lang="en-IN" dirty="0" err="1"/>
              <a:t>atleast</a:t>
            </a:r>
            <a:r>
              <a:rPr lang="en-IN" dirty="0"/>
              <a:t> someone is taking care and good </a:t>
            </a:r>
            <a:r>
              <a:rPr lang="en-IN" dirty="0" err="1"/>
              <a:t>intiatives</a:t>
            </a:r>
            <a:endParaRPr lang="en-IN" dirty="0"/>
          </a:p>
          <a:p>
            <a:pPr marL="0" indent="0">
              <a:buNone/>
            </a:pPr>
            <a:r>
              <a:rPr lang="en-IN" dirty="0"/>
              <a:t> </a:t>
            </a:r>
            <a:endParaRPr lang="en-IN" b="1" dirty="0"/>
          </a:p>
        </p:txBody>
      </p:sp>
      <p:graphicFrame>
        <p:nvGraphicFramePr>
          <p:cNvPr id="9" name="Chart 8">
            <a:extLst>
              <a:ext uri="{FF2B5EF4-FFF2-40B4-BE49-F238E27FC236}">
                <a16:creationId xmlns:a16="http://schemas.microsoft.com/office/drawing/2014/main" id="{751E6364-3CF4-4405-9DE2-B32182542A09}"/>
              </a:ext>
            </a:extLst>
          </p:cNvPr>
          <p:cNvGraphicFramePr/>
          <p:nvPr>
            <p:extLst>
              <p:ext uri="{D42A27DB-BD31-4B8C-83A1-F6EECF244321}">
                <p14:modId xmlns:p14="http://schemas.microsoft.com/office/powerpoint/2010/main" val="1194151924"/>
              </p:ext>
            </p:extLst>
          </p:nvPr>
        </p:nvGraphicFramePr>
        <p:xfrm>
          <a:off x="100012" y="2366010"/>
          <a:ext cx="5984875" cy="41681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04800" y="1889760"/>
            <a:ext cx="5692775" cy="4299903"/>
          </a:xfrm>
        </p:spPr>
        <p:txBody>
          <a:bodyPr/>
          <a:lstStyle/>
          <a:p>
            <a:pPr marL="0" indent="0">
              <a:buNone/>
            </a:pPr>
            <a:r>
              <a:rPr lang="en-IN" b="1" dirty="0"/>
              <a:t>  </a:t>
            </a:r>
          </a:p>
        </p:txBody>
      </p:sp>
      <p:sp>
        <p:nvSpPr>
          <p:cNvPr id="11" name="Text Placeholder 10">
            <a:extLst>
              <a:ext uri="{FF2B5EF4-FFF2-40B4-BE49-F238E27FC236}">
                <a16:creationId xmlns:a16="http://schemas.microsoft.com/office/drawing/2014/main" id="{14C887A1-634F-4015-8B85-94B0E519CE7F}"/>
              </a:ext>
            </a:extLst>
          </p:cNvPr>
          <p:cNvSpPr>
            <a:spLocks noGrp="1"/>
          </p:cNvSpPr>
          <p:nvPr>
            <p:ph type="body" idx="1"/>
          </p:nvPr>
        </p:nvSpPr>
        <p:spPr>
          <a:xfrm>
            <a:off x="839788" y="1249681"/>
            <a:ext cx="5157787" cy="990600"/>
          </a:xfrm>
        </p:spPr>
        <p:txBody>
          <a:bodyPr>
            <a:normAutofit lnSpcReduction="10000"/>
          </a:bodyPr>
          <a:lstStyle/>
          <a:p>
            <a:r>
              <a:rPr lang="en-US" dirty="0"/>
              <a:t>Child Sex Ratio (0-6 years) vs Population Sex Ratio in 5 States with major population in India.</a:t>
            </a:r>
            <a:endParaRPr lang="en-IN" dirty="0"/>
          </a:p>
          <a:p>
            <a:endParaRPr lang="en-IN" dirty="0"/>
          </a:p>
        </p:txBody>
      </p:sp>
      <p:sp>
        <p:nvSpPr>
          <p:cNvPr id="13" name="Text Placeholder 12">
            <a:extLst>
              <a:ext uri="{FF2B5EF4-FFF2-40B4-BE49-F238E27FC236}">
                <a16:creationId xmlns:a16="http://schemas.microsoft.com/office/drawing/2014/main" id="{5AB1CD27-80E5-4903-AE1A-1BBCB8F0AFE8}"/>
              </a:ext>
            </a:extLst>
          </p:cNvPr>
          <p:cNvSpPr>
            <a:spLocks noGrp="1"/>
          </p:cNvSpPr>
          <p:nvPr>
            <p:ph type="body" sz="quarter" idx="3"/>
          </p:nvPr>
        </p:nvSpPr>
        <p:spPr/>
        <p:txBody>
          <a:bodyPr>
            <a:normAutofit lnSpcReduction="10000"/>
          </a:bodyPr>
          <a:lstStyle/>
          <a:p>
            <a:r>
              <a:rPr lang="en-US" dirty="0"/>
              <a:t>Conclusion</a:t>
            </a:r>
          </a:p>
          <a:p>
            <a:endParaRPr lang="en-IN" dirty="0"/>
          </a:p>
        </p:txBody>
      </p:sp>
      <p:graphicFrame>
        <p:nvGraphicFramePr>
          <p:cNvPr id="14" name="Chart 13">
            <a:extLst>
              <a:ext uri="{FF2B5EF4-FFF2-40B4-BE49-F238E27FC236}">
                <a16:creationId xmlns:a16="http://schemas.microsoft.com/office/drawing/2014/main" id="{261625EC-0FA7-41EB-A328-CB168B01C7F9}"/>
              </a:ext>
            </a:extLst>
          </p:cNvPr>
          <p:cNvGraphicFramePr/>
          <p:nvPr>
            <p:extLst>
              <p:ext uri="{D42A27DB-BD31-4B8C-83A1-F6EECF244321}">
                <p14:modId xmlns:p14="http://schemas.microsoft.com/office/powerpoint/2010/main" val="3461448033"/>
              </p:ext>
            </p:extLst>
          </p:nvPr>
        </p:nvGraphicFramePr>
        <p:xfrm>
          <a:off x="364490" y="2333148"/>
          <a:ext cx="5731510" cy="3326130"/>
        </p:xfrm>
        <a:graphic>
          <a:graphicData uri="http://schemas.openxmlformats.org/drawingml/2006/chart">
            <c:chart xmlns:c="http://schemas.openxmlformats.org/drawingml/2006/chart" xmlns:r="http://schemas.openxmlformats.org/officeDocument/2006/relationships" r:id="rId2"/>
          </a:graphicData>
        </a:graphic>
      </p:graphicFrame>
      <p:sp>
        <p:nvSpPr>
          <p:cNvPr id="15" name="Rectangle 14">
            <a:extLst>
              <a:ext uri="{FF2B5EF4-FFF2-40B4-BE49-F238E27FC236}">
                <a16:creationId xmlns:a16="http://schemas.microsoft.com/office/drawing/2014/main" id="{02C8353B-F1E7-49B4-9EBD-63CB0DD61DB9}"/>
              </a:ext>
            </a:extLst>
          </p:cNvPr>
          <p:cNvSpPr/>
          <p:nvPr/>
        </p:nvSpPr>
        <p:spPr>
          <a:xfrm>
            <a:off x="6507480" y="2574054"/>
            <a:ext cx="5577840" cy="1709892"/>
          </a:xfrm>
          <a:prstGeom prst="rect">
            <a:avLst/>
          </a:prstGeom>
        </p:spPr>
        <p:txBody>
          <a:bodyPr wrap="square">
            <a:spAutoFit/>
          </a:bodyPr>
          <a:lstStyle/>
          <a:p>
            <a:pPr marR="467995" algn="just">
              <a:lnSpc>
                <a:spcPct val="150000"/>
              </a:lnSpc>
              <a:spcAft>
                <a:spcPts val="1000"/>
              </a:spcAft>
              <a:tabLst>
                <a:tab pos="3886200" algn="l"/>
              </a:tabLst>
            </a:pPr>
            <a:r>
              <a:rPr lang="en-US" dirty="0">
                <a:latin typeface="Times New Roman" panose="02020603050405020304" pitchFamily="18" charset="0"/>
                <a:ea typeface="Calibri" panose="020F0502020204030204" pitchFamily="34" charset="0"/>
              </a:rPr>
              <a:t>This analysis lets us compare the Sex Ratio between the ages 0-6 years to that of the adults and makes us to find if the ratio remains constant or changes with age and the factors behind.</a:t>
            </a:r>
            <a:endParaRPr lang="en-IN" sz="1600" dirty="0">
              <a:effectLst/>
              <a:latin typeface="Calibri" panose="020F0502020204030204" pitchFamily="34" charset="0"/>
              <a:ea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144</TotalTime>
  <Words>504</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 CENA</vt:lpstr>
      <vt:lpstr>Arial</vt:lpstr>
      <vt:lpstr>Calibri</vt:lpstr>
      <vt:lpstr>Calibri Light</vt:lpstr>
      <vt:lpstr>Times New Roman</vt:lpstr>
      <vt:lpstr>Office Theme</vt:lpstr>
      <vt:lpstr>PowerPoint Presentation</vt:lpstr>
      <vt:lpstr>                         INTRODUCTION</vt:lpstr>
      <vt:lpstr>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shivanshi chadha</dc:creator>
  <cp:lastModifiedBy>Shyam jat</cp:lastModifiedBy>
  <cp:revision>26</cp:revision>
  <dcterms:created xsi:type="dcterms:W3CDTF">2019-11-19T04:03:00Z</dcterms:created>
  <dcterms:modified xsi:type="dcterms:W3CDTF">2019-11-19T10:24:16Z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1033-11.2.0.9031</vt:lpwstr>
  </property>
</Properties>
</file>