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937cde7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937cde7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9367a70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9367a70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937cde70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937cde70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937cde70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937cde70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36bceb4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36bceb4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936bceb4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36bceb4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936bceb43_4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36bceb43_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936bceb43_4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36bceb43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937cde7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37cde7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936bceb43_4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36bceb43_4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936bceb43_4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936bceb43_4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936bceb43_4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936bceb43_4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0" y="-3"/>
            <a:ext cx="8222100" cy="838800"/>
          </a:xfrm>
          <a:prstGeom prst="rect">
            <a:avLst/>
          </a:prstGeom>
          <a:effectLst>
            <a:outerShdw blurRad="57150" rotWithShape="0" algn="bl" dir="5400000" dist="19050">
              <a:srgbClr val="000000">
                <a:alpha val="21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t>Badminton Chatbot </a:t>
            </a:r>
            <a:endParaRPr b="1"/>
          </a:p>
        </p:txBody>
      </p:sp>
      <p:sp>
        <p:nvSpPr>
          <p:cNvPr id="135" name="Google Shape;135;p13"/>
          <p:cNvSpPr txBox="1"/>
          <p:nvPr>
            <p:ph idx="1" type="subTitle"/>
          </p:nvPr>
        </p:nvSpPr>
        <p:spPr>
          <a:xfrm>
            <a:off x="878925" y="695023"/>
            <a:ext cx="8520600" cy="733500"/>
          </a:xfrm>
          <a:prstGeom prst="rect">
            <a:avLst/>
          </a:prstGeom>
        </p:spPr>
        <p:txBody>
          <a:bodyPr anchorCtr="0" anchor="t" bIns="91425" lIns="91425" spcFirstLastPara="1" rIns="91425" wrap="square" tIns="91425">
            <a:noAutofit/>
          </a:bodyPr>
          <a:lstStyle/>
          <a:p>
            <a:pPr indent="457200" lvl="0" marL="4114800" rtl="0" algn="l">
              <a:spcBef>
                <a:spcPts val="0"/>
              </a:spcBef>
              <a:spcAft>
                <a:spcPts val="0"/>
              </a:spcAft>
              <a:buNone/>
            </a:pPr>
            <a:r>
              <a:rPr b="1" i="1" lang="en">
                <a:solidFill>
                  <a:srgbClr val="FFFF00"/>
                </a:solidFill>
              </a:rPr>
              <a:t>By : Guru Ravi Shanker</a:t>
            </a:r>
            <a:endParaRPr b="1" i="1">
              <a:solidFill>
                <a:srgbClr val="FFFF00"/>
              </a:solidFill>
            </a:endParaRPr>
          </a:p>
          <a:p>
            <a:pPr indent="0" lvl="0" marL="5029200" rtl="0" algn="l">
              <a:spcBef>
                <a:spcPts val="0"/>
              </a:spcBef>
              <a:spcAft>
                <a:spcPts val="0"/>
              </a:spcAft>
              <a:buNone/>
            </a:pPr>
            <a:r>
              <a:rPr b="1" i="1" lang="en">
                <a:solidFill>
                  <a:srgbClr val="FFFF00"/>
                </a:solidFill>
              </a:rPr>
              <a:t> An</a:t>
            </a:r>
            <a:r>
              <a:rPr b="1" i="1" lang="en">
                <a:solidFill>
                  <a:srgbClr val="FFFF00"/>
                </a:solidFill>
              </a:rPr>
              <a:t>ubhav Sharma</a:t>
            </a:r>
            <a:endParaRPr b="1" i="1">
              <a:solidFill>
                <a:srgbClr val="FFFF00"/>
              </a:solidFill>
            </a:endParaRPr>
          </a:p>
          <a:p>
            <a:pPr indent="0" lvl="0" marL="0" rtl="0" algn="l">
              <a:spcBef>
                <a:spcPts val="0"/>
              </a:spcBef>
              <a:spcAft>
                <a:spcPts val="0"/>
              </a:spcAft>
              <a:buNone/>
            </a:pPr>
            <a:r>
              <a:t/>
            </a:r>
            <a:endParaRPr b="1" i="1">
              <a:solidFill>
                <a:srgbClr val="FFFF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RESULTS</a:t>
            </a:r>
            <a:endParaRPr b="1" sz="3600"/>
          </a:p>
        </p:txBody>
      </p:sp>
      <p:sp>
        <p:nvSpPr>
          <p:cNvPr id="192" name="Google Shape;192;p22"/>
          <p:cNvSpPr txBox="1"/>
          <p:nvPr>
            <p:ph idx="1" type="body"/>
          </p:nvPr>
        </p:nvSpPr>
        <p:spPr>
          <a:xfrm>
            <a:off x="605975" y="1116150"/>
            <a:ext cx="7659000" cy="3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1.Input -&gt;प्रकाश पादुकोण कौन है </a:t>
            </a:r>
            <a:endParaRPr sz="1600"/>
          </a:p>
          <a:p>
            <a:pPr indent="0" lvl="0" marL="0" rtl="0" algn="l">
              <a:spcBef>
                <a:spcPts val="1600"/>
              </a:spcBef>
              <a:spcAft>
                <a:spcPts val="0"/>
              </a:spcAft>
              <a:buNone/>
            </a:pPr>
            <a:r>
              <a:rPr lang="en" sz="1600"/>
              <a:t>Output-&gt;बैडमिंटन खेल एक ऐसा खेल है जो हर उम्र के लोगों को अपनी ओर आकर्षित करता है।भारत में बैडमिंटन के कई महान् एकल खिलाड़ी हुए हैं, लेकिन भारतीय बैडमिंटन को सही मायने में दुनिया के सामने लाने का श्रेय जाता है- प्रकाश पादुकोण को, जिन्होंने 1981 के 'क्वालालांपुर विश्व कप फाइनल' में चीन के सुपरस्टार 'हान जियान' को 15-0 से हराकर चीनियों के सपनो को ध्वस्त कर दिया था</a:t>
            </a:r>
            <a:endParaRPr sz="1600"/>
          </a:p>
          <a:p>
            <a:pPr indent="0" lvl="0" marL="0" rtl="0" algn="l">
              <a:spcBef>
                <a:spcPts val="1600"/>
              </a:spcBef>
              <a:spcAft>
                <a:spcPts val="0"/>
              </a:spcAft>
              <a:buNone/>
            </a:pPr>
            <a:r>
              <a:rPr lang="en" sz="1600"/>
              <a:t>2.Input-&gt;शटलकॉक कितने किस्मों की होती है</a:t>
            </a:r>
            <a:endParaRPr sz="1600"/>
          </a:p>
          <a:p>
            <a:pPr indent="0" lvl="0" marL="0" rtl="0" algn="l">
              <a:spcBef>
                <a:spcPts val="1600"/>
              </a:spcBef>
              <a:spcAft>
                <a:spcPts val="1600"/>
              </a:spcAft>
              <a:buNone/>
            </a:pPr>
            <a:r>
              <a:rPr lang="en" sz="1600"/>
              <a:t>Output-&gt;इसके अतिरिक्त, नायलॉन शटलकॉक तीन किस्मों के होते हैं, हरेक किस्म अलग तरह के तापमान के लिए होते हैं।ये नायलॉन शटल या तो प्राकृतिक कॉर्क या कृत्रिम फोम बेस और प्लास्टिक के घेरे से बनाये जाते हैं।</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398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Errors </a:t>
            </a:r>
            <a:endParaRPr b="1" sz="3600"/>
          </a:p>
        </p:txBody>
      </p:sp>
      <p:sp>
        <p:nvSpPr>
          <p:cNvPr id="198" name="Google Shape;198;p23"/>
          <p:cNvSpPr txBox="1"/>
          <p:nvPr>
            <p:ph idx="1" type="body"/>
          </p:nvPr>
        </p:nvSpPr>
        <p:spPr>
          <a:xfrm>
            <a:off x="986450" y="735550"/>
            <a:ext cx="7408200" cy="3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1.Enhance semantic priority i.e statement with more semantic value should be returned accordingly.(Example : Output on different queries).</a:t>
            </a:r>
            <a:endParaRPr sz="1800"/>
          </a:p>
          <a:p>
            <a:pPr indent="0" lvl="0" marL="0" rtl="0" algn="l">
              <a:spcBef>
                <a:spcPts val="1600"/>
              </a:spcBef>
              <a:spcAft>
                <a:spcPts val="0"/>
              </a:spcAft>
              <a:buNone/>
            </a:pPr>
            <a:r>
              <a:rPr lang="en" sz="1800"/>
              <a:t>Eg . In the previous query regarding prakash padukone the second half holds more semantic importance as compared to the first part .</a:t>
            </a:r>
            <a:endParaRPr sz="1800"/>
          </a:p>
          <a:p>
            <a:pPr indent="0" lvl="0" marL="0" rtl="0" algn="l">
              <a:spcBef>
                <a:spcPts val="1600"/>
              </a:spcBef>
              <a:spcAft>
                <a:spcPts val="0"/>
              </a:spcAft>
              <a:buNone/>
            </a:pPr>
            <a:r>
              <a:rPr lang="en" sz="1800"/>
              <a:t>2. Certain errors regarding absolute text matching when more that one </a:t>
            </a:r>
            <a:r>
              <a:rPr lang="en" sz="1800"/>
              <a:t>occurrence</a:t>
            </a:r>
            <a:r>
              <a:rPr lang="en" sz="1800"/>
              <a:t> is there in  different contexts.</a:t>
            </a:r>
            <a:endParaRPr sz="1800"/>
          </a:p>
          <a:p>
            <a:pPr indent="0" lvl="0" marL="0" rtl="0" algn="l">
              <a:spcBef>
                <a:spcPts val="1600"/>
              </a:spcBef>
              <a:spcAft>
                <a:spcPts val="0"/>
              </a:spcAft>
              <a:buNone/>
            </a:pPr>
            <a:r>
              <a:rPr lang="en" sz="1800"/>
              <a:t>3. Anaphora resolution is not available.If input given has </a:t>
            </a:r>
            <a:r>
              <a:rPr lang="en" sz="1800"/>
              <a:t>pronouns</a:t>
            </a:r>
            <a:r>
              <a:rPr lang="en" sz="1800"/>
              <a:t> the output we get is not good .</a:t>
            </a:r>
            <a:endParaRPr sz="1800"/>
          </a:p>
          <a:p>
            <a:pPr indent="0" lvl="0" marL="0" rtl="0" algn="l">
              <a:spcBef>
                <a:spcPts val="1600"/>
              </a:spcBef>
              <a:spcAft>
                <a:spcPts val="0"/>
              </a:spcAft>
              <a:buNone/>
            </a:pPr>
            <a:r>
              <a:rPr lang="en" sz="1800"/>
              <a:t>4.Stemming not done properly for some words causing wrong matchings.</a:t>
            </a:r>
            <a:endParaRPr sz="1800"/>
          </a:p>
          <a:p>
            <a:pPr indent="0" lvl="0" marL="0" rtl="0" algn="l">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47500" y="350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IMPROVEMENTS</a:t>
            </a:r>
            <a:endParaRPr b="1" sz="3600"/>
          </a:p>
        </p:txBody>
      </p:sp>
      <p:sp>
        <p:nvSpPr>
          <p:cNvPr id="204" name="Google Shape;204;p24"/>
          <p:cNvSpPr txBox="1"/>
          <p:nvPr>
            <p:ph idx="1" type="body"/>
          </p:nvPr>
        </p:nvSpPr>
        <p:spPr>
          <a:xfrm>
            <a:off x="1113125" y="1265000"/>
            <a:ext cx="7480500" cy="3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1)Having a Lemmatizer will improve the accuracy.</a:t>
            </a:r>
            <a:endParaRPr sz="1800"/>
          </a:p>
          <a:p>
            <a:pPr indent="0" lvl="0" marL="0" rtl="0" algn="l">
              <a:spcBef>
                <a:spcPts val="1600"/>
              </a:spcBef>
              <a:spcAft>
                <a:spcPts val="1600"/>
              </a:spcAft>
              <a:buNone/>
            </a:pPr>
            <a:r>
              <a:rPr lang="en" sz="1800"/>
              <a:t>2)Including more data to answer wide range of queries or a better way of Data Extraction.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922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Introduction</a:t>
            </a:r>
            <a:r>
              <a:rPr lang="en"/>
              <a:t> </a:t>
            </a:r>
            <a:endParaRPr/>
          </a:p>
        </p:txBody>
      </p:sp>
      <p:sp>
        <p:nvSpPr>
          <p:cNvPr id="141" name="Google Shape;141;p14"/>
          <p:cNvSpPr txBox="1"/>
          <p:nvPr>
            <p:ph idx="1" type="body"/>
          </p:nvPr>
        </p:nvSpPr>
        <p:spPr>
          <a:xfrm>
            <a:off x="0" y="1392825"/>
            <a:ext cx="8520600" cy="348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t>We have designed a chatbot , which specifically just like BASEBALL (chatbot on the game of Baseball , which used the matching against the templates from its database to answer the queries of the users) answers questions or queries related to badminton , but in a bit more interactive way and allows you to be flexible with your words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4707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Domain</a:t>
            </a:r>
            <a:r>
              <a:rPr b="1" lang="en" sz="3600"/>
              <a:t> </a:t>
            </a:r>
            <a:endParaRPr b="1" sz="3600"/>
          </a:p>
        </p:txBody>
      </p:sp>
      <p:sp>
        <p:nvSpPr>
          <p:cNvPr id="147" name="Google Shape;147;p15"/>
          <p:cNvSpPr txBox="1"/>
          <p:nvPr>
            <p:ph idx="1" type="body"/>
          </p:nvPr>
        </p:nvSpPr>
        <p:spPr>
          <a:xfrm>
            <a:off x="470700" y="1567550"/>
            <a:ext cx="7865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t>Our bot can answer different sort of queries related to the game of badminton (including features of the game , its rules, some of its records and its history).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470700" y="0"/>
            <a:ext cx="7475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Constraints /</a:t>
            </a:r>
            <a:r>
              <a:rPr b="1" lang="en" sz="4000"/>
              <a:t>Prerequisites</a:t>
            </a:r>
            <a:r>
              <a:rPr b="1" lang="en" sz="4000"/>
              <a:t>	</a:t>
            </a:r>
            <a:endParaRPr b="1" sz="3600"/>
          </a:p>
        </p:txBody>
      </p:sp>
      <p:sp>
        <p:nvSpPr>
          <p:cNvPr id="153" name="Google Shape;153;p16"/>
          <p:cNvSpPr txBox="1"/>
          <p:nvPr>
            <p:ph idx="1" type="body"/>
          </p:nvPr>
        </p:nvSpPr>
        <p:spPr>
          <a:xfrm>
            <a:off x="470700" y="1381200"/>
            <a:ext cx="7865700" cy="36342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sz="2800"/>
              <a:t>Queries should stick (other than certain salutations) to the theme.</a:t>
            </a:r>
            <a:endParaRPr sz="2800"/>
          </a:p>
          <a:p>
            <a:pPr indent="-406400" lvl="0" marL="457200" rtl="0" algn="l">
              <a:spcBef>
                <a:spcPts val="0"/>
              </a:spcBef>
              <a:spcAft>
                <a:spcPts val="0"/>
              </a:spcAft>
              <a:buSzPts val="2800"/>
              <a:buAutoNum type="arabicPeriod"/>
            </a:pPr>
            <a:r>
              <a:rPr lang="en" sz="2800"/>
              <a:t>Language :  Hindi or code mixed (with Any language) but the keyword must be in Hindi.</a:t>
            </a:r>
            <a:endParaRPr sz="2800"/>
          </a:p>
          <a:p>
            <a:pPr indent="-406400" lvl="0" marL="457200" rtl="0" algn="l">
              <a:spcBef>
                <a:spcPts val="0"/>
              </a:spcBef>
              <a:spcAft>
                <a:spcPts val="0"/>
              </a:spcAft>
              <a:buSzPts val="2800"/>
              <a:buAutoNum type="arabicPeriod"/>
            </a:pPr>
            <a:r>
              <a:rPr lang="en" sz="2800"/>
              <a:t>Need to install the nltk package,re,bs for python.</a:t>
            </a:r>
            <a:endParaRPr sz="2800"/>
          </a:p>
          <a:p>
            <a:pPr indent="0" lvl="0" marL="0" rtl="0" algn="l">
              <a:spcBef>
                <a:spcPts val="1600"/>
              </a:spcBef>
              <a:spcAft>
                <a:spcPts val="0"/>
              </a:spcAft>
              <a:buNone/>
            </a:pPr>
            <a:r>
              <a:t/>
            </a:r>
            <a:endParaRPr sz="2800"/>
          </a:p>
          <a:p>
            <a:pPr indent="0" lvl="0" marL="0" rtl="0" algn="l">
              <a:spcBef>
                <a:spcPts val="1600"/>
              </a:spcBef>
              <a:spcAft>
                <a:spcPts val="1600"/>
              </a:spcAft>
              <a:buNone/>
            </a:pPr>
            <a:r>
              <a:rPr lang="en" sz="1800"/>
              <a:t>**keyword-word containing the major information**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398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Algorithm/methodology used </a:t>
            </a:r>
            <a:r>
              <a:rPr b="1" lang="en" sz="4000"/>
              <a:t>	</a:t>
            </a:r>
            <a:endParaRPr b="1" sz="3600"/>
          </a:p>
        </p:txBody>
      </p:sp>
      <p:sp>
        <p:nvSpPr>
          <p:cNvPr id="159" name="Google Shape;159;p17"/>
          <p:cNvSpPr txBox="1"/>
          <p:nvPr>
            <p:ph idx="1" type="body"/>
          </p:nvPr>
        </p:nvSpPr>
        <p:spPr>
          <a:xfrm>
            <a:off x="345725" y="1313900"/>
            <a:ext cx="7865700" cy="363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There were various little methodology used at each and every single step but our major algorithm was the cosine similarity where we </a:t>
            </a:r>
            <a:r>
              <a:rPr lang="en" sz="1800"/>
              <a:t>compute</a:t>
            </a:r>
            <a:r>
              <a:rPr lang="en" sz="1800"/>
              <a:t> the measure of similarity between two non zero vectors of an inner product space that measure the cosine of the angle between them.Thus by matching the similarity between words of our dataset and the user’s query , we try to configure an optimal answer for each query.  </a:t>
            </a:r>
            <a:endParaRPr sz="1800"/>
          </a:p>
        </p:txBody>
      </p:sp>
      <p:pic>
        <p:nvPicPr>
          <p:cNvPr id="160" name="Google Shape;160;p17"/>
          <p:cNvPicPr preferRelativeResize="0"/>
          <p:nvPr/>
        </p:nvPicPr>
        <p:blipFill>
          <a:blip r:embed="rId3">
            <a:alphaModFix/>
          </a:blip>
          <a:stretch>
            <a:fillRect/>
          </a:stretch>
        </p:blipFill>
        <p:spPr>
          <a:xfrm>
            <a:off x="2082825" y="3306325"/>
            <a:ext cx="3550550" cy="1694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nvSpPr>
        <p:spPr>
          <a:xfrm>
            <a:off x="986325"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ontserrat"/>
                <a:ea typeface="Montserrat"/>
                <a:cs typeface="Montserrat"/>
                <a:sym typeface="Montserrat"/>
              </a:rPr>
              <a:t>COSINE SIMILARITY</a:t>
            </a:r>
            <a:endParaRPr b="1" sz="2400">
              <a:solidFill>
                <a:srgbClr val="FFFFFF"/>
              </a:solidFill>
              <a:latin typeface="Montserrat"/>
              <a:ea typeface="Montserrat"/>
              <a:cs typeface="Montserrat"/>
              <a:sym typeface="Montserrat"/>
            </a:endParaRPr>
          </a:p>
        </p:txBody>
      </p:sp>
      <p:sp>
        <p:nvSpPr>
          <p:cNvPr id="166" name="Google Shape;166;p18"/>
          <p:cNvSpPr txBox="1"/>
          <p:nvPr/>
        </p:nvSpPr>
        <p:spPr>
          <a:xfrm>
            <a:off x="5354625" y="2103688"/>
            <a:ext cx="3471000" cy="22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Stop words like मैं ,मुझको ,मेरा ,अपने , आप ,को हमने are not considered while computing similarities between two sentences .Since they occur on most sentences and comparing them will lead to wrong results if a sentence contains more occurences of </a:t>
            </a:r>
            <a:r>
              <a:rPr b="1" i="1" lang="en">
                <a:solidFill>
                  <a:srgbClr val="FFFFFF"/>
                </a:solidFill>
                <a:latin typeface="Lato"/>
                <a:ea typeface="Lato"/>
                <a:cs typeface="Lato"/>
                <a:sym typeface="Lato"/>
              </a:rPr>
              <a:t>stop words</a:t>
            </a: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Our Algorithm computes cosine similarity with only key words for better performance.  </a:t>
            </a:r>
            <a:endParaRPr>
              <a:solidFill>
                <a:srgbClr val="FFFFFF"/>
              </a:solidFill>
              <a:latin typeface="Lato"/>
              <a:ea typeface="Lato"/>
              <a:cs typeface="Lato"/>
              <a:sym typeface="Lato"/>
            </a:endParaRPr>
          </a:p>
        </p:txBody>
      </p:sp>
      <p:pic>
        <p:nvPicPr>
          <p:cNvPr id="167" name="Google Shape;167;p18"/>
          <p:cNvPicPr preferRelativeResize="0"/>
          <p:nvPr/>
        </p:nvPicPr>
        <p:blipFill>
          <a:blip r:embed="rId3">
            <a:alphaModFix/>
          </a:blip>
          <a:stretch>
            <a:fillRect/>
          </a:stretch>
        </p:blipFill>
        <p:spPr>
          <a:xfrm>
            <a:off x="1128713" y="1144863"/>
            <a:ext cx="4086225" cy="1114425"/>
          </a:xfrm>
          <a:prstGeom prst="rect">
            <a:avLst/>
          </a:prstGeom>
          <a:noFill/>
          <a:ln>
            <a:noFill/>
          </a:ln>
        </p:spPr>
      </p:pic>
      <p:pic>
        <p:nvPicPr>
          <p:cNvPr id="168" name="Google Shape;168;p18"/>
          <p:cNvPicPr preferRelativeResize="0"/>
          <p:nvPr/>
        </p:nvPicPr>
        <p:blipFill>
          <a:blip r:embed="rId4">
            <a:alphaModFix/>
          </a:blip>
          <a:stretch>
            <a:fillRect/>
          </a:stretch>
        </p:blipFill>
        <p:spPr>
          <a:xfrm>
            <a:off x="304800" y="2411688"/>
            <a:ext cx="5049824" cy="21146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781575" y="5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Challenges (overcomed/facing)</a:t>
            </a:r>
            <a:endParaRPr b="1" sz="3000"/>
          </a:p>
        </p:txBody>
      </p:sp>
      <p:sp>
        <p:nvSpPr>
          <p:cNvPr id="174" name="Google Shape;174;p19"/>
          <p:cNvSpPr txBox="1"/>
          <p:nvPr>
            <p:ph idx="1" type="body"/>
          </p:nvPr>
        </p:nvSpPr>
        <p:spPr>
          <a:xfrm>
            <a:off x="653000" y="1143450"/>
            <a:ext cx="8665200" cy="396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Firstly getting a good data in hindi language was a challenge.(We extracted wikipedia page’s data about Badminton)</a:t>
            </a:r>
            <a:endParaRPr sz="1800"/>
          </a:p>
          <a:p>
            <a:pPr indent="-342900" lvl="0" marL="457200" rtl="0" algn="l">
              <a:spcBef>
                <a:spcPts val="0"/>
              </a:spcBef>
              <a:spcAft>
                <a:spcPts val="0"/>
              </a:spcAft>
              <a:buSzPts val="1800"/>
              <a:buChar char="●"/>
            </a:pPr>
            <a:r>
              <a:rPr lang="en" sz="1800"/>
              <a:t>Then we had to get a good lemmatizer/stemmer in hindi so that we could get to the root of the word so that the inflections on the key word do not affect the result .</a:t>
            </a:r>
            <a:endParaRPr sz="1800"/>
          </a:p>
          <a:p>
            <a:pPr indent="-342900" lvl="0" marL="457200" rtl="0" algn="l">
              <a:spcBef>
                <a:spcPts val="0"/>
              </a:spcBef>
              <a:spcAft>
                <a:spcPts val="0"/>
              </a:spcAft>
              <a:buSzPts val="1800"/>
              <a:buChar char="●"/>
            </a:pPr>
            <a:r>
              <a:rPr lang="en" sz="1800"/>
              <a:t>Then we had to make an interactive system which could reply even in adverse queries as the model was not looking at the semantics of the </a:t>
            </a:r>
            <a:r>
              <a:rPr lang="en" sz="1800"/>
              <a:t>questions</a:t>
            </a:r>
            <a:r>
              <a:rPr lang="en" sz="1800"/>
              <a:t>.</a:t>
            </a:r>
            <a:endParaRPr sz="1800"/>
          </a:p>
          <a:p>
            <a:pPr indent="-342900" lvl="0" marL="457200" rtl="0" algn="l">
              <a:spcBef>
                <a:spcPts val="0"/>
              </a:spcBef>
              <a:spcAft>
                <a:spcPts val="0"/>
              </a:spcAft>
              <a:buSzPts val="1800"/>
              <a:buChar char="●"/>
            </a:pPr>
            <a:r>
              <a:rPr lang="en" sz="1800"/>
              <a:t>We had to make an interface for increasing its ease of usage.</a:t>
            </a:r>
            <a:endParaRPr sz="1800"/>
          </a:p>
          <a:p>
            <a:pPr indent="-342900" lvl="0" marL="457200" rtl="0" algn="l">
              <a:spcBef>
                <a:spcPts val="0"/>
              </a:spcBef>
              <a:spcAft>
                <a:spcPts val="0"/>
              </a:spcAft>
              <a:buSzPts val="1800"/>
              <a:buChar char="●"/>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398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Implementation</a:t>
            </a:r>
            <a:r>
              <a:rPr b="1" lang="en" sz="4000"/>
              <a:t>	</a:t>
            </a:r>
            <a:endParaRPr b="1" sz="3600"/>
          </a:p>
        </p:txBody>
      </p:sp>
      <p:sp>
        <p:nvSpPr>
          <p:cNvPr id="180" name="Google Shape;180;p20"/>
          <p:cNvSpPr txBox="1"/>
          <p:nvPr>
            <p:ph idx="1" type="body"/>
          </p:nvPr>
        </p:nvSpPr>
        <p:spPr>
          <a:xfrm>
            <a:off x="77025" y="1319100"/>
            <a:ext cx="8665200" cy="38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Here following are the steps that we have followed to accomplish our working:</a:t>
            </a:r>
            <a:endParaRPr sz="1800"/>
          </a:p>
          <a:p>
            <a:pPr indent="-342900" lvl="0" marL="457200" rtl="0" algn="l">
              <a:spcBef>
                <a:spcPts val="1600"/>
              </a:spcBef>
              <a:spcAft>
                <a:spcPts val="0"/>
              </a:spcAft>
              <a:buSzPts val="1800"/>
              <a:buAutoNum type="arabicPeriod"/>
            </a:pPr>
            <a:r>
              <a:rPr lang="en" sz="1800"/>
              <a:t>Firstly we render data from web and remove the extra characters like hyperlinks and metadata using regular expressions.(For doing so we have a separate script which renders us the meaningful data) and store it in a file so that it can work without internet.</a:t>
            </a:r>
            <a:endParaRPr sz="1800"/>
          </a:p>
          <a:p>
            <a:pPr indent="-342900" lvl="0" marL="457200" rtl="0" algn="l">
              <a:spcBef>
                <a:spcPts val="0"/>
              </a:spcBef>
              <a:spcAft>
                <a:spcPts val="0"/>
              </a:spcAft>
              <a:buSzPts val="1800"/>
              <a:buAutoNum type="arabicPeriod"/>
            </a:pPr>
            <a:r>
              <a:rPr lang="en" sz="1800"/>
              <a:t>In our main script after a few manually inserted greetings we ask the user to enter his/her query . </a:t>
            </a:r>
            <a:endParaRPr sz="1800"/>
          </a:p>
          <a:p>
            <a:pPr indent="-342900" lvl="0" marL="457200" rtl="0" algn="l">
              <a:spcBef>
                <a:spcPts val="0"/>
              </a:spcBef>
              <a:spcAft>
                <a:spcPts val="0"/>
              </a:spcAft>
              <a:buSzPts val="1800"/>
              <a:buAutoNum type="arabicPeriod"/>
            </a:pPr>
            <a:r>
              <a:rPr lang="en" sz="1800"/>
              <a:t>Then we clean the query by removing extra spaces and then we remove the block words leaving us with just the keywords of the query.</a:t>
            </a:r>
            <a:endParaRPr sz="1800"/>
          </a:p>
          <a:p>
            <a:pPr indent="-342900" lvl="0" marL="457200" rtl="0" algn="l">
              <a:spcBef>
                <a:spcPts val="0"/>
              </a:spcBef>
              <a:spcAft>
                <a:spcPts val="0"/>
              </a:spcAft>
              <a:buSzPts val="1800"/>
              <a:buAutoNum type="arabicPeriod"/>
            </a:pPr>
            <a:r>
              <a:rPr lang="en" sz="1800"/>
              <a:t>Then we convert the particular query into a vector and measure its similarity with each possible vector of the database.</a:t>
            </a:r>
            <a:endParaRPr sz="1800"/>
          </a:p>
          <a:p>
            <a:pPr indent="0" lvl="0" marL="45720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398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Implementation(cont.)	</a:t>
            </a:r>
            <a:endParaRPr b="1" sz="3600"/>
          </a:p>
        </p:txBody>
      </p:sp>
      <p:sp>
        <p:nvSpPr>
          <p:cNvPr id="186" name="Google Shape;186;p21"/>
          <p:cNvSpPr txBox="1"/>
          <p:nvPr>
            <p:ph idx="1" type="body"/>
          </p:nvPr>
        </p:nvSpPr>
        <p:spPr>
          <a:xfrm>
            <a:off x="319925" y="1262150"/>
            <a:ext cx="8665200" cy="364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Then we return two statements with the highest similarities.</a:t>
            </a:r>
            <a:endParaRPr sz="1800"/>
          </a:p>
          <a:p>
            <a:pPr indent="-342900" lvl="0" marL="457200" rtl="0" algn="l">
              <a:spcBef>
                <a:spcPts val="0"/>
              </a:spcBef>
              <a:spcAft>
                <a:spcPts val="0"/>
              </a:spcAft>
              <a:buSzPts val="1800"/>
              <a:buChar char="●"/>
            </a:pPr>
            <a:r>
              <a:rPr lang="en" sz="1800"/>
              <a:t>(before querying the keyword via the vector channel with we first stemmatize the keyword into its root and then further process it).</a:t>
            </a:r>
            <a:endParaRPr sz="1800"/>
          </a:p>
          <a:p>
            <a:pPr indent="-342900" lvl="0" marL="457200" rtl="0" algn="l">
              <a:spcBef>
                <a:spcPts val="0"/>
              </a:spcBef>
              <a:spcAft>
                <a:spcPts val="0"/>
              </a:spcAft>
              <a:buSzPts val="1800"/>
              <a:buChar char="●"/>
            </a:pPr>
            <a:r>
              <a:rPr lang="en" sz="1800"/>
              <a:t>Stemming is done by checking if particular inflection is present or not if present return the word without the inflection. </a:t>
            </a:r>
            <a:endParaRPr sz="1800"/>
          </a:p>
          <a:p>
            <a:pPr indent="-342900" lvl="0" marL="457200" rtl="0" algn="l">
              <a:spcBef>
                <a:spcPts val="0"/>
              </a:spcBef>
              <a:spcAft>
                <a:spcPts val="0"/>
              </a:spcAft>
              <a:buSzPts val="1800"/>
              <a:buChar char="●"/>
            </a:pPr>
            <a:r>
              <a:rPr lang="en" sz="1800"/>
              <a:t>We did not use a dictionary for lemmatized and normal sentences as we mentioned before..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