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Tahoma"/>
      <p:regular r:id="rId24"/>
      <p:bold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Tahoma-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Tahoma-bold.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2954b969c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52954b969c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bd2a5f2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bd2a5f2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ce6cc1c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ce6cc1c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ce6cc1c8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ce6cc1c8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ce6cc1c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ce6cc1c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572aa8e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7572aa8e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2954b969c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52954b969c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d884dc1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d884dc1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572aa8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572aa8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bd2a5f26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bd2a5f26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a079d04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a079d04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bd2a5f2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bd2a5f2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bd2a5f2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bd2a5f2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bd2a5f26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bd2a5f2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75150"/>
            <a:ext cx="8520600" cy="195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sz="3000"/>
          </a:p>
          <a:p>
            <a:pPr indent="0" lvl="0" marL="0" rtl="0" algn="ctr">
              <a:lnSpc>
                <a:spcPct val="100000"/>
              </a:lnSpc>
              <a:spcBef>
                <a:spcPts val="0"/>
              </a:spcBef>
              <a:spcAft>
                <a:spcPts val="0"/>
              </a:spcAft>
              <a:buNone/>
            </a:pPr>
            <a:r>
              <a:rPr lang="en" sz="2600"/>
              <a:t>Assignment 7</a:t>
            </a:r>
            <a:endParaRPr sz="2600"/>
          </a:p>
          <a:p>
            <a:pPr indent="0" lvl="0" marL="0" rtl="0" algn="ctr">
              <a:lnSpc>
                <a:spcPct val="100000"/>
              </a:lnSpc>
              <a:spcBef>
                <a:spcPts val="0"/>
              </a:spcBef>
              <a:spcAft>
                <a:spcPts val="0"/>
              </a:spcAft>
              <a:buNone/>
            </a:pPr>
            <a:r>
              <a:t/>
            </a:r>
            <a:endParaRPr sz="3000"/>
          </a:p>
          <a:p>
            <a:pPr indent="0" lvl="0" marL="0" rtl="0" algn="ctr">
              <a:lnSpc>
                <a:spcPct val="100000"/>
              </a:lnSpc>
              <a:spcBef>
                <a:spcPts val="0"/>
              </a:spcBef>
              <a:spcAft>
                <a:spcPts val="0"/>
              </a:spcAft>
              <a:buSzPts val="3600"/>
              <a:buNone/>
            </a:pPr>
            <a:r>
              <a:t/>
            </a:r>
            <a:endParaRPr sz="3000"/>
          </a:p>
        </p:txBody>
      </p:sp>
      <p:sp>
        <p:nvSpPr>
          <p:cNvPr id="65" name="Google Shape;65;p13"/>
          <p:cNvSpPr txBox="1"/>
          <p:nvPr>
            <p:ph idx="1" type="subTitle"/>
          </p:nvPr>
        </p:nvSpPr>
        <p:spPr>
          <a:xfrm>
            <a:off x="311700" y="220261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latin typeface="Arial"/>
                <a:ea typeface="Arial"/>
                <a:cs typeface="Arial"/>
                <a:sym typeface="Arial"/>
              </a:rPr>
              <a:t>Project Mentors : </a:t>
            </a:r>
            <a:endParaRPr>
              <a:latin typeface="Arial"/>
              <a:ea typeface="Arial"/>
              <a:cs typeface="Arial"/>
              <a:sym typeface="Arial"/>
            </a:endParaRPr>
          </a:p>
          <a:p>
            <a:pPr indent="0" lvl="0" marL="0" rtl="0" algn="l">
              <a:lnSpc>
                <a:spcPct val="100000"/>
              </a:lnSpc>
              <a:spcBef>
                <a:spcPts val="0"/>
              </a:spcBef>
              <a:spcAft>
                <a:spcPts val="0"/>
              </a:spcAft>
              <a:buSzPts val="1600"/>
              <a:buNone/>
            </a:pPr>
            <a:r>
              <a:rPr lang="en">
                <a:latin typeface="Arial"/>
                <a:ea typeface="Arial"/>
                <a:cs typeface="Arial"/>
                <a:sym typeface="Arial"/>
              </a:rPr>
              <a:t>Mrs. Priya R.L , </a:t>
            </a:r>
            <a:endParaRPr>
              <a:latin typeface="Arial"/>
              <a:ea typeface="Arial"/>
              <a:cs typeface="Arial"/>
              <a:sym typeface="Arial"/>
            </a:endParaRPr>
          </a:p>
          <a:p>
            <a:pPr indent="0" lvl="0" marL="0" rtl="0" algn="l">
              <a:lnSpc>
                <a:spcPct val="100000"/>
              </a:lnSpc>
              <a:spcBef>
                <a:spcPts val="0"/>
              </a:spcBef>
              <a:spcAft>
                <a:spcPts val="0"/>
              </a:spcAft>
              <a:buSzPts val="1600"/>
              <a:buNone/>
            </a:pPr>
            <a:r>
              <a:rPr lang="en">
                <a:latin typeface="Arial"/>
                <a:ea typeface="Arial"/>
                <a:cs typeface="Arial"/>
                <a:sym typeface="Arial"/>
              </a:rPr>
              <a:t>Mrs. Nusrat Ansari </a:t>
            </a:r>
            <a:endParaRPr>
              <a:latin typeface="Arial"/>
              <a:ea typeface="Arial"/>
              <a:cs typeface="Arial"/>
              <a:sym typeface="Arial"/>
            </a:endParaRPr>
          </a:p>
        </p:txBody>
      </p:sp>
      <p:pic>
        <p:nvPicPr>
          <p:cNvPr id="66" name="Google Shape;66;p13"/>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3"/>
          <p:cNvSpPr txBox="1"/>
          <p:nvPr/>
        </p:nvSpPr>
        <p:spPr>
          <a:xfrm>
            <a:off x="5207175" y="3673925"/>
            <a:ext cx="38394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Number</a:t>
            </a:r>
            <a:r>
              <a:rPr b="0" i="0" lang="en" sz="1400" u="none" cap="none" strike="noStrike">
                <a:solidFill>
                  <a:srgbClr val="F3F3F3"/>
                </a:solidFill>
                <a:latin typeface="Arial"/>
                <a:ea typeface="Arial"/>
                <a:cs typeface="Arial"/>
                <a:sym typeface="Arial"/>
              </a:rPr>
              <a:t> :    </a:t>
            </a:r>
            <a:r>
              <a:rPr lang="en">
                <a:solidFill>
                  <a:srgbClr val="F3F3F3"/>
                </a:solidFill>
              </a:rPr>
              <a:t>30</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Members</a:t>
            </a:r>
            <a:r>
              <a:rPr b="0" i="0" lang="en" sz="1400" u="none" cap="none" strike="noStrike">
                <a:solidFill>
                  <a:srgbClr val="F3F3F3"/>
                </a:solidFill>
                <a:latin typeface="Arial"/>
                <a:ea typeface="Arial"/>
                <a:cs typeface="Arial"/>
                <a:sym typeface="Arial"/>
              </a:rPr>
              <a:t> : </a:t>
            </a:r>
            <a:r>
              <a:rPr lang="en">
                <a:solidFill>
                  <a:srgbClr val="F3F3F3"/>
                </a:solidFill>
              </a:rPr>
              <a:t>J N Guru Akaash  D17A 28</a:t>
            </a:r>
            <a:endParaRPr>
              <a:solidFill>
                <a:srgbClr val="F3F3F3"/>
              </a:solidFill>
            </a:endParaRPr>
          </a:p>
          <a:p>
            <a:pPr indent="0" lvl="0" marL="1371600" marR="0" rtl="0" algn="l">
              <a:lnSpc>
                <a:spcPct val="100000"/>
              </a:lnSpc>
              <a:spcBef>
                <a:spcPts val="0"/>
              </a:spcBef>
              <a:spcAft>
                <a:spcPts val="0"/>
              </a:spcAft>
              <a:buClr>
                <a:srgbClr val="000000"/>
              </a:buClr>
              <a:buSzPts val="1400"/>
              <a:buFont typeface="Arial"/>
              <a:buNone/>
            </a:pPr>
            <a:r>
              <a:rPr lang="en">
                <a:solidFill>
                  <a:srgbClr val="F3F3F3"/>
                </a:solidFill>
              </a:rPr>
              <a:t>   Ajay Nair             D17A 55</a:t>
            </a:r>
            <a:endParaRPr b="0" i="0" sz="1400" u="none" cap="none" strike="noStrike">
              <a:solidFill>
                <a:srgbClr val="F3F3F3"/>
              </a:solidFill>
              <a:latin typeface="Arial"/>
              <a:ea typeface="Arial"/>
              <a:cs typeface="Arial"/>
              <a:sym typeface="Arial"/>
            </a:endParaRPr>
          </a:p>
          <a:p>
            <a:pPr indent="457200" lvl="0" marL="914400" marR="0" rtl="0" algn="l">
              <a:lnSpc>
                <a:spcPct val="100000"/>
              </a:lnSpc>
              <a:spcBef>
                <a:spcPts val="0"/>
              </a:spcBef>
              <a:spcAft>
                <a:spcPts val="0"/>
              </a:spcAft>
              <a:buClr>
                <a:srgbClr val="000000"/>
              </a:buClr>
              <a:buSzPts val="1400"/>
              <a:buFont typeface="Arial"/>
              <a:buNone/>
            </a:pPr>
            <a:r>
              <a:rPr lang="en">
                <a:solidFill>
                  <a:srgbClr val="F3F3F3"/>
                </a:solidFill>
              </a:rPr>
              <a:t>   </a:t>
            </a:r>
            <a:r>
              <a:rPr lang="en">
                <a:solidFill>
                  <a:srgbClr val="F3F3F3"/>
                </a:solidFill>
              </a:rPr>
              <a:t>Manigandhan K    D17A </a:t>
            </a:r>
            <a:r>
              <a:rPr lang="en">
                <a:solidFill>
                  <a:srgbClr val="F3F3F3"/>
                </a:solidFill>
              </a:rPr>
              <a:t>47</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rPr>
              <a:t>			   Varun Tripathy      </a:t>
            </a:r>
            <a:r>
              <a:rPr lang="en">
                <a:solidFill>
                  <a:srgbClr val="F3F3F3"/>
                </a:solidFill>
              </a:rPr>
              <a:t>D17A </a:t>
            </a:r>
            <a:r>
              <a:rPr lang="en">
                <a:solidFill>
                  <a:srgbClr val="F3F3F3"/>
                </a:solidFill>
              </a:rPr>
              <a:t>69</a:t>
            </a:r>
            <a:endParaRPr>
              <a:solidFill>
                <a:srgbClr val="F3F3F3"/>
              </a:solidFill>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rPr>
              <a:t>			   </a:t>
            </a:r>
            <a:endParaRPr>
              <a:solidFill>
                <a:srgbClr val="F3F3F3"/>
              </a:solidFill>
            </a:endParaRPr>
          </a:p>
        </p:txBody>
      </p:sp>
      <p:pic>
        <p:nvPicPr>
          <p:cNvPr id="68" name="Google Shape;68;p13"/>
          <p:cNvPicPr preferRelativeResize="0"/>
          <p:nvPr/>
        </p:nvPicPr>
        <p:blipFill>
          <a:blip r:embed="rId4">
            <a:alphaModFix/>
          </a:blip>
          <a:stretch>
            <a:fillRect/>
          </a:stretch>
        </p:blipFill>
        <p:spPr>
          <a:xfrm>
            <a:off x="3871225" y="1611277"/>
            <a:ext cx="1612950" cy="81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Measures</a:t>
            </a:r>
            <a:endParaRPr/>
          </a:p>
        </p:txBody>
      </p:sp>
      <p:pic>
        <p:nvPicPr>
          <p:cNvPr id="125" name="Google Shape;125;p22"/>
          <p:cNvPicPr preferRelativeResize="0"/>
          <p:nvPr/>
        </p:nvPicPr>
        <p:blipFill>
          <a:blip r:embed="rId3">
            <a:alphaModFix/>
          </a:blip>
          <a:stretch>
            <a:fillRect/>
          </a:stretch>
        </p:blipFill>
        <p:spPr>
          <a:xfrm>
            <a:off x="912250" y="1307175"/>
            <a:ext cx="7319494" cy="371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EasyOCR </a:t>
            </a:r>
            <a:r>
              <a:rPr lang="en"/>
              <a:t>employed</a:t>
            </a:r>
            <a:endParaRPr/>
          </a:p>
        </p:txBody>
      </p:sp>
      <p:sp>
        <p:nvSpPr>
          <p:cNvPr id="131" name="Google Shape;131;p23"/>
          <p:cNvSpPr txBox="1"/>
          <p:nvPr>
            <p:ph idx="1" type="body"/>
          </p:nvPr>
        </p:nvSpPr>
        <p:spPr>
          <a:xfrm>
            <a:off x="311725" y="1505700"/>
            <a:ext cx="8520600" cy="3076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For the evaluation of the </a:t>
            </a:r>
            <a:r>
              <a:rPr lang="en" sz="1400"/>
              <a:t>EasyOCR</a:t>
            </a:r>
            <a:r>
              <a:rPr lang="en" sz="1400"/>
              <a:t> recognition model we have used the Character Error Rate(CER), which can be given by the following formula</a:t>
            </a:r>
            <a:endParaRPr sz="1400"/>
          </a:p>
          <a:p>
            <a:pPr indent="0" lvl="0" marL="457200" rtl="0" algn="l">
              <a:lnSpc>
                <a:spcPct val="150000"/>
              </a:lnSpc>
              <a:spcBef>
                <a:spcPts val="0"/>
              </a:spcBef>
              <a:spcAft>
                <a:spcPts val="0"/>
              </a:spcAft>
              <a:buNone/>
            </a:pPr>
            <a:r>
              <a:t/>
            </a:r>
            <a:endParaRPr sz="1400"/>
          </a:p>
        </p:txBody>
      </p:sp>
      <p:pic>
        <p:nvPicPr>
          <p:cNvPr id="132" name="Google Shape;132;p23"/>
          <p:cNvPicPr preferRelativeResize="0"/>
          <p:nvPr/>
        </p:nvPicPr>
        <p:blipFill>
          <a:blip r:embed="rId3">
            <a:alphaModFix/>
          </a:blip>
          <a:stretch>
            <a:fillRect/>
          </a:stretch>
        </p:blipFill>
        <p:spPr>
          <a:xfrm>
            <a:off x="911249" y="2308700"/>
            <a:ext cx="3714799" cy="785400"/>
          </a:xfrm>
          <a:prstGeom prst="rect">
            <a:avLst/>
          </a:prstGeom>
          <a:noFill/>
          <a:ln>
            <a:noFill/>
          </a:ln>
        </p:spPr>
      </p:pic>
      <p:sp>
        <p:nvSpPr>
          <p:cNvPr id="133" name="Google Shape;133;p23"/>
          <p:cNvSpPr txBox="1"/>
          <p:nvPr/>
        </p:nvSpPr>
        <p:spPr>
          <a:xfrm>
            <a:off x="866625" y="3215775"/>
            <a:ext cx="7693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S</a:t>
            </a:r>
            <a:r>
              <a:rPr lang="en" sz="1200">
                <a:solidFill>
                  <a:schemeClr val="dk2"/>
                </a:solidFill>
                <a:latin typeface="Roboto"/>
                <a:ea typeface="Roboto"/>
                <a:cs typeface="Roboto"/>
                <a:sym typeface="Roboto"/>
              </a:rPr>
              <a:t> </a:t>
            </a:r>
            <a:r>
              <a:rPr b="1" lang="en" sz="1200">
                <a:solidFill>
                  <a:schemeClr val="dk2"/>
                </a:solidFill>
                <a:latin typeface="Roboto"/>
                <a:ea typeface="Roboto"/>
                <a:cs typeface="Roboto"/>
                <a:sym typeface="Roboto"/>
              </a:rPr>
              <a:t>= </a:t>
            </a:r>
            <a:r>
              <a:rPr lang="en" sz="1200">
                <a:solidFill>
                  <a:schemeClr val="dk2"/>
                </a:solidFill>
                <a:latin typeface="Roboto"/>
                <a:ea typeface="Roboto"/>
                <a:cs typeface="Roboto"/>
                <a:sym typeface="Roboto"/>
              </a:rPr>
              <a:t> Number of </a:t>
            </a:r>
            <a:r>
              <a:rPr b="1" lang="en" sz="1200">
                <a:solidFill>
                  <a:schemeClr val="dk2"/>
                </a:solidFill>
                <a:latin typeface="Roboto"/>
                <a:ea typeface="Roboto"/>
                <a:cs typeface="Roboto"/>
                <a:sym typeface="Roboto"/>
              </a:rPr>
              <a:t>S</a:t>
            </a:r>
            <a:r>
              <a:rPr lang="en" sz="1200">
                <a:solidFill>
                  <a:schemeClr val="dk2"/>
                </a:solidFill>
                <a:latin typeface="Roboto"/>
                <a:ea typeface="Roboto"/>
                <a:cs typeface="Roboto"/>
                <a:sym typeface="Roboto"/>
              </a:rPr>
              <a:t>ubstitutions</a:t>
            </a:r>
            <a:endParaRPr sz="1200">
              <a:solidFill>
                <a:schemeClr val="dk2"/>
              </a:solidFill>
              <a:latin typeface="Roboto"/>
              <a:ea typeface="Roboto"/>
              <a:cs typeface="Roboto"/>
              <a:sym typeface="Roboto"/>
            </a:endParaRPr>
          </a:p>
          <a:p>
            <a:pPr indent="0" lvl="0" marL="0" rtl="0" algn="l">
              <a:spcBef>
                <a:spcPts val="0"/>
              </a:spcBef>
              <a:spcAft>
                <a:spcPts val="0"/>
              </a:spcAft>
              <a:buNone/>
            </a:pPr>
            <a:r>
              <a:rPr b="1" lang="en" sz="1200">
                <a:solidFill>
                  <a:schemeClr val="dk2"/>
                </a:solidFill>
                <a:latin typeface="Roboto"/>
                <a:ea typeface="Roboto"/>
                <a:cs typeface="Roboto"/>
                <a:sym typeface="Roboto"/>
              </a:rPr>
              <a:t>D</a:t>
            </a:r>
            <a:r>
              <a:rPr lang="en" sz="1200">
                <a:solidFill>
                  <a:schemeClr val="dk2"/>
                </a:solidFill>
                <a:latin typeface="Roboto"/>
                <a:ea typeface="Roboto"/>
                <a:cs typeface="Roboto"/>
                <a:sym typeface="Roboto"/>
              </a:rPr>
              <a:t> </a:t>
            </a:r>
            <a:r>
              <a:rPr b="1" lang="en" sz="1200">
                <a:solidFill>
                  <a:schemeClr val="dk2"/>
                </a:solidFill>
                <a:latin typeface="Roboto"/>
                <a:ea typeface="Roboto"/>
                <a:cs typeface="Roboto"/>
                <a:sym typeface="Roboto"/>
              </a:rPr>
              <a:t>= </a:t>
            </a:r>
            <a:r>
              <a:rPr lang="en" sz="1200">
                <a:solidFill>
                  <a:schemeClr val="dk2"/>
                </a:solidFill>
                <a:latin typeface="Roboto"/>
                <a:ea typeface="Roboto"/>
                <a:cs typeface="Roboto"/>
                <a:sym typeface="Roboto"/>
              </a:rPr>
              <a:t> Number of </a:t>
            </a:r>
            <a:r>
              <a:rPr b="1" lang="en" sz="1200">
                <a:solidFill>
                  <a:schemeClr val="dk2"/>
                </a:solidFill>
                <a:latin typeface="Roboto"/>
                <a:ea typeface="Roboto"/>
                <a:cs typeface="Roboto"/>
                <a:sym typeface="Roboto"/>
              </a:rPr>
              <a:t>D</a:t>
            </a:r>
            <a:r>
              <a:rPr lang="en" sz="1200">
                <a:solidFill>
                  <a:schemeClr val="dk2"/>
                </a:solidFill>
                <a:latin typeface="Roboto"/>
                <a:ea typeface="Roboto"/>
                <a:cs typeface="Roboto"/>
                <a:sym typeface="Roboto"/>
              </a:rPr>
              <a:t>eletions</a:t>
            </a:r>
            <a:endParaRPr sz="1200">
              <a:solidFill>
                <a:schemeClr val="dk2"/>
              </a:solidFill>
              <a:latin typeface="Roboto"/>
              <a:ea typeface="Roboto"/>
              <a:cs typeface="Roboto"/>
              <a:sym typeface="Roboto"/>
            </a:endParaRPr>
          </a:p>
          <a:p>
            <a:pPr indent="0" lvl="0" marL="0" rtl="0" algn="l">
              <a:spcBef>
                <a:spcPts val="0"/>
              </a:spcBef>
              <a:spcAft>
                <a:spcPts val="0"/>
              </a:spcAft>
              <a:buNone/>
            </a:pPr>
            <a:r>
              <a:rPr b="1" lang="en" sz="1200">
                <a:solidFill>
                  <a:schemeClr val="dk2"/>
                </a:solidFill>
                <a:latin typeface="Roboto"/>
                <a:ea typeface="Roboto"/>
                <a:cs typeface="Roboto"/>
                <a:sym typeface="Roboto"/>
              </a:rPr>
              <a:t>I =</a:t>
            </a:r>
            <a:r>
              <a:rPr lang="en" sz="1200">
                <a:solidFill>
                  <a:schemeClr val="dk2"/>
                </a:solidFill>
                <a:latin typeface="Roboto"/>
                <a:ea typeface="Roboto"/>
                <a:cs typeface="Roboto"/>
                <a:sym typeface="Roboto"/>
              </a:rPr>
              <a:t>    Number of </a:t>
            </a:r>
            <a:r>
              <a:rPr b="1" lang="en" sz="1200">
                <a:solidFill>
                  <a:schemeClr val="dk2"/>
                </a:solidFill>
                <a:latin typeface="Roboto"/>
                <a:ea typeface="Roboto"/>
                <a:cs typeface="Roboto"/>
                <a:sym typeface="Roboto"/>
              </a:rPr>
              <a:t>I</a:t>
            </a:r>
            <a:r>
              <a:rPr lang="en" sz="1200">
                <a:solidFill>
                  <a:schemeClr val="dk2"/>
                </a:solidFill>
                <a:latin typeface="Roboto"/>
                <a:ea typeface="Roboto"/>
                <a:cs typeface="Roboto"/>
                <a:sym typeface="Roboto"/>
              </a:rPr>
              <a:t>nsertions</a:t>
            </a:r>
            <a:endParaRPr sz="1200">
              <a:solidFill>
                <a:schemeClr val="dk2"/>
              </a:solidFill>
              <a:latin typeface="Roboto"/>
              <a:ea typeface="Roboto"/>
              <a:cs typeface="Roboto"/>
              <a:sym typeface="Roboto"/>
            </a:endParaRPr>
          </a:p>
          <a:p>
            <a:pPr indent="0" lvl="0" marL="0" rtl="0" algn="l">
              <a:spcBef>
                <a:spcPts val="0"/>
              </a:spcBef>
              <a:spcAft>
                <a:spcPts val="0"/>
              </a:spcAft>
              <a:buNone/>
            </a:pPr>
            <a:r>
              <a:rPr b="1" lang="en" sz="1200">
                <a:solidFill>
                  <a:schemeClr val="dk2"/>
                </a:solidFill>
                <a:latin typeface="Roboto"/>
                <a:ea typeface="Roboto"/>
                <a:cs typeface="Roboto"/>
                <a:sym typeface="Roboto"/>
              </a:rPr>
              <a:t>N</a:t>
            </a:r>
            <a:r>
              <a:rPr lang="en" sz="1200">
                <a:solidFill>
                  <a:schemeClr val="dk2"/>
                </a:solidFill>
                <a:latin typeface="Roboto"/>
                <a:ea typeface="Roboto"/>
                <a:cs typeface="Roboto"/>
                <a:sym typeface="Roboto"/>
              </a:rPr>
              <a:t> </a:t>
            </a:r>
            <a:r>
              <a:rPr b="1" lang="en" sz="1200">
                <a:solidFill>
                  <a:schemeClr val="dk2"/>
                </a:solidFill>
                <a:latin typeface="Roboto"/>
                <a:ea typeface="Roboto"/>
                <a:cs typeface="Roboto"/>
                <a:sym typeface="Roboto"/>
              </a:rPr>
              <a:t>= </a:t>
            </a:r>
            <a:r>
              <a:rPr lang="en" sz="1200">
                <a:solidFill>
                  <a:schemeClr val="dk2"/>
                </a:solidFill>
                <a:latin typeface="Roboto"/>
                <a:ea typeface="Roboto"/>
                <a:cs typeface="Roboto"/>
                <a:sym typeface="Roboto"/>
              </a:rPr>
              <a:t> Number of characters in reference text (aka ground truth)</a:t>
            </a:r>
            <a:endParaRPr sz="12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EasyOCR</a:t>
            </a:r>
            <a:endParaRPr/>
          </a:p>
        </p:txBody>
      </p:sp>
      <p:sp>
        <p:nvSpPr>
          <p:cNvPr id="139" name="Google Shape;139;p24"/>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output of this equation represents the percentage of characters in the reference text that was incorrectly predicted in the OCR output. The lower the CER value (with 0 being a perfect score), the better the performance of the OCR model.</a:t>
            </a:r>
            <a:endParaRPr/>
          </a:p>
          <a:p>
            <a:pPr indent="-311150" lvl="0" marL="457200" rtl="0" algn="l">
              <a:spcBef>
                <a:spcPts val="0"/>
              </a:spcBef>
              <a:spcAft>
                <a:spcPts val="0"/>
              </a:spcAft>
              <a:buSzPts val="1300"/>
              <a:buChar char="●"/>
            </a:pPr>
            <a:r>
              <a:rPr lang="en"/>
              <a:t>There is no single benchmark for defining a good CER value, as it is highly dependent on the use case. Different scenarios and complexity (e.g., printed vs. handwritten text, type of content, etc.) can result in varying OCR performances.</a:t>
            </a:r>
            <a:endParaRPr/>
          </a:p>
          <a:p>
            <a:pPr indent="-311150" lvl="0" marL="457200" rtl="0" algn="l">
              <a:spcBef>
                <a:spcPts val="0"/>
              </a:spcBef>
              <a:spcAft>
                <a:spcPts val="0"/>
              </a:spcAft>
              <a:buSzPts val="1300"/>
              <a:buChar char="●"/>
            </a:pPr>
            <a:r>
              <a:rPr lang="en"/>
              <a:t>However, an Australian newspaper </a:t>
            </a:r>
            <a:r>
              <a:rPr lang="en"/>
              <a:t>digitization</a:t>
            </a:r>
            <a:r>
              <a:rPr lang="en"/>
              <a:t> program came up with the benchmarks as follows</a:t>
            </a:r>
            <a:endParaRPr/>
          </a:p>
          <a:p>
            <a:pPr indent="-298450" lvl="1" marL="914400" rtl="0" algn="l">
              <a:spcBef>
                <a:spcPts val="0"/>
              </a:spcBef>
              <a:spcAft>
                <a:spcPts val="0"/>
              </a:spcAft>
              <a:buSzPts val="1100"/>
              <a:buChar char="○"/>
            </a:pPr>
            <a:r>
              <a:rPr lang="en"/>
              <a:t>Good </a:t>
            </a:r>
            <a:r>
              <a:rPr lang="en"/>
              <a:t>OCR accuracy: CER 1‐2% (i.e. 98–99% accurate)</a:t>
            </a:r>
            <a:endParaRPr/>
          </a:p>
          <a:p>
            <a:pPr indent="-298450" lvl="1" marL="914400" rtl="0" algn="l">
              <a:spcBef>
                <a:spcPts val="0"/>
              </a:spcBef>
              <a:spcAft>
                <a:spcPts val="0"/>
              </a:spcAft>
              <a:buSzPts val="1100"/>
              <a:buChar char="○"/>
            </a:pPr>
            <a:r>
              <a:rPr lang="en"/>
              <a:t>Average OCR accuracy: CER 2-15%</a:t>
            </a:r>
            <a:endParaRPr/>
          </a:p>
          <a:p>
            <a:pPr indent="-298450" lvl="1" marL="914400" rtl="0" algn="l">
              <a:spcBef>
                <a:spcPts val="0"/>
              </a:spcBef>
              <a:spcAft>
                <a:spcPts val="0"/>
              </a:spcAft>
              <a:buSzPts val="1100"/>
              <a:buChar char="○"/>
            </a:pPr>
            <a:r>
              <a:rPr lang="en"/>
              <a:t>Poor OCR accuracy: CER &gt;15% (i.e. below 90% accurate)</a:t>
            </a:r>
            <a:endParaRPr/>
          </a:p>
          <a:p>
            <a:pPr indent="0" lvl="0" marL="914400" rtl="0" algn="l">
              <a:spcBef>
                <a:spcPts val="0"/>
              </a:spcBef>
              <a:spcAft>
                <a:spcPts val="0"/>
              </a:spcAft>
              <a:buNone/>
            </a:pPr>
            <a:r>
              <a:t/>
            </a:r>
            <a:endParaRPr/>
          </a:p>
          <a:p>
            <a:pPr indent="0" lvl="0" marL="457200" rtl="0" algn="l">
              <a:spcBef>
                <a:spcPts val="0"/>
              </a:spcBef>
              <a:spcAft>
                <a:spcPts val="0"/>
              </a:spcAft>
              <a:buNone/>
            </a:pPr>
            <a:r>
              <a:rPr lang="en"/>
              <a:t>For complex cases involving handwritten text with highly heterogeneous and out-of-vocabulary content (e.g., application forms), a CER value as high as around 20% can be considered satisfactory.</a:t>
            </a:r>
            <a:endParaRPr/>
          </a:p>
          <a:p>
            <a:pPr indent="0" lvl="0" marL="45720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5"/>
          <p:cNvPicPr preferRelativeResize="0"/>
          <p:nvPr/>
        </p:nvPicPr>
        <p:blipFill>
          <a:blip r:embed="rId3">
            <a:alphaModFix/>
          </a:blip>
          <a:stretch>
            <a:fillRect/>
          </a:stretch>
        </p:blipFill>
        <p:spPr>
          <a:xfrm>
            <a:off x="311725" y="1393175"/>
            <a:ext cx="3609125" cy="3633075"/>
          </a:xfrm>
          <a:prstGeom prst="rect">
            <a:avLst/>
          </a:prstGeom>
          <a:noFill/>
          <a:ln>
            <a:noFill/>
          </a:ln>
        </p:spPr>
      </p:pic>
      <p:pic>
        <p:nvPicPr>
          <p:cNvPr id="146" name="Google Shape;146;p25"/>
          <p:cNvPicPr preferRelativeResize="0"/>
          <p:nvPr/>
        </p:nvPicPr>
        <p:blipFill>
          <a:blip r:embed="rId4">
            <a:alphaModFix/>
          </a:blip>
          <a:stretch>
            <a:fillRect/>
          </a:stretch>
        </p:blipFill>
        <p:spPr>
          <a:xfrm>
            <a:off x="4381397" y="1497675"/>
            <a:ext cx="4450926" cy="1118175"/>
          </a:xfrm>
          <a:prstGeom prst="rect">
            <a:avLst/>
          </a:prstGeom>
          <a:noFill/>
          <a:ln>
            <a:noFill/>
          </a:ln>
        </p:spPr>
      </p:pic>
      <p:pic>
        <p:nvPicPr>
          <p:cNvPr id="147" name="Google Shape;147;p25"/>
          <p:cNvPicPr preferRelativeResize="0"/>
          <p:nvPr/>
        </p:nvPicPr>
        <p:blipFill>
          <a:blip r:embed="rId5">
            <a:alphaModFix/>
          </a:blip>
          <a:stretch>
            <a:fillRect/>
          </a:stretch>
        </p:blipFill>
        <p:spPr>
          <a:xfrm>
            <a:off x="4381400" y="3168650"/>
            <a:ext cx="4450924" cy="1396601"/>
          </a:xfrm>
          <a:prstGeom prst="rect">
            <a:avLst/>
          </a:prstGeom>
          <a:noFill/>
          <a:ln>
            <a:noFill/>
          </a:ln>
        </p:spPr>
      </p:pic>
      <p:sp>
        <p:nvSpPr>
          <p:cNvPr id="148" name="Google Shape;148;p25"/>
          <p:cNvSpPr txBox="1"/>
          <p:nvPr/>
        </p:nvSpPr>
        <p:spPr>
          <a:xfrm>
            <a:off x="5437425" y="4588100"/>
            <a:ext cx="23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CER using Pytorch module</a:t>
            </a:r>
            <a:endParaRPr>
              <a:latin typeface="Roboto"/>
              <a:ea typeface="Roboto"/>
              <a:cs typeface="Roboto"/>
              <a:sym typeface="Roboto"/>
            </a:endParaRPr>
          </a:p>
        </p:txBody>
      </p:sp>
      <p:sp>
        <p:nvSpPr>
          <p:cNvPr id="149" name="Google Shape;149;p25"/>
          <p:cNvSpPr txBox="1"/>
          <p:nvPr/>
        </p:nvSpPr>
        <p:spPr>
          <a:xfrm>
            <a:off x="6326513" y="2692150"/>
            <a:ext cx="5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CER</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5" name="Google Shape;155;p2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YOLO v5 Model performed well on the images for text detection task.</a:t>
            </a:r>
            <a:endParaRPr sz="1200"/>
          </a:p>
          <a:p>
            <a:pPr indent="-304800" lvl="0" marL="457200" rtl="0" algn="l">
              <a:lnSpc>
                <a:spcPct val="150000"/>
              </a:lnSpc>
              <a:spcBef>
                <a:spcPts val="0"/>
              </a:spcBef>
              <a:spcAft>
                <a:spcPts val="0"/>
              </a:spcAft>
              <a:buSzPts val="1200"/>
              <a:buChar char="●"/>
            </a:pPr>
            <a:r>
              <a:rPr lang="en" sz="1200"/>
              <a:t>Currently the model performed good for images with seven segment display screens since the training was done with segment display as the main focus.</a:t>
            </a:r>
            <a:endParaRPr sz="1200"/>
          </a:p>
          <a:p>
            <a:pPr indent="-304800" lvl="0" marL="457200" rtl="0" algn="l">
              <a:lnSpc>
                <a:spcPct val="150000"/>
              </a:lnSpc>
              <a:spcBef>
                <a:spcPts val="0"/>
              </a:spcBef>
              <a:spcAft>
                <a:spcPts val="0"/>
              </a:spcAft>
              <a:buSzPts val="1200"/>
              <a:buChar char="●"/>
            </a:pPr>
            <a:r>
              <a:rPr lang="en" sz="1200"/>
              <a:t>The accuracy of the YOLO v5 Model can be increased further by creating more datasets which will contain both normal text and seven segment display text.</a:t>
            </a:r>
            <a:endParaRPr sz="1200"/>
          </a:p>
          <a:p>
            <a:pPr indent="-304800" lvl="0" marL="457200" rtl="0" algn="l">
              <a:lnSpc>
                <a:spcPct val="150000"/>
              </a:lnSpc>
              <a:spcBef>
                <a:spcPts val="0"/>
              </a:spcBef>
              <a:spcAft>
                <a:spcPts val="0"/>
              </a:spcAft>
              <a:buSzPts val="1200"/>
              <a:buChar char="●"/>
            </a:pPr>
            <a:r>
              <a:rPr lang="en" sz="1200"/>
              <a:t>This YOLO v5 Model can be used for text detection purpose and the coordinates obtained for the bounding boxes of text will then be passed on to the Text Recognition phase, where the OCR implementation will be done.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Content</a:t>
            </a:r>
            <a:endParaRPr/>
          </a:p>
        </p:txBody>
      </p:sp>
      <p:sp>
        <p:nvSpPr>
          <p:cNvPr id="74" name="Google Shape;74;p14"/>
          <p:cNvSpPr txBox="1"/>
          <p:nvPr>
            <p:ph idx="1" type="body"/>
          </p:nvPr>
        </p:nvSpPr>
        <p:spPr>
          <a:xfrm>
            <a:off x="311725" y="1475550"/>
            <a:ext cx="5104200" cy="3076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Introduction to the Assignment</a:t>
            </a:r>
            <a:r>
              <a:rPr lang="en" sz="1400">
                <a:latin typeface="Tahoma"/>
                <a:ea typeface="Tahoma"/>
                <a:cs typeface="Tahoma"/>
                <a:sym typeface="Tahoma"/>
              </a:rPr>
              <a:t> - Ajay</a:t>
            </a:r>
            <a:endParaRPr sz="1400">
              <a:latin typeface="Tahoma"/>
              <a:ea typeface="Tahoma"/>
              <a:cs typeface="Tahoma"/>
              <a:sym typeface="Tahoma"/>
            </a:endParaRPr>
          </a:p>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Methodology employed</a:t>
            </a:r>
            <a:r>
              <a:rPr lang="en" sz="1400">
                <a:latin typeface="Tahoma"/>
                <a:ea typeface="Tahoma"/>
                <a:cs typeface="Tahoma"/>
                <a:sym typeface="Tahoma"/>
              </a:rPr>
              <a:t> - Guru</a:t>
            </a:r>
            <a:endParaRPr sz="1400">
              <a:latin typeface="Tahoma"/>
              <a:ea typeface="Tahoma"/>
              <a:cs typeface="Tahoma"/>
              <a:sym typeface="Tahoma"/>
            </a:endParaRPr>
          </a:p>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Results and implementation screenshots</a:t>
            </a:r>
            <a:r>
              <a:rPr lang="en" sz="1400">
                <a:latin typeface="Tahoma"/>
                <a:ea typeface="Tahoma"/>
                <a:cs typeface="Tahoma"/>
                <a:sym typeface="Tahoma"/>
              </a:rPr>
              <a:t> - Guru</a:t>
            </a:r>
            <a:endParaRPr sz="1400">
              <a:latin typeface="Tahoma"/>
              <a:ea typeface="Tahoma"/>
              <a:cs typeface="Tahoma"/>
              <a:sym typeface="Tahoma"/>
            </a:endParaRPr>
          </a:p>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Conclusion</a:t>
            </a:r>
            <a:r>
              <a:rPr lang="en" sz="1400">
                <a:latin typeface="Tahoma"/>
                <a:ea typeface="Tahoma"/>
                <a:cs typeface="Tahoma"/>
                <a:sym typeface="Tahoma"/>
              </a:rPr>
              <a:t> - Mani</a:t>
            </a:r>
            <a:endParaRPr sz="1400">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assignment</a:t>
            </a:r>
            <a:endParaRPr/>
          </a:p>
        </p:txBody>
      </p:sp>
      <p:sp>
        <p:nvSpPr>
          <p:cNvPr id="80" name="Google Shape;80;p15"/>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Task Given</a:t>
            </a:r>
            <a:endParaRPr b="1" sz="1400"/>
          </a:p>
          <a:p>
            <a:pPr indent="-317500" lvl="1" marL="914400" rtl="0" algn="l">
              <a:spcBef>
                <a:spcPts val="0"/>
              </a:spcBef>
              <a:spcAft>
                <a:spcPts val="0"/>
              </a:spcAft>
              <a:buSzPts val="1400"/>
              <a:buChar char="○"/>
            </a:pPr>
            <a:r>
              <a:rPr lang="en" sz="1400"/>
              <a:t>Train YOLO models for both text </a:t>
            </a:r>
            <a:r>
              <a:rPr lang="en" sz="1400"/>
              <a:t>detection</a:t>
            </a:r>
            <a:r>
              <a:rPr lang="en" sz="1400"/>
              <a:t> and recognition tasks.</a:t>
            </a:r>
            <a:endParaRPr sz="1400"/>
          </a:p>
          <a:p>
            <a:pPr indent="-317500" lvl="1" marL="914400" rtl="0" algn="l">
              <a:spcBef>
                <a:spcPts val="0"/>
              </a:spcBef>
              <a:spcAft>
                <a:spcPts val="0"/>
              </a:spcAft>
              <a:buSzPts val="1400"/>
              <a:buChar char="○"/>
            </a:pPr>
            <a:r>
              <a:rPr lang="en" sz="1400"/>
              <a:t>Evaluate all trained models to choose the best for the application.</a:t>
            </a:r>
            <a:endParaRPr sz="1400"/>
          </a:p>
          <a:p>
            <a:pPr indent="-317500" lvl="1" marL="914400" rtl="0" algn="l">
              <a:spcBef>
                <a:spcPts val="0"/>
              </a:spcBef>
              <a:spcAft>
                <a:spcPts val="0"/>
              </a:spcAft>
              <a:buSzPts val="1400"/>
              <a:buChar char="○"/>
            </a:pPr>
            <a:r>
              <a:rPr lang="en" sz="1400"/>
              <a:t>Evaluate the current Recognition model</a:t>
            </a:r>
            <a:endParaRPr sz="1400"/>
          </a:p>
          <a:p>
            <a:pPr indent="-317500" lvl="0" marL="457200" rtl="0" algn="l">
              <a:spcBef>
                <a:spcPts val="0"/>
              </a:spcBef>
              <a:spcAft>
                <a:spcPts val="0"/>
              </a:spcAft>
              <a:buSzPts val="1400"/>
              <a:buChar char="●"/>
            </a:pPr>
            <a:r>
              <a:rPr b="1" lang="en" sz="1400"/>
              <a:t>Solution Introduction</a:t>
            </a:r>
            <a:endParaRPr b="1" sz="1400"/>
          </a:p>
          <a:p>
            <a:pPr indent="-317500" lvl="1" marL="914400" rtl="0" algn="l">
              <a:spcBef>
                <a:spcPts val="0"/>
              </a:spcBef>
              <a:spcAft>
                <a:spcPts val="0"/>
              </a:spcAft>
              <a:buSzPts val="1400"/>
              <a:buChar char="○"/>
            </a:pPr>
            <a:r>
              <a:rPr lang="en" sz="1400"/>
              <a:t>YOLO Model Implementation is done for text detection task.</a:t>
            </a:r>
            <a:endParaRPr sz="1400"/>
          </a:p>
          <a:p>
            <a:pPr indent="-317500" lvl="1" marL="914400" rtl="0" algn="l">
              <a:spcBef>
                <a:spcPts val="0"/>
              </a:spcBef>
              <a:spcAft>
                <a:spcPts val="0"/>
              </a:spcAft>
              <a:buSzPts val="1400"/>
              <a:buChar char="○"/>
            </a:pPr>
            <a:r>
              <a:rPr lang="en" sz="1400"/>
              <a:t>Evaluation of the YOLO Model is done.</a:t>
            </a:r>
            <a:endParaRPr sz="1400"/>
          </a:p>
          <a:p>
            <a:pPr indent="-317500" lvl="1" marL="914400" rtl="0" algn="l">
              <a:spcBef>
                <a:spcPts val="0"/>
              </a:spcBef>
              <a:spcAft>
                <a:spcPts val="0"/>
              </a:spcAft>
              <a:buSzPts val="1400"/>
              <a:buChar char="○"/>
            </a:pPr>
            <a:r>
              <a:rPr lang="en" sz="1400"/>
              <a:t>Evaluation of the current Recognition model is done.</a:t>
            </a:r>
            <a:endParaRPr sz="1400"/>
          </a:p>
          <a:p>
            <a:pPr indent="0" lvl="0" marL="457200" rtl="0" algn="l">
              <a:spcBef>
                <a:spcPts val="0"/>
              </a:spcBef>
              <a:spcAft>
                <a:spcPts val="0"/>
              </a:spcAft>
              <a:buNone/>
            </a:pPr>
            <a:r>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employed</a:t>
            </a:r>
            <a:endParaRPr/>
          </a:p>
        </p:txBody>
      </p:sp>
      <p:sp>
        <p:nvSpPr>
          <p:cNvPr id="86" name="Google Shape;86;p1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rgbClr val="000000"/>
              </a:buClr>
              <a:buSzPts val="1000"/>
              <a:buChar char="●"/>
            </a:pPr>
            <a:r>
              <a:rPr lang="en" sz="1000">
                <a:solidFill>
                  <a:srgbClr val="000000"/>
                </a:solidFill>
              </a:rPr>
              <a:t>For each image file (.jpg) a </a:t>
            </a:r>
            <a:r>
              <a:rPr lang="en" sz="1000">
                <a:solidFill>
                  <a:srgbClr val="000000"/>
                </a:solidFill>
              </a:rPr>
              <a:t>separate</a:t>
            </a:r>
            <a:r>
              <a:rPr lang="en" sz="1000">
                <a:solidFill>
                  <a:srgbClr val="000000"/>
                </a:solidFill>
              </a:rPr>
              <a:t> text file (.txt) will be created.</a:t>
            </a:r>
            <a:endParaRPr sz="1000">
              <a:solidFill>
                <a:srgbClr val="000000"/>
              </a:solidFill>
            </a:endParaRPr>
          </a:p>
          <a:p>
            <a:pPr indent="-292100" lvl="0" marL="457200" rtl="0" algn="l">
              <a:lnSpc>
                <a:spcPct val="150000"/>
              </a:lnSpc>
              <a:spcBef>
                <a:spcPts val="0"/>
              </a:spcBef>
              <a:spcAft>
                <a:spcPts val="0"/>
              </a:spcAft>
              <a:buClr>
                <a:srgbClr val="000000"/>
              </a:buClr>
              <a:buSzPts val="1000"/>
              <a:buChar char="●"/>
            </a:pPr>
            <a:r>
              <a:rPr lang="en" sz="1000">
                <a:solidFill>
                  <a:srgbClr val="000000"/>
                </a:solidFill>
              </a:rPr>
              <a:t>Each text file will contain the coordinates of the bounding boxes for the text areas identified in the image. There can be multiple text boxes in a single image.</a:t>
            </a:r>
            <a:endParaRPr sz="1000">
              <a:solidFill>
                <a:srgbClr val="000000"/>
              </a:solidFill>
            </a:endParaRPr>
          </a:p>
          <a:p>
            <a:pPr indent="-292100" lvl="0" marL="457200" rtl="0" algn="l">
              <a:lnSpc>
                <a:spcPct val="150000"/>
              </a:lnSpc>
              <a:spcBef>
                <a:spcPts val="0"/>
              </a:spcBef>
              <a:spcAft>
                <a:spcPts val="0"/>
              </a:spcAft>
              <a:buClr>
                <a:srgbClr val="000000"/>
              </a:buClr>
              <a:buSzPts val="1000"/>
              <a:buChar char="●"/>
            </a:pPr>
            <a:r>
              <a:rPr lang="en" sz="1000">
                <a:solidFill>
                  <a:srgbClr val="000000"/>
                </a:solidFill>
              </a:rPr>
              <a:t>These coordinates should be in YOLO Format.</a:t>
            </a:r>
            <a:endParaRPr sz="1000">
              <a:solidFill>
                <a:srgbClr val="000000"/>
              </a:solidFill>
            </a:endParaRPr>
          </a:p>
          <a:p>
            <a:pPr indent="-292100" lvl="0" marL="457200" rtl="0" algn="l">
              <a:lnSpc>
                <a:spcPct val="150000"/>
              </a:lnSpc>
              <a:spcBef>
                <a:spcPts val="0"/>
              </a:spcBef>
              <a:spcAft>
                <a:spcPts val="0"/>
              </a:spcAft>
              <a:buClr>
                <a:srgbClr val="000000"/>
              </a:buClr>
              <a:buSzPts val="1000"/>
              <a:buChar char="●"/>
            </a:pPr>
            <a:r>
              <a:rPr lang="en" sz="1000">
                <a:solidFill>
                  <a:srgbClr val="000000"/>
                </a:solidFill>
              </a:rPr>
              <a:t>The YOLO Format is as follows </a:t>
            </a:r>
            <a:endParaRPr sz="1000">
              <a:solidFill>
                <a:srgbClr val="000000"/>
              </a:solidFill>
            </a:endParaRPr>
          </a:p>
          <a:p>
            <a:pPr indent="-292100" lvl="0" marL="457200" rtl="0" algn="l">
              <a:lnSpc>
                <a:spcPct val="150000"/>
              </a:lnSpc>
              <a:spcBef>
                <a:spcPts val="0"/>
              </a:spcBef>
              <a:spcAft>
                <a:spcPts val="0"/>
              </a:spcAft>
              <a:buClr>
                <a:srgbClr val="000000"/>
              </a:buClr>
              <a:buSzPts val="1000"/>
              <a:buChar char="●"/>
            </a:pPr>
            <a:r>
              <a:rPr lang="en" sz="1000">
                <a:solidFill>
                  <a:srgbClr val="000000"/>
                </a:solidFill>
              </a:rPr>
              <a:t>[C, X, Y, W, H]</a:t>
            </a:r>
            <a:endParaRPr sz="1000">
              <a:solidFill>
                <a:srgbClr val="000000"/>
              </a:solidFill>
            </a:endParaRPr>
          </a:p>
          <a:p>
            <a:pPr indent="-292100" lvl="1" marL="914400" rtl="0" algn="l">
              <a:lnSpc>
                <a:spcPct val="150000"/>
              </a:lnSpc>
              <a:spcBef>
                <a:spcPts val="0"/>
              </a:spcBef>
              <a:spcAft>
                <a:spcPts val="0"/>
              </a:spcAft>
              <a:buClr>
                <a:srgbClr val="000000"/>
              </a:buClr>
              <a:buSzPts val="1000"/>
              <a:buChar char="○"/>
            </a:pPr>
            <a:r>
              <a:rPr lang="en" sz="1000">
                <a:solidFill>
                  <a:srgbClr val="000000"/>
                </a:solidFill>
              </a:rPr>
              <a:t>C = Class to which the object belongs</a:t>
            </a:r>
            <a:endParaRPr sz="1000">
              <a:solidFill>
                <a:srgbClr val="000000"/>
              </a:solidFill>
            </a:endParaRPr>
          </a:p>
          <a:p>
            <a:pPr indent="-292100" lvl="1" marL="914400" rtl="0" algn="l">
              <a:lnSpc>
                <a:spcPct val="150000"/>
              </a:lnSpc>
              <a:spcBef>
                <a:spcPts val="0"/>
              </a:spcBef>
              <a:spcAft>
                <a:spcPts val="0"/>
              </a:spcAft>
              <a:buClr>
                <a:srgbClr val="000000"/>
              </a:buClr>
              <a:buSzPts val="1000"/>
              <a:buChar char="○"/>
            </a:pPr>
            <a:r>
              <a:rPr lang="en" sz="1000">
                <a:solidFill>
                  <a:srgbClr val="000000"/>
                </a:solidFill>
              </a:rPr>
              <a:t>X = x coordinate of the center of the object’s bounding box</a:t>
            </a:r>
            <a:endParaRPr sz="1000">
              <a:solidFill>
                <a:srgbClr val="000000"/>
              </a:solidFill>
            </a:endParaRPr>
          </a:p>
          <a:p>
            <a:pPr indent="-292100" lvl="1" marL="914400" rtl="0" algn="l">
              <a:lnSpc>
                <a:spcPct val="150000"/>
              </a:lnSpc>
              <a:spcBef>
                <a:spcPts val="0"/>
              </a:spcBef>
              <a:spcAft>
                <a:spcPts val="0"/>
              </a:spcAft>
              <a:buClr>
                <a:srgbClr val="000000"/>
              </a:buClr>
              <a:buSzPts val="1000"/>
              <a:buChar char="○"/>
            </a:pPr>
            <a:r>
              <a:rPr lang="en" sz="1000">
                <a:solidFill>
                  <a:srgbClr val="000000"/>
                </a:solidFill>
              </a:rPr>
              <a:t>Y = y coordinate of the center of the object’s bounding box</a:t>
            </a:r>
            <a:endParaRPr sz="1000">
              <a:solidFill>
                <a:srgbClr val="000000"/>
              </a:solidFill>
            </a:endParaRPr>
          </a:p>
          <a:p>
            <a:pPr indent="-292100" lvl="1" marL="914400" rtl="0" algn="l">
              <a:lnSpc>
                <a:spcPct val="150000"/>
              </a:lnSpc>
              <a:spcBef>
                <a:spcPts val="0"/>
              </a:spcBef>
              <a:spcAft>
                <a:spcPts val="0"/>
              </a:spcAft>
              <a:buClr>
                <a:srgbClr val="000000"/>
              </a:buClr>
              <a:buSzPts val="1000"/>
              <a:buChar char="○"/>
            </a:pPr>
            <a:r>
              <a:rPr lang="en" sz="1000">
                <a:solidFill>
                  <a:srgbClr val="000000"/>
                </a:solidFill>
              </a:rPr>
              <a:t>W = width of the bounding box</a:t>
            </a:r>
            <a:endParaRPr sz="1000">
              <a:solidFill>
                <a:srgbClr val="000000"/>
              </a:solidFill>
            </a:endParaRPr>
          </a:p>
          <a:p>
            <a:pPr indent="-292100" lvl="1" marL="914400" rtl="0" algn="l">
              <a:lnSpc>
                <a:spcPct val="150000"/>
              </a:lnSpc>
              <a:spcBef>
                <a:spcPts val="0"/>
              </a:spcBef>
              <a:spcAft>
                <a:spcPts val="0"/>
              </a:spcAft>
              <a:buClr>
                <a:srgbClr val="000000"/>
              </a:buClr>
              <a:buSzPts val="1000"/>
              <a:buChar char="○"/>
            </a:pPr>
            <a:r>
              <a:rPr lang="en" sz="1000">
                <a:solidFill>
                  <a:srgbClr val="000000"/>
                </a:solidFill>
              </a:rPr>
              <a:t>H = height of the bounding box</a:t>
            </a:r>
            <a:endParaRPr sz="1000">
              <a:solidFill>
                <a:srgbClr val="000000"/>
              </a:solidFill>
            </a:endParaRPr>
          </a:p>
          <a:p>
            <a:pPr indent="-292100" lvl="1" marL="914400" rtl="0" algn="l">
              <a:lnSpc>
                <a:spcPct val="150000"/>
              </a:lnSpc>
              <a:spcBef>
                <a:spcPts val="0"/>
              </a:spcBef>
              <a:spcAft>
                <a:spcPts val="0"/>
              </a:spcAft>
              <a:buClr>
                <a:srgbClr val="000000"/>
              </a:buClr>
              <a:buSzPts val="1000"/>
              <a:buChar char="○"/>
            </a:pPr>
            <a:r>
              <a:rPr lang="en" sz="1000">
                <a:solidFill>
                  <a:srgbClr val="000000"/>
                </a:solidFill>
              </a:rPr>
              <a:t>All the values should be normalized to have values in the range of [0-1].</a:t>
            </a:r>
            <a:endParaRPr sz="1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YOLO Model Training Parameters</a:t>
            </a:r>
            <a:endParaRPr/>
          </a:p>
        </p:txBody>
      </p:sp>
      <p:sp>
        <p:nvSpPr>
          <p:cNvPr id="92" name="Google Shape;92;p17"/>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YOLO v5 version is used for text detection.</a:t>
            </a:r>
            <a:endParaRPr/>
          </a:p>
          <a:p>
            <a:pPr indent="-311150" lvl="0" marL="457200" rtl="0" algn="l">
              <a:spcBef>
                <a:spcPts val="0"/>
              </a:spcBef>
              <a:spcAft>
                <a:spcPts val="0"/>
              </a:spcAft>
              <a:buSzPts val="1300"/>
              <a:buChar char="●"/>
            </a:pPr>
            <a:r>
              <a:rPr lang="en"/>
              <a:t>YOLO Model is trained on the custom dataset which is created manually by performing annotations (bounding boxes) around the text areas.</a:t>
            </a:r>
            <a:endParaRPr/>
          </a:p>
          <a:p>
            <a:pPr indent="-311150" lvl="0" marL="457200" rtl="0" algn="l">
              <a:spcBef>
                <a:spcPts val="0"/>
              </a:spcBef>
              <a:spcAft>
                <a:spcPts val="0"/>
              </a:spcAft>
              <a:buSzPts val="1300"/>
              <a:buChar char="●"/>
            </a:pPr>
            <a:r>
              <a:rPr lang="en"/>
              <a:t>The text annotations (bounding boxes) is performed using bbox annotations tool (labelImg tool can also be used).</a:t>
            </a:r>
            <a:endParaRPr/>
          </a:p>
          <a:p>
            <a:pPr indent="-311150" lvl="0" marL="457200" rtl="0" algn="l">
              <a:spcBef>
                <a:spcPts val="0"/>
              </a:spcBef>
              <a:spcAft>
                <a:spcPts val="0"/>
              </a:spcAft>
              <a:buSzPts val="1300"/>
              <a:buChar char="●"/>
            </a:pPr>
            <a:r>
              <a:rPr lang="en"/>
              <a:t>The custom dataset contains around 5k images and their respective text files.</a:t>
            </a:r>
            <a:endParaRPr/>
          </a:p>
          <a:p>
            <a:pPr indent="-311150" lvl="0" marL="457200" rtl="0" algn="l">
              <a:spcBef>
                <a:spcPts val="0"/>
              </a:spcBef>
              <a:spcAft>
                <a:spcPts val="0"/>
              </a:spcAft>
              <a:buSzPts val="1300"/>
              <a:buChar char="●"/>
            </a:pPr>
            <a:r>
              <a:rPr lang="en"/>
              <a:t>For the training of the YOLO v5 Model - </a:t>
            </a:r>
            <a:endParaRPr/>
          </a:p>
          <a:p>
            <a:pPr indent="-298450" lvl="1" marL="914400" rtl="0" algn="l">
              <a:spcBef>
                <a:spcPts val="0"/>
              </a:spcBef>
              <a:spcAft>
                <a:spcPts val="0"/>
              </a:spcAft>
              <a:buSzPts val="1100"/>
              <a:buChar char="○"/>
            </a:pPr>
            <a:r>
              <a:rPr lang="en"/>
              <a:t>30 </a:t>
            </a:r>
            <a:r>
              <a:rPr lang="en"/>
              <a:t>epochs</a:t>
            </a:r>
            <a:r>
              <a:rPr lang="en"/>
              <a:t> were done and </a:t>
            </a:r>
            <a:endParaRPr/>
          </a:p>
          <a:p>
            <a:pPr indent="-298450" lvl="1" marL="914400" rtl="0" algn="l">
              <a:spcBef>
                <a:spcPts val="0"/>
              </a:spcBef>
              <a:spcAft>
                <a:spcPts val="0"/>
              </a:spcAft>
              <a:buSzPts val="1100"/>
              <a:buChar char="○"/>
            </a:pPr>
            <a:r>
              <a:rPr lang="en"/>
              <a:t>a batch size of 16 was created.</a:t>
            </a:r>
            <a:endParaRPr/>
          </a:p>
          <a:p>
            <a:pPr indent="-311150" lvl="0" marL="457200" rtl="0" algn="l">
              <a:spcBef>
                <a:spcPts val="0"/>
              </a:spcBef>
              <a:spcAft>
                <a:spcPts val="0"/>
              </a:spcAft>
              <a:buSzPts val="1300"/>
              <a:buChar char="●"/>
            </a:pPr>
            <a:r>
              <a:rPr lang="en"/>
              <a:t>The best weight file among the weights obtained after training phase is used for the testing purpose.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implementation screenshots</a:t>
            </a:r>
            <a:endParaRPr/>
          </a:p>
        </p:txBody>
      </p:sp>
      <p:sp>
        <p:nvSpPr>
          <p:cNvPr id="98" name="Google Shape;98;p18"/>
          <p:cNvSpPr txBox="1"/>
          <p:nvPr/>
        </p:nvSpPr>
        <p:spPr>
          <a:xfrm>
            <a:off x="6374900" y="3312775"/>
            <a:ext cx="27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2513175" y="1307175"/>
            <a:ext cx="3782783" cy="371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Implementation Screenshots cont..</a:t>
            </a:r>
            <a:endParaRPr/>
          </a:p>
        </p:txBody>
      </p:sp>
      <p:pic>
        <p:nvPicPr>
          <p:cNvPr id="105" name="Google Shape;105;p19"/>
          <p:cNvPicPr preferRelativeResize="0"/>
          <p:nvPr/>
        </p:nvPicPr>
        <p:blipFill>
          <a:blip r:embed="rId3">
            <a:alphaModFix/>
          </a:blip>
          <a:stretch>
            <a:fillRect/>
          </a:stretch>
        </p:blipFill>
        <p:spPr>
          <a:xfrm>
            <a:off x="1306175" y="1317200"/>
            <a:ext cx="6531650" cy="371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Measures</a:t>
            </a:r>
            <a:endParaRPr/>
          </a:p>
        </p:txBody>
      </p:sp>
      <p:pic>
        <p:nvPicPr>
          <p:cNvPr id="111" name="Google Shape;111;p20"/>
          <p:cNvPicPr preferRelativeResize="0"/>
          <p:nvPr/>
        </p:nvPicPr>
        <p:blipFill>
          <a:blip r:embed="rId3">
            <a:alphaModFix/>
          </a:blip>
          <a:stretch>
            <a:fillRect/>
          </a:stretch>
        </p:blipFill>
        <p:spPr>
          <a:xfrm>
            <a:off x="311725" y="1382325"/>
            <a:ext cx="3771524" cy="2664475"/>
          </a:xfrm>
          <a:prstGeom prst="rect">
            <a:avLst/>
          </a:prstGeom>
          <a:noFill/>
          <a:ln>
            <a:noFill/>
          </a:ln>
        </p:spPr>
      </p:pic>
      <p:pic>
        <p:nvPicPr>
          <p:cNvPr id="112" name="Google Shape;112;p20"/>
          <p:cNvPicPr preferRelativeResize="0"/>
          <p:nvPr/>
        </p:nvPicPr>
        <p:blipFill>
          <a:blip r:embed="rId4">
            <a:alphaModFix/>
          </a:blip>
          <a:stretch>
            <a:fillRect/>
          </a:stretch>
        </p:blipFill>
        <p:spPr>
          <a:xfrm>
            <a:off x="4872808" y="1382325"/>
            <a:ext cx="3377068" cy="2664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Measures</a:t>
            </a:r>
            <a:endParaRPr/>
          </a:p>
          <a:p>
            <a:pPr indent="0" lvl="0" marL="0" rtl="0" algn="l">
              <a:spcBef>
                <a:spcPts val="0"/>
              </a:spcBef>
              <a:spcAft>
                <a:spcPts val="0"/>
              </a:spcAft>
              <a:buNone/>
            </a:pPr>
            <a:r>
              <a:t/>
            </a:r>
            <a:endParaRPr/>
          </a:p>
        </p:txBody>
      </p:sp>
      <p:pic>
        <p:nvPicPr>
          <p:cNvPr id="118" name="Google Shape;118;p21"/>
          <p:cNvPicPr preferRelativeResize="0"/>
          <p:nvPr/>
        </p:nvPicPr>
        <p:blipFill>
          <a:blip r:embed="rId3">
            <a:alphaModFix/>
          </a:blip>
          <a:stretch>
            <a:fillRect/>
          </a:stretch>
        </p:blipFill>
        <p:spPr>
          <a:xfrm>
            <a:off x="162450" y="1533025"/>
            <a:ext cx="3799150" cy="3176800"/>
          </a:xfrm>
          <a:prstGeom prst="rect">
            <a:avLst/>
          </a:prstGeom>
          <a:noFill/>
          <a:ln>
            <a:noFill/>
          </a:ln>
        </p:spPr>
      </p:pic>
      <p:pic>
        <p:nvPicPr>
          <p:cNvPr id="119" name="Google Shape;119;p21"/>
          <p:cNvPicPr preferRelativeResize="0"/>
          <p:nvPr/>
        </p:nvPicPr>
        <p:blipFill>
          <a:blip r:embed="rId4">
            <a:alphaModFix/>
          </a:blip>
          <a:stretch>
            <a:fillRect/>
          </a:stretch>
        </p:blipFill>
        <p:spPr>
          <a:xfrm>
            <a:off x="4497000" y="1533025"/>
            <a:ext cx="4273574" cy="3176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