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
      <p:font typeface="Tahoma"/>
      <p:regular r:id="rId26"/>
      <p:bold r:id="rId27"/>
    </p:embeddedFont>
    <p:embeddedFont>
      <p:font typeface="Merriweather"/>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E20887F-D3DF-4289-9BF1-46202995CCBE}">
  <a:tblStyle styleId="{CE20887F-D3DF-4289-9BF1-46202995CCB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Tahoma-regular.fntdata"/><Relationship Id="rId25" Type="http://schemas.openxmlformats.org/officeDocument/2006/relationships/font" Target="fonts/Roboto-boldItalic.fntdata"/><Relationship Id="rId28" Type="http://schemas.openxmlformats.org/officeDocument/2006/relationships/font" Target="fonts/Merriweather-regular.fntdata"/><Relationship Id="rId27" Type="http://schemas.openxmlformats.org/officeDocument/2006/relationships/font" Target="fonts/Tahom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erriweather-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boldItalic.fntdata"/><Relationship Id="rId30" Type="http://schemas.openxmlformats.org/officeDocument/2006/relationships/font" Target="fonts/Merriweather-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52954b969c_2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g152954b969c_2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2bce1d76cc_3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2bce1d76cc_3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ba489ac0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ba489ac0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bce1d76cc_3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bce1d76cc_3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ba489ac0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ba489ac0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145c390bd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145c390bd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18fcef1a11_6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18fcef1a11_6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52954b969c_2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152954b969c_2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9d884dc1d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9d884dc1d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ba489ac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ba489ac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c04bd71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c04bd71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2bce1d76c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2bce1d76c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Clr>
                <a:schemeClr val="dk1"/>
              </a:buClr>
              <a:buSzPts val="1100"/>
              <a:buFont typeface="Arial"/>
              <a:buNone/>
            </a:pPr>
            <a:r>
              <a:rPr lang="en" sz="1400">
                <a:solidFill>
                  <a:schemeClr val="dk1"/>
                </a:solidFill>
                <a:latin typeface="Roboto"/>
                <a:ea typeface="Roboto"/>
                <a:cs typeface="Roboto"/>
                <a:sym typeface="Roboto"/>
              </a:rPr>
              <a:t>The ESP32-CAM is a small-sized camera module based on the ESP32 chip, which is manufactured by Espressif Systems, a Chinese company that specializes in the design and production of low-power wireless communication systems and IoT devices.</a:t>
            </a:r>
            <a:r>
              <a:rPr lang="en" sz="1500">
                <a:solidFill>
                  <a:schemeClr val="dk1"/>
                </a:solidFill>
                <a:highlight>
                  <a:srgbClr val="FFFFFF"/>
                </a:highlight>
                <a:latin typeface="Roboto"/>
                <a:ea typeface="Roboto"/>
                <a:cs typeface="Roboto"/>
                <a:sym typeface="Roboto"/>
              </a:rPr>
              <a:t> The module can work independently as the smallest system, with a size of only 27*40.5*4.5mm, and a deep sleep current (</a:t>
            </a:r>
            <a:r>
              <a:rPr lang="en" sz="1200">
                <a:solidFill>
                  <a:srgbClr val="D1D5DB"/>
                </a:solidFill>
                <a:highlight>
                  <a:srgbClr val="444654"/>
                </a:highlight>
                <a:latin typeface="Roboto"/>
                <a:ea typeface="Roboto"/>
                <a:cs typeface="Roboto"/>
                <a:sym typeface="Roboto"/>
              </a:rPr>
              <a:t>the module consumes very little power when it is not actively processing data or performing tasks.</a:t>
            </a:r>
            <a:r>
              <a:rPr lang="en" sz="1500">
                <a:solidFill>
                  <a:schemeClr val="dk1"/>
                </a:solidFill>
                <a:highlight>
                  <a:srgbClr val="FFFFFF"/>
                </a:highlight>
                <a:latin typeface="Roboto"/>
                <a:ea typeface="Roboto"/>
                <a:cs typeface="Roboto"/>
                <a:sym typeface="Roboto"/>
              </a:rPr>
              <a:t>) as low as 6mA.</a:t>
            </a:r>
            <a:endParaRPr sz="1500">
              <a:solidFill>
                <a:schemeClr val="dk1"/>
              </a:solidFill>
              <a:highlight>
                <a:srgbClr val="FFFFFF"/>
              </a:highlight>
              <a:latin typeface="Roboto"/>
              <a:ea typeface="Roboto"/>
              <a:cs typeface="Roboto"/>
              <a:sym typeface="Roboto"/>
            </a:endParaRPr>
          </a:p>
          <a:p>
            <a:pPr indent="0" lvl="0" marL="0" rtl="0" algn="l">
              <a:spcBef>
                <a:spcPts val="1800"/>
              </a:spcBef>
              <a:spcAft>
                <a:spcPts val="0"/>
              </a:spcAft>
              <a:buClr>
                <a:schemeClr val="dk1"/>
              </a:buClr>
              <a:buSzPts val="1100"/>
              <a:buFont typeface="Arial"/>
              <a:buNone/>
            </a:pPr>
            <a:r>
              <a:rPr lang="en" sz="1500">
                <a:solidFill>
                  <a:schemeClr val="dk1"/>
                </a:solidFill>
                <a:highlight>
                  <a:srgbClr val="FFFFFF"/>
                </a:highlight>
                <a:latin typeface="Roboto"/>
                <a:ea typeface="Roboto"/>
                <a:cs typeface="Roboto"/>
                <a:sym typeface="Roboto"/>
              </a:rPr>
              <a:t>ESP32-CAM can be widely used in various IoT applications, suitable for home smart devices, industrial wireless control, wireless monitoring, QR wireless identification, wireless positioning system signals and other IoT applications. It is an ideal solution for IoT applications .</a:t>
            </a:r>
            <a:endParaRPr sz="1500">
              <a:solidFill>
                <a:schemeClr val="dk1"/>
              </a:solidFill>
              <a:highlight>
                <a:srgbClr val="FFFFFF"/>
              </a:highlight>
              <a:latin typeface="Roboto"/>
              <a:ea typeface="Roboto"/>
              <a:cs typeface="Roboto"/>
              <a:sym typeface="Roboto"/>
            </a:endParaRPr>
          </a:p>
          <a:p>
            <a:pPr indent="0" lvl="0" marL="0" rtl="0" algn="l">
              <a:spcBef>
                <a:spcPts val="1800"/>
              </a:spcBef>
              <a:spcAft>
                <a:spcPts val="0"/>
              </a:spcAft>
              <a:buClr>
                <a:schemeClr val="dk1"/>
              </a:buClr>
              <a:buSzPts val="1100"/>
              <a:buFont typeface="Arial"/>
              <a:buNone/>
            </a:pPr>
            <a:r>
              <a:rPr lang="en" sz="1500">
                <a:solidFill>
                  <a:schemeClr val="dk1"/>
                </a:solidFill>
                <a:highlight>
                  <a:srgbClr val="FFFFFF"/>
                </a:highlight>
                <a:latin typeface="Roboto"/>
                <a:ea typeface="Roboto"/>
                <a:cs typeface="Roboto"/>
                <a:sym typeface="Roboto"/>
              </a:rPr>
              <a:t>ESP32-CAM adopts DIP (</a:t>
            </a:r>
            <a:r>
              <a:rPr lang="en" sz="1800">
                <a:solidFill>
                  <a:srgbClr val="E8EAED"/>
                </a:solidFill>
                <a:highlight>
                  <a:srgbClr val="202124"/>
                </a:highlight>
              </a:rPr>
              <a:t>Dual in-line package</a:t>
            </a:r>
            <a:r>
              <a:rPr lang="en" sz="1500">
                <a:solidFill>
                  <a:schemeClr val="dk1"/>
                </a:solidFill>
                <a:highlight>
                  <a:srgbClr val="FFFFFF"/>
                </a:highlight>
                <a:latin typeface="Roboto"/>
                <a:ea typeface="Roboto"/>
                <a:cs typeface="Roboto"/>
                <a:sym typeface="Roboto"/>
              </a:rPr>
              <a:t>) package and can be used directly by plugging in the bottom plate, realizing the rapid production of products, providing customers with high-reliability connection methods, which is convenient for application in various IoT hardware terminal occasions.</a:t>
            </a:r>
            <a:endParaRPr sz="1500">
              <a:solidFill>
                <a:schemeClr val="dk1"/>
              </a:solidFill>
              <a:highlight>
                <a:srgbClr val="FFFFFF"/>
              </a:highlight>
              <a:latin typeface="Roboto"/>
              <a:ea typeface="Roboto"/>
              <a:cs typeface="Roboto"/>
              <a:sym typeface="Roboto"/>
            </a:endParaRPr>
          </a:p>
          <a:p>
            <a:pPr indent="-330200" lvl="0" marL="457200" rtl="0" algn="l">
              <a:spcBef>
                <a:spcPts val="1800"/>
              </a:spcBef>
              <a:spcAft>
                <a:spcPts val="0"/>
              </a:spcAft>
              <a:buClr>
                <a:schemeClr val="dk1"/>
              </a:buClr>
              <a:buSzPts val="1600"/>
              <a:buFont typeface="Roboto"/>
              <a:buChar char="●"/>
            </a:pPr>
            <a:r>
              <a:rPr lang="en" sz="1600">
                <a:solidFill>
                  <a:schemeClr val="dk1"/>
                </a:solidFill>
                <a:highlight>
                  <a:srgbClr val="FFFFFF"/>
                </a:highlight>
                <a:latin typeface="Roboto"/>
                <a:ea typeface="Roboto"/>
                <a:cs typeface="Roboto"/>
                <a:sym typeface="Roboto"/>
              </a:rPr>
              <a:t>Besides the OV2640 camera, and several GPIOs to connect peripherals, it also features a microSD card slot that can be useful to store images taken with the camera or to store files to serve to clients.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2bce1d76cc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2bce1d76cc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1,2,3. Integrated system-on-chip (SoC) module allows the ESP32 camera module to connect to wireless networks and other devices easily. It enable the ESP32 camera module to perform image processing and analysis tasks quickly and efficiently, while also maintaining low power consumption for extended battery life.</a:t>
            </a:r>
            <a:endParaRPr/>
          </a:p>
          <a:p>
            <a:pPr indent="0" lvl="0" marL="0" rtl="0" algn="l">
              <a:spcBef>
                <a:spcPts val="0"/>
              </a:spcBef>
              <a:spcAft>
                <a:spcPts val="0"/>
              </a:spcAft>
              <a:buNone/>
            </a:pPr>
            <a:r>
              <a:rPr lang="en"/>
              <a:t>4. Having both built-in SRAM [(Static Random Access Memory), which is a type of fast memory that is used for storing temporary data that is actively being processed by the chip] and external PSRAM [(Pseudo Static Random Access Memory). PSRAM is a type of fast memory that operates similarly to SRAM, but with a larger capacity] provides the ESP32-CAM with a sufficient amount of fast memory to perform various image processing tasks and store large amounts of data while minimizing the need to access slower storage such as an SD card.</a:t>
            </a:r>
            <a:endParaRPr/>
          </a:p>
          <a:p>
            <a:pPr indent="0" lvl="0" marL="0" rtl="0" algn="l">
              <a:spcBef>
                <a:spcPts val="0"/>
              </a:spcBef>
              <a:spcAft>
                <a:spcPts val="0"/>
              </a:spcAft>
              <a:buNone/>
            </a:pPr>
            <a:r>
              <a:rPr lang="en"/>
              <a:t>5,6,7,8. Multiple communication interfaces that can be used to connect to other devices or peripherals like UART (Universal Asynchronous Receiver/Transmitter), SPI (Serial Peripheral Interface), I2C (Inter-Integrated Circuit), PWM (Pulse Width Modulation), ADC (Analog-to-Digital Converter), and DAC (Digital-to-Analog Converter).         2 popular cam modules    remote access and sharing         microSD card ( TF card).</a:t>
            </a:r>
            <a:br>
              <a:rPr lang="en"/>
            </a:br>
            <a:r>
              <a:rPr lang="en"/>
              <a:t>9. different low-power sleep modes to conserve power</a:t>
            </a:r>
            <a:endParaRPr/>
          </a:p>
          <a:p>
            <a:pPr indent="0" lvl="0" marL="0" rtl="0" algn="l">
              <a:spcBef>
                <a:spcPts val="0"/>
              </a:spcBef>
              <a:spcAft>
                <a:spcPts val="0"/>
              </a:spcAft>
              <a:buNone/>
            </a:pPr>
            <a:r>
              <a:rPr lang="en"/>
              <a:t>10. Lwip (Lightweight IP) and FreeRTOS (Real-Time Operating System) software libraries, which provide network connectivity and task scheduling capabilities, respectively.</a:t>
            </a:r>
            <a:endParaRPr/>
          </a:p>
          <a:p>
            <a:pPr indent="0" lvl="0" marL="0" rtl="0" algn="l">
              <a:spcBef>
                <a:spcPts val="0"/>
              </a:spcBef>
              <a:spcAft>
                <a:spcPts val="0"/>
              </a:spcAft>
              <a:buNone/>
            </a:pPr>
            <a:r>
              <a:rPr lang="en"/>
              <a:t>11. different WiFi network modes, including Station (STA) mode for connecting to an existing WiFi network, Access Point (AP) mode for creating its own WiFi network, and STA+AP mode for both connecting to an existing network and creating its own network simultaneously.</a:t>
            </a:r>
            <a:endParaRPr/>
          </a:p>
          <a:p>
            <a:pPr indent="0" lvl="0" marL="0" rtl="0" algn="l">
              <a:spcBef>
                <a:spcPts val="0"/>
              </a:spcBef>
              <a:spcAft>
                <a:spcPts val="0"/>
              </a:spcAft>
              <a:buNone/>
            </a:pPr>
            <a:r>
              <a:rPr lang="en"/>
              <a:t>12. two WiFi configuration technologies</a:t>
            </a:r>
            <a:endParaRPr/>
          </a:p>
          <a:p>
            <a:pPr indent="0" lvl="0" marL="0" rtl="0" algn="l">
              <a:spcBef>
                <a:spcPts val="0"/>
              </a:spcBef>
              <a:spcAft>
                <a:spcPts val="0"/>
              </a:spcAft>
              <a:buNone/>
            </a:pPr>
            <a:r>
              <a:rPr lang="en"/>
              <a:t>13. receive firmware upgrades over a serial port or remotely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IPEX output is a type of connector that is used to connect external antennas to the module.</a:t>
            </a:r>
            <a:endParaRPr/>
          </a:p>
          <a:p>
            <a:pPr indent="0" lvl="0" marL="0" rtl="0" algn="l">
              <a:spcBef>
                <a:spcPts val="0"/>
              </a:spcBef>
              <a:spcAft>
                <a:spcPts val="0"/>
              </a:spcAft>
              <a:buNone/>
            </a:pPr>
            <a:r>
              <a:rPr lang="en"/>
              <a:t>the FPC connector is used to connect the camera module to the main circuit board. </a:t>
            </a:r>
            <a:endParaRPr/>
          </a:p>
          <a:p>
            <a:pPr indent="0" lvl="0" marL="0" rtl="0" algn="l">
              <a:spcBef>
                <a:spcPts val="0"/>
              </a:spcBef>
              <a:spcAft>
                <a:spcPts val="0"/>
              </a:spcAft>
              <a:buNone/>
            </a:pPr>
            <a:r>
              <a:rPr lang="en"/>
              <a:t>Tantalum capacitors are small capacitors that are often used in electronic circuits to provide filtering, smoothing, and decoupling functions. They are known for their high stability, reliability, and tolerance to high temperatures, which makes them ideal for use in electronic devices like the ESP32-CAM module.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2bce1d76cc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2bce1d76cc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2bce1d76cc_3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2bce1d76cc_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3"/>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7" name="Google Shape;17;p3"/>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8" name="Google Shape;18;p3"/>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9" name="Google Shape;19;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4"/>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3" name="Google Shape;2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24" name="Shape 24"/>
        <p:cNvGrpSpPr/>
        <p:nvPr/>
      </p:nvGrpSpPr>
      <p:grpSpPr>
        <a:xfrm>
          <a:off x="0" y="0"/>
          <a:ext cx="0" cy="0"/>
          <a:chOff x="0" y="0"/>
          <a:chExt cx="0" cy="0"/>
        </a:xfrm>
      </p:grpSpPr>
      <p:sp>
        <p:nvSpPr>
          <p:cNvPr id="25" name="Google Shape;25;p5"/>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6" name="Google Shape;26;p5"/>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7" name="Google Shape;27;p5"/>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8" name="Google Shape;28;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6"/>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6"/>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32" name="Google Shape;32;p6"/>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33" name="Google Shape;33;p6"/>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4" name="Google Shape;34;p6"/>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5" name="Google Shape;35;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7"/>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1600"/>
              </a:spcBef>
              <a:spcAft>
                <a:spcPts val="0"/>
              </a:spcAft>
              <a:buClr>
                <a:schemeClr val="accent2"/>
              </a:buClr>
              <a:buSzPts val="1100"/>
              <a:buChar char="○"/>
              <a:defRPr>
                <a:solidFill>
                  <a:schemeClr val="accent2"/>
                </a:solidFill>
              </a:defRPr>
            </a:lvl2pPr>
            <a:lvl3pPr indent="-298450" lvl="2" marL="1371600" algn="l">
              <a:lnSpc>
                <a:spcPct val="115000"/>
              </a:lnSpc>
              <a:spcBef>
                <a:spcPts val="1600"/>
              </a:spcBef>
              <a:spcAft>
                <a:spcPts val="0"/>
              </a:spcAft>
              <a:buClr>
                <a:schemeClr val="accent2"/>
              </a:buClr>
              <a:buSzPts val="1100"/>
              <a:buChar char="■"/>
              <a:defRPr>
                <a:solidFill>
                  <a:schemeClr val="accent2"/>
                </a:solidFill>
              </a:defRPr>
            </a:lvl3pPr>
            <a:lvl4pPr indent="-298450" lvl="3" marL="1828800" algn="l">
              <a:lnSpc>
                <a:spcPct val="115000"/>
              </a:lnSpc>
              <a:spcBef>
                <a:spcPts val="1600"/>
              </a:spcBef>
              <a:spcAft>
                <a:spcPts val="0"/>
              </a:spcAft>
              <a:buClr>
                <a:schemeClr val="accent2"/>
              </a:buClr>
              <a:buSzPts val="1100"/>
              <a:buChar char="●"/>
              <a:defRPr>
                <a:solidFill>
                  <a:schemeClr val="accent2"/>
                </a:solidFill>
              </a:defRPr>
            </a:lvl4pPr>
            <a:lvl5pPr indent="-298450" lvl="4" marL="2286000" algn="l">
              <a:lnSpc>
                <a:spcPct val="115000"/>
              </a:lnSpc>
              <a:spcBef>
                <a:spcPts val="1600"/>
              </a:spcBef>
              <a:spcAft>
                <a:spcPts val="0"/>
              </a:spcAft>
              <a:buClr>
                <a:schemeClr val="accent2"/>
              </a:buClr>
              <a:buSzPts val="1100"/>
              <a:buChar char="○"/>
              <a:defRPr>
                <a:solidFill>
                  <a:schemeClr val="accent2"/>
                </a:solidFill>
              </a:defRPr>
            </a:lvl5pPr>
            <a:lvl6pPr indent="-298450" lvl="5" marL="2743200" algn="l">
              <a:lnSpc>
                <a:spcPct val="115000"/>
              </a:lnSpc>
              <a:spcBef>
                <a:spcPts val="1600"/>
              </a:spcBef>
              <a:spcAft>
                <a:spcPts val="0"/>
              </a:spcAft>
              <a:buClr>
                <a:schemeClr val="accent2"/>
              </a:buClr>
              <a:buSzPts val="1100"/>
              <a:buChar char="■"/>
              <a:defRPr>
                <a:solidFill>
                  <a:schemeClr val="accent2"/>
                </a:solidFill>
              </a:defRPr>
            </a:lvl6pPr>
            <a:lvl7pPr indent="-298450" lvl="6" marL="3200400" algn="l">
              <a:lnSpc>
                <a:spcPct val="115000"/>
              </a:lnSpc>
              <a:spcBef>
                <a:spcPts val="1600"/>
              </a:spcBef>
              <a:spcAft>
                <a:spcPts val="0"/>
              </a:spcAft>
              <a:buClr>
                <a:schemeClr val="accent2"/>
              </a:buClr>
              <a:buSzPts val="1100"/>
              <a:buChar char="●"/>
              <a:defRPr>
                <a:solidFill>
                  <a:schemeClr val="accent2"/>
                </a:solidFill>
              </a:defRPr>
            </a:lvl7pPr>
            <a:lvl8pPr indent="-298450" lvl="7" marL="3657600" algn="l">
              <a:lnSpc>
                <a:spcPct val="115000"/>
              </a:lnSpc>
              <a:spcBef>
                <a:spcPts val="1600"/>
              </a:spcBef>
              <a:spcAft>
                <a:spcPts val="0"/>
              </a:spcAft>
              <a:buClr>
                <a:schemeClr val="accent2"/>
              </a:buClr>
              <a:buSzPts val="1100"/>
              <a:buChar char="○"/>
              <a:defRPr>
                <a:solidFill>
                  <a:schemeClr val="accent2"/>
                </a:solidFill>
              </a:defRPr>
            </a:lvl8pPr>
            <a:lvl9pPr indent="-298450" lvl="8" marL="4114800" algn="l">
              <a:lnSpc>
                <a:spcPct val="115000"/>
              </a:lnSpc>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9"/>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0"/>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160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1600"/>
              </a:spcBef>
              <a:spcAft>
                <a:spcPts val="160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jpg"/><Relationship Id="rId4" Type="http://schemas.openxmlformats.org/officeDocument/2006/relationships/image" Target="../media/image8.png"/><Relationship Id="rId5"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900"/>
        </a:solidFill>
      </p:bgPr>
    </p:bg>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175150"/>
            <a:ext cx="8520600" cy="1954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t/>
            </a:r>
            <a:endParaRPr sz="3000"/>
          </a:p>
          <a:p>
            <a:pPr indent="0" lvl="0" marL="0" rtl="0" algn="ctr">
              <a:lnSpc>
                <a:spcPct val="100000"/>
              </a:lnSpc>
              <a:spcBef>
                <a:spcPts val="0"/>
              </a:spcBef>
              <a:spcAft>
                <a:spcPts val="0"/>
              </a:spcAft>
              <a:buNone/>
            </a:pPr>
            <a:r>
              <a:rPr lang="en" sz="2600"/>
              <a:t>Assignment</a:t>
            </a:r>
            <a:endParaRPr sz="2600"/>
          </a:p>
          <a:p>
            <a:pPr indent="0" lvl="0" marL="0" rtl="0" algn="ctr">
              <a:lnSpc>
                <a:spcPct val="100000"/>
              </a:lnSpc>
              <a:spcBef>
                <a:spcPts val="0"/>
              </a:spcBef>
              <a:spcAft>
                <a:spcPts val="0"/>
              </a:spcAft>
              <a:buNone/>
            </a:pPr>
            <a:r>
              <a:t/>
            </a:r>
            <a:endParaRPr sz="3000"/>
          </a:p>
          <a:p>
            <a:pPr indent="0" lvl="0" marL="0" rtl="0" algn="ctr">
              <a:lnSpc>
                <a:spcPct val="100000"/>
              </a:lnSpc>
              <a:spcBef>
                <a:spcPts val="0"/>
              </a:spcBef>
              <a:spcAft>
                <a:spcPts val="0"/>
              </a:spcAft>
              <a:buSzPts val="3600"/>
              <a:buNone/>
            </a:pPr>
            <a:r>
              <a:t/>
            </a:r>
            <a:endParaRPr sz="3000"/>
          </a:p>
        </p:txBody>
      </p:sp>
      <p:sp>
        <p:nvSpPr>
          <p:cNvPr id="65" name="Google Shape;65;p13"/>
          <p:cNvSpPr txBox="1"/>
          <p:nvPr>
            <p:ph idx="1" type="subTitle"/>
          </p:nvPr>
        </p:nvSpPr>
        <p:spPr>
          <a:xfrm>
            <a:off x="311700" y="2202610"/>
            <a:ext cx="4242600" cy="73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a:latin typeface="Arial"/>
                <a:ea typeface="Arial"/>
                <a:cs typeface="Arial"/>
                <a:sym typeface="Arial"/>
              </a:rPr>
              <a:t>Project Mentors : </a:t>
            </a:r>
            <a:endParaRPr>
              <a:latin typeface="Arial"/>
              <a:ea typeface="Arial"/>
              <a:cs typeface="Arial"/>
              <a:sym typeface="Arial"/>
            </a:endParaRPr>
          </a:p>
          <a:p>
            <a:pPr indent="0" lvl="0" marL="0" rtl="0" algn="l">
              <a:lnSpc>
                <a:spcPct val="100000"/>
              </a:lnSpc>
              <a:spcBef>
                <a:spcPts val="0"/>
              </a:spcBef>
              <a:spcAft>
                <a:spcPts val="0"/>
              </a:spcAft>
              <a:buSzPts val="1600"/>
              <a:buNone/>
            </a:pPr>
            <a:r>
              <a:rPr lang="en">
                <a:latin typeface="Arial"/>
                <a:ea typeface="Arial"/>
                <a:cs typeface="Arial"/>
                <a:sym typeface="Arial"/>
              </a:rPr>
              <a:t>Mrs. Priya R.L , </a:t>
            </a:r>
            <a:endParaRPr>
              <a:latin typeface="Arial"/>
              <a:ea typeface="Arial"/>
              <a:cs typeface="Arial"/>
              <a:sym typeface="Arial"/>
            </a:endParaRPr>
          </a:p>
          <a:p>
            <a:pPr indent="0" lvl="0" marL="0" rtl="0" algn="l">
              <a:lnSpc>
                <a:spcPct val="100000"/>
              </a:lnSpc>
              <a:spcBef>
                <a:spcPts val="0"/>
              </a:spcBef>
              <a:spcAft>
                <a:spcPts val="0"/>
              </a:spcAft>
              <a:buSzPts val="1600"/>
              <a:buNone/>
            </a:pPr>
            <a:r>
              <a:rPr lang="en">
                <a:latin typeface="Arial"/>
                <a:ea typeface="Arial"/>
                <a:cs typeface="Arial"/>
                <a:sym typeface="Arial"/>
              </a:rPr>
              <a:t>Mrs. Nusrat Ansari </a:t>
            </a:r>
            <a:endParaRPr>
              <a:latin typeface="Arial"/>
              <a:ea typeface="Arial"/>
              <a:cs typeface="Arial"/>
              <a:sym typeface="Arial"/>
            </a:endParaRPr>
          </a:p>
        </p:txBody>
      </p:sp>
      <p:pic>
        <p:nvPicPr>
          <p:cNvPr id="66" name="Google Shape;66;p13"/>
          <p:cNvPicPr preferRelativeResize="0"/>
          <p:nvPr/>
        </p:nvPicPr>
        <p:blipFill rotWithShape="1">
          <a:blip r:embed="rId3">
            <a:alphaModFix/>
          </a:blip>
          <a:srcRect b="0" l="0" r="0" t="0"/>
          <a:stretch/>
        </p:blipFill>
        <p:spPr>
          <a:xfrm>
            <a:off x="4211900" y="2973475"/>
            <a:ext cx="931600" cy="1504100"/>
          </a:xfrm>
          <a:prstGeom prst="rect">
            <a:avLst/>
          </a:prstGeom>
          <a:noFill/>
          <a:ln>
            <a:noFill/>
          </a:ln>
        </p:spPr>
      </p:pic>
      <p:sp>
        <p:nvSpPr>
          <p:cNvPr id="67" name="Google Shape;67;p13"/>
          <p:cNvSpPr txBox="1"/>
          <p:nvPr/>
        </p:nvSpPr>
        <p:spPr>
          <a:xfrm>
            <a:off x="5207175" y="3673925"/>
            <a:ext cx="3839400" cy="150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3F3F3"/>
                </a:solidFill>
                <a:latin typeface="Arial"/>
                <a:ea typeface="Arial"/>
                <a:cs typeface="Arial"/>
                <a:sym typeface="Arial"/>
              </a:rPr>
              <a:t>Group Number</a:t>
            </a:r>
            <a:r>
              <a:rPr b="0" i="0" lang="en" sz="1400" u="none" cap="none" strike="noStrike">
                <a:solidFill>
                  <a:srgbClr val="F3F3F3"/>
                </a:solidFill>
                <a:latin typeface="Arial"/>
                <a:ea typeface="Arial"/>
                <a:cs typeface="Arial"/>
                <a:sym typeface="Arial"/>
              </a:rPr>
              <a:t> :    </a:t>
            </a:r>
            <a:r>
              <a:rPr lang="en">
                <a:solidFill>
                  <a:srgbClr val="F3F3F3"/>
                </a:solidFill>
              </a:rPr>
              <a:t>30</a:t>
            </a:r>
            <a:endParaRPr b="0" i="0" sz="1400" u="none" cap="none" strike="noStrike">
              <a:solidFill>
                <a:srgbClr val="F3F3F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3F3F3"/>
                </a:solidFill>
                <a:latin typeface="Arial"/>
                <a:ea typeface="Arial"/>
                <a:cs typeface="Arial"/>
                <a:sym typeface="Arial"/>
              </a:rPr>
              <a:t>Group Members</a:t>
            </a:r>
            <a:r>
              <a:rPr b="0" i="0" lang="en" sz="1400" u="none" cap="none" strike="noStrike">
                <a:solidFill>
                  <a:srgbClr val="F3F3F3"/>
                </a:solidFill>
                <a:latin typeface="Arial"/>
                <a:ea typeface="Arial"/>
                <a:cs typeface="Arial"/>
                <a:sym typeface="Arial"/>
              </a:rPr>
              <a:t> : </a:t>
            </a:r>
            <a:r>
              <a:rPr lang="en">
                <a:solidFill>
                  <a:srgbClr val="F3F3F3"/>
                </a:solidFill>
              </a:rPr>
              <a:t>Ajay Nair              D17A 55</a:t>
            </a:r>
            <a:endParaRPr b="0" i="0" sz="1400" u="none" cap="none" strike="noStrike">
              <a:solidFill>
                <a:srgbClr val="F3F3F3"/>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rPr lang="en">
                <a:solidFill>
                  <a:srgbClr val="F3F3F3"/>
                </a:solidFill>
              </a:rPr>
              <a:t>  </a:t>
            </a:r>
            <a:r>
              <a:rPr lang="en">
                <a:solidFill>
                  <a:srgbClr val="F3F3F3"/>
                </a:solidFill>
              </a:rPr>
              <a:t>J N Guru Akaash  D17A 28</a:t>
            </a:r>
            <a:endParaRPr b="0" i="0" sz="1400" u="none" cap="none" strike="noStrike">
              <a:solidFill>
                <a:srgbClr val="F3F3F3"/>
              </a:solidFill>
              <a:latin typeface="Arial"/>
              <a:ea typeface="Arial"/>
              <a:cs typeface="Arial"/>
              <a:sym typeface="Arial"/>
            </a:endParaRPr>
          </a:p>
          <a:p>
            <a:pPr indent="457200" lvl="0" marL="914400" marR="0" rtl="0" algn="l">
              <a:lnSpc>
                <a:spcPct val="100000"/>
              </a:lnSpc>
              <a:spcBef>
                <a:spcPts val="0"/>
              </a:spcBef>
              <a:spcAft>
                <a:spcPts val="0"/>
              </a:spcAft>
              <a:buClr>
                <a:srgbClr val="000000"/>
              </a:buClr>
              <a:buSzPts val="1400"/>
              <a:buFont typeface="Arial"/>
              <a:buNone/>
            </a:pPr>
            <a:r>
              <a:rPr lang="en">
                <a:solidFill>
                  <a:srgbClr val="F3F3F3"/>
                </a:solidFill>
              </a:rPr>
              <a:t>   </a:t>
            </a:r>
            <a:r>
              <a:rPr lang="en">
                <a:solidFill>
                  <a:srgbClr val="F3F3F3"/>
                </a:solidFill>
              </a:rPr>
              <a:t>Manigandan K      D17A </a:t>
            </a:r>
            <a:r>
              <a:rPr lang="en">
                <a:solidFill>
                  <a:srgbClr val="F3F3F3"/>
                </a:solidFill>
              </a:rPr>
              <a:t>47</a:t>
            </a:r>
            <a:endParaRPr b="0" i="0" sz="1400" u="none" cap="none" strike="noStrike">
              <a:solidFill>
                <a:srgbClr val="F3F3F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n">
                <a:solidFill>
                  <a:srgbClr val="F3F3F3"/>
                </a:solidFill>
              </a:rPr>
              <a:t>			   Varun Tripathy      </a:t>
            </a:r>
            <a:r>
              <a:rPr lang="en">
                <a:solidFill>
                  <a:srgbClr val="F3F3F3"/>
                </a:solidFill>
              </a:rPr>
              <a:t>D17A </a:t>
            </a:r>
            <a:r>
              <a:rPr lang="en">
                <a:solidFill>
                  <a:srgbClr val="F3F3F3"/>
                </a:solidFill>
              </a:rPr>
              <a:t>69</a:t>
            </a:r>
            <a:endParaRPr>
              <a:solidFill>
                <a:srgbClr val="F3F3F3"/>
              </a:solidFill>
            </a:endParaRPr>
          </a:p>
          <a:p>
            <a:pPr indent="0" lvl="0" marL="0" marR="0" rtl="0" algn="l">
              <a:lnSpc>
                <a:spcPct val="100000"/>
              </a:lnSpc>
              <a:spcBef>
                <a:spcPts val="0"/>
              </a:spcBef>
              <a:spcAft>
                <a:spcPts val="0"/>
              </a:spcAft>
              <a:buClr>
                <a:srgbClr val="000000"/>
              </a:buClr>
              <a:buSzPts val="1400"/>
              <a:buFont typeface="Arial"/>
              <a:buNone/>
            </a:pPr>
            <a:r>
              <a:rPr lang="en">
                <a:solidFill>
                  <a:srgbClr val="F3F3F3"/>
                </a:solidFill>
              </a:rPr>
              <a:t>			   </a:t>
            </a:r>
            <a:endParaRPr>
              <a:solidFill>
                <a:srgbClr val="F3F3F3"/>
              </a:solidFill>
            </a:endParaRPr>
          </a:p>
        </p:txBody>
      </p:sp>
      <p:pic>
        <p:nvPicPr>
          <p:cNvPr id="68" name="Google Shape;68;p13"/>
          <p:cNvPicPr preferRelativeResize="0"/>
          <p:nvPr/>
        </p:nvPicPr>
        <p:blipFill>
          <a:blip r:embed="rId4">
            <a:alphaModFix/>
          </a:blip>
          <a:stretch>
            <a:fillRect/>
          </a:stretch>
        </p:blipFill>
        <p:spPr>
          <a:xfrm>
            <a:off x="3871225" y="1611277"/>
            <a:ext cx="1612950" cy="817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ESP32- Programming choice and reasons</a:t>
            </a:r>
            <a:endParaRPr/>
          </a:p>
        </p:txBody>
      </p:sp>
      <p:graphicFrame>
        <p:nvGraphicFramePr>
          <p:cNvPr id="132" name="Google Shape;132;p22"/>
          <p:cNvGraphicFramePr/>
          <p:nvPr/>
        </p:nvGraphicFramePr>
        <p:xfrm>
          <a:off x="952500" y="1371850"/>
          <a:ext cx="3000000" cy="3000000"/>
        </p:xfrm>
        <a:graphic>
          <a:graphicData uri="http://schemas.openxmlformats.org/drawingml/2006/table">
            <a:tbl>
              <a:tblPr>
                <a:noFill/>
                <a:tableStyleId>{CE20887F-D3DF-4289-9BF1-46202995CCBE}</a:tableStyleId>
              </a:tblPr>
              <a:tblGrid>
                <a:gridCol w="4179425"/>
                <a:gridCol w="3619500"/>
              </a:tblGrid>
              <a:tr h="381000">
                <a:tc>
                  <a:txBody>
                    <a:bodyPr/>
                    <a:lstStyle/>
                    <a:p>
                      <a:pPr indent="0" lvl="0" marL="0" rtl="0" algn="l">
                        <a:spcBef>
                          <a:spcPts val="0"/>
                        </a:spcBef>
                        <a:spcAft>
                          <a:spcPts val="0"/>
                        </a:spcAft>
                        <a:buNone/>
                      </a:pPr>
                      <a:r>
                        <a:rPr lang="en">
                          <a:latin typeface="Roboto"/>
                          <a:ea typeface="Roboto"/>
                          <a:cs typeface="Roboto"/>
                          <a:sym typeface="Roboto"/>
                        </a:rPr>
                        <a:t>FTDI Programmer</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solidFill>
                            <a:schemeClr val="dk1"/>
                          </a:solidFill>
                          <a:latin typeface="Roboto"/>
                          <a:ea typeface="Roboto"/>
                          <a:cs typeface="Roboto"/>
                          <a:sym typeface="Roboto"/>
                        </a:rPr>
                        <a:t>ESP32-CAM-MB USB Programmer</a:t>
                      </a:r>
                      <a:endParaRPr>
                        <a:solidFill>
                          <a:schemeClr val="dk1"/>
                        </a:solidFill>
                        <a:latin typeface="Roboto"/>
                        <a:ea typeface="Roboto"/>
                        <a:cs typeface="Roboto"/>
                        <a:sym typeface="Roboto"/>
                      </a:endParaRPr>
                    </a:p>
                  </a:txBody>
                  <a:tcPr marT="91425" marB="91425" marR="91425" marL="91425"/>
                </a:tc>
              </a:tr>
              <a:tr h="381000">
                <a:tc>
                  <a:txBody>
                    <a:bodyPr/>
                    <a:lstStyle/>
                    <a:p>
                      <a:pPr indent="0" lvl="0" marL="0" rtl="0" algn="l">
                        <a:spcBef>
                          <a:spcPts val="0"/>
                        </a:spcBef>
                        <a:spcAft>
                          <a:spcPts val="0"/>
                        </a:spcAft>
                        <a:buNone/>
                      </a:pPr>
                      <a:r>
                        <a:rPr lang="en" sz="1200"/>
                        <a:t>Supports manual programming mode only.</a:t>
                      </a:r>
                      <a:endParaRPr sz="1200"/>
                    </a:p>
                  </a:txBody>
                  <a:tcPr marT="91425" marB="91425" marR="91425" marL="91425"/>
                </a:tc>
                <a:tc>
                  <a:txBody>
                    <a:bodyPr/>
                    <a:lstStyle/>
                    <a:p>
                      <a:pPr indent="0" lvl="0" marL="0" rtl="0" algn="l">
                        <a:spcBef>
                          <a:spcPts val="0"/>
                        </a:spcBef>
                        <a:spcAft>
                          <a:spcPts val="0"/>
                        </a:spcAft>
                        <a:buNone/>
                      </a:pPr>
                      <a:r>
                        <a:rPr lang="en" sz="1200"/>
                        <a:t>Supports both automatic and manual programming modes.</a:t>
                      </a:r>
                      <a:endParaRPr sz="1200"/>
                    </a:p>
                  </a:txBody>
                  <a:tcPr marT="91425" marB="91425" marR="91425" marL="91425"/>
                </a:tc>
              </a:tr>
              <a:tr h="381000">
                <a:tc>
                  <a:txBody>
                    <a:bodyPr/>
                    <a:lstStyle/>
                    <a:p>
                      <a:pPr indent="0" lvl="0" marL="0" rtl="0" algn="l">
                        <a:spcBef>
                          <a:spcPts val="0"/>
                        </a:spcBef>
                        <a:spcAft>
                          <a:spcPts val="0"/>
                        </a:spcAft>
                        <a:buNone/>
                      </a:pPr>
                      <a:r>
                        <a:rPr lang="en" sz="1200"/>
                        <a:t>Requires a separate USB-to-serial converter to program the ESP32-CAM module.</a:t>
                      </a:r>
                      <a:endParaRPr sz="1200"/>
                    </a:p>
                  </a:txBody>
                  <a:tcPr marT="91425" marB="91425" marR="91425" marL="91425"/>
                </a:tc>
                <a:tc>
                  <a:txBody>
                    <a:bodyPr/>
                    <a:lstStyle/>
                    <a:p>
                      <a:pPr indent="0" lvl="0" marL="0" rtl="0" algn="l">
                        <a:spcBef>
                          <a:spcPts val="0"/>
                        </a:spcBef>
                        <a:spcAft>
                          <a:spcPts val="0"/>
                        </a:spcAft>
                        <a:buNone/>
                      </a:pPr>
                      <a:r>
                        <a:rPr lang="en" sz="1200"/>
                        <a:t>Supports programming of the ESP32-CAM module via the USB port on the programmer.</a:t>
                      </a:r>
                      <a:endParaRPr sz="1200"/>
                    </a:p>
                  </a:txBody>
                  <a:tcPr marT="91425" marB="91425" marR="91425" marL="91425"/>
                </a:tc>
              </a:tr>
              <a:tr h="381000">
                <a:tc>
                  <a:txBody>
                    <a:bodyPr/>
                    <a:lstStyle/>
                    <a:p>
                      <a:pPr indent="0" lvl="0" marL="0" rtl="0" algn="l">
                        <a:spcBef>
                          <a:spcPts val="0"/>
                        </a:spcBef>
                        <a:spcAft>
                          <a:spcPts val="0"/>
                        </a:spcAft>
                        <a:buNone/>
                      </a:pPr>
                      <a:r>
                        <a:rPr lang="en" sz="1200"/>
                        <a:t>Requires manual reset and boot mode selection using external wires or jumper cables.</a:t>
                      </a:r>
                      <a:endParaRPr sz="1200"/>
                    </a:p>
                  </a:txBody>
                  <a:tcPr marT="91425" marB="91425" marR="91425" marL="91425"/>
                </a:tc>
                <a:tc>
                  <a:txBody>
                    <a:bodyPr/>
                    <a:lstStyle/>
                    <a:p>
                      <a:pPr indent="0" lvl="0" marL="0" rtl="0" algn="l">
                        <a:spcBef>
                          <a:spcPts val="0"/>
                        </a:spcBef>
                        <a:spcAft>
                          <a:spcPts val="0"/>
                        </a:spcAft>
                        <a:buNone/>
                      </a:pPr>
                      <a:r>
                        <a:rPr lang="en" sz="1200"/>
                        <a:t>Includes a reset button and boot mode jumper for easy programming.</a:t>
                      </a:r>
                      <a:endParaRPr sz="1200"/>
                    </a:p>
                  </a:txBody>
                  <a:tcPr marT="91425" marB="91425" marR="91425" marL="91425"/>
                </a:tc>
              </a:tr>
              <a:tr h="381000">
                <a:tc>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133" name="Google Shape;133;p22"/>
          <p:cNvPicPr preferRelativeResize="0"/>
          <p:nvPr/>
        </p:nvPicPr>
        <p:blipFill>
          <a:blip r:embed="rId3">
            <a:alphaModFix/>
          </a:blip>
          <a:stretch>
            <a:fillRect/>
          </a:stretch>
        </p:blipFill>
        <p:spPr>
          <a:xfrm>
            <a:off x="1107050" y="3413900"/>
            <a:ext cx="3735300" cy="1658475"/>
          </a:xfrm>
          <a:prstGeom prst="rect">
            <a:avLst/>
          </a:prstGeom>
          <a:noFill/>
          <a:ln>
            <a:noFill/>
          </a:ln>
        </p:spPr>
      </p:pic>
      <p:pic>
        <p:nvPicPr>
          <p:cNvPr id="134" name="Google Shape;134;p22"/>
          <p:cNvPicPr preferRelativeResize="0"/>
          <p:nvPr/>
        </p:nvPicPr>
        <p:blipFill>
          <a:blip r:embed="rId4">
            <a:alphaModFix/>
          </a:blip>
          <a:stretch>
            <a:fillRect/>
          </a:stretch>
        </p:blipFill>
        <p:spPr>
          <a:xfrm>
            <a:off x="5445775" y="3413900"/>
            <a:ext cx="2947526" cy="1658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r>
              <a:rPr lang="en"/>
              <a:t> employed</a:t>
            </a:r>
            <a:endParaRPr/>
          </a:p>
        </p:txBody>
      </p:sp>
      <p:sp>
        <p:nvSpPr>
          <p:cNvPr id="140" name="Google Shape;140;p23"/>
          <p:cNvSpPr txBox="1"/>
          <p:nvPr/>
        </p:nvSpPr>
        <p:spPr>
          <a:xfrm>
            <a:off x="263975" y="1556675"/>
            <a:ext cx="8594100" cy="31863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oboto"/>
              <a:buChar char="●"/>
            </a:pPr>
            <a:r>
              <a:rPr lang="en" sz="1500">
                <a:latin typeface="Roboto"/>
                <a:ea typeface="Roboto"/>
                <a:cs typeface="Roboto"/>
                <a:sym typeface="Roboto"/>
              </a:rPr>
              <a:t>Connect ESP32 camera module to </a:t>
            </a:r>
            <a:r>
              <a:rPr lang="en" sz="1500">
                <a:solidFill>
                  <a:schemeClr val="dk1"/>
                </a:solidFill>
                <a:latin typeface="Roboto"/>
                <a:ea typeface="Roboto"/>
                <a:cs typeface="Roboto"/>
                <a:sym typeface="Roboto"/>
              </a:rPr>
              <a:t>ESP32-CAM-MB USB Programmer and connect the programmer to laptop with USB data cable.</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Check if proper CH340C drivers are installed and select appropriate ESP32 board and COM port and leave other options in Tools Menu default.</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Write code and add required libraries in the sketchbook in Arduino IDE.</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Click on Upload button to compile the sketches and flash the ESP32 cam module.</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2 options are provided for streaming: Web server and RTSP server.</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ESP32 starts a web server and on connection by a web browser sends images from the camera to the web browser. So it is more like a stream of images.</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To run RTSP beside of a server a streamer (for streaming the video) and a session (to handle the RTP communication) is required. The wifi client is the handle for the connected RTSP client.</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Open Serial monitor and copy the stream links to </a:t>
            </a:r>
            <a:r>
              <a:rPr lang="en" sz="1500">
                <a:solidFill>
                  <a:schemeClr val="dk1"/>
                </a:solidFill>
                <a:latin typeface="Roboto"/>
                <a:ea typeface="Roboto"/>
                <a:cs typeface="Roboto"/>
                <a:sym typeface="Roboto"/>
              </a:rPr>
              <a:t>the</a:t>
            </a:r>
            <a:r>
              <a:rPr lang="en" sz="1500">
                <a:solidFill>
                  <a:schemeClr val="dk1"/>
                </a:solidFill>
                <a:latin typeface="Roboto"/>
                <a:ea typeface="Roboto"/>
                <a:cs typeface="Roboto"/>
                <a:sym typeface="Roboto"/>
              </a:rPr>
              <a:t> application.</a:t>
            </a:r>
            <a:endParaRPr sz="1500">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ESP32 - WiFi connections</a:t>
            </a:r>
            <a:endParaRPr/>
          </a:p>
        </p:txBody>
      </p:sp>
      <p:pic>
        <p:nvPicPr>
          <p:cNvPr id="146" name="Google Shape;146;p24"/>
          <p:cNvPicPr preferRelativeResize="0"/>
          <p:nvPr/>
        </p:nvPicPr>
        <p:blipFill>
          <a:blip r:embed="rId3">
            <a:alphaModFix/>
          </a:blip>
          <a:stretch>
            <a:fillRect/>
          </a:stretch>
        </p:blipFill>
        <p:spPr>
          <a:xfrm>
            <a:off x="1498925" y="2365350"/>
            <a:ext cx="6146150" cy="2634925"/>
          </a:xfrm>
          <a:prstGeom prst="rect">
            <a:avLst/>
          </a:prstGeom>
          <a:noFill/>
          <a:ln>
            <a:noFill/>
          </a:ln>
        </p:spPr>
      </p:pic>
      <p:sp>
        <p:nvSpPr>
          <p:cNvPr id="147" name="Google Shape;147;p24"/>
          <p:cNvSpPr txBox="1"/>
          <p:nvPr/>
        </p:nvSpPr>
        <p:spPr>
          <a:xfrm>
            <a:off x="381175" y="1426450"/>
            <a:ext cx="8268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Connect to ESP32 cam module’s soft access point at first and then configure the WiFi that you need to connect to</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and Implementation screenshots</a:t>
            </a:r>
            <a:endParaRPr/>
          </a:p>
        </p:txBody>
      </p:sp>
      <p:pic>
        <p:nvPicPr>
          <p:cNvPr id="153" name="Google Shape;153;p25"/>
          <p:cNvPicPr preferRelativeResize="0"/>
          <p:nvPr/>
        </p:nvPicPr>
        <p:blipFill>
          <a:blip r:embed="rId3">
            <a:alphaModFix/>
          </a:blip>
          <a:stretch>
            <a:fillRect/>
          </a:stretch>
        </p:blipFill>
        <p:spPr>
          <a:xfrm>
            <a:off x="1068450" y="1660850"/>
            <a:ext cx="2743201" cy="3034713"/>
          </a:xfrm>
          <a:prstGeom prst="rect">
            <a:avLst/>
          </a:prstGeom>
          <a:noFill/>
          <a:ln cap="flat" cmpd="sng" w="9525">
            <a:solidFill>
              <a:schemeClr val="dk2"/>
            </a:solidFill>
            <a:prstDash val="solid"/>
            <a:round/>
            <a:headEnd len="sm" w="sm" type="none"/>
            <a:tailEnd len="sm" w="sm" type="none"/>
          </a:ln>
        </p:spPr>
      </p:pic>
      <p:pic>
        <p:nvPicPr>
          <p:cNvPr id="154" name="Google Shape;154;p25"/>
          <p:cNvPicPr preferRelativeResize="0"/>
          <p:nvPr/>
        </p:nvPicPr>
        <p:blipFill>
          <a:blip r:embed="rId4">
            <a:alphaModFix/>
          </a:blip>
          <a:stretch>
            <a:fillRect/>
          </a:stretch>
        </p:blipFill>
        <p:spPr>
          <a:xfrm>
            <a:off x="5113065" y="1660850"/>
            <a:ext cx="2743201" cy="3034713"/>
          </a:xfrm>
          <a:prstGeom prst="rect">
            <a:avLst/>
          </a:prstGeom>
          <a:noFill/>
          <a:ln cap="flat" cmpd="sng" w="9525">
            <a:solidFill>
              <a:schemeClr val="dk2"/>
            </a:solidFill>
            <a:prstDash val="solid"/>
            <a:round/>
            <a:headEnd len="sm" w="sm" type="none"/>
            <a:tailEnd len="sm" w="sm" type="none"/>
          </a:ln>
        </p:spPr>
      </p:pic>
      <p:sp>
        <p:nvSpPr>
          <p:cNvPr id="155" name="Google Shape;155;p25"/>
          <p:cNvSpPr txBox="1"/>
          <p:nvPr/>
        </p:nvSpPr>
        <p:spPr>
          <a:xfrm>
            <a:off x="1875300" y="4743300"/>
            <a:ext cx="112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Login Page</a:t>
            </a:r>
            <a:endParaRPr>
              <a:latin typeface="Roboto"/>
              <a:ea typeface="Roboto"/>
              <a:cs typeface="Roboto"/>
              <a:sym typeface="Roboto"/>
            </a:endParaRPr>
          </a:p>
        </p:txBody>
      </p:sp>
      <p:sp>
        <p:nvSpPr>
          <p:cNvPr id="156" name="Google Shape;156;p25"/>
          <p:cNvSpPr txBox="1"/>
          <p:nvPr/>
        </p:nvSpPr>
        <p:spPr>
          <a:xfrm>
            <a:off x="5865025" y="4743300"/>
            <a:ext cx="123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Sign up Page</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and Implementation screenshots</a:t>
            </a:r>
            <a:endParaRPr/>
          </a:p>
        </p:txBody>
      </p:sp>
      <p:pic>
        <p:nvPicPr>
          <p:cNvPr id="162" name="Google Shape;162;p26"/>
          <p:cNvPicPr preferRelativeResize="0"/>
          <p:nvPr/>
        </p:nvPicPr>
        <p:blipFill rotWithShape="1">
          <a:blip r:embed="rId3">
            <a:alphaModFix/>
          </a:blip>
          <a:srcRect b="0" l="13223" r="14516" t="0"/>
          <a:stretch/>
        </p:blipFill>
        <p:spPr>
          <a:xfrm>
            <a:off x="220950" y="1699450"/>
            <a:ext cx="1742875" cy="2909975"/>
          </a:xfrm>
          <a:prstGeom prst="rect">
            <a:avLst/>
          </a:prstGeom>
          <a:noFill/>
          <a:ln>
            <a:noFill/>
          </a:ln>
        </p:spPr>
      </p:pic>
      <p:pic>
        <p:nvPicPr>
          <p:cNvPr id="163" name="Google Shape;163;p26"/>
          <p:cNvPicPr preferRelativeResize="0"/>
          <p:nvPr/>
        </p:nvPicPr>
        <p:blipFill>
          <a:blip r:embed="rId4">
            <a:alphaModFix/>
          </a:blip>
          <a:stretch>
            <a:fillRect/>
          </a:stretch>
        </p:blipFill>
        <p:spPr>
          <a:xfrm>
            <a:off x="5735300" y="1442213"/>
            <a:ext cx="3200401" cy="3424428"/>
          </a:xfrm>
          <a:prstGeom prst="rect">
            <a:avLst/>
          </a:prstGeom>
          <a:noFill/>
          <a:ln>
            <a:noFill/>
          </a:ln>
        </p:spPr>
      </p:pic>
      <p:pic>
        <p:nvPicPr>
          <p:cNvPr id="164" name="Google Shape;164;p26"/>
          <p:cNvPicPr preferRelativeResize="0"/>
          <p:nvPr/>
        </p:nvPicPr>
        <p:blipFill>
          <a:blip r:embed="rId5">
            <a:alphaModFix/>
          </a:blip>
          <a:stretch>
            <a:fillRect/>
          </a:stretch>
        </p:blipFill>
        <p:spPr>
          <a:xfrm>
            <a:off x="2249356" y="1447550"/>
            <a:ext cx="3200401" cy="341375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70" name="Google Shape;170;p27"/>
          <p:cNvSpPr txBox="1"/>
          <p:nvPr>
            <p:ph idx="1" type="body"/>
          </p:nvPr>
        </p:nvSpPr>
        <p:spPr>
          <a:xfrm>
            <a:off x="311700" y="1505700"/>
            <a:ext cx="8520600" cy="30762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Video streaming using cost effective ESP32 camera module has been completed and integrated into the system.</a:t>
            </a:r>
            <a:endParaRPr sz="1400"/>
          </a:p>
          <a:p>
            <a:pPr indent="-317500" lvl="0" marL="457200" rtl="0" algn="l">
              <a:lnSpc>
                <a:spcPct val="150000"/>
              </a:lnSpc>
              <a:spcBef>
                <a:spcPts val="0"/>
              </a:spcBef>
              <a:spcAft>
                <a:spcPts val="0"/>
              </a:spcAft>
              <a:buSzPts val="1400"/>
              <a:buChar char="●"/>
            </a:pPr>
            <a:r>
              <a:rPr lang="en" sz="1400"/>
              <a:t>Even</a:t>
            </a:r>
            <a:r>
              <a:rPr lang="en" sz="1400"/>
              <a:t> multiple streams can be handled effectively now in the application.</a:t>
            </a:r>
            <a:endParaRPr sz="1400"/>
          </a:p>
          <a:p>
            <a:pPr indent="-317500" lvl="0" marL="457200" rtl="0" algn="l">
              <a:lnSpc>
                <a:spcPct val="150000"/>
              </a:lnSpc>
              <a:spcBef>
                <a:spcPts val="0"/>
              </a:spcBef>
              <a:spcAft>
                <a:spcPts val="0"/>
              </a:spcAft>
              <a:buSzPts val="1400"/>
              <a:buChar char="●"/>
            </a:pPr>
            <a:r>
              <a:rPr lang="en" sz="1400"/>
              <a:t>Users can now log in to their account to view real-time detections.</a:t>
            </a:r>
            <a:endParaRPr sz="1400"/>
          </a:p>
          <a:p>
            <a:pPr indent="-317500" lvl="0" marL="457200" rtl="0" algn="l">
              <a:lnSpc>
                <a:spcPct val="150000"/>
              </a:lnSpc>
              <a:spcBef>
                <a:spcPts val="0"/>
              </a:spcBef>
              <a:spcAft>
                <a:spcPts val="0"/>
              </a:spcAft>
              <a:buSzPts val="1400"/>
              <a:buChar char="●"/>
            </a:pPr>
            <a:r>
              <a:rPr lang="en" sz="1400"/>
              <a:t>Timestamps have been added to predictions, allowing for more accurate tracking.</a:t>
            </a:r>
            <a:endParaRPr sz="1400"/>
          </a:p>
          <a:p>
            <a:pPr indent="-317500" lvl="0" marL="457200" rtl="0" algn="l">
              <a:lnSpc>
                <a:spcPct val="150000"/>
              </a:lnSpc>
              <a:spcBef>
                <a:spcPts val="0"/>
              </a:spcBef>
              <a:spcAft>
                <a:spcPts val="0"/>
              </a:spcAft>
              <a:buSzPts val="1400"/>
              <a:buChar char="●"/>
            </a:pPr>
            <a:r>
              <a:rPr lang="en" sz="1400"/>
              <a:t>Real-time updates have been implemented for a CSV file whenever changes are made to the watch values.</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Content</a:t>
            </a:r>
            <a:endParaRPr/>
          </a:p>
        </p:txBody>
      </p:sp>
      <p:sp>
        <p:nvSpPr>
          <p:cNvPr id="74" name="Google Shape;74;p14"/>
          <p:cNvSpPr txBox="1"/>
          <p:nvPr>
            <p:ph idx="1" type="body"/>
          </p:nvPr>
        </p:nvSpPr>
        <p:spPr>
          <a:xfrm>
            <a:off x="311700" y="1505700"/>
            <a:ext cx="5104200" cy="3076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Tahoma"/>
              <a:buAutoNum type="romanUcPeriod"/>
            </a:pPr>
            <a:r>
              <a:rPr lang="en" sz="1400">
                <a:latin typeface="Tahoma"/>
                <a:ea typeface="Tahoma"/>
                <a:cs typeface="Tahoma"/>
                <a:sym typeface="Tahoma"/>
              </a:rPr>
              <a:t>Introduction to the Assignment </a:t>
            </a:r>
            <a:endParaRPr sz="1400">
              <a:latin typeface="Tahoma"/>
              <a:ea typeface="Tahoma"/>
              <a:cs typeface="Tahoma"/>
              <a:sym typeface="Tahoma"/>
            </a:endParaRPr>
          </a:p>
          <a:p>
            <a:pPr indent="-317500" lvl="0" marL="457200" rtl="0" algn="l">
              <a:lnSpc>
                <a:spcPct val="115000"/>
              </a:lnSpc>
              <a:spcBef>
                <a:spcPts val="0"/>
              </a:spcBef>
              <a:spcAft>
                <a:spcPts val="0"/>
              </a:spcAft>
              <a:buSzPts val="1400"/>
              <a:buFont typeface="Tahoma"/>
              <a:buAutoNum type="romanUcPeriod"/>
            </a:pPr>
            <a:r>
              <a:rPr lang="en" sz="1400">
                <a:latin typeface="Tahoma"/>
                <a:ea typeface="Tahoma"/>
                <a:cs typeface="Tahoma"/>
                <a:sym typeface="Tahoma"/>
              </a:rPr>
              <a:t>Methodology employed (</a:t>
            </a:r>
            <a:r>
              <a:rPr lang="en" sz="1400">
                <a:latin typeface="Tahoma"/>
                <a:ea typeface="Tahoma"/>
                <a:cs typeface="Tahoma"/>
                <a:sym typeface="Tahoma"/>
              </a:rPr>
              <a:t>Solution</a:t>
            </a:r>
            <a:r>
              <a:rPr lang="en" sz="1400">
                <a:latin typeface="Tahoma"/>
                <a:ea typeface="Tahoma"/>
                <a:cs typeface="Tahoma"/>
                <a:sym typeface="Tahoma"/>
              </a:rPr>
              <a:t>)</a:t>
            </a:r>
            <a:endParaRPr sz="1400">
              <a:latin typeface="Tahoma"/>
              <a:ea typeface="Tahoma"/>
              <a:cs typeface="Tahoma"/>
              <a:sym typeface="Tahoma"/>
            </a:endParaRPr>
          </a:p>
          <a:p>
            <a:pPr indent="-317500" lvl="0" marL="457200" rtl="0" algn="l">
              <a:lnSpc>
                <a:spcPct val="115000"/>
              </a:lnSpc>
              <a:spcBef>
                <a:spcPts val="0"/>
              </a:spcBef>
              <a:spcAft>
                <a:spcPts val="0"/>
              </a:spcAft>
              <a:buSzPts val="1400"/>
              <a:buFont typeface="Tahoma"/>
              <a:buAutoNum type="romanUcPeriod"/>
            </a:pPr>
            <a:r>
              <a:rPr lang="en" sz="1400">
                <a:latin typeface="Tahoma"/>
                <a:ea typeface="Tahoma"/>
                <a:cs typeface="Tahoma"/>
                <a:sym typeface="Tahoma"/>
              </a:rPr>
              <a:t>Results and implementation screenshots </a:t>
            </a:r>
            <a:endParaRPr sz="1400">
              <a:latin typeface="Tahoma"/>
              <a:ea typeface="Tahoma"/>
              <a:cs typeface="Tahoma"/>
              <a:sym typeface="Tahoma"/>
            </a:endParaRPr>
          </a:p>
          <a:p>
            <a:pPr indent="-317500" lvl="0" marL="457200" rtl="0" algn="l">
              <a:lnSpc>
                <a:spcPct val="115000"/>
              </a:lnSpc>
              <a:spcBef>
                <a:spcPts val="0"/>
              </a:spcBef>
              <a:spcAft>
                <a:spcPts val="0"/>
              </a:spcAft>
              <a:buSzPts val="1400"/>
              <a:buFont typeface="Tahoma"/>
              <a:buAutoNum type="romanUcPeriod"/>
            </a:pPr>
            <a:r>
              <a:rPr lang="en" sz="1400">
                <a:latin typeface="Tahoma"/>
                <a:ea typeface="Tahoma"/>
                <a:cs typeface="Tahoma"/>
                <a:sym typeface="Tahoma"/>
              </a:rPr>
              <a:t>Conclusion </a:t>
            </a:r>
            <a:endParaRPr sz="1400">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the assignment</a:t>
            </a:r>
            <a:endParaRPr/>
          </a:p>
        </p:txBody>
      </p:sp>
      <p:sp>
        <p:nvSpPr>
          <p:cNvPr id="80" name="Google Shape;80;p15"/>
          <p:cNvSpPr txBox="1"/>
          <p:nvPr>
            <p:ph idx="1" type="body"/>
          </p:nvPr>
        </p:nvSpPr>
        <p:spPr>
          <a:xfrm>
            <a:off x="311727" y="1466200"/>
            <a:ext cx="8520600" cy="307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800"/>
              <a:t>Task Given</a:t>
            </a:r>
            <a:endParaRPr b="1" sz="1800"/>
          </a:p>
          <a:p>
            <a:pPr indent="-330200" lvl="1" marL="914400" rtl="0" algn="l">
              <a:lnSpc>
                <a:spcPct val="200000"/>
              </a:lnSpc>
              <a:spcBef>
                <a:spcPts val="0"/>
              </a:spcBef>
              <a:spcAft>
                <a:spcPts val="0"/>
              </a:spcAft>
              <a:buSzPts val="1600"/>
              <a:buChar char="○"/>
            </a:pPr>
            <a:r>
              <a:rPr lang="en" sz="1600"/>
              <a:t>Create a confusion matrix for YOLO model manually.</a:t>
            </a:r>
            <a:endParaRPr sz="1600"/>
          </a:p>
          <a:p>
            <a:pPr indent="-330200" lvl="1" marL="914400" rtl="0" algn="l">
              <a:lnSpc>
                <a:spcPct val="200000"/>
              </a:lnSpc>
              <a:spcBef>
                <a:spcPts val="0"/>
              </a:spcBef>
              <a:spcAft>
                <a:spcPts val="0"/>
              </a:spcAft>
              <a:buSzPts val="1600"/>
              <a:buChar char="○"/>
            </a:pPr>
            <a:r>
              <a:rPr lang="en" sz="1600"/>
              <a:t>Use a low cost camera for </a:t>
            </a:r>
            <a:r>
              <a:rPr lang="en" sz="1600"/>
              <a:t>handling</a:t>
            </a:r>
            <a:r>
              <a:rPr lang="en" sz="1600"/>
              <a:t> video streams.</a:t>
            </a:r>
            <a:endParaRPr sz="1600"/>
          </a:p>
          <a:p>
            <a:pPr indent="-330200" lvl="1" marL="914400" rtl="0" algn="l">
              <a:lnSpc>
                <a:spcPct val="200000"/>
              </a:lnSpc>
              <a:spcBef>
                <a:spcPts val="0"/>
              </a:spcBef>
              <a:spcAft>
                <a:spcPts val="0"/>
              </a:spcAft>
              <a:buSzPts val="1600"/>
              <a:buChar char="○"/>
            </a:pPr>
            <a:r>
              <a:rPr lang="en" sz="1600"/>
              <a:t>Provide support for adding and handling multiple video streams.</a:t>
            </a:r>
            <a:endParaRPr sz="1600"/>
          </a:p>
          <a:p>
            <a:pPr indent="-330200" lvl="1" marL="914400" rtl="0" algn="l">
              <a:lnSpc>
                <a:spcPct val="200000"/>
              </a:lnSpc>
              <a:spcBef>
                <a:spcPts val="0"/>
              </a:spcBef>
              <a:spcAft>
                <a:spcPts val="0"/>
              </a:spcAft>
              <a:buSzPts val="1600"/>
              <a:buChar char="○"/>
            </a:pPr>
            <a:r>
              <a:rPr lang="en" sz="1600"/>
              <a:t>Add timestamp to all the changing values in the CSV output file.</a:t>
            </a:r>
            <a:endParaRPr sz="1600"/>
          </a:p>
          <a:p>
            <a:pPr indent="-330200" lvl="1" marL="914400" rtl="0" algn="l">
              <a:lnSpc>
                <a:spcPct val="200000"/>
              </a:lnSpc>
              <a:spcBef>
                <a:spcPts val="0"/>
              </a:spcBef>
              <a:spcAft>
                <a:spcPts val="0"/>
              </a:spcAft>
              <a:buSzPts val="1600"/>
              <a:buChar char="○"/>
            </a:pPr>
            <a:r>
              <a:rPr lang="en" sz="1600"/>
              <a:t>Create rich GUI for the application.</a:t>
            </a:r>
            <a:endParaRPr sz="1600"/>
          </a:p>
          <a:p>
            <a:pPr indent="0" lvl="0" marL="457200" rtl="0" algn="l">
              <a:spcBef>
                <a:spcPts val="0"/>
              </a:spcBef>
              <a:spcAft>
                <a:spcPts val="0"/>
              </a:spcAft>
              <a:buNone/>
            </a:pPr>
            <a:r>
              <a:t/>
            </a:r>
            <a:endParaRPr sz="1500"/>
          </a:p>
          <a:p>
            <a:pPr indent="0" lvl="0" marL="457200" rtl="0" algn="l">
              <a:spcBef>
                <a:spcPts val="0"/>
              </a:spcBef>
              <a:spcAft>
                <a:spcPts val="0"/>
              </a:spcAft>
              <a:buNone/>
            </a:pPr>
            <a:r>
              <a:t/>
            </a:r>
            <a:endParaRPr b="1"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Solution</a:t>
            </a:r>
            <a:endParaRPr/>
          </a:p>
        </p:txBody>
      </p:sp>
      <p:sp>
        <p:nvSpPr>
          <p:cNvPr id="86" name="Google Shape;86;p16"/>
          <p:cNvSpPr txBox="1"/>
          <p:nvPr/>
        </p:nvSpPr>
        <p:spPr>
          <a:xfrm>
            <a:off x="221550" y="1507725"/>
            <a:ext cx="8610900" cy="2986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Manual Confusion matrix is created for inspection.</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ESP32 Camera module was used as a cost effective solution to get real time video streams from the display panel unit.</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Multi-threading is employed to handle multiple streams concurrently.</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The application now supports multiple ESP32 webcams running simultaneously.</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Login and signup features have been added to the application.</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An annotations section has been included in the application.</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Added an option to watch the changes made to csv file in real time.</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
                <a:latin typeface="Roboto"/>
                <a:ea typeface="Roboto"/>
                <a:cs typeface="Roboto"/>
                <a:sym typeface="Roboto"/>
              </a:rPr>
              <a:t>Added timestamp to all the changing values in the CSV output file.</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Manual Confusion Matrix</a:t>
            </a:r>
            <a:endParaRPr/>
          </a:p>
        </p:txBody>
      </p:sp>
      <p:pic>
        <p:nvPicPr>
          <p:cNvPr id="92" name="Google Shape;92;p17"/>
          <p:cNvPicPr preferRelativeResize="0"/>
          <p:nvPr/>
        </p:nvPicPr>
        <p:blipFill>
          <a:blip r:embed="rId3">
            <a:alphaModFix/>
          </a:blip>
          <a:stretch>
            <a:fillRect/>
          </a:stretch>
        </p:blipFill>
        <p:spPr>
          <a:xfrm>
            <a:off x="426650" y="1629550"/>
            <a:ext cx="4145350" cy="1892935"/>
          </a:xfrm>
          <a:prstGeom prst="rect">
            <a:avLst/>
          </a:prstGeom>
          <a:noFill/>
          <a:ln>
            <a:noFill/>
          </a:ln>
        </p:spPr>
      </p:pic>
      <p:sp>
        <p:nvSpPr>
          <p:cNvPr id="93" name="Google Shape;93;p17"/>
          <p:cNvSpPr txBox="1"/>
          <p:nvPr/>
        </p:nvSpPr>
        <p:spPr>
          <a:xfrm>
            <a:off x="1131750" y="3538075"/>
            <a:ext cx="351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94" name="Google Shape;94;p17"/>
          <p:cNvPicPr preferRelativeResize="0"/>
          <p:nvPr/>
        </p:nvPicPr>
        <p:blipFill>
          <a:blip r:embed="rId4">
            <a:alphaModFix/>
          </a:blip>
          <a:stretch>
            <a:fillRect/>
          </a:stretch>
        </p:blipFill>
        <p:spPr>
          <a:xfrm>
            <a:off x="4805225" y="1629549"/>
            <a:ext cx="4145352" cy="3109002"/>
          </a:xfrm>
          <a:prstGeom prst="rect">
            <a:avLst/>
          </a:prstGeom>
          <a:noFill/>
          <a:ln>
            <a:noFill/>
          </a:ln>
        </p:spPr>
      </p:pic>
      <p:sp>
        <p:nvSpPr>
          <p:cNvPr id="95" name="Google Shape;95;p17"/>
          <p:cNvSpPr txBox="1"/>
          <p:nvPr/>
        </p:nvSpPr>
        <p:spPr>
          <a:xfrm>
            <a:off x="426650" y="3695625"/>
            <a:ext cx="4320900" cy="86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000">
              <a:solidFill>
                <a:srgbClr val="232629"/>
              </a:solidFill>
              <a:highlight>
                <a:srgbClr val="FFFFFF"/>
              </a:highlight>
            </a:endParaRPr>
          </a:p>
          <a:p>
            <a:pPr indent="0" lvl="0" marL="0" rtl="0" algn="l">
              <a:lnSpc>
                <a:spcPct val="115000"/>
              </a:lnSpc>
              <a:spcBef>
                <a:spcPts val="0"/>
              </a:spcBef>
              <a:spcAft>
                <a:spcPts val="0"/>
              </a:spcAft>
              <a:buNone/>
            </a:pPr>
            <a:r>
              <a:rPr lang="en" sz="1000">
                <a:solidFill>
                  <a:srgbClr val="232629"/>
                </a:solidFill>
                <a:highlight>
                  <a:srgbClr val="FFFFFF"/>
                </a:highlight>
              </a:rPr>
              <a:t>Overall Accuracy using YOLO model before = 0.967 = 96.7%</a:t>
            </a:r>
            <a:endParaRPr sz="1000">
              <a:solidFill>
                <a:srgbClr val="232629"/>
              </a:solidFill>
              <a:highlight>
                <a:srgbClr val="FFFFFF"/>
              </a:highlight>
            </a:endParaRPr>
          </a:p>
          <a:p>
            <a:pPr indent="0" lvl="0" marL="0" rtl="0" algn="l">
              <a:lnSpc>
                <a:spcPct val="115000"/>
              </a:lnSpc>
              <a:spcBef>
                <a:spcPts val="0"/>
              </a:spcBef>
              <a:spcAft>
                <a:spcPts val="0"/>
              </a:spcAft>
              <a:buNone/>
            </a:pPr>
            <a:r>
              <a:rPr lang="en" sz="1000">
                <a:solidFill>
                  <a:srgbClr val="232629"/>
                </a:solidFill>
                <a:highlight>
                  <a:srgbClr val="FFFFFF"/>
                </a:highlight>
              </a:rPr>
              <a:t>Overall accuracy for 50 samples after manual calculation = 99.55%</a:t>
            </a:r>
            <a:endParaRPr sz="1000">
              <a:solidFill>
                <a:srgbClr val="232629"/>
              </a:solidFill>
              <a:highlight>
                <a:srgbClr val="FFFFFF"/>
              </a:highlight>
            </a:endParaRPr>
          </a:p>
          <a:p>
            <a:pPr indent="0" lvl="0" marL="0" rtl="0" algn="l">
              <a:spcBef>
                <a:spcPts val="0"/>
              </a:spcBef>
              <a:spcAft>
                <a:spcPts val="0"/>
              </a:spcAft>
              <a:buNone/>
            </a:pPr>
            <a:r>
              <a:t/>
            </a:r>
            <a:endParaRPr sz="10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ESP32- Description </a:t>
            </a:r>
            <a:endParaRPr/>
          </a:p>
        </p:txBody>
      </p:sp>
      <p:sp>
        <p:nvSpPr>
          <p:cNvPr id="101" name="Google Shape;101;p18"/>
          <p:cNvSpPr txBox="1"/>
          <p:nvPr/>
        </p:nvSpPr>
        <p:spPr>
          <a:xfrm>
            <a:off x="260075" y="1348700"/>
            <a:ext cx="5458200" cy="384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The ESP32-CAM is a small-sized camera module based on the ESP32 chip, which is manufactured by Espressif Systems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module can work independently as the smallest system, with a size of only 27*40.5*4.5mm, and a deep sleep current as low as 6mA.</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ESP32-CAM board is power hungry! You need at least a 2A 5V power supply or the board will not boot up.</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highlight>
                  <a:srgbClr val="FFFFFF"/>
                </a:highlight>
                <a:latin typeface="Roboto"/>
                <a:ea typeface="Roboto"/>
                <a:cs typeface="Roboto"/>
                <a:sym typeface="Roboto"/>
              </a:rPr>
              <a:t>ESP32-CAM can be widely used in various IoT applications, suitable for home smart devices, industrial wireless control, wireless monitoring, etc.</a:t>
            </a:r>
            <a:endParaRPr>
              <a:highlight>
                <a:srgbClr val="FFFFFF"/>
              </a:highlight>
              <a:latin typeface="Roboto"/>
              <a:ea typeface="Roboto"/>
              <a:cs typeface="Roboto"/>
              <a:sym typeface="Roboto"/>
            </a:endParaRPr>
          </a:p>
          <a:p>
            <a:pPr indent="-317500" lvl="0" marL="457200" rtl="0" algn="l">
              <a:spcBef>
                <a:spcPts val="0"/>
              </a:spcBef>
              <a:spcAft>
                <a:spcPts val="0"/>
              </a:spcAft>
              <a:buSzPts val="1400"/>
              <a:buFont typeface="Roboto"/>
              <a:buChar char="●"/>
            </a:pPr>
            <a:r>
              <a:rPr lang="en">
                <a:highlight>
                  <a:srgbClr val="FFFFFF"/>
                </a:highlight>
                <a:latin typeface="Roboto"/>
                <a:ea typeface="Roboto"/>
                <a:cs typeface="Roboto"/>
                <a:sym typeface="Roboto"/>
              </a:rPr>
              <a:t>ESP32-CAM adopts DIP package and can be used directly by plugging in the bottom plate, realizing the rapid production of products.</a:t>
            </a:r>
            <a:endParaRPr>
              <a:highlight>
                <a:srgbClr val="FFFFFF"/>
              </a:highlight>
              <a:latin typeface="Roboto"/>
              <a:ea typeface="Roboto"/>
              <a:cs typeface="Roboto"/>
              <a:sym typeface="Roboto"/>
            </a:endParaRPr>
          </a:p>
          <a:p>
            <a:pPr indent="-317500" lvl="0" marL="457200" rtl="0" algn="l">
              <a:spcBef>
                <a:spcPts val="0"/>
              </a:spcBef>
              <a:spcAft>
                <a:spcPts val="0"/>
              </a:spcAft>
              <a:buSzPts val="1400"/>
              <a:buFont typeface="Roboto"/>
              <a:buChar char="●"/>
            </a:pPr>
            <a:r>
              <a:rPr lang="en">
                <a:highlight>
                  <a:srgbClr val="FFFFFF"/>
                </a:highlight>
                <a:latin typeface="Roboto"/>
                <a:ea typeface="Roboto"/>
                <a:cs typeface="Roboto"/>
                <a:sym typeface="Roboto"/>
              </a:rPr>
              <a:t>The ESP32-CAM is a very small camera module with the ESP32-S chip that costs approximately ₹500/-. </a:t>
            </a:r>
            <a:endParaRPr>
              <a:highlight>
                <a:srgbClr val="FFFFFF"/>
              </a:highlight>
              <a:latin typeface="Roboto"/>
              <a:ea typeface="Roboto"/>
              <a:cs typeface="Roboto"/>
              <a:sym typeface="Roboto"/>
            </a:endParaRPr>
          </a:p>
          <a:p>
            <a:pPr indent="-317500" lvl="0" marL="457200" rtl="0" algn="l">
              <a:spcBef>
                <a:spcPts val="0"/>
              </a:spcBef>
              <a:spcAft>
                <a:spcPts val="0"/>
              </a:spcAft>
              <a:buSzPts val="1400"/>
              <a:buFont typeface="Roboto"/>
              <a:buChar char="●"/>
            </a:pPr>
            <a:r>
              <a:rPr lang="en">
                <a:highlight>
                  <a:srgbClr val="FFFFFF"/>
                </a:highlight>
                <a:latin typeface="Roboto"/>
                <a:ea typeface="Roboto"/>
                <a:cs typeface="Roboto"/>
                <a:sym typeface="Roboto"/>
              </a:rPr>
              <a:t>It has several GPIO pins to connect peripherals and supports OV2640 camera and microSD card.</a:t>
            </a:r>
            <a:endParaRPr>
              <a:highlight>
                <a:srgbClr val="FFFFFF"/>
              </a:highlight>
              <a:latin typeface="Roboto"/>
              <a:ea typeface="Roboto"/>
              <a:cs typeface="Roboto"/>
              <a:sym typeface="Roboto"/>
            </a:endParaRPr>
          </a:p>
        </p:txBody>
      </p:sp>
      <p:pic>
        <p:nvPicPr>
          <p:cNvPr id="102" name="Google Shape;102;p18"/>
          <p:cNvPicPr preferRelativeResize="0"/>
          <p:nvPr/>
        </p:nvPicPr>
        <p:blipFill>
          <a:blip r:embed="rId3">
            <a:alphaModFix/>
          </a:blip>
          <a:stretch>
            <a:fillRect/>
          </a:stretch>
        </p:blipFill>
        <p:spPr>
          <a:xfrm>
            <a:off x="5718275" y="1996875"/>
            <a:ext cx="3240174" cy="2551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ESP32- Features</a:t>
            </a:r>
            <a:endParaRPr/>
          </a:p>
        </p:txBody>
      </p:sp>
      <p:sp>
        <p:nvSpPr>
          <p:cNvPr id="108" name="Google Shape;108;p19"/>
          <p:cNvSpPr txBox="1"/>
          <p:nvPr/>
        </p:nvSpPr>
        <p:spPr>
          <a:xfrm>
            <a:off x="265325" y="1472975"/>
            <a:ext cx="54969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The smallest 802.11b/g/n Wi-Fi BT SoC module</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Low power 32-bit CPU,can also serve the application processor</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Up to 160MHz clock speed, summary computing power up to 600 DMIPS</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highlight>
                  <a:schemeClr val="lt1"/>
                </a:highlight>
                <a:latin typeface="Roboto"/>
                <a:ea typeface="Roboto"/>
                <a:cs typeface="Roboto"/>
                <a:sym typeface="Roboto"/>
              </a:rPr>
              <a:t>Built-in 520 KB SRAM, external 4MB PSRAM</a:t>
            </a:r>
            <a:endParaRPr>
              <a:highlight>
                <a:schemeClr val="lt1"/>
              </a:highlight>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Supports UART/SPI/I2C/PWM/ADC/DAC</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Support OV2640 and OV7670 cameras, built-in flash lamp</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Support image WiFI upload</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Support TF card</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Supports multiple sleep modes</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Embedded Lwip and FreeRTOS</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Supports STA/AP/STA+AP operation mode</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Support Smart Config/AirKiss technology</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Support for serial port local and remote firmware upgrades (FOTA)</a:t>
            </a:r>
            <a:endParaRPr>
              <a:latin typeface="Roboto"/>
              <a:ea typeface="Roboto"/>
              <a:cs typeface="Roboto"/>
              <a:sym typeface="Roboto"/>
            </a:endParaRPr>
          </a:p>
        </p:txBody>
      </p:sp>
      <p:pic>
        <p:nvPicPr>
          <p:cNvPr id="109" name="Google Shape;109;p19"/>
          <p:cNvPicPr preferRelativeResize="0"/>
          <p:nvPr/>
        </p:nvPicPr>
        <p:blipFill rotWithShape="1">
          <a:blip r:embed="rId3">
            <a:alphaModFix/>
          </a:blip>
          <a:srcRect b="0" l="0" r="50000" t="0"/>
          <a:stretch/>
        </p:blipFill>
        <p:spPr>
          <a:xfrm>
            <a:off x="6341923" y="194925"/>
            <a:ext cx="2194425" cy="2449925"/>
          </a:xfrm>
          <a:prstGeom prst="rect">
            <a:avLst/>
          </a:prstGeom>
          <a:noFill/>
          <a:ln>
            <a:noFill/>
          </a:ln>
        </p:spPr>
      </p:pic>
      <p:pic>
        <p:nvPicPr>
          <p:cNvPr id="110" name="Google Shape;110;p19"/>
          <p:cNvPicPr preferRelativeResize="0"/>
          <p:nvPr/>
        </p:nvPicPr>
        <p:blipFill rotWithShape="1">
          <a:blip r:embed="rId3">
            <a:alphaModFix/>
          </a:blip>
          <a:srcRect b="0" l="50047" r="0" t="0"/>
          <a:stretch/>
        </p:blipFill>
        <p:spPr>
          <a:xfrm>
            <a:off x="6341923" y="2571758"/>
            <a:ext cx="2194425" cy="24522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ESP32- Pinout Diagram</a:t>
            </a:r>
            <a:endParaRPr/>
          </a:p>
        </p:txBody>
      </p:sp>
      <p:pic>
        <p:nvPicPr>
          <p:cNvPr id="116" name="Google Shape;116;p20"/>
          <p:cNvPicPr preferRelativeResize="0"/>
          <p:nvPr/>
        </p:nvPicPr>
        <p:blipFill>
          <a:blip r:embed="rId3">
            <a:alphaModFix/>
          </a:blip>
          <a:stretch>
            <a:fillRect/>
          </a:stretch>
        </p:blipFill>
        <p:spPr>
          <a:xfrm>
            <a:off x="824875" y="1355175"/>
            <a:ext cx="7494240" cy="37140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ESP32 - Programming</a:t>
            </a:r>
            <a:endParaRPr/>
          </a:p>
        </p:txBody>
      </p:sp>
      <p:sp>
        <p:nvSpPr>
          <p:cNvPr id="122" name="Google Shape;122;p21"/>
          <p:cNvSpPr txBox="1"/>
          <p:nvPr/>
        </p:nvSpPr>
        <p:spPr>
          <a:xfrm>
            <a:off x="277000" y="1439475"/>
            <a:ext cx="83988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The ESP32-CAM doesn’t come with a USB connector, so we have 2 options:</a:t>
            </a:r>
            <a:endParaRPr>
              <a:latin typeface="Roboto"/>
              <a:ea typeface="Roboto"/>
              <a:cs typeface="Roboto"/>
              <a:sym typeface="Roboto"/>
            </a:endParaRPr>
          </a:p>
          <a:p>
            <a:pPr indent="-317500" lvl="1" marL="914400" rtl="0" algn="l">
              <a:spcBef>
                <a:spcPts val="0"/>
              </a:spcBef>
              <a:spcAft>
                <a:spcPts val="0"/>
              </a:spcAft>
              <a:buSzPts val="1400"/>
              <a:buFont typeface="Roboto"/>
              <a:buAutoNum type="alphaLcPeriod"/>
            </a:pPr>
            <a:r>
              <a:rPr lang="en">
                <a:latin typeface="Roboto"/>
                <a:ea typeface="Roboto"/>
                <a:cs typeface="Roboto"/>
                <a:sym typeface="Roboto"/>
              </a:rPr>
              <a:t>Use a FTDI programmer to upload code through the U0R and U0T pins (serial pins).</a:t>
            </a:r>
            <a:endParaRPr>
              <a:latin typeface="Roboto"/>
              <a:ea typeface="Roboto"/>
              <a:cs typeface="Roboto"/>
              <a:sym typeface="Roboto"/>
            </a:endParaRPr>
          </a:p>
          <a:p>
            <a:pPr indent="-317500" lvl="1" marL="914400" rtl="0" algn="l">
              <a:spcBef>
                <a:spcPts val="0"/>
              </a:spcBef>
              <a:spcAft>
                <a:spcPts val="0"/>
              </a:spcAft>
              <a:buSzPts val="1400"/>
              <a:buFont typeface="Roboto"/>
              <a:buAutoNum type="alphaLcPeriod"/>
            </a:pPr>
            <a:r>
              <a:rPr lang="en">
                <a:latin typeface="Roboto"/>
                <a:ea typeface="Roboto"/>
                <a:cs typeface="Roboto"/>
                <a:sym typeface="Roboto"/>
              </a:rPr>
              <a:t>Use a ESP32-CAM-MB USB Programmer and simply click on Upload button</a:t>
            </a:r>
            <a:endParaRPr>
              <a:latin typeface="Roboto"/>
              <a:ea typeface="Roboto"/>
              <a:cs typeface="Roboto"/>
              <a:sym typeface="Roboto"/>
            </a:endParaRPr>
          </a:p>
        </p:txBody>
      </p:sp>
      <p:pic>
        <p:nvPicPr>
          <p:cNvPr id="123" name="Google Shape;123;p21"/>
          <p:cNvPicPr preferRelativeResize="0"/>
          <p:nvPr/>
        </p:nvPicPr>
        <p:blipFill>
          <a:blip r:embed="rId3">
            <a:alphaModFix/>
          </a:blip>
          <a:stretch>
            <a:fillRect/>
          </a:stretch>
        </p:blipFill>
        <p:spPr>
          <a:xfrm>
            <a:off x="311725" y="2270768"/>
            <a:ext cx="4200699" cy="2357982"/>
          </a:xfrm>
          <a:prstGeom prst="rect">
            <a:avLst/>
          </a:prstGeom>
          <a:noFill/>
          <a:ln>
            <a:noFill/>
          </a:ln>
        </p:spPr>
      </p:pic>
      <p:pic>
        <p:nvPicPr>
          <p:cNvPr id="124" name="Google Shape;124;p21"/>
          <p:cNvPicPr preferRelativeResize="0"/>
          <p:nvPr/>
        </p:nvPicPr>
        <p:blipFill>
          <a:blip r:embed="rId4">
            <a:alphaModFix/>
          </a:blip>
          <a:stretch>
            <a:fillRect/>
          </a:stretch>
        </p:blipFill>
        <p:spPr>
          <a:xfrm>
            <a:off x="4777875" y="2267950"/>
            <a:ext cx="4200699" cy="2363625"/>
          </a:xfrm>
          <a:prstGeom prst="rect">
            <a:avLst/>
          </a:prstGeom>
          <a:noFill/>
          <a:ln>
            <a:noFill/>
          </a:ln>
        </p:spPr>
      </p:pic>
      <p:sp>
        <p:nvSpPr>
          <p:cNvPr id="125" name="Google Shape;125;p21"/>
          <p:cNvSpPr txBox="1"/>
          <p:nvPr/>
        </p:nvSpPr>
        <p:spPr>
          <a:xfrm>
            <a:off x="2047925" y="4631575"/>
            <a:ext cx="164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Option a</a:t>
            </a:r>
            <a:endParaRPr>
              <a:latin typeface="Roboto"/>
              <a:ea typeface="Roboto"/>
              <a:cs typeface="Roboto"/>
              <a:sym typeface="Roboto"/>
            </a:endParaRPr>
          </a:p>
        </p:txBody>
      </p:sp>
      <p:sp>
        <p:nvSpPr>
          <p:cNvPr id="126" name="Google Shape;126;p21"/>
          <p:cNvSpPr txBox="1"/>
          <p:nvPr/>
        </p:nvSpPr>
        <p:spPr>
          <a:xfrm>
            <a:off x="6540350" y="4631575"/>
            <a:ext cx="164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Option b</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