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sldIdLst>
    <p:sldId id="256" r:id="rId2"/>
    <p:sldId id="338" r:id="rId3"/>
    <p:sldId id="257" r:id="rId4"/>
    <p:sldId id="259" r:id="rId5"/>
    <p:sldId id="324" r:id="rId6"/>
    <p:sldId id="300" r:id="rId7"/>
    <p:sldId id="325" r:id="rId8"/>
    <p:sldId id="317" r:id="rId9"/>
    <p:sldId id="339" r:id="rId10"/>
    <p:sldId id="330" r:id="rId11"/>
    <p:sldId id="270" r:id="rId12"/>
    <p:sldId id="287" r:id="rId13"/>
    <p:sldId id="295" r:id="rId14"/>
    <p:sldId id="315" r:id="rId15"/>
    <p:sldId id="329" r:id="rId16"/>
    <p:sldId id="334" r:id="rId17"/>
    <p:sldId id="289" r:id="rId18"/>
    <p:sldId id="322" r:id="rId19"/>
    <p:sldId id="323" r:id="rId20"/>
    <p:sldId id="321" r:id="rId21"/>
    <p:sldId id="326" r:id="rId22"/>
    <p:sldId id="328" r:id="rId23"/>
    <p:sldId id="313" r:id="rId24"/>
    <p:sldId id="335" r:id="rId25"/>
    <p:sldId id="331" r:id="rId26"/>
    <p:sldId id="332" r:id="rId27"/>
    <p:sldId id="333" r:id="rId28"/>
    <p:sldId id="340" r:id="rId29"/>
    <p:sldId id="294" r:id="rId30"/>
    <p:sldId id="312" r:id="rId31"/>
    <p:sldId id="284" r:id="rId32"/>
    <p:sldId id="264" r:id="rId33"/>
    <p:sldId id="298" r:id="rId34"/>
    <p:sldId id="297" r:id="rId35"/>
    <p:sldId id="336" r:id="rId36"/>
    <p:sldId id="337" r:id="rId37"/>
    <p:sldId id="306" r:id="rId3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4660"/>
  </p:normalViewPr>
  <p:slideViewPr>
    <p:cSldViewPr snapToGrid="0">
      <p:cViewPr varScale="1">
        <p:scale>
          <a:sx n="82" d="100"/>
          <a:sy n="82" d="100"/>
        </p:scale>
        <p:origin x="171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F2611-4B58-ED43-AC9F-B952F610F406}"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16F9E631-8BA3-154F-A6E6-07CA57FBC2DB}">
      <dgm:prSet phldrT="[Text]"/>
      <dgm:spPr/>
      <dgm:t>
        <a:bodyPr/>
        <a:lstStyle/>
        <a:p>
          <a:r>
            <a:rPr lang="en-US" dirty="0">
              <a:solidFill>
                <a:schemeClr val="tx1"/>
              </a:solidFill>
            </a:rPr>
            <a:t>Literature Survey</a:t>
          </a:r>
        </a:p>
      </dgm:t>
    </dgm:pt>
    <dgm:pt modelId="{4BAA8D80-E90A-6945-90C2-16CAFC77FA6F}" type="parTrans" cxnId="{5D2F70F4-D4C2-FD4A-B54D-45A310324ADC}">
      <dgm:prSet/>
      <dgm:spPr/>
      <dgm:t>
        <a:bodyPr/>
        <a:lstStyle/>
        <a:p>
          <a:endParaRPr lang="en-US">
            <a:solidFill>
              <a:schemeClr val="tx1"/>
            </a:solidFill>
          </a:endParaRPr>
        </a:p>
      </dgm:t>
    </dgm:pt>
    <dgm:pt modelId="{40437896-D1C0-9744-812A-639F6C127825}" type="sibTrans" cxnId="{5D2F70F4-D4C2-FD4A-B54D-45A310324ADC}">
      <dgm:prSet/>
      <dgm:spPr/>
      <dgm:t>
        <a:bodyPr/>
        <a:lstStyle/>
        <a:p>
          <a:endParaRPr lang="en-US">
            <a:solidFill>
              <a:schemeClr val="tx1"/>
            </a:solidFill>
          </a:endParaRPr>
        </a:p>
      </dgm:t>
    </dgm:pt>
    <dgm:pt modelId="{26B4761A-8722-154A-9A4E-6B2E8309550C}">
      <dgm:prSet phldrT="[Text]"/>
      <dgm:spPr/>
      <dgm:t>
        <a:bodyPr/>
        <a:lstStyle/>
        <a:p>
          <a:r>
            <a:rPr lang="en-US" dirty="0">
              <a:solidFill>
                <a:schemeClr val="tx1"/>
              </a:solidFill>
            </a:rPr>
            <a:t>Abstract Submission</a:t>
          </a:r>
        </a:p>
      </dgm:t>
    </dgm:pt>
    <dgm:pt modelId="{19278814-36C8-0643-9FFA-66C8A44E8EEC}" type="parTrans" cxnId="{3CBBF823-4682-A649-AD39-366A0823CC07}">
      <dgm:prSet/>
      <dgm:spPr/>
      <dgm:t>
        <a:bodyPr/>
        <a:lstStyle/>
        <a:p>
          <a:endParaRPr lang="en-US">
            <a:solidFill>
              <a:schemeClr val="tx1"/>
            </a:solidFill>
          </a:endParaRPr>
        </a:p>
      </dgm:t>
    </dgm:pt>
    <dgm:pt modelId="{B2DCC36A-7A1A-4C4F-90DA-FAE4C97E6C7D}" type="sibTrans" cxnId="{3CBBF823-4682-A649-AD39-366A0823CC07}">
      <dgm:prSet/>
      <dgm:spPr/>
      <dgm:t>
        <a:bodyPr/>
        <a:lstStyle/>
        <a:p>
          <a:endParaRPr lang="en-US">
            <a:solidFill>
              <a:schemeClr val="tx1"/>
            </a:solidFill>
          </a:endParaRPr>
        </a:p>
      </dgm:t>
    </dgm:pt>
    <dgm:pt modelId="{CB6CE777-E645-594F-9F72-31FA50915471}">
      <dgm:prSet phldrT="[Text]" custT="1"/>
      <dgm:spPr/>
      <dgm:t>
        <a:bodyPr/>
        <a:lstStyle/>
        <a:p>
          <a:r>
            <a:rPr lang="en-US" sz="1000" dirty="0">
              <a:solidFill>
                <a:schemeClr val="tx1"/>
              </a:solidFill>
              <a:latin typeface="Helvetica"/>
              <a:cs typeface="Helvetica"/>
            </a:rPr>
            <a:t>23/02/2024</a:t>
          </a:r>
          <a:endParaRPr lang="en-US" sz="1000" dirty="0">
            <a:solidFill>
              <a:schemeClr val="tx1"/>
            </a:solidFill>
          </a:endParaRPr>
        </a:p>
      </dgm:t>
    </dgm:pt>
    <dgm:pt modelId="{A3FA10DA-B8BC-6B42-A66B-27F9CED77F23}" type="parTrans" cxnId="{84262DD1-54DB-8D42-9C16-B543B3BB3374}">
      <dgm:prSet/>
      <dgm:spPr/>
      <dgm:t>
        <a:bodyPr/>
        <a:lstStyle/>
        <a:p>
          <a:endParaRPr lang="en-US">
            <a:solidFill>
              <a:schemeClr val="tx1"/>
            </a:solidFill>
          </a:endParaRPr>
        </a:p>
      </dgm:t>
    </dgm:pt>
    <dgm:pt modelId="{F64EEB12-0851-6B4F-BF84-33083DA26F4B}" type="sibTrans" cxnId="{84262DD1-54DB-8D42-9C16-B543B3BB3374}">
      <dgm:prSet/>
      <dgm:spPr/>
      <dgm:t>
        <a:bodyPr/>
        <a:lstStyle/>
        <a:p>
          <a:endParaRPr lang="en-US">
            <a:solidFill>
              <a:schemeClr val="tx1"/>
            </a:solidFill>
          </a:endParaRPr>
        </a:p>
      </dgm:t>
    </dgm:pt>
    <dgm:pt modelId="{CA627FEB-5C4C-4C51-8A75-FEFCA4466D7B}">
      <dgm:prSet phldrT="[Text]" custT="1"/>
      <dgm:spPr/>
      <dgm:t>
        <a:bodyPr/>
        <a:lstStyle/>
        <a:p>
          <a:r>
            <a:rPr lang="en-US" sz="1050" dirty="0">
              <a:solidFill>
                <a:schemeClr val="tx1"/>
              </a:solidFill>
            </a:rPr>
            <a:t>10/03/2024</a:t>
          </a:r>
        </a:p>
      </dgm:t>
    </dgm:pt>
    <dgm:pt modelId="{312DFEE4-A0BE-4287-98A9-69EE828C53A8}" type="parTrans" cxnId="{8716AEE2-5EF1-42C9-B2C6-5BB2852185DF}">
      <dgm:prSet/>
      <dgm:spPr/>
      <dgm:t>
        <a:bodyPr/>
        <a:lstStyle/>
        <a:p>
          <a:endParaRPr lang="en-US"/>
        </a:p>
      </dgm:t>
    </dgm:pt>
    <dgm:pt modelId="{C867BD04-E42D-4E36-9651-FF055F4AF5F0}" type="sibTrans" cxnId="{8716AEE2-5EF1-42C9-B2C6-5BB2852185DF}">
      <dgm:prSet/>
      <dgm:spPr/>
      <dgm:t>
        <a:bodyPr/>
        <a:lstStyle/>
        <a:p>
          <a:endParaRPr lang="en-US"/>
        </a:p>
      </dgm:t>
    </dgm:pt>
    <dgm:pt modelId="{05C01FBF-0839-B840-AA40-B5D4B5EF9464}">
      <dgm:prSet phldrT="[Text]" custT="1"/>
      <dgm:spPr/>
      <dgm:t>
        <a:bodyPr/>
        <a:lstStyle/>
        <a:p>
          <a:r>
            <a:rPr lang="en-US" sz="1000" dirty="0">
              <a:solidFill>
                <a:schemeClr val="tx1"/>
              </a:solidFill>
            </a:rPr>
            <a:t>08/05/2024</a:t>
          </a:r>
        </a:p>
      </dgm:t>
    </dgm:pt>
    <dgm:pt modelId="{9CE79F6D-8C8B-134E-870B-A3814A161031}" type="sibTrans" cxnId="{570398A5-7B9B-684E-836B-828C67CE95B5}">
      <dgm:prSet/>
      <dgm:spPr/>
      <dgm:t>
        <a:bodyPr/>
        <a:lstStyle/>
        <a:p>
          <a:endParaRPr lang="en-US">
            <a:solidFill>
              <a:schemeClr val="tx1"/>
            </a:solidFill>
          </a:endParaRPr>
        </a:p>
      </dgm:t>
    </dgm:pt>
    <dgm:pt modelId="{4292C26E-910E-F242-B4EA-85C15677A931}" type="parTrans" cxnId="{570398A5-7B9B-684E-836B-828C67CE95B5}">
      <dgm:prSet/>
      <dgm:spPr/>
      <dgm:t>
        <a:bodyPr/>
        <a:lstStyle/>
        <a:p>
          <a:endParaRPr lang="en-US">
            <a:solidFill>
              <a:schemeClr val="tx1"/>
            </a:solidFill>
          </a:endParaRPr>
        </a:p>
      </dgm:t>
    </dgm:pt>
    <dgm:pt modelId="{251E4A29-F563-D34A-A9F7-27833A2BC30D}">
      <dgm:prSet phldrT="[Text]"/>
      <dgm:spPr/>
      <dgm:t>
        <a:bodyPr/>
        <a:lstStyle/>
        <a:p>
          <a:r>
            <a:rPr lang="en-US" dirty="0">
              <a:solidFill>
                <a:schemeClr val="tx1"/>
              </a:solidFill>
            </a:rPr>
            <a:t>Document Submission</a:t>
          </a:r>
        </a:p>
      </dgm:t>
    </dgm:pt>
    <dgm:pt modelId="{57ED735E-B5D2-C749-867E-EB96611C0B8B}" type="sibTrans" cxnId="{E336EE89-5EC2-AE4C-81C9-2EBDE6E482D4}">
      <dgm:prSet/>
      <dgm:spPr/>
      <dgm:t>
        <a:bodyPr/>
        <a:lstStyle/>
        <a:p>
          <a:endParaRPr lang="en-US">
            <a:solidFill>
              <a:schemeClr val="tx1"/>
            </a:solidFill>
          </a:endParaRPr>
        </a:p>
      </dgm:t>
    </dgm:pt>
    <dgm:pt modelId="{B9E7D4BF-66C0-D046-BA68-7E24F4AB0843}" type="parTrans" cxnId="{E336EE89-5EC2-AE4C-81C9-2EBDE6E482D4}">
      <dgm:prSet/>
      <dgm:spPr/>
      <dgm:t>
        <a:bodyPr/>
        <a:lstStyle/>
        <a:p>
          <a:endParaRPr lang="en-US">
            <a:solidFill>
              <a:schemeClr val="tx1"/>
            </a:solidFill>
          </a:endParaRPr>
        </a:p>
      </dgm:t>
    </dgm:pt>
    <dgm:pt modelId="{B761BE11-3B98-534C-8389-3D511BB432FF}">
      <dgm:prSet phldrT="[Text]" custT="1"/>
      <dgm:spPr/>
      <dgm:t>
        <a:bodyPr/>
        <a:lstStyle/>
        <a:p>
          <a:r>
            <a:rPr lang="en-US" sz="1000" dirty="0">
              <a:solidFill>
                <a:schemeClr val="tx1"/>
              </a:solidFill>
            </a:rPr>
            <a:t>26/04/2024</a:t>
          </a:r>
        </a:p>
      </dgm:t>
    </dgm:pt>
    <dgm:pt modelId="{1CFC13B1-0710-8745-A251-B44B9B630299}" type="sibTrans" cxnId="{7F3F2935-1376-434A-B6E9-CEA12E0D559A}">
      <dgm:prSet/>
      <dgm:spPr/>
      <dgm:t>
        <a:bodyPr/>
        <a:lstStyle/>
        <a:p>
          <a:endParaRPr lang="en-US">
            <a:solidFill>
              <a:schemeClr val="tx1"/>
            </a:solidFill>
          </a:endParaRPr>
        </a:p>
      </dgm:t>
    </dgm:pt>
    <dgm:pt modelId="{53F8C2F9-90C5-F04A-B13E-59A7DBEEB722}" type="parTrans" cxnId="{7F3F2935-1376-434A-B6E9-CEA12E0D559A}">
      <dgm:prSet/>
      <dgm:spPr/>
      <dgm:t>
        <a:bodyPr/>
        <a:lstStyle/>
        <a:p>
          <a:endParaRPr lang="en-US">
            <a:solidFill>
              <a:schemeClr val="tx1"/>
            </a:solidFill>
          </a:endParaRPr>
        </a:p>
      </dgm:t>
    </dgm:pt>
    <dgm:pt modelId="{44352C0E-9228-1D41-9AC7-630454862AAB}">
      <dgm:prSet phldrT="[Text]"/>
      <dgm:spPr/>
      <dgm:t>
        <a:bodyPr/>
        <a:lstStyle/>
        <a:p>
          <a:r>
            <a:rPr lang="en-US" dirty="0">
              <a:solidFill>
                <a:schemeClr val="tx1"/>
              </a:solidFill>
            </a:rPr>
            <a:t>Testing</a:t>
          </a:r>
        </a:p>
      </dgm:t>
    </dgm:pt>
    <dgm:pt modelId="{D2AC5C65-A520-AE49-8D76-EE23E4A07C4A}" type="sibTrans" cxnId="{016D9485-956C-624D-A592-DDA4E4AA6CC5}">
      <dgm:prSet/>
      <dgm:spPr/>
      <dgm:t>
        <a:bodyPr/>
        <a:lstStyle/>
        <a:p>
          <a:endParaRPr lang="en-US">
            <a:solidFill>
              <a:schemeClr val="tx1"/>
            </a:solidFill>
          </a:endParaRPr>
        </a:p>
      </dgm:t>
    </dgm:pt>
    <dgm:pt modelId="{BB03014B-614B-4E4D-B179-22BF96D1FDA5}" type="parTrans" cxnId="{016D9485-956C-624D-A592-DDA4E4AA6CC5}">
      <dgm:prSet/>
      <dgm:spPr/>
      <dgm:t>
        <a:bodyPr/>
        <a:lstStyle/>
        <a:p>
          <a:endParaRPr lang="en-US">
            <a:solidFill>
              <a:schemeClr val="tx1"/>
            </a:solidFill>
          </a:endParaRPr>
        </a:p>
      </dgm:t>
    </dgm:pt>
    <dgm:pt modelId="{712C06CF-58B4-8F4A-A1C3-18737522BAA5}">
      <dgm:prSet phldrT="[Text]" custT="1"/>
      <dgm:spPr/>
      <dgm:t>
        <a:bodyPr/>
        <a:lstStyle/>
        <a:p>
          <a:r>
            <a:rPr lang="en-US" sz="1100" dirty="0">
              <a:solidFill>
                <a:schemeClr val="tx1"/>
              </a:solidFill>
            </a:rPr>
            <a:t>08/04/2024</a:t>
          </a:r>
        </a:p>
      </dgm:t>
    </dgm:pt>
    <dgm:pt modelId="{F7A6ECC7-ED92-634B-B481-4D7D62B796B5}" type="sibTrans" cxnId="{552A83B2-FDAE-E143-BB66-928925B322B7}">
      <dgm:prSet/>
      <dgm:spPr/>
      <dgm:t>
        <a:bodyPr/>
        <a:lstStyle/>
        <a:p>
          <a:endParaRPr lang="en-US">
            <a:solidFill>
              <a:schemeClr val="tx1"/>
            </a:solidFill>
          </a:endParaRPr>
        </a:p>
      </dgm:t>
    </dgm:pt>
    <dgm:pt modelId="{00A2F76A-F4C8-F042-BC58-5B28B1FEF030}" type="parTrans" cxnId="{552A83B2-FDAE-E143-BB66-928925B322B7}">
      <dgm:prSet/>
      <dgm:spPr/>
      <dgm:t>
        <a:bodyPr/>
        <a:lstStyle/>
        <a:p>
          <a:endParaRPr lang="en-US">
            <a:solidFill>
              <a:schemeClr val="tx1"/>
            </a:solidFill>
          </a:endParaRPr>
        </a:p>
      </dgm:t>
    </dgm:pt>
    <dgm:pt modelId="{180ED30E-9BB7-2945-8E67-38EC3B69034A}">
      <dgm:prSet phldrT="[Text]"/>
      <dgm:spPr/>
      <dgm:t>
        <a:bodyPr/>
        <a:lstStyle/>
        <a:p>
          <a:r>
            <a:rPr lang="en-US" dirty="0">
              <a:solidFill>
                <a:schemeClr val="tx1"/>
              </a:solidFill>
            </a:rPr>
            <a:t>Implementation</a:t>
          </a:r>
        </a:p>
      </dgm:t>
    </dgm:pt>
    <dgm:pt modelId="{9581D7FD-E2E0-0241-80C7-1BF3EEF3518C}" type="sibTrans" cxnId="{15010B8E-8FC6-034B-A7AD-F331240F7012}">
      <dgm:prSet/>
      <dgm:spPr/>
      <dgm:t>
        <a:bodyPr/>
        <a:lstStyle/>
        <a:p>
          <a:endParaRPr lang="en-US">
            <a:solidFill>
              <a:schemeClr val="tx1"/>
            </a:solidFill>
          </a:endParaRPr>
        </a:p>
      </dgm:t>
    </dgm:pt>
    <dgm:pt modelId="{CCFA8DD9-517C-4C48-9ACE-EAEC7B4B1D8D}" type="parTrans" cxnId="{15010B8E-8FC6-034B-A7AD-F331240F7012}">
      <dgm:prSet/>
      <dgm:spPr/>
      <dgm:t>
        <a:bodyPr/>
        <a:lstStyle/>
        <a:p>
          <a:endParaRPr lang="en-US">
            <a:solidFill>
              <a:schemeClr val="tx1"/>
            </a:solidFill>
          </a:endParaRPr>
        </a:p>
      </dgm:t>
    </dgm:pt>
    <dgm:pt modelId="{6469F03D-EC0D-E14C-9147-635163E16719}">
      <dgm:prSet phldrT="[Text]" custT="1"/>
      <dgm:spPr/>
      <dgm:t>
        <a:bodyPr/>
        <a:lstStyle/>
        <a:p>
          <a:r>
            <a:rPr lang="en-US" sz="1100" dirty="0">
              <a:solidFill>
                <a:schemeClr val="tx1"/>
              </a:solidFill>
            </a:rPr>
            <a:t> 30/03/2024</a:t>
          </a:r>
        </a:p>
      </dgm:t>
    </dgm:pt>
    <dgm:pt modelId="{DCECCFCD-FFA0-2B4E-8620-4D260FCCA4E0}" type="sibTrans" cxnId="{69DAFA03-0878-9247-9AF4-F13FE4FF5D9B}">
      <dgm:prSet/>
      <dgm:spPr/>
      <dgm:t>
        <a:bodyPr/>
        <a:lstStyle/>
        <a:p>
          <a:endParaRPr lang="en-US">
            <a:solidFill>
              <a:schemeClr val="tx1"/>
            </a:solidFill>
          </a:endParaRPr>
        </a:p>
      </dgm:t>
    </dgm:pt>
    <dgm:pt modelId="{31D6F60D-A7D1-C54D-964D-3B8790B82FA4}" type="parTrans" cxnId="{69DAFA03-0878-9247-9AF4-F13FE4FF5D9B}">
      <dgm:prSet/>
      <dgm:spPr/>
      <dgm:t>
        <a:bodyPr/>
        <a:lstStyle/>
        <a:p>
          <a:endParaRPr lang="en-US">
            <a:solidFill>
              <a:schemeClr val="tx1"/>
            </a:solidFill>
          </a:endParaRPr>
        </a:p>
      </dgm:t>
    </dgm:pt>
    <dgm:pt modelId="{63672145-F932-0941-9207-6FD21631945F}">
      <dgm:prSet phldrT="[Text]"/>
      <dgm:spPr/>
      <dgm:t>
        <a:bodyPr/>
        <a:lstStyle/>
        <a:p>
          <a:r>
            <a:rPr lang="en-US" dirty="0">
              <a:solidFill>
                <a:schemeClr val="tx1"/>
              </a:solidFill>
            </a:rPr>
            <a:t>Design [Neural Networks]</a:t>
          </a:r>
        </a:p>
      </dgm:t>
    </dgm:pt>
    <dgm:pt modelId="{EE4E87B9-A6F7-D040-A8C9-2B94C61F8F15}" type="sibTrans" cxnId="{112C4A37-BD1F-0D4F-8BDF-AF61C42AA624}">
      <dgm:prSet/>
      <dgm:spPr/>
      <dgm:t>
        <a:bodyPr/>
        <a:lstStyle/>
        <a:p>
          <a:endParaRPr lang="en-US">
            <a:solidFill>
              <a:schemeClr val="tx1"/>
            </a:solidFill>
          </a:endParaRPr>
        </a:p>
      </dgm:t>
    </dgm:pt>
    <dgm:pt modelId="{DA9256D3-306A-2647-A641-4B0B371AA471}" type="parTrans" cxnId="{112C4A37-BD1F-0D4F-8BDF-AF61C42AA624}">
      <dgm:prSet/>
      <dgm:spPr/>
      <dgm:t>
        <a:bodyPr/>
        <a:lstStyle/>
        <a:p>
          <a:endParaRPr lang="en-US">
            <a:solidFill>
              <a:schemeClr val="tx1"/>
            </a:solidFill>
          </a:endParaRPr>
        </a:p>
      </dgm:t>
    </dgm:pt>
    <dgm:pt modelId="{49E2B0A6-6F15-3D4D-BF88-D0B2483CB55B}" type="pres">
      <dgm:prSet presAssocID="{92AF2611-4B58-ED43-AC9F-B952F610F406}" presName="rootnode" presStyleCnt="0">
        <dgm:presLayoutVars>
          <dgm:chMax/>
          <dgm:chPref/>
          <dgm:dir/>
          <dgm:animLvl val="lvl"/>
        </dgm:presLayoutVars>
      </dgm:prSet>
      <dgm:spPr/>
    </dgm:pt>
    <dgm:pt modelId="{E975EE4B-D42E-E84D-8A4A-2906A98D9890}" type="pres">
      <dgm:prSet presAssocID="{26B4761A-8722-154A-9A4E-6B2E8309550C}" presName="composite" presStyleCnt="0"/>
      <dgm:spPr/>
    </dgm:pt>
    <dgm:pt modelId="{FC8198D2-B811-F543-848D-08253013A363}" type="pres">
      <dgm:prSet presAssocID="{26B4761A-8722-154A-9A4E-6B2E8309550C}" presName="bentUpArrow1" presStyleLbl="alignImgPlace1" presStyleIdx="0" presStyleCnt="5"/>
      <dgm:spPr/>
    </dgm:pt>
    <dgm:pt modelId="{1A27501D-E342-BE40-9448-5C65451E51A0}" type="pres">
      <dgm:prSet presAssocID="{26B4761A-8722-154A-9A4E-6B2E8309550C}" presName="ParentText" presStyleLbl="node1" presStyleIdx="0" presStyleCnt="6">
        <dgm:presLayoutVars>
          <dgm:chMax val="1"/>
          <dgm:chPref val="1"/>
          <dgm:bulletEnabled val="1"/>
        </dgm:presLayoutVars>
      </dgm:prSet>
      <dgm:spPr/>
    </dgm:pt>
    <dgm:pt modelId="{13263DF5-F771-E44D-A3A6-7359AB5A694B}" type="pres">
      <dgm:prSet presAssocID="{26B4761A-8722-154A-9A4E-6B2E8309550C}" presName="ChildText" presStyleLbl="revTx" presStyleIdx="0" presStyleCnt="6" custScaleX="199197" custLinFactNeighborX="55604" custLinFactNeighborY="-1554">
        <dgm:presLayoutVars>
          <dgm:chMax val="0"/>
          <dgm:chPref val="0"/>
          <dgm:bulletEnabled val="1"/>
        </dgm:presLayoutVars>
      </dgm:prSet>
      <dgm:spPr/>
    </dgm:pt>
    <dgm:pt modelId="{1405AD88-5681-5740-8B0F-785D5C4C54E3}" type="pres">
      <dgm:prSet presAssocID="{B2DCC36A-7A1A-4C4F-90DA-FAE4C97E6C7D}" presName="sibTrans" presStyleCnt="0"/>
      <dgm:spPr/>
    </dgm:pt>
    <dgm:pt modelId="{876C9C10-85C7-794D-BECA-7E6B3040BD5B}" type="pres">
      <dgm:prSet presAssocID="{16F9E631-8BA3-154F-A6E6-07CA57FBC2DB}" presName="composite" presStyleCnt="0"/>
      <dgm:spPr/>
    </dgm:pt>
    <dgm:pt modelId="{7249723C-E4C0-8E4E-9876-FECBD8EB4088}" type="pres">
      <dgm:prSet presAssocID="{16F9E631-8BA3-154F-A6E6-07CA57FBC2DB}" presName="bentUpArrow1" presStyleLbl="alignImgPlace1" presStyleIdx="1" presStyleCnt="5"/>
      <dgm:spPr/>
    </dgm:pt>
    <dgm:pt modelId="{7176A5BC-3282-044F-8AE1-17BEE6013828}" type="pres">
      <dgm:prSet presAssocID="{16F9E631-8BA3-154F-A6E6-07CA57FBC2DB}" presName="ParentText" presStyleLbl="node1" presStyleIdx="1" presStyleCnt="6">
        <dgm:presLayoutVars>
          <dgm:chMax val="1"/>
          <dgm:chPref val="1"/>
          <dgm:bulletEnabled val="1"/>
        </dgm:presLayoutVars>
      </dgm:prSet>
      <dgm:spPr/>
    </dgm:pt>
    <dgm:pt modelId="{849E87F9-77C2-E148-A125-B75B32BAE82F}" type="pres">
      <dgm:prSet presAssocID="{16F9E631-8BA3-154F-A6E6-07CA57FBC2DB}" presName="ChildText" presStyleLbl="revTx" presStyleIdx="1" presStyleCnt="6" custScaleX="244962" custLinFactNeighborX="71475" custLinFactNeighborY="-1554">
        <dgm:presLayoutVars>
          <dgm:chMax val="0"/>
          <dgm:chPref val="0"/>
          <dgm:bulletEnabled val="1"/>
        </dgm:presLayoutVars>
      </dgm:prSet>
      <dgm:spPr/>
    </dgm:pt>
    <dgm:pt modelId="{A7334212-A42F-5947-B178-28EE2431D98C}" type="pres">
      <dgm:prSet presAssocID="{40437896-D1C0-9744-812A-639F6C127825}" presName="sibTrans" presStyleCnt="0"/>
      <dgm:spPr/>
    </dgm:pt>
    <dgm:pt modelId="{797595AA-82E7-9A45-818A-CBFC19FC01B4}" type="pres">
      <dgm:prSet presAssocID="{63672145-F932-0941-9207-6FD21631945F}" presName="composite" presStyleCnt="0"/>
      <dgm:spPr/>
    </dgm:pt>
    <dgm:pt modelId="{582A57C3-E208-4C4D-8464-8F41E2B621E9}" type="pres">
      <dgm:prSet presAssocID="{63672145-F932-0941-9207-6FD21631945F}" presName="bentUpArrow1" presStyleLbl="alignImgPlace1" presStyleIdx="2" presStyleCnt="5"/>
      <dgm:spPr/>
    </dgm:pt>
    <dgm:pt modelId="{8AD4400A-F79C-8A4B-829B-0D720ED8FB8C}" type="pres">
      <dgm:prSet presAssocID="{63672145-F932-0941-9207-6FD21631945F}" presName="ParentText" presStyleLbl="node1" presStyleIdx="2" presStyleCnt="6">
        <dgm:presLayoutVars>
          <dgm:chMax val="1"/>
          <dgm:chPref val="1"/>
          <dgm:bulletEnabled val="1"/>
        </dgm:presLayoutVars>
      </dgm:prSet>
      <dgm:spPr/>
    </dgm:pt>
    <dgm:pt modelId="{383D977E-49FE-154D-8370-6E0B15881094}" type="pres">
      <dgm:prSet presAssocID="{63672145-F932-0941-9207-6FD21631945F}" presName="ChildText" presStyleLbl="revTx" presStyleIdx="2" presStyleCnt="6" custScaleX="223363" custLinFactNeighborX="61177">
        <dgm:presLayoutVars>
          <dgm:chMax val="0"/>
          <dgm:chPref val="0"/>
          <dgm:bulletEnabled val="1"/>
        </dgm:presLayoutVars>
      </dgm:prSet>
      <dgm:spPr/>
    </dgm:pt>
    <dgm:pt modelId="{51D4CC9D-D22F-A045-9B1F-02AFD777BA4F}" type="pres">
      <dgm:prSet presAssocID="{EE4E87B9-A6F7-D040-A8C9-2B94C61F8F15}" presName="sibTrans" presStyleCnt="0"/>
      <dgm:spPr/>
    </dgm:pt>
    <dgm:pt modelId="{9B1BB91C-DFAA-BB42-8883-6C779B3E0CC7}" type="pres">
      <dgm:prSet presAssocID="{180ED30E-9BB7-2945-8E67-38EC3B69034A}" presName="composite" presStyleCnt="0"/>
      <dgm:spPr/>
    </dgm:pt>
    <dgm:pt modelId="{97925E51-E8AA-DC48-BFEB-51206266AB1D}" type="pres">
      <dgm:prSet presAssocID="{180ED30E-9BB7-2945-8E67-38EC3B69034A}" presName="bentUpArrow1" presStyleLbl="alignImgPlace1" presStyleIdx="3" presStyleCnt="5"/>
      <dgm:spPr/>
    </dgm:pt>
    <dgm:pt modelId="{8D80E448-C06F-8440-B08E-C700B7FCCC29}" type="pres">
      <dgm:prSet presAssocID="{180ED30E-9BB7-2945-8E67-38EC3B69034A}" presName="ParentText" presStyleLbl="node1" presStyleIdx="3" presStyleCnt="6">
        <dgm:presLayoutVars>
          <dgm:chMax val="1"/>
          <dgm:chPref val="1"/>
          <dgm:bulletEnabled val="1"/>
        </dgm:presLayoutVars>
      </dgm:prSet>
      <dgm:spPr/>
    </dgm:pt>
    <dgm:pt modelId="{7F2F534D-82F4-5443-8CF7-5BBA47CF0517}" type="pres">
      <dgm:prSet presAssocID="{180ED30E-9BB7-2945-8E67-38EC3B69034A}" presName="ChildText" presStyleLbl="revTx" presStyleIdx="3" presStyleCnt="6" custScaleX="216934" custLinFactNeighborX="66825">
        <dgm:presLayoutVars>
          <dgm:chMax val="0"/>
          <dgm:chPref val="0"/>
          <dgm:bulletEnabled val="1"/>
        </dgm:presLayoutVars>
      </dgm:prSet>
      <dgm:spPr/>
    </dgm:pt>
    <dgm:pt modelId="{CD6671F9-E0CD-EF49-94DC-C96CAC8CC7E3}" type="pres">
      <dgm:prSet presAssocID="{9581D7FD-E2E0-0241-80C7-1BF3EEF3518C}" presName="sibTrans" presStyleCnt="0"/>
      <dgm:spPr/>
    </dgm:pt>
    <dgm:pt modelId="{E13DFC65-0620-5546-9284-95854B643695}" type="pres">
      <dgm:prSet presAssocID="{44352C0E-9228-1D41-9AC7-630454862AAB}" presName="composite" presStyleCnt="0"/>
      <dgm:spPr/>
    </dgm:pt>
    <dgm:pt modelId="{7EA63742-38C6-7343-AA79-52C3D9CCAB0D}" type="pres">
      <dgm:prSet presAssocID="{44352C0E-9228-1D41-9AC7-630454862AAB}" presName="bentUpArrow1" presStyleLbl="alignImgPlace1" presStyleIdx="4" presStyleCnt="5"/>
      <dgm:spPr/>
    </dgm:pt>
    <dgm:pt modelId="{2642E532-D17B-8549-B299-BABD4A6DF310}" type="pres">
      <dgm:prSet presAssocID="{44352C0E-9228-1D41-9AC7-630454862AAB}" presName="ParentText" presStyleLbl="node1" presStyleIdx="4" presStyleCnt="6">
        <dgm:presLayoutVars>
          <dgm:chMax val="1"/>
          <dgm:chPref val="1"/>
          <dgm:bulletEnabled val="1"/>
        </dgm:presLayoutVars>
      </dgm:prSet>
      <dgm:spPr/>
    </dgm:pt>
    <dgm:pt modelId="{4D72B732-04CC-5F4B-8E9C-09245727D3B9}" type="pres">
      <dgm:prSet presAssocID="{44352C0E-9228-1D41-9AC7-630454862AAB}" presName="ChildText" presStyleLbl="revTx" presStyleIdx="4" presStyleCnt="6" custScaleX="210506" custLinFactNeighborX="54588">
        <dgm:presLayoutVars>
          <dgm:chMax val="0"/>
          <dgm:chPref val="0"/>
          <dgm:bulletEnabled val="1"/>
        </dgm:presLayoutVars>
      </dgm:prSet>
      <dgm:spPr/>
    </dgm:pt>
    <dgm:pt modelId="{6EA532CE-6739-A24B-AAAE-6A1691A35034}" type="pres">
      <dgm:prSet presAssocID="{D2AC5C65-A520-AE49-8D76-EE23E4A07C4A}" presName="sibTrans" presStyleCnt="0"/>
      <dgm:spPr/>
    </dgm:pt>
    <dgm:pt modelId="{658BC9F3-2A00-F547-8C78-511B7194FAEB}" type="pres">
      <dgm:prSet presAssocID="{251E4A29-F563-D34A-A9F7-27833A2BC30D}" presName="composite" presStyleCnt="0"/>
      <dgm:spPr/>
    </dgm:pt>
    <dgm:pt modelId="{9CCCECD5-8ED0-AC43-9710-1DD092099D67}" type="pres">
      <dgm:prSet presAssocID="{251E4A29-F563-D34A-A9F7-27833A2BC30D}" presName="ParentText" presStyleLbl="node1" presStyleIdx="5" presStyleCnt="6">
        <dgm:presLayoutVars>
          <dgm:chMax val="1"/>
          <dgm:chPref val="1"/>
          <dgm:bulletEnabled val="1"/>
        </dgm:presLayoutVars>
      </dgm:prSet>
      <dgm:spPr/>
    </dgm:pt>
    <dgm:pt modelId="{D3853491-2B6C-1449-B71D-8247E1F629BF}" type="pres">
      <dgm:prSet presAssocID="{251E4A29-F563-D34A-A9F7-27833A2BC30D}" presName="FinalChildText" presStyleLbl="revTx" presStyleIdx="5" presStyleCnt="6" custScaleX="147605" custLinFactNeighborX="24471" custLinFactNeighborY="1210">
        <dgm:presLayoutVars>
          <dgm:chMax val="0"/>
          <dgm:chPref val="0"/>
          <dgm:bulletEnabled val="1"/>
        </dgm:presLayoutVars>
      </dgm:prSet>
      <dgm:spPr/>
    </dgm:pt>
  </dgm:ptLst>
  <dgm:cxnLst>
    <dgm:cxn modelId="{69DAFA03-0878-9247-9AF4-F13FE4FF5D9B}" srcId="{63672145-F932-0941-9207-6FD21631945F}" destId="{6469F03D-EC0D-E14C-9147-635163E16719}" srcOrd="0" destOrd="0" parTransId="{31D6F60D-A7D1-C54D-964D-3B8790B82FA4}" sibTransId="{DCECCFCD-FFA0-2B4E-8620-4D260FCCA4E0}"/>
    <dgm:cxn modelId="{1CB6C709-502E-8E44-80CB-B4138F9C85B8}" type="presOf" srcId="{CB6CE777-E645-594F-9F72-31FA50915471}" destId="{13263DF5-F771-E44D-A3A6-7359AB5A694B}" srcOrd="0" destOrd="0" presId="urn:microsoft.com/office/officeart/2005/8/layout/StepDownProcess"/>
    <dgm:cxn modelId="{C4FEA40D-24EF-084F-959C-D30F2BA028D3}" type="presOf" srcId="{26B4761A-8722-154A-9A4E-6B2E8309550C}" destId="{1A27501D-E342-BE40-9448-5C65451E51A0}" srcOrd="0" destOrd="0" presId="urn:microsoft.com/office/officeart/2005/8/layout/StepDownProcess"/>
    <dgm:cxn modelId="{3CBBF823-4682-A649-AD39-366A0823CC07}" srcId="{92AF2611-4B58-ED43-AC9F-B952F610F406}" destId="{26B4761A-8722-154A-9A4E-6B2E8309550C}" srcOrd="0" destOrd="0" parTransId="{19278814-36C8-0643-9FFA-66C8A44E8EEC}" sibTransId="{B2DCC36A-7A1A-4C4F-90DA-FAE4C97E6C7D}"/>
    <dgm:cxn modelId="{75B1AC24-2247-418E-917B-87CFE3A11370}" type="presOf" srcId="{CA627FEB-5C4C-4C51-8A75-FEFCA4466D7B}" destId="{849E87F9-77C2-E148-A125-B75B32BAE82F}" srcOrd="0" destOrd="0" presId="urn:microsoft.com/office/officeart/2005/8/layout/StepDownProcess"/>
    <dgm:cxn modelId="{9AF40E27-2800-9B4C-8D69-CAB8B8A8A099}" type="presOf" srcId="{251E4A29-F563-D34A-A9F7-27833A2BC30D}" destId="{9CCCECD5-8ED0-AC43-9710-1DD092099D67}" srcOrd="0" destOrd="0" presId="urn:microsoft.com/office/officeart/2005/8/layout/StepDownProcess"/>
    <dgm:cxn modelId="{3038282E-24E0-754A-9BCA-5EB4B0881EBE}" type="presOf" srcId="{16F9E631-8BA3-154F-A6E6-07CA57FBC2DB}" destId="{7176A5BC-3282-044F-8AE1-17BEE6013828}" srcOrd="0" destOrd="0" presId="urn:microsoft.com/office/officeart/2005/8/layout/StepDownProcess"/>
    <dgm:cxn modelId="{7F3F2935-1376-434A-B6E9-CEA12E0D559A}" srcId="{44352C0E-9228-1D41-9AC7-630454862AAB}" destId="{B761BE11-3B98-534C-8389-3D511BB432FF}" srcOrd="0" destOrd="0" parTransId="{53F8C2F9-90C5-F04A-B13E-59A7DBEEB722}" sibTransId="{1CFC13B1-0710-8745-A251-B44B9B630299}"/>
    <dgm:cxn modelId="{112C4A37-BD1F-0D4F-8BDF-AF61C42AA624}" srcId="{92AF2611-4B58-ED43-AC9F-B952F610F406}" destId="{63672145-F932-0941-9207-6FD21631945F}" srcOrd="2" destOrd="0" parTransId="{DA9256D3-306A-2647-A641-4B0B371AA471}" sibTransId="{EE4E87B9-A6F7-D040-A8C9-2B94C61F8F15}"/>
    <dgm:cxn modelId="{D8BB2438-DD45-0A49-8E75-A834C7834329}" type="presOf" srcId="{92AF2611-4B58-ED43-AC9F-B952F610F406}" destId="{49E2B0A6-6F15-3D4D-BF88-D0B2483CB55B}" srcOrd="0" destOrd="0" presId="urn:microsoft.com/office/officeart/2005/8/layout/StepDownProcess"/>
    <dgm:cxn modelId="{23FA6D3C-5F88-8E47-BDA9-BDE6C1BC6D58}" type="presOf" srcId="{712C06CF-58B4-8F4A-A1C3-18737522BAA5}" destId="{7F2F534D-82F4-5443-8CF7-5BBA47CF0517}" srcOrd="0" destOrd="0" presId="urn:microsoft.com/office/officeart/2005/8/layout/StepDownProcess"/>
    <dgm:cxn modelId="{90051663-645C-6042-B826-BF1BEE404513}" type="presOf" srcId="{63672145-F932-0941-9207-6FD21631945F}" destId="{8AD4400A-F79C-8A4B-829B-0D720ED8FB8C}" srcOrd="0" destOrd="0" presId="urn:microsoft.com/office/officeart/2005/8/layout/StepDownProcess"/>
    <dgm:cxn modelId="{63981E6F-3BAE-44DB-B56D-A083004F0014}" type="presOf" srcId="{05C01FBF-0839-B840-AA40-B5D4B5EF9464}" destId="{D3853491-2B6C-1449-B71D-8247E1F629BF}" srcOrd="0" destOrd="0" presId="urn:microsoft.com/office/officeart/2005/8/layout/StepDownProcess"/>
    <dgm:cxn modelId="{016D9485-956C-624D-A592-DDA4E4AA6CC5}" srcId="{92AF2611-4B58-ED43-AC9F-B952F610F406}" destId="{44352C0E-9228-1D41-9AC7-630454862AAB}" srcOrd="4" destOrd="0" parTransId="{BB03014B-614B-4E4D-B179-22BF96D1FDA5}" sibTransId="{D2AC5C65-A520-AE49-8D76-EE23E4A07C4A}"/>
    <dgm:cxn modelId="{E336EE89-5EC2-AE4C-81C9-2EBDE6E482D4}" srcId="{92AF2611-4B58-ED43-AC9F-B952F610F406}" destId="{251E4A29-F563-D34A-A9F7-27833A2BC30D}" srcOrd="5" destOrd="0" parTransId="{B9E7D4BF-66C0-D046-BA68-7E24F4AB0843}" sibTransId="{57ED735E-B5D2-C749-867E-EB96611C0B8B}"/>
    <dgm:cxn modelId="{11A1E58A-ABF6-BE4D-91F0-325BCF38FC72}" type="presOf" srcId="{6469F03D-EC0D-E14C-9147-635163E16719}" destId="{383D977E-49FE-154D-8370-6E0B15881094}" srcOrd="0" destOrd="0" presId="urn:microsoft.com/office/officeart/2005/8/layout/StepDownProcess"/>
    <dgm:cxn modelId="{15010B8E-8FC6-034B-A7AD-F331240F7012}" srcId="{92AF2611-4B58-ED43-AC9F-B952F610F406}" destId="{180ED30E-9BB7-2945-8E67-38EC3B69034A}" srcOrd="3" destOrd="0" parTransId="{CCFA8DD9-517C-4C48-9ACE-EAEC7B4B1D8D}" sibTransId="{9581D7FD-E2E0-0241-80C7-1BF3EEF3518C}"/>
    <dgm:cxn modelId="{570398A5-7B9B-684E-836B-828C67CE95B5}" srcId="{251E4A29-F563-D34A-A9F7-27833A2BC30D}" destId="{05C01FBF-0839-B840-AA40-B5D4B5EF9464}" srcOrd="0" destOrd="0" parTransId="{4292C26E-910E-F242-B4EA-85C15677A931}" sibTransId="{9CE79F6D-8C8B-134E-870B-A3814A161031}"/>
    <dgm:cxn modelId="{552A83B2-FDAE-E143-BB66-928925B322B7}" srcId="{180ED30E-9BB7-2945-8E67-38EC3B69034A}" destId="{712C06CF-58B4-8F4A-A1C3-18737522BAA5}" srcOrd="0" destOrd="0" parTransId="{00A2F76A-F4C8-F042-BC58-5B28B1FEF030}" sibTransId="{F7A6ECC7-ED92-634B-B481-4D7D62B796B5}"/>
    <dgm:cxn modelId="{84262DD1-54DB-8D42-9C16-B543B3BB3374}" srcId="{26B4761A-8722-154A-9A4E-6B2E8309550C}" destId="{CB6CE777-E645-594F-9F72-31FA50915471}" srcOrd="0" destOrd="0" parTransId="{A3FA10DA-B8BC-6B42-A66B-27F9CED77F23}" sibTransId="{F64EEB12-0851-6B4F-BF84-33083DA26F4B}"/>
    <dgm:cxn modelId="{EA665ADD-A5EF-844A-8B63-2D7ECC046504}" type="presOf" srcId="{44352C0E-9228-1D41-9AC7-630454862AAB}" destId="{2642E532-D17B-8549-B299-BABD4A6DF310}" srcOrd="0" destOrd="0" presId="urn:microsoft.com/office/officeart/2005/8/layout/StepDownProcess"/>
    <dgm:cxn modelId="{8716AEE2-5EF1-42C9-B2C6-5BB2852185DF}" srcId="{16F9E631-8BA3-154F-A6E6-07CA57FBC2DB}" destId="{CA627FEB-5C4C-4C51-8A75-FEFCA4466D7B}" srcOrd="0" destOrd="0" parTransId="{312DFEE4-A0BE-4287-98A9-69EE828C53A8}" sibTransId="{C867BD04-E42D-4E36-9651-FF055F4AF5F0}"/>
    <dgm:cxn modelId="{5D2F70F4-D4C2-FD4A-B54D-45A310324ADC}" srcId="{92AF2611-4B58-ED43-AC9F-B952F610F406}" destId="{16F9E631-8BA3-154F-A6E6-07CA57FBC2DB}" srcOrd="1" destOrd="0" parTransId="{4BAA8D80-E90A-6945-90C2-16CAFC77FA6F}" sibTransId="{40437896-D1C0-9744-812A-639F6C127825}"/>
    <dgm:cxn modelId="{634270FB-D54E-9B40-B519-40B9861B65C3}" type="presOf" srcId="{B761BE11-3B98-534C-8389-3D511BB432FF}" destId="{4D72B732-04CC-5F4B-8E9C-09245727D3B9}" srcOrd="0" destOrd="0" presId="urn:microsoft.com/office/officeart/2005/8/layout/StepDownProcess"/>
    <dgm:cxn modelId="{553CD0FD-F2FB-3140-8551-691D85FC1D01}" type="presOf" srcId="{180ED30E-9BB7-2945-8E67-38EC3B69034A}" destId="{8D80E448-C06F-8440-B08E-C700B7FCCC29}" srcOrd="0" destOrd="0" presId="urn:microsoft.com/office/officeart/2005/8/layout/StepDownProcess"/>
    <dgm:cxn modelId="{CAA58818-923B-6242-9847-11CD1A086880}" type="presParOf" srcId="{49E2B0A6-6F15-3D4D-BF88-D0B2483CB55B}" destId="{E975EE4B-D42E-E84D-8A4A-2906A98D9890}" srcOrd="0" destOrd="0" presId="urn:microsoft.com/office/officeart/2005/8/layout/StepDownProcess"/>
    <dgm:cxn modelId="{D0DD2577-622D-2948-8D96-837600176068}" type="presParOf" srcId="{E975EE4B-D42E-E84D-8A4A-2906A98D9890}" destId="{FC8198D2-B811-F543-848D-08253013A363}" srcOrd="0" destOrd="0" presId="urn:microsoft.com/office/officeart/2005/8/layout/StepDownProcess"/>
    <dgm:cxn modelId="{8328243B-B6DB-724C-8C50-F098B7AAF6D6}" type="presParOf" srcId="{E975EE4B-D42E-E84D-8A4A-2906A98D9890}" destId="{1A27501D-E342-BE40-9448-5C65451E51A0}" srcOrd="1" destOrd="0" presId="urn:microsoft.com/office/officeart/2005/8/layout/StepDownProcess"/>
    <dgm:cxn modelId="{A0EEA3E4-28F5-9347-B752-8F465E17DB0E}" type="presParOf" srcId="{E975EE4B-D42E-E84D-8A4A-2906A98D9890}" destId="{13263DF5-F771-E44D-A3A6-7359AB5A694B}" srcOrd="2" destOrd="0" presId="urn:microsoft.com/office/officeart/2005/8/layout/StepDownProcess"/>
    <dgm:cxn modelId="{47F02AFF-9AD0-A041-B89E-95A3ABC44E39}" type="presParOf" srcId="{49E2B0A6-6F15-3D4D-BF88-D0B2483CB55B}" destId="{1405AD88-5681-5740-8B0F-785D5C4C54E3}" srcOrd="1" destOrd="0" presId="urn:microsoft.com/office/officeart/2005/8/layout/StepDownProcess"/>
    <dgm:cxn modelId="{CC26F27A-2F31-7B4F-A3D5-F58113FB0928}" type="presParOf" srcId="{49E2B0A6-6F15-3D4D-BF88-D0B2483CB55B}" destId="{876C9C10-85C7-794D-BECA-7E6B3040BD5B}" srcOrd="2" destOrd="0" presId="urn:microsoft.com/office/officeart/2005/8/layout/StepDownProcess"/>
    <dgm:cxn modelId="{D59FA65B-1A0F-1E47-B691-93027AEC90BA}" type="presParOf" srcId="{876C9C10-85C7-794D-BECA-7E6B3040BD5B}" destId="{7249723C-E4C0-8E4E-9876-FECBD8EB4088}" srcOrd="0" destOrd="0" presId="urn:microsoft.com/office/officeart/2005/8/layout/StepDownProcess"/>
    <dgm:cxn modelId="{51EB45CC-B96D-5D43-AF1B-84E3B2B8AED1}" type="presParOf" srcId="{876C9C10-85C7-794D-BECA-7E6B3040BD5B}" destId="{7176A5BC-3282-044F-8AE1-17BEE6013828}" srcOrd="1" destOrd="0" presId="urn:microsoft.com/office/officeart/2005/8/layout/StepDownProcess"/>
    <dgm:cxn modelId="{5CEB0EC2-0F54-B24C-B1F0-0B003EF1C5A2}" type="presParOf" srcId="{876C9C10-85C7-794D-BECA-7E6B3040BD5B}" destId="{849E87F9-77C2-E148-A125-B75B32BAE82F}" srcOrd="2" destOrd="0" presId="urn:microsoft.com/office/officeart/2005/8/layout/StepDownProcess"/>
    <dgm:cxn modelId="{D6478E3B-05EF-9646-A75F-F4ED66F49E38}" type="presParOf" srcId="{49E2B0A6-6F15-3D4D-BF88-D0B2483CB55B}" destId="{A7334212-A42F-5947-B178-28EE2431D98C}" srcOrd="3" destOrd="0" presId="urn:microsoft.com/office/officeart/2005/8/layout/StepDownProcess"/>
    <dgm:cxn modelId="{23FBC6FD-CDBE-FA4C-8441-E7B27BF05A51}" type="presParOf" srcId="{49E2B0A6-6F15-3D4D-BF88-D0B2483CB55B}" destId="{797595AA-82E7-9A45-818A-CBFC19FC01B4}" srcOrd="4" destOrd="0" presId="urn:microsoft.com/office/officeart/2005/8/layout/StepDownProcess"/>
    <dgm:cxn modelId="{145F56CF-4320-FE4F-8156-055F9762B34B}" type="presParOf" srcId="{797595AA-82E7-9A45-818A-CBFC19FC01B4}" destId="{582A57C3-E208-4C4D-8464-8F41E2B621E9}" srcOrd="0" destOrd="0" presId="urn:microsoft.com/office/officeart/2005/8/layout/StepDownProcess"/>
    <dgm:cxn modelId="{45C34818-F1AF-F649-A01C-A6D8DD6977AD}" type="presParOf" srcId="{797595AA-82E7-9A45-818A-CBFC19FC01B4}" destId="{8AD4400A-F79C-8A4B-829B-0D720ED8FB8C}" srcOrd="1" destOrd="0" presId="urn:microsoft.com/office/officeart/2005/8/layout/StepDownProcess"/>
    <dgm:cxn modelId="{FF01D02D-F3EF-2B41-B125-417E412F83BB}" type="presParOf" srcId="{797595AA-82E7-9A45-818A-CBFC19FC01B4}" destId="{383D977E-49FE-154D-8370-6E0B15881094}" srcOrd="2" destOrd="0" presId="urn:microsoft.com/office/officeart/2005/8/layout/StepDownProcess"/>
    <dgm:cxn modelId="{A608A5D7-E92F-3241-8C20-975A35A4E8FD}" type="presParOf" srcId="{49E2B0A6-6F15-3D4D-BF88-D0B2483CB55B}" destId="{51D4CC9D-D22F-A045-9B1F-02AFD777BA4F}" srcOrd="5" destOrd="0" presId="urn:microsoft.com/office/officeart/2005/8/layout/StepDownProcess"/>
    <dgm:cxn modelId="{B7ED08C4-F562-F343-AE8C-1411DA99F4EB}" type="presParOf" srcId="{49E2B0A6-6F15-3D4D-BF88-D0B2483CB55B}" destId="{9B1BB91C-DFAA-BB42-8883-6C779B3E0CC7}" srcOrd="6" destOrd="0" presId="urn:microsoft.com/office/officeart/2005/8/layout/StepDownProcess"/>
    <dgm:cxn modelId="{A5A50A0E-B79B-C34C-ADC7-C80B5C746A06}" type="presParOf" srcId="{9B1BB91C-DFAA-BB42-8883-6C779B3E0CC7}" destId="{97925E51-E8AA-DC48-BFEB-51206266AB1D}" srcOrd="0" destOrd="0" presId="urn:microsoft.com/office/officeart/2005/8/layout/StepDownProcess"/>
    <dgm:cxn modelId="{7C19BC84-CC29-EF4A-BC81-B1BE7CAADD4B}" type="presParOf" srcId="{9B1BB91C-DFAA-BB42-8883-6C779B3E0CC7}" destId="{8D80E448-C06F-8440-B08E-C700B7FCCC29}" srcOrd="1" destOrd="0" presId="urn:microsoft.com/office/officeart/2005/8/layout/StepDownProcess"/>
    <dgm:cxn modelId="{4C51BF22-07FD-FA4A-B14F-9FA0B702E5DB}" type="presParOf" srcId="{9B1BB91C-DFAA-BB42-8883-6C779B3E0CC7}" destId="{7F2F534D-82F4-5443-8CF7-5BBA47CF0517}" srcOrd="2" destOrd="0" presId="urn:microsoft.com/office/officeart/2005/8/layout/StepDownProcess"/>
    <dgm:cxn modelId="{729F0557-5384-6B4B-86BF-CDDE5C1D202F}" type="presParOf" srcId="{49E2B0A6-6F15-3D4D-BF88-D0B2483CB55B}" destId="{CD6671F9-E0CD-EF49-94DC-C96CAC8CC7E3}" srcOrd="7" destOrd="0" presId="urn:microsoft.com/office/officeart/2005/8/layout/StepDownProcess"/>
    <dgm:cxn modelId="{36E3AD21-65D7-B24C-B4D3-B7520133DB1C}" type="presParOf" srcId="{49E2B0A6-6F15-3D4D-BF88-D0B2483CB55B}" destId="{E13DFC65-0620-5546-9284-95854B643695}" srcOrd="8" destOrd="0" presId="urn:microsoft.com/office/officeart/2005/8/layout/StepDownProcess"/>
    <dgm:cxn modelId="{DD62FE2A-BC28-3E4D-BD4E-F24534EEBE0F}" type="presParOf" srcId="{E13DFC65-0620-5546-9284-95854B643695}" destId="{7EA63742-38C6-7343-AA79-52C3D9CCAB0D}" srcOrd="0" destOrd="0" presId="urn:microsoft.com/office/officeart/2005/8/layout/StepDownProcess"/>
    <dgm:cxn modelId="{75CB6DD7-E609-FF41-BFDA-AA78B1AF772C}" type="presParOf" srcId="{E13DFC65-0620-5546-9284-95854B643695}" destId="{2642E532-D17B-8549-B299-BABD4A6DF310}" srcOrd="1" destOrd="0" presId="urn:microsoft.com/office/officeart/2005/8/layout/StepDownProcess"/>
    <dgm:cxn modelId="{2D895992-0610-7847-8717-588D1860CD72}" type="presParOf" srcId="{E13DFC65-0620-5546-9284-95854B643695}" destId="{4D72B732-04CC-5F4B-8E9C-09245727D3B9}" srcOrd="2" destOrd="0" presId="urn:microsoft.com/office/officeart/2005/8/layout/StepDownProcess"/>
    <dgm:cxn modelId="{317597CB-5F05-5C46-8E98-608B8CB7DEA7}" type="presParOf" srcId="{49E2B0A6-6F15-3D4D-BF88-D0B2483CB55B}" destId="{6EA532CE-6739-A24B-AAAE-6A1691A35034}" srcOrd="9" destOrd="0" presId="urn:microsoft.com/office/officeart/2005/8/layout/StepDownProcess"/>
    <dgm:cxn modelId="{07B25F14-FD1D-C644-863E-76AE9B1DE37A}" type="presParOf" srcId="{49E2B0A6-6F15-3D4D-BF88-D0B2483CB55B}" destId="{658BC9F3-2A00-F547-8C78-511B7194FAEB}" srcOrd="10" destOrd="0" presId="urn:microsoft.com/office/officeart/2005/8/layout/StepDownProcess"/>
    <dgm:cxn modelId="{B023C484-9503-1F4F-8378-A4C3B820ACFA}" type="presParOf" srcId="{658BC9F3-2A00-F547-8C78-511B7194FAEB}" destId="{9CCCECD5-8ED0-AC43-9710-1DD092099D67}" srcOrd="0" destOrd="0" presId="urn:microsoft.com/office/officeart/2005/8/layout/StepDownProcess"/>
    <dgm:cxn modelId="{223E57CC-DC7E-483C-B9ED-63C99E899EA7}" type="presParOf" srcId="{658BC9F3-2A00-F547-8C78-511B7194FAEB}" destId="{D3853491-2B6C-1449-B71D-8247E1F629B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198D2-B811-F543-848D-08253013A363}">
      <dsp:nvSpPr>
        <dsp:cNvPr id="0" name=""/>
        <dsp:cNvSpPr/>
      </dsp:nvSpPr>
      <dsp:spPr>
        <a:xfrm rot="5400000">
          <a:off x="1033738" y="703706"/>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7501D-E342-BE40-9448-5C65451E51A0}">
      <dsp:nvSpPr>
        <dsp:cNvPr id="0" name=""/>
        <dsp:cNvSpPr/>
      </dsp:nvSpPr>
      <dsp:spPr>
        <a:xfrm>
          <a:off x="873256" y="32238"/>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Abstract Submission</a:t>
          </a:r>
        </a:p>
      </dsp:txBody>
      <dsp:txXfrm>
        <a:off x="908105" y="67087"/>
        <a:ext cx="950000" cy="644058"/>
      </dsp:txXfrm>
    </dsp:sp>
    <dsp:sp modelId="{13263DF5-F771-E44D-A3A6-7359AB5A694B}">
      <dsp:nvSpPr>
        <dsp:cNvPr id="0" name=""/>
        <dsp:cNvSpPr/>
      </dsp:nvSpPr>
      <dsp:spPr>
        <a:xfrm>
          <a:off x="1937493" y="91346"/>
          <a:ext cx="1477308"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Helvetica"/>
              <a:cs typeface="Helvetica"/>
            </a:rPr>
            <a:t>23/02/2024</a:t>
          </a:r>
          <a:endParaRPr lang="en-US" sz="1000" kern="1200" dirty="0">
            <a:solidFill>
              <a:schemeClr val="tx1"/>
            </a:solidFill>
          </a:endParaRPr>
        </a:p>
      </dsp:txBody>
      <dsp:txXfrm>
        <a:off x="1937493" y="91346"/>
        <a:ext cx="1477308" cy="576889"/>
      </dsp:txXfrm>
    </dsp:sp>
    <dsp:sp modelId="{7249723C-E4C0-8E4E-9876-FECBD8EB4088}">
      <dsp:nvSpPr>
        <dsp:cNvPr id="0" name=""/>
        <dsp:cNvSpPr/>
      </dsp:nvSpPr>
      <dsp:spPr>
        <a:xfrm rot="5400000">
          <a:off x="2055740" y="1505490"/>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76A5BC-3282-044F-8AE1-17BEE6013828}">
      <dsp:nvSpPr>
        <dsp:cNvPr id="0" name=""/>
        <dsp:cNvSpPr/>
      </dsp:nvSpPr>
      <dsp:spPr>
        <a:xfrm>
          <a:off x="1895257" y="834022"/>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Literature Survey</a:t>
          </a:r>
        </a:p>
      </dsp:txBody>
      <dsp:txXfrm>
        <a:off x="1930106" y="868871"/>
        <a:ext cx="950000" cy="644058"/>
      </dsp:txXfrm>
    </dsp:sp>
    <dsp:sp modelId="{849E87F9-77C2-E148-A125-B75B32BAE82F}">
      <dsp:nvSpPr>
        <dsp:cNvPr id="0" name=""/>
        <dsp:cNvSpPr/>
      </dsp:nvSpPr>
      <dsp:spPr>
        <a:xfrm>
          <a:off x="2907495" y="893130"/>
          <a:ext cx="1816716"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n-US" sz="1050" kern="1200" dirty="0">
              <a:solidFill>
                <a:schemeClr val="tx1"/>
              </a:solidFill>
            </a:rPr>
            <a:t>10/03/2024</a:t>
          </a:r>
        </a:p>
      </dsp:txBody>
      <dsp:txXfrm>
        <a:off x="2907495" y="893130"/>
        <a:ext cx="1816716" cy="576889"/>
      </dsp:txXfrm>
    </dsp:sp>
    <dsp:sp modelId="{582A57C3-E208-4C4D-8464-8F41E2B621E9}">
      <dsp:nvSpPr>
        <dsp:cNvPr id="0" name=""/>
        <dsp:cNvSpPr/>
      </dsp:nvSpPr>
      <dsp:spPr>
        <a:xfrm rot="5400000">
          <a:off x="3077741" y="2307273"/>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D4400A-F79C-8A4B-829B-0D720ED8FB8C}">
      <dsp:nvSpPr>
        <dsp:cNvPr id="0" name=""/>
        <dsp:cNvSpPr/>
      </dsp:nvSpPr>
      <dsp:spPr>
        <a:xfrm>
          <a:off x="2917258" y="1635806"/>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Design [Neural Networks]</a:t>
          </a:r>
        </a:p>
      </dsp:txBody>
      <dsp:txXfrm>
        <a:off x="2952107" y="1670655"/>
        <a:ext cx="950000" cy="644058"/>
      </dsp:txXfrm>
    </dsp:sp>
    <dsp:sp modelId="{383D977E-49FE-154D-8370-6E0B15881094}">
      <dsp:nvSpPr>
        <dsp:cNvPr id="0" name=""/>
        <dsp:cNvSpPr/>
      </dsp:nvSpPr>
      <dsp:spPr>
        <a:xfrm>
          <a:off x="3933215" y="1703878"/>
          <a:ext cx="1656531"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30/03/2024</a:t>
          </a:r>
        </a:p>
      </dsp:txBody>
      <dsp:txXfrm>
        <a:off x="3933215" y="1703878"/>
        <a:ext cx="1656531" cy="576889"/>
      </dsp:txXfrm>
    </dsp:sp>
    <dsp:sp modelId="{97925E51-E8AA-DC48-BFEB-51206266AB1D}">
      <dsp:nvSpPr>
        <dsp:cNvPr id="0" name=""/>
        <dsp:cNvSpPr/>
      </dsp:nvSpPr>
      <dsp:spPr>
        <a:xfrm rot="5400000">
          <a:off x="4099742" y="3109057"/>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0E448-C06F-8440-B08E-C700B7FCCC29}">
      <dsp:nvSpPr>
        <dsp:cNvPr id="0" name=""/>
        <dsp:cNvSpPr/>
      </dsp:nvSpPr>
      <dsp:spPr>
        <a:xfrm>
          <a:off x="3939259" y="2437589"/>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Implementation</a:t>
          </a:r>
        </a:p>
      </dsp:txBody>
      <dsp:txXfrm>
        <a:off x="3974108" y="2472438"/>
        <a:ext cx="950000" cy="644058"/>
      </dsp:txXfrm>
    </dsp:sp>
    <dsp:sp modelId="{7F2F534D-82F4-5443-8CF7-5BBA47CF0517}">
      <dsp:nvSpPr>
        <dsp:cNvPr id="0" name=""/>
        <dsp:cNvSpPr/>
      </dsp:nvSpPr>
      <dsp:spPr>
        <a:xfrm>
          <a:off x="5020944" y="2505662"/>
          <a:ext cx="1608851"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08/04/2024</a:t>
          </a:r>
        </a:p>
      </dsp:txBody>
      <dsp:txXfrm>
        <a:off x="5020944" y="2505662"/>
        <a:ext cx="1608851" cy="576889"/>
      </dsp:txXfrm>
    </dsp:sp>
    <dsp:sp modelId="{7EA63742-38C6-7343-AA79-52C3D9CCAB0D}">
      <dsp:nvSpPr>
        <dsp:cNvPr id="0" name=""/>
        <dsp:cNvSpPr/>
      </dsp:nvSpPr>
      <dsp:spPr>
        <a:xfrm rot="5400000">
          <a:off x="5121743" y="3910841"/>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2E532-D17B-8549-B299-BABD4A6DF310}">
      <dsp:nvSpPr>
        <dsp:cNvPr id="0" name=""/>
        <dsp:cNvSpPr/>
      </dsp:nvSpPr>
      <dsp:spPr>
        <a:xfrm>
          <a:off x="4961260" y="3239373"/>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Testing</a:t>
          </a:r>
        </a:p>
      </dsp:txBody>
      <dsp:txXfrm>
        <a:off x="4996109" y="3274222"/>
        <a:ext cx="950000" cy="644058"/>
      </dsp:txXfrm>
    </dsp:sp>
    <dsp:sp modelId="{4D72B732-04CC-5F4B-8E9C-09245727D3B9}">
      <dsp:nvSpPr>
        <dsp:cNvPr id="0" name=""/>
        <dsp:cNvSpPr/>
      </dsp:nvSpPr>
      <dsp:spPr>
        <a:xfrm>
          <a:off x="5976027" y="3307446"/>
          <a:ext cx="1561179"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26/04/2024</a:t>
          </a:r>
        </a:p>
      </dsp:txBody>
      <dsp:txXfrm>
        <a:off x="5976027" y="3307446"/>
        <a:ext cx="1561179" cy="576889"/>
      </dsp:txXfrm>
    </dsp:sp>
    <dsp:sp modelId="{9CCCECD5-8ED0-AC43-9710-1DD092099D67}">
      <dsp:nvSpPr>
        <dsp:cNvPr id="0" name=""/>
        <dsp:cNvSpPr/>
      </dsp:nvSpPr>
      <dsp:spPr>
        <a:xfrm>
          <a:off x="5983262" y="4041157"/>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Document Submission</a:t>
          </a:r>
        </a:p>
      </dsp:txBody>
      <dsp:txXfrm>
        <a:off x="6018111" y="4076006"/>
        <a:ext cx="950000" cy="644058"/>
      </dsp:txXfrm>
    </dsp:sp>
    <dsp:sp modelId="{D3853491-2B6C-1449-B71D-8247E1F629BF}">
      <dsp:nvSpPr>
        <dsp:cNvPr id="0" name=""/>
        <dsp:cNvSpPr/>
      </dsp:nvSpPr>
      <dsp:spPr>
        <a:xfrm>
          <a:off x="7007918" y="4116210"/>
          <a:ext cx="1094685"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08/05/2024</a:t>
          </a:r>
        </a:p>
      </dsp:txBody>
      <dsp:txXfrm>
        <a:off x="7007918" y="4116210"/>
        <a:ext cx="1094685" cy="57688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 "Image to Audio for Enhanced Accessibility," represents a substantial advancement in addressing accessibility challenges for visually impaired individuals. Compared to previous projects, our approach excels in accuracy, quality, and user satisfaction, promising significantly better results. We combine cutting-edge deep learning techniques, extensive dataset utilization, and user feedback to provide a more efficient and user-centric solution. </a:t>
            </a:r>
          </a:p>
          <a:p>
            <a:pPr algn="just"/>
            <a:endParaRPr lang="en-US" sz="1200" dirty="0"/>
          </a:p>
          <a:p>
            <a:pPr algn="just"/>
            <a:r>
              <a:rPr lang="en-US" sz="1200" dirty="0"/>
              <a:t>Our dedication to continuous improvement ensures we remain at the forefront of accessibility technology, offering visually impaired individuals a level of independence and inclusivity previously unattainable. </a:t>
            </a:r>
          </a:p>
          <a:p>
            <a:pPr algn="just"/>
            <a:endParaRPr lang="en-US" sz="1200" dirty="0"/>
          </a:p>
          <a:p>
            <a:pPr algn="just"/>
            <a:r>
              <a:rPr lang="en-US" sz="1200" dirty="0"/>
              <a:t>In essence, our project sets new standards for digital accessibility, providing superior results and enhancing the lives of the visually impaired community.</a:t>
            </a:r>
            <a:endParaRPr lang="en-IN" sz="1200" dirty="0"/>
          </a:p>
          <a:p>
            <a:endParaRPr lang="en-IN" dirty="0"/>
          </a:p>
        </p:txBody>
      </p:sp>
    </p:spTree>
    <p:extLst>
      <p:ext uri="{BB962C8B-B14F-4D97-AF65-F5344CB8AC3E}">
        <p14:creationId xmlns:p14="http://schemas.microsoft.com/office/powerpoint/2010/main" val="128581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hf hd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datasets/awsaf49/flickr30k-dataset"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dirty="0"/>
          </a:p>
        </p:txBody>
      </p:sp>
      <p:sp>
        <p:nvSpPr>
          <p:cNvPr id="131" name="Z-SPA"/>
          <p:cNvSpPr txBox="1">
            <a:spLocks noGrp="1"/>
          </p:cNvSpPr>
          <p:nvPr>
            <p:ph type="title"/>
          </p:nvPr>
        </p:nvSpPr>
        <p:spPr>
          <a:xfrm>
            <a:off x="403938" y="2678473"/>
            <a:ext cx="8441482" cy="1912596"/>
          </a:xfrm>
          <a:prstGeom prst="rect">
            <a:avLst/>
          </a:prstGeom>
        </p:spPr>
        <p:txBody>
          <a:bodyPr>
            <a:noAutofit/>
          </a:bodyPr>
          <a:lstStyle/>
          <a:p>
            <a:pPr>
              <a:defRPr sz="4000" b="1">
                <a:latin typeface="Times New Roman"/>
                <a:ea typeface="Times New Roman"/>
                <a:cs typeface="Times New Roman"/>
                <a:sym typeface="Times New Roman"/>
              </a:defRPr>
            </a:pPr>
            <a:r>
              <a:rPr lang="en-US" sz="2600" dirty="0"/>
              <a:t>Visio-Voice</a:t>
            </a:r>
            <a:br>
              <a:rPr lang="en-US" sz="2600" dirty="0"/>
            </a:br>
            <a:r>
              <a:rPr lang="en-US" sz="2600" dirty="0"/>
              <a:t>(Transforming Images into Sound for the Visually Impaired)</a:t>
            </a:r>
            <a:endParaRPr sz="2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079E-E098-F0A6-1188-1D211FF8D423}"/>
              </a:ext>
            </a:extLst>
          </p:cNvPr>
          <p:cNvSpPr>
            <a:spLocks noGrp="1"/>
          </p:cNvSpPr>
          <p:nvPr>
            <p:ph type="title"/>
          </p:nvPr>
        </p:nvSpPr>
        <p:spPr>
          <a:xfrm>
            <a:off x="918881" y="1499118"/>
            <a:ext cx="7606553" cy="1308050"/>
          </a:xfrm>
        </p:spPr>
        <p:txBody>
          <a:bodyPr>
            <a:normAutofit/>
          </a:bodyPr>
          <a:lstStyle/>
          <a:p>
            <a:pPr algn="l"/>
            <a:r>
              <a:rPr lang="en-IN" sz="2800" b="1" dirty="0"/>
              <a:t>What we are planning to do that sets apart our project from those of above are:</a:t>
            </a:r>
            <a:endParaRPr lang="en-IN" dirty="0"/>
          </a:p>
        </p:txBody>
      </p:sp>
      <p:sp>
        <p:nvSpPr>
          <p:cNvPr id="5" name="TextBox 4">
            <a:extLst>
              <a:ext uri="{FF2B5EF4-FFF2-40B4-BE49-F238E27FC236}">
                <a16:creationId xmlns:a16="http://schemas.microsoft.com/office/drawing/2014/main" id="{E11E6499-B7E5-E545-D84F-C7C0B0D50FB9}"/>
              </a:ext>
            </a:extLst>
          </p:cNvPr>
          <p:cNvSpPr txBox="1"/>
          <p:nvPr/>
        </p:nvSpPr>
        <p:spPr>
          <a:xfrm>
            <a:off x="1013012" y="3106271"/>
            <a:ext cx="6956611"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IN" sz="1600" b="0" i="0" spc="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are using </a:t>
            </a:r>
            <a:r>
              <a:rPr lang="en-IN" sz="1600" b="1" i="0" spc="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INCEPTION-V3</a:t>
            </a:r>
            <a:r>
              <a:rPr lang="en-IN" sz="1600" b="0" i="0" spc="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which is 48 neural layers deep and is best for feature  extraction. </a:t>
            </a:r>
            <a:endParaRPr lang="en-IN" sz="1500" dirty="0"/>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We </a:t>
            </a:r>
            <a:r>
              <a:rPr lang="en-IN" sz="1600" b="0" i="0" spc="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also using </a:t>
            </a:r>
            <a:r>
              <a:rPr lang="en-US" sz="1600" dirty="0">
                <a:latin typeface="Times New Roman" panose="02020603050405020304" pitchFamily="18" charset="0"/>
                <a:cs typeface="Times New Roman" panose="02020603050405020304" pitchFamily="18" charset="0"/>
              </a:rPr>
              <a:t>Google Text-to-Speech (</a:t>
            </a:r>
            <a:r>
              <a:rPr lang="en-US" sz="1600" dirty="0" err="1">
                <a:latin typeface="Times New Roman" panose="02020603050405020304" pitchFamily="18" charset="0"/>
                <a:cs typeface="Times New Roman" panose="02020603050405020304" pitchFamily="18" charset="0"/>
              </a:rPr>
              <a:t>gTTS</a:t>
            </a:r>
            <a:r>
              <a:rPr lang="en-US" sz="1600" dirty="0">
                <a:latin typeface="Times New Roman" panose="02020603050405020304" pitchFamily="18" charset="0"/>
                <a:cs typeface="Times New Roman" panose="02020603050405020304" pitchFamily="18" charset="0"/>
              </a:rPr>
              <a:t>)</a:t>
            </a:r>
            <a:r>
              <a:rPr lang="en-IN" sz="1600" b="0" i="0" spc="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the TTS conversion which are best for caption to speech conversion.</a:t>
            </a:r>
            <a:endParaRPr lang="en-IN" sz="1600" dirty="0">
              <a:effectLst/>
            </a:endParaRPr>
          </a:p>
        </p:txBody>
      </p:sp>
      <p:sp>
        <p:nvSpPr>
          <p:cNvPr id="8" name="TextBox 7">
            <a:extLst>
              <a:ext uri="{FF2B5EF4-FFF2-40B4-BE49-F238E27FC236}">
                <a16:creationId xmlns:a16="http://schemas.microsoft.com/office/drawing/2014/main" id="{5D63D514-F87B-FA1C-65A8-A5802C31B4DB}"/>
              </a:ext>
            </a:extLst>
          </p:cNvPr>
          <p:cNvSpPr txBox="1"/>
          <p:nvPr/>
        </p:nvSpPr>
        <p:spPr>
          <a:xfrm>
            <a:off x="8083296" y="358177"/>
            <a:ext cx="44213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fld id="{86CB4B4D-7CA3-9044-876B-883B54F8677D}" type="slidenum">
              <a:rPr lang="en-IN" smtClean="0"/>
              <a:pPr/>
              <a:t>10</a:t>
            </a:fld>
            <a:endParaRPr lang="en-IN" dirty="0"/>
          </a:p>
        </p:txBody>
      </p:sp>
    </p:spTree>
    <p:extLst>
      <p:ext uri="{BB962C8B-B14F-4D97-AF65-F5344CB8AC3E}">
        <p14:creationId xmlns:p14="http://schemas.microsoft.com/office/powerpoint/2010/main" val="385618437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Justification for the Proposed Problem</a:t>
            </a:r>
            <a:endParaRPr sz="3200" dirty="0"/>
          </a:p>
        </p:txBody>
      </p:sp>
      <p:sp>
        <p:nvSpPr>
          <p:cNvPr id="4" name="Group"/>
          <p:cNvSpPr/>
          <p:nvPr/>
        </p:nvSpPr>
        <p:spPr>
          <a:xfrm>
            <a:off x="606490" y="2407909"/>
            <a:ext cx="7851709" cy="3215652"/>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marL="285750" indent="-285750" algn="just">
              <a:lnSpc>
                <a:spcPct val="125000"/>
              </a:lnSpc>
              <a:buFont typeface="Arial" panose="020B0604020202020204" pitchFamily="34" charset="0"/>
              <a:buChar char="•"/>
            </a:pPr>
            <a:r>
              <a:rPr lang="en-US" sz="1600" dirty="0"/>
              <a:t>The proposed project aims to empower visually impaired individuals by providing real-time access to visual information through audio descriptions.</a:t>
            </a:r>
          </a:p>
          <a:p>
            <a:pPr marL="285750" indent="-285750" algn="just">
              <a:lnSpc>
                <a:spcPct val="125000"/>
              </a:lnSpc>
              <a:buFont typeface="Arial" panose="020B0604020202020204" pitchFamily="34" charset="0"/>
              <a:buChar char="•"/>
            </a:pPr>
            <a:endParaRPr lang="en-US" sz="1600" dirty="0"/>
          </a:p>
          <a:p>
            <a:pPr marL="285750" indent="-285750" algn="just">
              <a:lnSpc>
                <a:spcPct val="125000"/>
              </a:lnSpc>
              <a:buFont typeface="Arial" panose="020B0604020202020204" pitchFamily="34" charset="0"/>
              <a:buChar char="•"/>
            </a:pPr>
            <a:r>
              <a:rPr lang="en-US" sz="1600" dirty="0"/>
              <a:t>Thereby enhancing their independence and quality of life. </a:t>
            </a:r>
          </a:p>
          <a:p>
            <a:pPr marL="285750" indent="-285750" algn="just">
              <a:lnSpc>
                <a:spcPct val="125000"/>
              </a:lnSpc>
              <a:buFont typeface="Arial" panose="020B0604020202020204" pitchFamily="34" charset="0"/>
              <a:buChar char="•"/>
            </a:pPr>
            <a:endParaRPr lang="en-US" sz="1600" dirty="0"/>
          </a:p>
          <a:p>
            <a:pPr marL="285750" indent="-285750" algn="just">
              <a:lnSpc>
                <a:spcPct val="125000"/>
              </a:lnSpc>
              <a:buFont typeface="Arial" panose="020B0604020202020204" pitchFamily="34" charset="0"/>
              <a:buChar char="•"/>
            </a:pPr>
            <a:r>
              <a:rPr lang="en-US" sz="1600" dirty="0"/>
              <a:t>By leveraging technological advancements, the project seeks to develop innovative solutions that improve accuracy, speed, and user experience in image-to-audio conversion. </a:t>
            </a:r>
          </a:p>
          <a:p>
            <a:pPr marL="285750" indent="-285750" algn="just">
              <a:lnSpc>
                <a:spcPct val="125000"/>
              </a:lnSpc>
              <a:buFont typeface="Arial" panose="020B0604020202020204" pitchFamily="34" charset="0"/>
              <a:buChar char="•"/>
            </a:pPr>
            <a:endParaRPr lang="en-US" sz="1600" dirty="0"/>
          </a:p>
          <a:p>
            <a:pPr marL="285750" indent="-285750" algn="just">
              <a:lnSpc>
                <a:spcPct val="125000"/>
              </a:lnSpc>
              <a:buFont typeface="Arial" panose="020B0604020202020204" pitchFamily="34" charset="0"/>
              <a:buChar char="•"/>
            </a:pPr>
            <a:r>
              <a:rPr lang="en-US" sz="1600" dirty="0"/>
              <a:t>Ultimately, the project aligns with the goal of fostering inclusivity and promoting a more accessible and inclusive society for visually impaired individuals.</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11</a:t>
            </a:r>
            <a:endParaRPr dirty="0"/>
          </a:p>
        </p:txBody>
      </p:sp>
    </p:spTree>
    <p:extLst>
      <p:ext uri="{BB962C8B-B14F-4D97-AF65-F5344CB8AC3E}">
        <p14:creationId xmlns:p14="http://schemas.microsoft.com/office/powerpoint/2010/main" val="9184188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7" y="381000"/>
            <a:ext cx="291103"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12</a:t>
            </a:r>
          </a:p>
        </p:txBody>
      </p:sp>
      <p:sp>
        <p:nvSpPr>
          <p:cNvPr id="4" name="TextBox 3">
            <a:extLst>
              <a:ext uri="{FF2B5EF4-FFF2-40B4-BE49-F238E27FC236}">
                <a16:creationId xmlns:a16="http://schemas.microsoft.com/office/drawing/2014/main" id="{13BF9CEE-261A-3513-319D-58030D8B36EB}"/>
              </a:ext>
            </a:extLst>
          </p:cNvPr>
          <p:cNvSpPr txBox="1"/>
          <p:nvPr/>
        </p:nvSpPr>
        <p:spPr>
          <a:xfrm>
            <a:off x="1126361" y="2893101"/>
            <a:ext cx="587828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Python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Deep Learning Frameworks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Computer Vision Libraries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Text to Speech Synthesis Library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5294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Architecture / Design</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13</a:t>
            </a:r>
            <a:endParaRPr dirty="0"/>
          </a:p>
        </p:txBody>
      </p:sp>
      <p:pic>
        <p:nvPicPr>
          <p:cNvPr id="8" name="Picture 7">
            <a:extLst>
              <a:ext uri="{FF2B5EF4-FFF2-40B4-BE49-F238E27FC236}">
                <a16:creationId xmlns:a16="http://schemas.microsoft.com/office/drawing/2014/main" id="{F16CB521-6048-892E-974E-96F5C280D07A}"/>
              </a:ext>
            </a:extLst>
          </p:cNvPr>
          <p:cNvPicPr>
            <a:picLocks noChangeAspect="1"/>
          </p:cNvPicPr>
          <p:nvPr/>
        </p:nvPicPr>
        <p:blipFill>
          <a:blip r:embed="rId2"/>
          <a:stretch>
            <a:fillRect/>
          </a:stretch>
        </p:blipFill>
        <p:spPr>
          <a:xfrm>
            <a:off x="1103542" y="2575916"/>
            <a:ext cx="7370311" cy="2865660"/>
          </a:xfrm>
          <a:prstGeom prst="rect">
            <a:avLst/>
          </a:prstGeom>
        </p:spPr>
      </p:pic>
    </p:spTree>
    <p:extLst>
      <p:ext uri="{BB962C8B-B14F-4D97-AF65-F5344CB8AC3E}">
        <p14:creationId xmlns:p14="http://schemas.microsoft.com/office/powerpoint/2010/main" val="18842322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Inception V3</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14</a:t>
            </a:r>
            <a:endParaRPr dirty="0"/>
          </a:p>
        </p:txBody>
      </p:sp>
      <p:sp>
        <p:nvSpPr>
          <p:cNvPr id="4" name="TextBox 3">
            <a:extLst>
              <a:ext uri="{FF2B5EF4-FFF2-40B4-BE49-F238E27FC236}">
                <a16:creationId xmlns:a16="http://schemas.microsoft.com/office/drawing/2014/main" id="{FDB60E87-8260-FF89-2087-1908B56B5C4A}"/>
              </a:ext>
            </a:extLst>
          </p:cNvPr>
          <p:cNvSpPr txBox="1"/>
          <p:nvPr/>
        </p:nvSpPr>
        <p:spPr>
          <a:xfrm>
            <a:off x="3365359" y="5524955"/>
            <a:ext cx="241328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6,430,701 trainable parameters</a:t>
            </a:r>
          </a:p>
        </p:txBody>
      </p:sp>
      <p:pic>
        <p:nvPicPr>
          <p:cNvPr id="1030" name="Picture 6">
            <a:extLst>
              <a:ext uri="{FF2B5EF4-FFF2-40B4-BE49-F238E27FC236}">
                <a16:creationId xmlns:a16="http://schemas.microsoft.com/office/drawing/2014/main" id="{822A4C8A-2A9B-A177-C9C8-4A7789DC36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02" b="5436"/>
          <a:stretch/>
        </p:blipFill>
        <p:spPr bwMode="auto">
          <a:xfrm>
            <a:off x="628059" y="2032635"/>
            <a:ext cx="8060974" cy="3164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6427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586CAA-6499-A73D-3373-A0EF0F6AEC86}"/>
              </a:ext>
            </a:extLst>
          </p:cNvPr>
          <p:cNvPicPr>
            <a:picLocks noChangeAspect="1"/>
          </p:cNvPicPr>
          <p:nvPr/>
        </p:nvPicPr>
        <p:blipFill>
          <a:blip r:embed="rId2"/>
          <a:stretch>
            <a:fillRect/>
          </a:stretch>
        </p:blipFill>
        <p:spPr>
          <a:xfrm>
            <a:off x="3016688" y="421341"/>
            <a:ext cx="3110624" cy="6015318"/>
          </a:xfrm>
          <a:prstGeom prst="rect">
            <a:avLst/>
          </a:prstGeom>
        </p:spPr>
      </p:pic>
      <p:sp>
        <p:nvSpPr>
          <p:cNvPr id="3" name="TextBox 2">
            <a:extLst>
              <a:ext uri="{FF2B5EF4-FFF2-40B4-BE49-F238E27FC236}">
                <a16:creationId xmlns:a16="http://schemas.microsoft.com/office/drawing/2014/main" id="{D50115FA-28F3-C048-46AA-EBEAEB3B3629}"/>
              </a:ext>
            </a:extLst>
          </p:cNvPr>
          <p:cNvSpPr txBox="1"/>
          <p:nvPr/>
        </p:nvSpPr>
        <p:spPr>
          <a:xfrm>
            <a:off x="8202168" y="421341"/>
            <a:ext cx="4297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fld id="{86CB4B4D-7CA3-9044-876B-883B54F8677D}" type="slidenum">
              <a:rPr lang="en-IN" smtClean="0">
                <a:latin typeface="Calibri" panose="020F0502020204030204" pitchFamily="34" charset="0"/>
                <a:ea typeface="Calibri" panose="020F0502020204030204" pitchFamily="34" charset="0"/>
                <a:cs typeface="Calibri" panose="020F0502020204030204" pitchFamily="34" charset="0"/>
              </a:rPr>
              <a:pPr/>
              <a:t>15</a:t>
            </a:fld>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07726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1B7A45-A618-F974-1552-366612A53FFC}"/>
              </a:ext>
            </a:extLst>
          </p:cNvPr>
          <p:cNvSpPr>
            <a:spLocks noGrp="1"/>
          </p:cNvSpPr>
          <p:nvPr>
            <p:ph type="sldNum" sz="quarter" idx="2"/>
          </p:nvPr>
        </p:nvSpPr>
        <p:spPr/>
        <p:txBody>
          <a:bodyPr/>
          <a:lstStyle/>
          <a:p>
            <a:fld id="{86CB4B4D-7CA3-9044-876B-883B54F8677D}" type="slidenum">
              <a:rPr lang="en-IN" smtClean="0"/>
              <a:t>16</a:t>
            </a:fld>
            <a:endParaRPr lang="en-IN"/>
          </a:p>
        </p:txBody>
      </p:sp>
      <p:sp>
        <p:nvSpPr>
          <p:cNvPr id="3" name="Title 2">
            <a:extLst>
              <a:ext uri="{FF2B5EF4-FFF2-40B4-BE49-F238E27FC236}">
                <a16:creationId xmlns:a16="http://schemas.microsoft.com/office/drawing/2014/main" id="{D2A17D6D-1BDC-0240-30D8-BFE8A194D8AE}"/>
              </a:ext>
            </a:extLst>
          </p:cNvPr>
          <p:cNvSpPr>
            <a:spLocks noGrp="1"/>
          </p:cNvSpPr>
          <p:nvPr>
            <p:ph type="title"/>
          </p:nvPr>
        </p:nvSpPr>
        <p:spPr/>
        <p:txBody>
          <a:bodyPr/>
          <a:lstStyle/>
          <a:p>
            <a:r>
              <a:rPr lang="en-US" dirty="0"/>
              <a:t>LSTM Architecture</a:t>
            </a:r>
            <a:endParaRPr lang="en-IN" dirty="0"/>
          </a:p>
        </p:txBody>
      </p:sp>
      <p:pic>
        <p:nvPicPr>
          <p:cNvPr id="4" name="Picture 3" descr="A close up of a label&#10;&#10;Description automatically generated">
            <a:extLst>
              <a:ext uri="{FF2B5EF4-FFF2-40B4-BE49-F238E27FC236}">
                <a16:creationId xmlns:a16="http://schemas.microsoft.com/office/drawing/2014/main" id="{63B02FDF-2AB1-3FAE-B9CA-6CD10C514C9E}"/>
              </a:ext>
            </a:extLst>
          </p:cNvPr>
          <p:cNvPicPr>
            <a:picLocks noChangeAspect="1"/>
          </p:cNvPicPr>
          <p:nvPr/>
        </p:nvPicPr>
        <p:blipFill>
          <a:blip r:embed="rId2"/>
          <a:stretch>
            <a:fillRect/>
          </a:stretch>
        </p:blipFill>
        <p:spPr>
          <a:xfrm>
            <a:off x="1488795" y="2535797"/>
            <a:ext cx="6166409" cy="2170674"/>
          </a:xfrm>
          <a:prstGeom prst="rect">
            <a:avLst/>
          </a:prstGeom>
        </p:spPr>
      </p:pic>
      <p:pic>
        <p:nvPicPr>
          <p:cNvPr id="6" name="Picture 5">
            <a:extLst>
              <a:ext uri="{FF2B5EF4-FFF2-40B4-BE49-F238E27FC236}">
                <a16:creationId xmlns:a16="http://schemas.microsoft.com/office/drawing/2014/main" id="{695BE863-F350-7B02-8021-5A5357AA3366}"/>
              </a:ext>
            </a:extLst>
          </p:cNvPr>
          <p:cNvPicPr>
            <a:picLocks noChangeAspect="1"/>
          </p:cNvPicPr>
          <p:nvPr/>
        </p:nvPicPr>
        <p:blipFill>
          <a:blip r:embed="rId3"/>
          <a:stretch>
            <a:fillRect/>
          </a:stretch>
        </p:blipFill>
        <p:spPr>
          <a:xfrm>
            <a:off x="1756833" y="3621741"/>
            <a:ext cx="1407707" cy="242047"/>
          </a:xfrm>
          <a:prstGeom prst="rect">
            <a:avLst/>
          </a:prstGeom>
        </p:spPr>
      </p:pic>
    </p:spTree>
    <p:extLst>
      <p:ext uri="{BB962C8B-B14F-4D97-AF65-F5344CB8AC3E}">
        <p14:creationId xmlns:p14="http://schemas.microsoft.com/office/powerpoint/2010/main" val="187877454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87828" y="2254169"/>
            <a:ext cx="7968343"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sz="1600" dirty="0">
                <a:latin typeface="Times New Roman" panose="02020603050405020304" pitchFamily="18" charset="0"/>
                <a:cs typeface="Times New Roman" panose="02020603050405020304" pitchFamily="18" charset="0"/>
              </a:rPr>
              <a:t>Dataset link : </a:t>
            </a:r>
            <a:r>
              <a:rPr lang="en-US" sz="1600" dirty="0">
                <a:latin typeface="Times New Roman" panose="02020603050405020304" pitchFamily="18" charset="0"/>
                <a:cs typeface="Times New Roman" panose="02020603050405020304" pitchFamily="18" charset="0"/>
                <a:hlinkClick r:id="rId2"/>
              </a:rPr>
              <a:t>https://www.kaggle.com/datasets/awsaf49/flickr30k-dataset</a:t>
            </a:r>
            <a:endParaRPr lang="en-US" sz="1600" dirty="0">
              <a:latin typeface="Times New Roman" panose="02020603050405020304" pitchFamily="18" charset="0"/>
              <a:cs typeface="Times New Roman" panose="02020603050405020304" pitchFamily="18" charset="0"/>
            </a:endParaRPr>
          </a:p>
          <a:p>
            <a:pPr algn="just"/>
            <a:endParaRPr lang="en-US" sz="16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IMAGE CAPTIONING</a:t>
            </a:r>
          </a:p>
          <a:p>
            <a:pPr marL="0" indent="0" algn="just">
              <a:buNone/>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uses the Flickr30k the dataset.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31</a:t>
            </a:r>
            <a:r>
              <a:rPr lang="en-US" b="0" i="0" dirty="0">
                <a:effectLst/>
                <a:latin typeface="Times New Roman" panose="02020603050405020304" pitchFamily="18" charset="0"/>
                <a:cs typeface="Times New Roman" panose="02020603050405020304" pitchFamily="18" charset="0"/>
              </a:rPr>
              <a:t>,000 photos with five different captions each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Captions describe the key elements and actions in the image.</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Sentence-based image description and search.</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pictures were hand-picked to represent a diversity of events and circumstances from six different Flickr groups, and they usually don't feature any famous individuals or places.</a:t>
            </a:r>
          </a:p>
          <a:p>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17</a:t>
            </a:r>
            <a:endParaRPr dirty="0"/>
          </a:p>
        </p:txBody>
      </p:sp>
      <p:sp>
        <p:nvSpPr>
          <p:cNvPr id="2" name="TextBox 1">
            <a:extLst>
              <a:ext uri="{FF2B5EF4-FFF2-40B4-BE49-F238E27FC236}">
                <a16:creationId xmlns:a16="http://schemas.microsoft.com/office/drawing/2014/main" id="{58BBF580-B03B-E941-B377-194820C306F2}"/>
              </a:ext>
            </a:extLst>
          </p:cNvPr>
          <p:cNvSpPr txBox="1"/>
          <p:nvPr/>
        </p:nvSpPr>
        <p:spPr>
          <a:xfrm>
            <a:off x="642257" y="5502884"/>
            <a:ext cx="808777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solidFill>
                  <a:srgbClr val="FF0000"/>
                </a:solidFill>
                <a:latin typeface="Times New Roman" panose="02020603050405020304" pitchFamily="18" charset="0"/>
                <a:cs typeface="Times New Roman" panose="02020603050405020304" pitchFamily="18" charset="0"/>
              </a:rPr>
              <a:t>We integrate TTS model with the image captioning pipeline, after generating captions for images, then pass these captions to the TTS model to generate corresponding audio.</a:t>
            </a:r>
          </a:p>
        </p:txBody>
      </p:sp>
    </p:spTree>
    <p:extLst>
      <p:ext uri="{BB962C8B-B14F-4D97-AF65-F5344CB8AC3E}">
        <p14:creationId xmlns:p14="http://schemas.microsoft.com/office/powerpoint/2010/main" val="84806806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A73EE8-8570-0EC0-A311-418323212CC1}"/>
              </a:ext>
            </a:extLst>
          </p:cNvPr>
          <p:cNvSpPr>
            <a:spLocks noGrp="1"/>
          </p:cNvSpPr>
          <p:nvPr>
            <p:ph type="sldNum" sz="quarter" idx="2"/>
          </p:nvPr>
        </p:nvSpPr>
        <p:spPr/>
        <p:txBody>
          <a:bodyPr/>
          <a:lstStyle/>
          <a:p>
            <a:fld id="{86CB4B4D-7CA3-9044-876B-883B54F8677D}" type="slidenum">
              <a:rPr lang="en-IN" smtClean="0"/>
              <a:t>18</a:t>
            </a:fld>
            <a:endParaRPr lang="en-IN"/>
          </a:p>
        </p:txBody>
      </p:sp>
      <p:sp>
        <p:nvSpPr>
          <p:cNvPr id="3" name="Title 2">
            <a:extLst>
              <a:ext uri="{FF2B5EF4-FFF2-40B4-BE49-F238E27FC236}">
                <a16:creationId xmlns:a16="http://schemas.microsoft.com/office/drawing/2014/main" id="{2C47AE0E-C985-7EF6-7426-D5D574D6BF70}"/>
              </a:ext>
            </a:extLst>
          </p:cNvPr>
          <p:cNvSpPr>
            <a:spLocks noGrp="1"/>
          </p:cNvSpPr>
          <p:nvPr>
            <p:ph type="title"/>
          </p:nvPr>
        </p:nvSpPr>
        <p:spPr>
          <a:xfrm>
            <a:off x="457200" y="613840"/>
            <a:ext cx="8229600" cy="1508126"/>
          </a:xfrm>
        </p:spPr>
        <p:txBody>
          <a:bodyPr/>
          <a:lstStyle/>
          <a:p>
            <a:r>
              <a:rPr lang="en-US" sz="3600" dirty="0">
                <a:latin typeface="Times New Roman" panose="02020603050405020304" pitchFamily="18" charset="0"/>
                <a:cs typeface="Times New Roman" panose="02020603050405020304" pitchFamily="18" charset="0"/>
              </a:rPr>
              <a:t>Implementation</a:t>
            </a: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BBD2D15-B643-5A68-3912-5200D9BD0957}"/>
              </a:ext>
            </a:extLst>
          </p:cNvPr>
          <p:cNvSpPr>
            <a:spLocks noChangeArrowheads="1"/>
          </p:cNvSpPr>
          <p:nvPr/>
        </p:nvSpPr>
        <p:spPr bwMode="auto">
          <a:xfrm>
            <a:off x="0" y="-138499"/>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A2BC04D-0F6F-43CE-95C5-2133075BAB25}"/>
              </a:ext>
            </a:extLst>
          </p:cNvPr>
          <p:cNvSpPr>
            <a:spLocks noChangeArrowheads="1"/>
          </p:cNvSpPr>
          <p:nvPr/>
        </p:nvSpPr>
        <p:spPr bwMode="auto">
          <a:xfrm>
            <a:off x="0" y="0"/>
            <a:ext cx="48101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77B6A738-209C-6388-F5F7-E40ED651006B}"/>
              </a:ext>
            </a:extLst>
          </p:cNvPr>
          <p:cNvSpPr>
            <a:spLocks noChangeArrowheads="1"/>
          </p:cNvSpPr>
          <p:nvPr/>
        </p:nvSpPr>
        <p:spPr bwMode="auto">
          <a:xfrm>
            <a:off x="171062" y="13901"/>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704E2393-EFCF-9AF9-D3DE-E7029BE284B0}"/>
              </a:ext>
            </a:extLst>
          </p:cNvPr>
          <p:cNvSpPr>
            <a:spLocks noChangeArrowheads="1"/>
          </p:cNvSpPr>
          <p:nvPr/>
        </p:nvSpPr>
        <p:spPr bwMode="auto">
          <a:xfrm>
            <a:off x="171062" y="152400"/>
            <a:ext cx="48101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95DBB95-685E-1C50-88BF-0638521DEE57}"/>
              </a:ext>
            </a:extLst>
          </p:cNvPr>
          <p:cNvSpPr txBox="1"/>
          <p:nvPr/>
        </p:nvSpPr>
        <p:spPr>
          <a:xfrm>
            <a:off x="914092" y="2121966"/>
            <a:ext cx="7394600"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400" dirty="0">
                <a:latin typeface="Times New Roman" panose="02020603050405020304" pitchFamily="18" charset="0"/>
                <a:cs typeface="Times New Roman" panose="02020603050405020304" pitchFamily="18" charset="0"/>
              </a:rPr>
              <a:t>Python Libraries: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NumPy, Pickle, TensorFlow, Keras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Tokenizer:</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Key in natural language processing, dividing text into tokens for efficient processing.</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Pre-processing the Image: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Utilizes InceptionV3 pre-trained model to extract meaningful features.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Resizes images strategically to 224x224 pixels without the need for classification.</a:t>
            </a:r>
          </a:p>
          <a:p>
            <a:pPr algn="just"/>
            <a:endParaRPr lang="en-US"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Developing Vocabulary for the Image: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Text cleaning reduces vocabulary size and enhances coherence.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Curated lexicon of 8763 distinct words prepared for machine readability.</a:t>
            </a:r>
          </a:p>
        </p:txBody>
      </p:sp>
    </p:spTree>
    <p:extLst>
      <p:ext uri="{BB962C8B-B14F-4D97-AF65-F5344CB8AC3E}">
        <p14:creationId xmlns:p14="http://schemas.microsoft.com/office/powerpoint/2010/main" val="70780764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A73EE8-8570-0EC0-A311-418323212CC1}"/>
              </a:ext>
            </a:extLst>
          </p:cNvPr>
          <p:cNvSpPr>
            <a:spLocks noGrp="1"/>
          </p:cNvSpPr>
          <p:nvPr>
            <p:ph type="sldNum" sz="quarter" idx="2"/>
          </p:nvPr>
        </p:nvSpPr>
        <p:spPr/>
        <p:txBody>
          <a:bodyPr/>
          <a:lstStyle/>
          <a:p>
            <a:fld id="{86CB4B4D-7CA3-9044-876B-883B54F8677D}" type="slidenum">
              <a:rPr lang="en-IN" smtClean="0"/>
              <a:t>19</a:t>
            </a:fld>
            <a:endParaRPr lang="en-IN"/>
          </a:p>
        </p:txBody>
      </p:sp>
      <p:sp>
        <p:nvSpPr>
          <p:cNvPr id="3" name="Title 2">
            <a:extLst>
              <a:ext uri="{FF2B5EF4-FFF2-40B4-BE49-F238E27FC236}">
                <a16:creationId xmlns:a16="http://schemas.microsoft.com/office/drawing/2014/main" id="{2C47AE0E-C985-7EF6-7426-D5D574D6BF70}"/>
              </a:ext>
            </a:extLst>
          </p:cNvPr>
          <p:cNvSpPr>
            <a:spLocks noGrp="1"/>
          </p:cNvSpPr>
          <p:nvPr>
            <p:ph type="title"/>
          </p:nvPr>
        </p:nvSpPr>
        <p:spPr>
          <a:xfrm>
            <a:off x="457200" y="613840"/>
            <a:ext cx="8229600" cy="1508126"/>
          </a:xfrm>
        </p:spPr>
        <p:txBody>
          <a:bodyPr/>
          <a:lstStyle/>
          <a:p>
            <a:r>
              <a:rPr lang="en-US" sz="3600" dirty="0">
                <a:latin typeface="Times New Roman" panose="02020603050405020304" pitchFamily="18" charset="0"/>
                <a:cs typeface="Times New Roman" panose="02020603050405020304" pitchFamily="18" charset="0"/>
              </a:rPr>
              <a:t>Implementation</a:t>
            </a: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BBD2D15-B643-5A68-3912-5200D9BD0957}"/>
              </a:ext>
            </a:extLst>
          </p:cNvPr>
          <p:cNvSpPr>
            <a:spLocks noChangeArrowheads="1"/>
          </p:cNvSpPr>
          <p:nvPr/>
        </p:nvSpPr>
        <p:spPr bwMode="auto">
          <a:xfrm>
            <a:off x="0" y="-138499"/>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A2BC04D-0F6F-43CE-95C5-2133075BAB25}"/>
              </a:ext>
            </a:extLst>
          </p:cNvPr>
          <p:cNvSpPr>
            <a:spLocks noChangeArrowheads="1"/>
          </p:cNvSpPr>
          <p:nvPr/>
        </p:nvSpPr>
        <p:spPr bwMode="auto">
          <a:xfrm>
            <a:off x="0" y="0"/>
            <a:ext cx="48101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77B6A738-209C-6388-F5F7-E40ED651006B}"/>
              </a:ext>
            </a:extLst>
          </p:cNvPr>
          <p:cNvSpPr>
            <a:spLocks noChangeArrowheads="1"/>
          </p:cNvSpPr>
          <p:nvPr/>
        </p:nvSpPr>
        <p:spPr bwMode="auto">
          <a:xfrm>
            <a:off x="171062" y="13901"/>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704E2393-EFCF-9AF9-D3DE-E7029BE284B0}"/>
              </a:ext>
            </a:extLst>
          </p:cNvPr>
          <p:cNvSpPr>
            <a:spLocks noChangeArrowheads="1"/>
          </p:cNvSpPr>
          <p:nvPr/>
        </p:nvSpPr>
        <p:spPr bwMode="auto">
          <a:xfrm>
            <a:off x="171062" y="152400"/>
            <a:ext cx="48101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95DBB95-685E-1C50-88BF-0638521DEE57}"/>
              </a:ext>
            </a:extLst>
          </p:cNvPr>
          <p:cNvSpPr txBox="1"/>
          <p:nvPr/>
        </p:nvSpPr>
        <p:spPr>
          <a:xfrm>
            <a:off x="652075" y="2204323"/>
            <a:ext cx="8229600"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Training the Model:</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Dataset of 30000 training images undergoes 200 training epochs.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Pre-trained CNN model enhances the model's ability to craft meaningful captions.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BLEU’S Model Evaluation:</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Bilingual Evaluation Understudy Score gauges similarity between generated and reference sentences.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Numerical representation (0.0 to 1.0) provides a detailed summary of model prowess in aligning captions.</a:t>
            </a:r>
          </a:p>
        </p:txBody>
      </p:sp>
    </p:spTree>
    <p:extLst>
      <p:ext uri="{BB962C8B-B14F-4D97-AF65-F5344CB8AC3E}">
        <p14:creationId xmlns:p14="http://schemas.microsoft.com/office/powerpoint/2010/main" val="423643666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8EDBBF-0D06-96B4-47AF-29F65F9061C3}"/>
              </a:ext>
            </a:extLst>
          </p:cNvPr>
          <p:cNvSpPr>
            <a:spLocks noGrp="1"/>
          </p:cNvSpPr>
          <p:nvPr>
            <p:ph type="sldNum" sz="quarter" idx="2"/>
          </p:nvPr>
        </p:nvSpPr>
        <p:spPr/>
        <p:txBody>
          <a:bodyPr/>
          <a:lstStyle/>
          <a:p>
            <a:fld id="{86CB4B4D-7CA3-9044-876B-883B54F8677D}" type="slidenum">
              <a:rPr lang="en-IN" smtClean="0"/>
              <a:t>2</a:t>
            </a:fld>
            <a:endParaRPr lang="en-IN"/>
          </a:p>
        </p:txBody>
      </p:sp>
      <p:sp>
        <p:nvSpPr>
          <p:cNvPr id="3" name="Title 2">
            <a:extLst>
              <a:ext uri="{FF2B5EF4-FFF2-40B4-BE49-F238E27FC236}">
                <a16:creationId xmlns:a16="http://schemas.microsoft.com/office/drawing/2014/main" id="{A888A467-5975-7615-30F6-C305A3664C22}"/>
              </a:ext>
            </a:extLst>
          </p:cNvPr>
          <p:cNvSpPr>
            <a:spLocks noGrp="1"/>
          </p:cNvSpPr>
          <p:nvPr>
            <p:ph type="title"/>
          </p:nvPr>
        </p:nvSpPr>
        <p:spPr/>
        <p:txBody>
          <a:bodyPr/>
          <a:lstStyle/>
          <a:p>
            <a:r>
              <a:rPr lang="en-US" dirty="0"/>
              <a:t>Introduction</a:t>
            </a:r>
            <a:endParaRPr lang="en-IN" dirty="0"/>
          </a:p>
        </p:txBody>
      </p:sp>
      <p:sp>
        <p:nvSpPr>
          <p:cNvPr id="8" name="TextBox 7">
            <a:extLst>
              <a:ext uri="{FF2B5EF4-FFF2-40B4-BE49-F238E27FC236}">
                <a16:creationId xmlns:a16="http://schemas.microsoft.com/office/drawing/2014/main" id="{1F959967-FB6A-16B0-C9D8-C2F628A7FEBA}"/>
              </a:ext>
            </a:extLst>
          </p:cNvPr>
          <p:cNvSpPr txBox="1"/>
          <p:nvPr/>
        </p:nvSpPr>
        <p:spPr>
          <a:xfrm>
            <a:off x="609600" y="1600200"/>
            <a:ext cx="79248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800" dirty="0"/>
              <a:t>Visio-Voice leverages cutting-edge algorithms to analyze images and translate them into rich, descriptive auditory cues, providing a comprehensive understanding of the visual world.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technology enables visually impaired individuals to navigate complex environments with greater confidence and independence, offering real-time feedback and guidance through sound.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By bridging the sensory gap between vision and hearing, Visio-Voice promotes inclusivity by ensuring that individuals with visual impairments can access and engage with visual information effectively.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This transformative tool not only enhances daily activities such as navigation, object recognition, and environmental awareness but also opens up new opportunities for participation and engagement in various settings.</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76874525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A73EE8-8570-0EC0-A311-418323212CC1}"/>
              </a:ext>
            </a:extLst>
          </p:cNvPr>
          <p:cNvSpPr>
            <a:spLocks noGrp="1"/>
          </p:cNvSpPr>
          <p:nvPr>
            <p:ph type="sldNum" sz="quarter" idx="2"/>
          </p:nvPr>
        </p:nvSpPr>
        <p:spPr/>
        <p:txBody>
          <a:bodyPr/>
          <a:lstStyle/>
          <a:p>
            <a:fld id="{86CB4B4D-7CA3-9044-876B-883B54F8677D}" type="slidenum">
              <a:rPr lang="en-IN" smtClean="0"/>
              <a:t>20</a:t>
            </a:fld>
            <a:endParaRPr lang="en-IN"/>
          </a:p>
        </p:txBody>
      </p:sp>
      <p:sp>
        <p:nvSpPr>
          <p:cNvPr id="3" name="Title 2">
            <a:extLst>
              <a:ext uri="{FF2B5EF4-FFF2-40B4-BE49-F238E27FC236}">
                <a16:creationId xmlns:a16="http://schemas.microsoft.com/office/drawing/2014/main" id="{2C47AE0E-C985-7EF6-7426-D5D574D6BF70}"/>
              </a:ext>
            </a:extLst>
          </p:cNvPr>
          <p:cNvSpPr>
            <a:spLocks noGrp="1"/>
          </p:cNvSpPr>
          <p:nvPr>
            <p:ph type="title"/>
          </p:nvPr>
        </p:nvSpPr>
        <p:spPr>
          <a:xfrm>
            <a:off x="457200" y="613840"/>
            <a:ext cx="8229600" cy="1508126"/>
          </a:xfrm>
        </p:spPr>
        <p:txBody>
          <a:bodyPr/>
          <a:lstStyle/>
          <a:p>
            <a:r>
              <a:rPr lang="en-US" sz="3600" dirty="0">
                <a:latin typeface="Times New Roman" panose="02020603050405020304" pitchFamily="18" charset="0"/>
                <a:cs typeface="Times New Roman" panose="02020603050405020304" pitchFamily="18" charset="0"/>
              </a:rPr>
              <a:t>Implementation</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E05581-8E5F-A54D-4A92-CC378C38CD33}"/>
              </a:ext>
            </a:extLst>
          </p:cNvPr>
          <p:cNvSpPr txBox="1"/>
          <p:nvPr/>
        </p:nvSpPr>
        <p:spPr>
          <a:xfrm>
            <a:off x="671805" y="2354806"/>
            <a:ext cx="8014995"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Google Text-to-Speech (gTTS) library is integrated into the project as the final touch, acting as a captivating narrator for visually impaired users.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gTTS, a Python library, excels in text-to-speech synthesis, connecting seamlessly to Google </a:t>
            </a:r>
            <a:r>
              <a:rPr lang="en-US" dirty="0" err="1">
                <a:latin typeface="Times New Roman" panose="02020603050405020304" pitchFamily="18" charset="0"/>
                <a:cs typeface="Times New Roman" panose="02020603050405020304" pitchFamily="18" charset="0"/>
              </a:rPr>
              <a:t>Translate's</a:t>
            </a:r>
            <a:r>
              <a:rPr lang="en-US" dirty="0">
                <a:latin typeface="Times New Roman" panose="02020603050405020304" pitchFamily="18" charset="0"/>
                <a:cs typeface="Times New Roman" panose="02020603050405020304" pitchFamily="18" charset="0"/>
              </a:rPr>
              <a:t> TTS API.</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transforms textual captions into melodic audio, breathing life into visual narratives for the visually impaired.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implementation involves invoking gTTS, providing generated captions as text, and creating audio files for an auditory companion.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integration creates a harmonious convergence of text and voice, enhancing accessibility and inclusivity for the visually impaired.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gTTS serves as the concluding note, turning textual captions into a vocal masterpiece, breaking barriers in image understanding and sensory perception.</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8406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EF7F94-8781-76C1-8B65-618161E1B376}"/>
              </a:ext>
            </a:extLst>
          </p:cNvPr>
          <p:cNvSpPr>
            <a:spLocks noGrp="1"/>
          </p:cNvSpPr>
          <p:nvPr>
            <p:ph type="sldNum" sz="quarter" idx="2"/>
          </p:nvPr>
        </p:nvSpPr>
        <p:spPr/>
        <p:txBody>
          <a:bodyPr/>
          <a:lstStyle/>
          <a:p>
            <a:fld id="{86CB4B4D-7CA3-9044-876B-883B54F8677D}" type="slidenum">
              <a:rPr lang="en-IN" smtClean="0"/>
              <a:t>21</a:t>
            </a:fld>
            <a:endParaRPr lang="en-IN"/>
          </a:p>
        </p:txBody>
      </p:sp>
      <p:pic>
        <p:nvPicPr>
          <p:cNvPr id="6" name="Picture 5">
            <a:extLst>
              <a:ext uri="{FF2B5EF4-FFF2-40B4-BE49-F238E27FC236}">
                <a16:creationId xmlns:a16="http://schemas.microsoft.com/office/drawing/2014/main" id="{DFE1CA50-6B38-60EF-B35A-A7331544AE67}"/>
              </a:ext>
            </a:extLst>
          </p:cNvPr>
          <p:cNvPicPr>
            <a:picLocks noChangeAspect="1"/>
          </p:cNvPicPr>
          <p:nvPr/>
        </p:nvPicPr>
        <p:blipFill>
          <a:blip r:embed="rId2"/>
          <a:stretch>
            <a:fillRect/>
          </a:stretch>
        </p:blipFill>
        <p:spPr>
          <a:xfrm>
            <a:off x="474763" y="2114550"/>
            <a:ext cx="7135069" cy="3177540"/>
          </a:xfrm>
          <a:prstGeom prst="rect">
            <a:avLst/>
          </a:prstGeom>
        </p:spPr>
      </p:pic>
      <p:pic>
        <p:nvPicPr>
          <p:cNvPr id="7" name="Picture 6">
            <a:extLst>
              <a:ext uri="{FF2B5EF4-FFF2-40B4-BE49-F238E27FC236}">
                <a16:creationId xmlns:a16="http://schemas.microsoft.com/office/drawing/2014/main" id="{55761D49-80A6-4C71-2356-7380A4D2384B}"/>
              </a:ext>
            </a:extLst>
          </p:cNvPr>
          <p:cNvPicPr>
            <a:picLocks noChangeAspect="1"/>
          </p:cNvPicPr>
          <p:nvPr/>
        </p:nvPicPr>
        <p:blipFill>
          <a:blip r:embed="rId3"/>
          <a:stretch>
            <a:fillRect/>
          </a:stretch>
        </p:blipFill>
        <p:spPr>
          <a:xfrm>
            <a:off x="7922478" y="1556015"/>
            <a:ext cx="680504" cy="4294610"/>
          </a:xfrm>
          <a:prstGeom prst="rect">
            <a:avLst/>
          </a:prstGeom>
        </p:spPr>
      </p:pic>
    </p:spTree>
    <p:extLst>
      <p:ext uri="{BB962C8B-B14F-4D97-AF65-F5344CB8AC3E}">
        <p14:creationId xmlns:p14="http://schemas.microsoft.com/office/powerpoint/2010/main" val="372366048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EF7F94-8781-76C1-8B65-618161E1B376}"/>
              </a:ext>
            </a:extLst>
          </p:cNvPr>
          <p:cNvSpPr>
            <a:spLocks noGrp="1"/>
          </p:cNvSpPr>
          <p:nvPr>
            <p:ph type="sldNum" sz="quarter" idx="2"/>
          </p:nvPr>
        </p:nvSpPr>
        <p:spPr/>
        <p:txBody>
          <a:bodyPr/>
          <a:lstStyle/>
          <a:p>
            <a:fld id="{86CB4B4D-7CA3-9044-876B-883B54F8677D}" type="slidenum">
              <a:rPr lang="en-IN" smtClean="0"/>
              <a:t>22</a:t>
            </a:fld>
            <a:endParaRPr lang="en-IN"/>
          </a:p>
        </p:txBody>
      </p:sp>
      <p:pic>
        <p:nvPicPr>
          <p:cNvPr id="7" name="Picture 6">
            <a:extLst>
              <a:ext uri="{FF2B5EF4-FFF2-40B4-BE49-F238E27FC236}">
                <a16:creationId xmlns:a16="http://schemas.microsoft.com/office/drawing/2014/main" id="{1064270A-FA30-B0B9-DBFC-CBC8A27D62C7}"/>
              </a:ext>
            </a:extLst>
          </p:cNvPr>
          <p:cNvPicPr>
            <a:picLocks noChangeAspect="1"/>
          </p:cNvPicPr>
          <p:nvPr/>
        </p:nvPicPr>
        <p:blipFill>
          <a:blip r:embed="rId2"/>
          <a:stretch>
            <a:fillRect/>
          </a:stretch>
        </p:blipFill>
        <p:spPr>
          <a:xfrm>
            <a:off x="2965219" y="1223009"/>
            <a:ext cx="3213562" cy="4941805"/>
          </a:xfrm>
          <a:prstGeom prst="rect">
            <a:avLst/>
          </a:prstGeom>
        </p:spPr>
      </p:pic>
    </p:spTree>
    <p:extLst>
      <p:ext uri="{BB962C8B-B14F-4D97-AF65-F5344CB8AC3E}">
        <p14:creationId xmlns:p14="http://schemas.microsoft.com/office/powerpoint/2010/main" val="18888985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Final Result – Image Caption Generation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23</a:t>
            </a:r>
            <a:endParaRPr dirty="0"/>
          </a:p>
        </p:txBody>
      </p:sp>
      <p:grpSp>
        <p:nvGrpSpPr>
          <p:cNvPr id="7" name="Group 6">
            <a:extLst>
              <a:ext uri="{FF2B5EF4-FFF2-40B4-BE49-F238E27FC236}">
                <a16:creationId xmlns:a16="http://schemas.microsoft.com/office/drawing/2014/main" id="{386353E3-BFC1-AE84-6023-E75D0B139CFC}"/>
              </a:ext>
            </a:extLst>
          </p:cNvPr>
          <p:cNvGrpSpPr/>
          <p:nvPr/>
        </p:nvGrpSpPr>
        <p:grpSpPr>
          <a:xfrm>
            <a:off x="763816" y="1796194"/>
            <a:ext cx="3820078" cy="4117887"/>
            <a:chOff x="875211" y="1850785"/>
            <a:chExt cx="3820078" cy="4117887"/>
          </a:xfrm>
        </p:grpSpPr>
        <p:pic>
          <p:nvPicPr>
            <p:cNvPr id="6" name="Picture 5">
              <a:extLst>
                <a:ext uri="{FF2B5EF4-FFF2-40B4-BE49-F238E27FC236}">
                  <a16:creationId xmlns:a16="http://schemas.microsoft.com/office/drawing/2014/main" id="{CDBB3CDD-F6D4-DD88-4097-AE8E19C77E63}"/>
                </a:ext>
              </a:extLst>
            </p:cNvPr>
            <p:cNvPicPr>
              <a:picLocks noChangeAspect="1"/>
            </p:cNvPicPr>
            <p:nvPr/>
          </p:nvPicPr>
          <p:blipFill>
            <a:blip r:embed="rId2"/>
            <a:stretch>
              <a:fillRect/>
            </a:stretch>
          </p:blipFill>
          <p:spPr>
            <a:xfrm>
              <a:off x="875211" y="1898552"/>
              <a:ext cx="3820078" cy="4070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Oval 3">
              <a:extLst>
                <a:ext uri="{FF2B5EF4-FFF2-40B4-BE49-F238E27FC236}">
                  <a16:creationId xmlns:a16="http://schemas.microsoft.com/office/drawing/2014/main" id="{5E5EFDA2-288B-F0C8-C820-7C753170798E}"/>
                </a:ext>
              </a:extLst>
            </p:cNvPr>
            <p:cNvSpPr/>
            <p:nvPr/>
          </p:nvSpPr>
          <p:spPr>
            <a:xfrm>
              <a:off x="875211" y="1850785"/>
              <a:ext cx="3417010" cy="331694"/>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grpSp>
      <p:sp>
        <p:nvSpPr>
          <p:cNvPr id="13" name="TextBox 12">
            <a:extLst>
              <a:ext uri="{FF2B5EF4-FFF2-40B4-BE49-F238E27FC236}">
                <a16:creationId xmlns:a16="http://schemas.microsoft.com/office/drawing/2014/main" id="{E2C52E41-9545-C469-F69C-3997114343BE}"/>
              </a:ext>
            </a:extLst>
          </p:cNvPr>
          <p:cNvSpPr txBox="1"/>
          <p:nvPr/>
        </p:nvSpPr>
        <p:spPr>
          <a:xfrm>
            <a:off x="5336274" y="2971800"/>
            <a:ext cx="3043910" cy="646329"/>
          </a:xfrm>
          <a:prstGeom prst="rect">
            <a:avLst/>
          </a:prstGeom>
          <a:noFill/>
          <a:ln w="381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800" dirty="0"/>
              <a:t>a</a:t>
            </a:r>
            <a:r>
              <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rPr>
              <a:t> man in a red shirt is standing on a rock wall</a:t>
            </a:r>
          </a:p>
        </p:txBody>
      </p:sp>
      <p:cxnSp>
        <p:nvCxnSpPr>
          <p:cNvPr id="15" name="Connector: Elbow 14">
            <a:extLst>
              <a:ext uri="{FF2B5EF4-FFF2-40B4-BE49-F238E27FC236}">
                <a16:creationId xmlns:a16="http://schemas.microsoft.com/office/drawing/2014/main" id="{8D19EB04-974D-421A-1907-C5DD97C1E4A9}"/>
              </a:ext>
            </a:extLst>
          </p:cNvPr>
          <p:cNvCxnSpPr>
            <a:cxnSpLocks/>
            <a:stCxn id="4" idx="6"/>
            <a:endCxn id="13" idx="0"/>
          </p:cNvCxnSpPr>
          <p:nvPr/>
        </p:nvCxnSpPr>
        <p:spPr>
          <a:xfrm>
            <a:off x="4180826" y="1962041"/>
            <a:ext cx="2677403" cy="1009759"/>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911421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4976F3-E7BE-7DED-AB1B-D781FCBB36F4}"/>
              </a:ext>
            </a:extLst>
          </p:cNvPr>
          <p:cNvSpPr>
            <a:spLocks noGrp="1"/>
          </p:cNvSpPr>
          <p:nvPr>
            <p:ph type="sldNum" sz="quarter" idx="2"/>
          </p:nvPr>
        </p:nvSpPr>
        <p:spPr/>
        <p:txBody>
          <a:bodyPr/>
          <a:lstStyle/>
          <a:p>
            <a:fld id="{86CB4B4D-7CA3-9044-876B-883B54F8677D}" type="slidenum">
              <a:rPr lang="en-IN" smtClean="0"/>
              <a:t>24</a:t>
            </a:fld>
            <a:endParaRPr lang="en-IN"/>
          </a:p>
        </p:txBody>
      </p:sp>
      <p:sp>
        <p:nvSpPr>
          <p:cNvPr id="3" name="Title 2">
            <a:extLst>
              <a:ext uri="{FF2B5EF4-FFF2-40B4-BE49-F238E27FC236}">
                <a16:creationId xmlns:a16="http://schemas.microsoft.com/office/drawing/2014/main" id="{B4446DDF-B37F-50D0-98EE-6781D68C57BA}"/>
              </a:ext>
            </a:extLst>
          </p:cNvPr>
          <p:cNvSpPr>
            <a:spLocks noGrp="1"/>
          </p:cNvSpPr>
          <p:nvPr>
            <p:ph type="title"/>
          </p:nvPr>
        </p:nvSpPr>
        <p:spPr/>
        <p:txBody>
          <a:bodyPr/>
          <a:lstStyle/>
          <a:p>
            <a:r>
              <a:rPr lang="en-US" dirty="0"/>
              <a:t>Loss Plots for 8K Dataset</a:t>
            </a:r>
            <a:endParaRPr lang="en-IN" dirty="0"/>
          </a:p>
        </p:txBody>
      </p:sp>
      <p:pic>
        <p:nvPicPr>
          <p:cNvPr id="7" name="Picture 6" descr="A graph with a line&#10;&#10;Description automatically generated">
            <a:extLst>
              <a:ext uri="{FF2B5EF4-FFF2-40B4-BE49-F238E27FC236}">
                <a16:creationId xmlns:a16="http://schemas.microsoft.com/office/drawing/2014/main" id="{121DFD9A-9F33-9BFB-668F-BBC4E627A9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42" t="2948" r="3501" b="5322"/>
          <a:stretch/>
        </p:blipFill>
        <p:spPr bwMode="auto">
          <a:xfrm>
            <a:off x="884368" y="1192833"/>
            <a:ext cx="2989965" cy="2378225"/>
          </a:xfrm>
          <a:prstGeom prst="rect">
            <a:avLst/>
          </a:prstGeom>
          <a:noFill/>
          <a:ln>
            <a:noFill/>
          </a:ln>
          <a:extLst>
            <a:ext uri="{53640926-AAD7-44D8-BBD7-CCE9431645EC}">
              <a14:shadowObscured xmlns:a14="http://schemas.microsoft.com/office/drawing/2010/main"/>
            </a:ext>
          </a:extLst>
        </p:spPr>
      </p:pic>
      <p:pic>
        <p:nvPicPr>
          <p:cNvPr id="8" name="Picture 7" descr="A graph with a line&#10;&#10;Description automatically generated">
            <a:extLst>
              <a:ext uri="{FF2B5EF4-FFF2-40B4-BE49-F238E27FC236}">
                <a16:creationId xmlns:a16="http://schemas.microsoft.com/office/drawing/2014/main" id="{2A4C891C-BAB5-43D9-9A8B-D2A71C5CC949}"/>
              </a:ext>
            </a:extLst>
          </p:cNvPr>
          <p:cNvPicPr>
            <a:picLocks noChangeAspect="1"/>
          </p:cNvPicPr>
          <p:nvPr/>
        </p:nvPicPr>
        <p:blipFill rotWithShape="1">
          <a:blip r:embed="rId3"/>
          <a:srcRect r="5716"/>
          <a:stretch/>
        </p:blipFill>
        <p:spPr bwMode="auto">
          <a:xfrm>
            <a:off x="5269669" y="1312618"/>
            <a:ext cx="3189978" cy="2324008"/>
          </a:xfrm>
          <a:prstGeom prst="rect">
            <a:avLst/>
          </a:prstGeom>
          <a:ln>
            <a:noFill/>
          </a:ln>
          <a:extLst>
            <a:ext uri="{53640926-AAD7-44D8-BBD7-CCE9431645EC}">
              <a14:shadowObscured xmlns:a14="http://schemas.microsoft.com/office/drawing/2010/main"/>
            </a:ext>
          </a:extLst>
        </p:spPr>
      </p:pic>
      <p:pic>
        <p:nvPicPr>
          <p:cNvPr id="9" name="Picture 8" descr="A graph showing loss plot&#10;&#10;Description automatically generated">
            <a:extLst>
              <a:ext uri="{FF2B5EF4-FFF2-40B4-BE49-F238E27FC236}">
                <a16:creationId xmlns:a16="http://schemas.microsoft.com/office/drawing/2014/main" id="{D9E95EED-F066-B5F3-3037-DC1C568DC20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8206" y="3696763"/>
            <a:ext cx="3327588" cy="2617194"/>
          </a:xfrm>
          <a:prstGeom prst="rect">
            <a:avLst/>
          </a:prstGeom>
          <a:noFill/>
          <a:ln>
            <a:noFill/>
          </a:ln>
        </p:spPr>
      </p:pic>
      <p:sp>
        <p:nvSpPr>
          <p:cNvPr id="10" name="TextBox 9">
            <a:extLst>
              <a:ext uri="{FF2B5EF4-FFF2-40B4-BE49-F238E27FC236}">
                <a16:creationId xmlns:a16="http://schemas.microsoft.com/office/drawing/2014/main" id="{88BCB7F5-C48D-2DF5-9034-4C50F7DF6663}"/>
              </a:ext>
            </a:extLst>
          </p:cNvPr>
          <p:cNvSpPr txBox="1"/>
          <p:nvPr/>
        </p:nvSpPr>
        <p:spPr>
          <a:xfrm>
            <a:off x="1900741" y="3571058"/>
            <a:ext cx="92336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30 Epochs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BD8E6DBF-F211-31D7-5A43-059085D6E0E7}"/>
              </a:ext>
            </a:extLst>
          </p:cNvPr>
          <p:cNvSpPr txBox="1"/>
          <p:nvPr/>
        </p:nvSpPr>
        <p:spPr>
          <a:xfrm>
            <a:off x="6589260" y="3636626"/>
            <a:ext cx="106445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50 Epochs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54D2C15A-85FF-D71C-13DD-2B6D32089F74}"/>
              </a:ext>
            </a:extLst>
          </p:cNvPr>
          <p:cNvSpPr txBox="1"/>
          <p:nvPr/>
        </p:nvSpPr>
        <p:spPr>
          <a:xfrm>
            <a:off x="6198124" y="4978063"/>
            <a:ext cx="95571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100 Epochs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59443260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4976F3-E7BE-7DED-AB1B-D781FCBB36F4}"/>
              </a:ext>
            </a:extLst>
          </p:cNvPr>
          <p:cNvSpPr>
            <a:spLocks noGrp="1"/>
          </p:cNvSpPr>
          <p:nvPr>
            <p:ph type="sldNum" sz="quarter" idx="2"/>
          </p:nvPr>
        </p:nvSpPr>
        <p:spPr/>
        <p:txBody>
          <a:bodyPr/>
          <a:lstStyle/>
          <a:p>
            <a:fld id="{86CB4B4D-7CA3-9044-876B-883B54F8677D}" type="slidenum">
              <a:rPr lang="en-IN" smtClean="0"/>
              <a:t>25</a:t>
            </a:fld>
            <a:endParaRPr lang="en-IN"/>
          </a:p>
        </p:txBody>
      </p:sp>
      <p:sp>
        <p:nvSpPr>
          <p:cNvPr id="3" name="Title 2">
            <a:extLst>
              <a:ext uri="{FF2B5EF4-FFF2-40B4-BE49-F238E27FC236}">
                <a16:creationId xmlns:a16="http://schemas.microsoft.com/office/drawing/2014/main" id="{B4446DDF-B37F-50D0-98EE-6781D68C57BA}"/>
              </a:ext>
            </a:extLst>
          </p:cNvPr>
          <p:cNvSpPr>
            <a:spLocks noGrp="1"/>
          </p:cNvSpPr>
          <p:nvPr>
            <p:ph type="title"/>
          </p:nvPr>
        </p:nvSpPr>
        <p:spPr/>
        <p:txBody>
          <a:bodyPr/>
          <a:lstStyle/>
          <a:p>
            <a:r>
              <a:rPr lang="en-US" dirty="0"/>
              <a:t>Loss Plots for 30K Dataset</a:t>
            </a:r>
            <a:endParaRPr lang="en-IN" dirty="0"/>
          </a:p>
        </p:txBody>
      </p:sp>
      <p:pic>
        <p:nvPicPr>
          <p:cNvPr id="4" name="Picture 3">
            <a:extLst>
              <a:ext uri="{FF2B5EF4-FFF2-40B4-BE49-F238E27FC236}">
                <a16:creationId xmlns:a16="http://schemas.microsoft.com/office/drawing/2014/main" id="{B4CC73B9-3F37-7100-B6DA-2163BAF31D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7828" y="1233626"/>
            <a:ext cx="2956560" cy="2376805"/>
          </a:xfrm>
          <a:prstGeom prst="rect">
            <a:avLst/>
          </a:prstGeom>
          <a:noFill/>
          <a:ln>
            <a:noFill/>
          </a:ln>
        </p:spPr>
      </p:pic>
      <p:pic>
        <p:nvPicPr>
          <p:cNvPr id="5" name="Picture 4">
            <a:extLst>
              <a:ext uri="{FF2B5EF4-FFF2-40B4-BE49-F238E27FC236}">
                <a16:creationId xmlns:a16="http://schemas.microsoft.com/office/drawing/2014/main" id="{CE277AEB-8FD3-B44E-A35C-CB1ACFD529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5926" y="1258401"/>
            <a:ext cx="3093720" cy="2486660"/>
          </a:xfrm>
          <a:prstGeom prst="rect">
            <a:avLst/>
          </a:prstGeom>
          <a:noFill/>
          <a:ln>
            <a:noFill/>
          </a:ln>
        </p:spPr>
      </p:pic>
      <p:pic>
        <p:nvPicPr>
          <p:cNvPr id="6" name="Picture 5">
            <a:extLst>
              <a:ext uri="{FF2B5EF4-FFF2-40B4-BE49-F238E27FC236}">
                <a16:creationId xmlns:a16="http://schemas.microsoft.com/office/drawing/2014/main" id="{92999AA5-2EAE-9553-E9E3-5FD92778F6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9420" y="3636626"/>
            <a:ext cx="3185160" cy="2659380"/>
          </a:xfrm>
          <a:prstGeom prst="rect">
            <a:avLst/>
          </a:prstGeom>
          <a:noFill/>
          <a:ln>
            <a:noFill/>
          </a:ln>
        </p:spPr>
      </p:pic>
      <p:sp>
        <p:nvSpPr>
          <p:cNvPr id="7" name="TextBox 6">
            <a:extLst>
              <a:ext uri="{FF2B5EF4-FFF2-40B4-BE49-F238E27FC236}">
                <a16:creationId xmlns:a16="http://schemas.microsoft.com/office/drawing/2014/main" id="{844310D7-08A7-8D68-F517-9AFC48C91FF5}"/>
              </a:ext>
            </a:extLst>
          </p:cNvPr>
          <p:cNvSpPr txBox="1"/>
          <p:nvPr/>
        </p:nvSpPr>
        <p:spPr>
          <a:xfrm>
            <a:off x="1900741" y="3571058"/>
            <a:ext cx="92336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50 Epochs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7ABE1D1E-03B5-295B-D4EA-8B595198F821}"/>
              </a:ext>
            </a:extLst>
          </p:cNvPr>
          <p:cNvSpPr txBox="1"/>
          <p:nvPr/>
        </p:nvSpPr>
        <p:spPr>
          <a:xfrm>
            <a:off x="6589260" y="3636626"/>
            <a:ext cx="106445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100 Epochs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418959C6-65F6-0690-BE50-CCE8149B6397}"/>
              </a:ext>
            </a:extLst>
          </p:cNvPr>
          <p:cNvSpPr txBox="1"/>
          <p:nvPr/>
        </p:nvSpPr>
        <p:spPr>
          <a:xfrm>
            <a:off x="6198124" y="4978063"/>
            <a:ext cx="95571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200 Epochs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127587474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DE3A6D-EAC1-9285-8239-5AB2F86CAB02}"/>
              </a:ext>
            </a:extLst>
          </p:cNvPr>
          <p:cNvSpPr>
            <a:spLocks noGrp="1"/>
          </p:cNvSpPr>
          <p:nvPr>
            <p:ph type="sldNum" sz="quarter" idx="2"/>
          </p:nvPr>
        </p:nvSpPr>
        <p:spPr/>
        <p:txBody>
          <a:bodyPr/>
          <a:lstStyle/>
          <a:p>
            <a:fld id="{86CB4B4D-7CA3-9044-876B-883B54F8677D}" type="slidenum">
              <a:rPr lang="en-IN" smtClean="0"/>
              <a:t>26</a:t>
            </a:fld>
            <a:endParaRPr lang="en-IN"/>
          </a:p>
        </p:txBody>
      </p:sp>
      <p:sp>
        <p:nvSpPr>
          <p:cNvPr id="3" name="Title 2">
            <a:extLst>
              <a:ext uri="{FF2B5EF4-FFF2-40B4-BE49-F238E27FC236}">
                <a16:creationId xmlns:a16="http://schemas.microsoft.com/office/drawing/2014/main" id="{5F11886A-67D8-342A-ABCD-AB7F19E5A80D}"/>
              </a:ext>
            </a:extLst>
          </p:cNvPr>
          <p:cNvSpPr>
            <a:spLocks noGrp="1"/>
          </p:cNvSpPr>
          <p:nvPr>
            <p:ph type="title"/>
          </p:nvPr>
        </p:nvSpPr>
        <p:spPr/>
        <p:txBody>
          <a:bodyPr/>
          <a:lstStyle/>
          <a:p>
            <a:r>
              <a:rPr lang="en-US" dirty="0"/>
              <a:t>BLEU Scores</a:t>
            </a:r>
            <a:endParaRPr lang="en-IN" dirty="0"/>
          </a:p>
        </p:txBody>
      </p:sp>
      <p:pic>
        <p:nvPicPr>
          <p:cNvPr id="4" name="Picture 3">
            <a:extLst>
              <a:ext uri="{FF2B5EF4-FFF2-40B4-BE49-F238E27FC236}">
                <a16:creationId xmlns:a16="http://schemas.microsoft.com/office/drawing/2014/main" id="{C96106CD-BF14-4B47-FCE9-5BD3989EE8C8}"/>
              </a:ext>
            </a:extLst>
          </p:cNvPr>
          <p:cNvPicPr>
            <a:picLocks noChangeAspect="1"/>
          </p:cNvPicPr>
          <p:nvPr/>
        </p:nvPicPr>
        <p:blipFill rotWithShape="1">
          <a:blip r:embed="rId2">
            <a:extLst>
              <a:ext uri="{28A0092B-C50C-407E-A947-70E740481C1C}">
                <a14:useLocalDpi xmlns:a14="http://schemas.microsoft.com/office/drawing/2010/main" val="0"/>
              </a:ext>
            </a:extLst>
          </a:blip>
          <a:srcRect r="44383"/>
          <a:stretch/>
        </p:blipFill>
        <p:spPr bwMode="auto">
          <a:xfrm>
            <a:off x="1623956" y="1801422"/>
            <a:ext cx="5665694" cy="1364259"/>
          </a:xfrm>
          <a:prstGeom prst="rect">
            <a:avLst/>
          </a:prstGeom>
          <a:noFill/>
          <a:ln>
            <a:noFill/>
          </a:ln>
        </p:spPr>
      </p:pic>
      <p:grpSp>
        <p:nvGrpSpPr>
          <p:cNvPr id="10" name="Group 9">
            <a:extLst>
              <a:ext uri="{FF2B5EF4-FFF2-40B4-BE49-F238E27FC236}">
                <a16:creationId xmlns:a16="http://schemas.microsoft.com/office/drawing/2014/main" id="{03336E1F-D4DC-959E-958F-69FCA61ABCA1}"/>
              </a:ext>
            </a:extLst>
          </p:cNvPr>
          <p:cNvGrpSpPr/>
          <p:nvPr/>
        </p:nvGrpSpPr>
        <p:grpSpPr>
          <a:xfrm>
            <a:off x="2383828" y="4517000"/>
            <a:ext cx="3239096" cy="767716"/>
            <a:chOff x="3824008" y="4255375"/>
            <a:chExt cx="3239096" cy="767716"/>
          </a:xfrm>
        </p:grpSpPr>
        <p:pic>
          <p:nvPicPr>
            <p:cNvPr id="5" name="Picture 4">
              <a:extLst>
                <a:ext uri="{FF2B5EF4-FFF2-40B4-BE49-F238E27FC236}">
                  <a16:creationId xmlns:a16="http://schemas.microsoft.com/office/drawing/2014/main" id="{2698E24E-2F96-ABD5-F95B-07BD049F47DD}"/>
                </a:ext>
              </a:extLst>
            </p:cNvPr>
            <p:cNvPicPr>
              <a:picLocks noChangeAspect="1"/>
            </p:cNvPicPr>
            <p:nvPr/>
          </p:nvPicPr>
          <p:blipFill rotWithShape="1">
            <a:blip r:embed="rId2">
              <a:extLst>
                <a:ext uri="{28A0092B-C50C-407E-A947-70E740481C1C}">
                  <a14:useLocalDpi xmlns:a14="http://schemas.microsoft.com/office/drawing/2010/main" val="0"/>
                </a:ext>
              </a:extLst>
            </a:blip>
            <a:srcRect l="55599"/>
            <a:stretch/>
          </p:blipFill>
          <p:spPr bwMode="auto">
            <a:xfrm>
              <a:off x="4450080" y="4255376"/>
              <a:ext cx="2613024" cy="767715"/>
            </a:xfrm>
            <a:prstGeom prst="rect">
              <a:avLst/>
            </a:prstGeom>
            <a:noFill/>
            <a:ln>
              <a:noFill/>
            </a:ln>
          </p:spPr>
        </p:pic>
        <p:pic>
          <p:nvPicPr>
            <p:cNvPr id="7" name="Picture 6">
              <a:extLst>
                <a:ext uri="{FF2B5EF4-FFF2-40B4-BE49-F238E27FC236}">
                  <a16:creationId xmlns:a16="http://schemas.microsoft.com/office/drawing/2014/main" id="{802156A0-C073-4957-8A93-CFE312C9246C}"/>
                </a:ext>
              </a:extLst>
            </p:cNvPr>
            <p:cNvPicPr>
              <a:picLocks noChangeAspect="1"/>
            </p:cNvPicPr>
            <p:nvPr/>
          </p:nvPicPr>
          <p:blipFill rotWithShape="1">
            <a:blip r:embed="rId2">
              <a:extLst>
                <a:ext uri="{28A0092B-C50C-407E-A947-70E740481C1C}">
                  <a14:useLocalDpi xmlns:a14="http://schemas.microsoft.com/office/drawing/2010/main" val="0"/>
                </a:ext>
              </a:extLst>
            </a:blip>
            <a:srcRect l="-115" r="89477"/>
            <a:stretch/>
          </p:blipFill>
          <p:spPr bwMode="auto">
            <a:xfrm>
              <a:off x="3824008" y="4255375"/>
              <a:ext cx="626072" cy="767715"/>
            </a:xfrm>
            <a:prstGeom prst="rect">
              <a:avLst/>
            </a:prstGeom>
            <a:noFill/>
            <a:ln>
              <a:noFill/>
            </a:ln>
          </p:spPr>
        </p:pic>
      </p:grpSp>
      <p:pic>
        <p:nvPicPr>
          <p:cNvPr id="9" name="Picture 8">
            <a:extLst>
              <a:ext uri="{FF2B5EF4-FFF2-40B4-BE49-F238E27FC236}">
                <a16:creationId xmlns:a16="http://schemas.microsoft.com/office/drawing/2014/main" id="{618EA82A-FFAB-56CD-D938-35FB5E65A280}"/>
              </a:ext>
            </a:extLst>
          </p:cNvPr>
          <p:cNvPicPr>
            <a:picLocks noChangeAspect="1"/>
          </p:cNvPicPr>
          <p:nvPr/>
        </p:nvPicPr>
        <p:blipFill>
          <a:blip r:embed="rId3"/>
          <a:stretch>
            <a:fillRect/>
          </a:stretch>
        </p:blipFill>
        <p:spPr>
          <a:xfrm>
            <a:off x="1623956" y="4070874"/>
            <a:ext cx="5665694" cy="1364259"/>
          </a:xfrm>
          <a:prstGeom prst="rect">
            <a:avLst/>
          </a:prstGeom>
        </p:spPr>
      </p:pic>
    </p:spTree>
    <p:extLst>
      <p:ext uri="{BB962C8B-B14F-4D97-AF65-F5344CB8AC3E}">
        <p14:creationId xmlns:p14="http://schemas.microsoft.com/office/powerpoint/2010/main" val="27213396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3AB5CA-3FEE-7C23-11FE-5799735D76E4}"/>
              </a:ext>
            </a:extLst>
          </p:cNvPr>
          <p:cNvSpPr>
            <a:spLocks noGrp="1"/>
          </p:cNvSpPr>
          <p:nvPr>
            <p:ph type="sldNum" sz="quarter" idx="2"/>
          </p:nvPr>
        </p:nvSpPr>
        <p:spPr/>
        <p:txBody>
          <a:bodyPr/>
          <a:lstStyle/>
          <a:p>
            <a:fld id="{86CB4B4D-7CA3-9044-876B-883B54F8677D}" type="slidenum">
              <a:rPr lang="en-IN" smtClean="0"/>
              <a:t>27</a:t>
            </a:fld>
            <a:endParaRPr lang="en-IN"/>
          </a:p>
        </p:txBody>
      </p:sp>
      <p:sp>
        <p:nvSpPr>
          <p:cNvPr id="3" name="Title 2">
            <a:extLst>
              <a:ext uri="{FF2B5EF4-FFF2-40B4-BE49-F238E27FC236}">
                <a16:creationId xmlns:a16="http://schemas.microsoft.com/office/drawing/2014/main" id="{59F78147-D8E0-96B8-50B8-D6B351CA2D5C}"/>
              </a:ext>
            </a:extLst>
          </p:cNvPr>
          <p:cNvSpPr>
            <a:spLocks noGrp="1"/>
          </p:cNvSpPr>
          <p:nvPr>
            <p:ph type="title"/>
          </p:nvPr>
        </p:nvSpPr>
        <p:spPr/>
        <p:txBody>
          <a:bodyPr/>
          <a:lstStyle/>
          <a:p>
            <a:r>
              <a:rPr lang="en-US" dirty="0"/>
              <a:t>Real Time</a:t>
            </a:r>
            <a:endParaRPr lang="en-IN" dirty="0"/>
          </a:p>
        </p:txBody>
      </p:sp>
      <p:pic>
        <p:nvPicPr>
          <p:cNvPr id="4" name="Picture 3" descr="A screenshot of a video editor&#10;&#10;Description automatically generated">
            <a:extLst>
              <a:ext uri="{FF2B5EF4-FFF2-40B4-BE49-F238E27FC236}">
                <a16:creationId xmlns:a16="http://schemas.microsoft.com/office/drawing/2014/main" id="{CE990236-2DCA-9CF0-DCC1-091C296F7C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3469"/>
          <a:stretch/>
        </p:blipFill>
        <p:spPr bwMode="auto">
          <a:xfrm>
            <a:off x="1251864" y="2161502"/>
            <a:ext cx="6776876" cy="27511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73469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F13EFB-D6D6-D1F9-EA6D-67FFD0282B6A}"/>
              </a:ext>
            </a:extLst>
          </p:cNvPr>
          <p:cNvSpPr>
            <a:spLocks noGrp="1"/>
          </p:cNvSpPr>
          <p:nvPr>
            <p:ph type="sldNum" sz="quarter" idx="2"/>
          </p:nvPr>
        </p:nvSpPr>
        <p:spPr/>
        <p:txBody>
          <a:bodyPr/>
          <a:lstStyle/>
          <a:p>
            <a:fld id="{86CB4B4D-7CA3-9044-876B-883B54F8677D}" type="slidenum">
              <a:rPr lang="en-IN" smtClean="0"/>
              <a:t>28</a:t>
            </a:fld>
            <a:endParaRPr lang="en-IN"/>
          </a:p>
        </p:txBody>
      </p:sp>
      <p:sp>
        <p:nvSpPr>
          <p:cNvPr id="3" name="Title 2">
            <a:extLst>
              <a:ext uri="{FF2B5EF4-FFF2-40B4-BE49-F238E27FC236}">
                <a16:creationId xmlns:a16="http://schemas.microsoft.com/office/drawing/2014/main" id="{E45590D6-6559-C4D1-5C78-0B630B7FB1E6}"/>
              </a:ext>
            </a:extLst>
          </p:cNvPr>
          <p:cNvSpPr>
            <a:spLocks noGrp="1"/>
          </p:cNvSpPr>
          <p:nvPr>
            <p:ph type="title"/>
          </p:nvPr>
        </p:nvSpPr>
        <p:spPr/>
        <p:txBody>
          <a:bodyPr/>
          <a:lstStyle/>
          <a:p>
            <a:r>
              <a:rPr lang="en-US" dirty="0"/>
              <a:t>Analysis from the Result</a:t>
            </a:r>
            <a:endParaRPr lang="en-IN" dirty="0"/>
          </a:p>
        </p:txBody>
      </p:sp>
      <p:sp>
        <p:nvSpPr>
          <p:cNvPr id="7" name="TextBox 6">
            <a:extLst>
              <a:ext uri="{FF2B5EF4-FFF2-40B4-BE49-F238E27FC236}">
                <a16:creationId xmlns:a16="http://schemas.microsoft.com/office/drawing/2014/main" id="{75CA7C66-7DB2-FA8E-8187-4B84E47CA9DF}"/>
              </a:ext>
            </a:extLst>
          </p:cNvPr>
          <p:cNvSpPr txBox="1"/>
          <p:nvPr/>
        </p:nvSpPr>
        <p:spPr>
          <a:xfrm>
            <a:off x="1056640" y="1828800"/>
            <a:ext cx="7252052" cy="35548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500" dirty="0"/>
              <a:t>The consistent decrease in training loss throughout epochs indicates successful model learning and convergence, essential for accurate caption generation.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5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500" dirty="0"/>
              <a:t>Monitoring changes in BLEU scores over epochs offers valuable insights into linguistic performance, enabling adjustments to improve caption quality.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5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500" dirty="0"/>
              <a:t>Assessing factors like pronunciation accuracy and coherence of generated speech provides a qualitative measure of the system's effectiveness in converting captions to audio.</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5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500" dirty="0"/>
              <a:t>Comparing BLEU scores at different epoch intervals helps determine the ideal training duration, balancing model performance and computational </a:t>
            </a:r>
            <a:r>
              <a:rPr lang="en-US" sz="1500"/>
              <a:t>resources.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5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500" dirty="0"/>
              <a:t>Evaluating generated captions for contextual relevance and semantic accuracy provides nuanced insights into the system's proficiency and areas for refinement.</a:t>
            </a:r>
            <a:endParaRPr kumimoji="0" lang="en-IN" sz="15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685274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96E9-382B-B84C-AAC3-46A960F0BB12}"/>
              </a:ext>
            </a:extLst>
          </p:cNvPr>
          <p:cNvSpPr>
            <a:spLocks noGrp="1"/>
          </p:cNvSpPr>
          <p:nvPr>
            <p:ph type="title"/>
          </p:nvPr>
        </p:nvSpPr>
        <p:spPr>
          <a:xfrm>
            <a:off x="381001" y="955885"/>
            <a:ext cx="8229600" cy="740439"/>
          </a:xfrm>
        </p:spPr>
        <p:txBody>
          <a:bodyPr/>
          <a:lstStyle/>
          <a:p>
            <a:r>
              <a:rPr lang="en-US" sz="3200" dirty="0">
                <a:latin typeface="Times New Roman"/>
                <a:cs typeface="Times New Roman"/>
                <a:sym typeface="Times New Roman"/>
              </a:rPr>
              <a:t>Timeline</a:t>
            </a:r>
          </a:p>
        </p:txBody>
      </p:sp>
      <p:graphicFrame>
        <p:nvGraphicFramePr>
          <p:cNvPr id="3" name="Diagram 2">
            <a:extLst>
              <a:ext uri="{FF2B5EF4-FFF2-40B4-BE49-F238E27FC236}">
                <a16:creationId xmlns:a16="http://schemas.microsoft.com/office/drawing/2014/main" id="{8A60269A-FA76-F14A-9D24-81B24F1694DD}"/>
              </a:ext>
            </a:extLst>
          </p:cNvPr>
          <p:cNvGraphicFramePr/>
          <p:nvPr>
            <p:extLst>
              <p:ext uri="{D42A27DB-BD31-4B8C-83A1-F6EECF244321}">
                <p14:modId xmlns:p14="http://schemas.microsoft.com/office/powerpoint/2010/main" val="3607236126"/>
              </p:ext>
            </p:extLst>
          </p:nvPr>
        </p:nvGraphicFramePr>
        <p:xfrm>
          <a:off x="143436" y="1532966"/>
          <a:ext cx="8794376" cy="478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0FACD9C-967E-6147-9271-D86550BAFC15}"/>
              </a:ext>
            </a:extLst>
          </p:cNvPr>
          <p:cNvSpPr>
            <a:spLocks noGrp="1"/>
          </p:cNvSpPr>
          <p:nvPr>
            <p:ph type="sldNum" sz="quarter" idx="2"/>
          </p:nvPr>
        </p:nvSpPr>
        <p:spPr/>
        <p:txBody>
          <a:bodyPr/>
          <a:lstStyle/>
          <a:p>
            <a:fld id="{86CB4B4D-7CA3-9044-876B-883B54F8677D}" type="slidenum">
              <a:rPr lang="en-IN" smtClean="0"/>
              <a:t>29</a:t>
            </a:fld>
            <a:endParaRPr lang="en-IN"/>
          </a:p>
        </p:txBody>
      </p:sp>
    </p:spTree>
    <p:extLst>
      <p:ext uri="{BB962C8B-B14F-4D97-AF65-F5344CB8AC3E}">
        <p14:creationId xmlns:p14="http://schemas.microsoft.com/office/powerpoint/2010/main" val="12076176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141" name="Content"/>
          <p:cNvSpPr txBox="1">
            <a:spLocks noGrp="1"/>
          </p:cNvSpPr>
          <p:nvPr>
            <p:ph type="title"/>
          </p:nvPr>
        </p:nvSpPr>
        <p:spPr>
          <a:xfrm>
            <a:off x="635176" y="568602"/>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Problem</a:t>
            </a:r>
            <a:r>
              <a:rPr lang="en-IN" dirty="0"/>
              <a:t>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5" name="TextBox 4">
            <a:extLst>
              <a:ext uri="{FF2B5EF4-FFF2-40B4-BE49-F238E27FC236}">
                <a16:creationId xmlns:a16="http://schemas.microsoft.com/office/drawing/2014/main" id="{24103B4B-26F4-A9B5-505E-1146D69303E8}"/>
              </a:ext>
            </a:extLst>
          </p:cNvPr>
          <p:cNvSpPr txBox="1"/>
          <p:nvPr/>
        </p:nvSpPr>
        <p:spPr>
          <a:xfrm>
            <a:off x="736688" y="1442004"/>
            <a:ext cx="7772400" cy="4739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600" b="1" dirty="0">
                <a:latin typeface="Times New Roman" panose="02020603050405020304" pitchFamily="18" charset="0"/>
                <a:cs typeface="Times New Roman" panose="02020603050405020304" pitchFamily="18" charset="0"/>
              </a:rPr>
              <a:t>Problem Statement</a:t>
            </a:r>
            <a:r>
              <a:rPr lang="en-US" sz="1600" dirty="0">
                <a:latin typeface="Times New Roman" panose="02020603050405020304" pitchFamily="18" charset="0"/>
                <a:cs typeface="Times New Roman" panose="02020603050405020304" pitchFamily="18" charset="0"/>
              </a:rPr>
              <a:t>: Limited Accessibility for Visually Impaired Individuals</a:t>
            </a:r>
          </a:p>
          <a:p>
            <a:pPr algn="just"/>
            <a:r>
              <a:rPr lang="en-US" sz="1600" dirty="0">
                <a:latin typeface="Times New Roman" panose="02020603050405020304" pitchFamily="18" charset="0"/>
                <a:cs typeface="Times New Roman" panose="02020603050405020304" pitchFamily="18" charset="0"/>
              </a:rPr>
              <a:t>  - Traditional digital media heavily relies on visual elements.</a:t>
            </a:r>
          </a:p>
          <a:p>
            <a:pPr algn="just"/>
            <a:r>
              <a:rPr lang="en-US" sz="1600" dirty="0">
                <a:latin typeface="Times New Roman" panose="02020603050405020304" pitchFamily="18" charset="0"/>
                <a:cs typeface="Times New Roman" panose="02020603050405020304" pitchFamily="18" charset="0"/>
              </a:rPr>
              <a:t>  - Excludes individuals relying on auditory means for information.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Challenges</a:t>
            </a:r>
            <a:r>
              <a:rPr lang="en-US" sz="1600" dirty="0">
                <a:latin typeface="Times New Roman" panose="02020603050405020304" pitchFamily="18" charset="0"/>
                <a:cs typeface="Times New Roman" panose="02020603050405020304" pitchFamily="18" charset="0"/>
              </a:rPr>
              <a:t>: Lack of Efficient Solutions for Audio Descriptions</a:t>
            </a:r>
          </a:p>
          <a:p>
            <a:pPr algn="just"/>
            <a:r>
              <a:rPr lang="en-US" sz="1600" dirty="0">
                <a:latin typeface="Times New Roman" panose="02020603050405020304" pitchFamily="18" charset="0"/>
                <a:cs typeface="Times New Roman" panose="02020603050405020304" pitchFamily="18" charset="0"/>
              </a:rPr>
              <a:t>  - Inadequate tools to convert visual content into accessible audio descriptions.</a:t>
            </a:r>
          </a:p>
          <a:p>
            <a:pPr algn="just"/>
            <a:r>
              <a:rPr lang="en-US" sz="1600" dirty="0">
                <a:latin typeface="Times New Roman" panose="02020603050405020304" pitchFamily="18" charset="0"/>
                <a:cs typeface="Times New Roman" panose="02020603050405020304" pitchFamily="18" charset="0"/>
              </a:rPr>
              <a:t>  - Dependency on sighted assistance for information and entertainment.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Project Objective:</a:t>
            </a:r>
          </a:p>
          <a:p>
            <a:pPr algn="just"/>
            <a:r>
              <a:rPr lang="en-US" sz="1600" dirty="0">
                <a:latin typeface="Times New Roman" panose="02020603050405020304" pitchFamily="18" charset="0"/>
                <a:cs typeface="Times New Roman" panose="02020603050405020304" pitchFamily="18" charset="0"/>
              </a:rPr>
              <a:t>  - Develop a technology-driven solution.</a:t>
            </a:r>
          </a:p>
          <a:p>
            <a:pPr algn="just"/>
            <a:r>
              <a:rPr lang="en-US" sz="1600" dirty="0">
                <a:latin typeface="Times New Roman" panose="02020603050405020304" pitchFamily="18" charset="0"/>
                <a:cs typeface="Times New Roman" panose="02020603050405020304" pitchFamily="18" charset="0"/>
              </a:rPr>
              <a:t>  - Seamlessly convert images into audio descriptions.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Goals</a:t>
            </a:r>
            <a:r>
              <a:rPr lang="en-US"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  - Bridge the accessibility gap for visually impaired individuals.</a:t>
            </a:r>
          </a:p>
          <a:p>
            <a:pPr algn="just"/>
            <a:r>
              <a:rPr lang="en-US" sz="1600" dirty="0">
                <a:latin typeface="Times New Roman" panose="02020603050405020304" pitchFamily="18" charset="0"/>
                <a:cs typeface="Times New Roman" panose="02020603050405020304" pitchFamily="18" charset="0"/>
              </a:rPr>
              <a:t>  - Enhance independence and inclusivity.</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Outcome</a:t>
            </a:r>
            <a:r>
              <a:rPr lang="en-US"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  - Improved independence and inclusivity for the visually impaired community.</a:t>
            </a:r>
          </a:p>
          <a:p>
            <a:pPr algn="just"/>
            <a:r>
              <a:rPr lang="en-US" sz="1600" dirty="0">
                <a:latin typeface="Times New Roman" panose="02020603050405020304" pitchFamily="18" charset="0"/>
                <a:cs typeface="Times New Roman" panose="02020603050405020304" pitchFamily="18" charset="0"/>
              </a:rPr>
              <a:t>  - Address the information gap through efficient audio description technology.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a:cs typeface="Times New Roman"/>
              </a:rPr>
              <a:t>Challenges</a:t>
            </a:r>
            <a:endParaRPr lang="en-IN" sz="3200" dirty="0">
              <a:latin typeface="Times New Roman"/>
              <a:cs typeface="Times New Roman"/>
            </a:endParaRPr>
          </a:p>
        </p:txBody>
      </p:sp>
      <p:sp>
        <p:nvSpPr>
          <p:cNvPr id="3" name="Slide Number Placeholder 2">
            <a:extLst>
              <a:ext uri="{FF2B5EF4-FFF2-40B4-BE49-F238E27FC236}">
                <a16:creationId xmlns:a16="http://schemas.microsoft.com/office/drawing/2014/main" id="{3068D77C-120F-6344-B7B5-1FCADC3AAC31}"/>
              </a:ext>
            </a:extLst>
          </p:cNvPr>
          <p:cNvSpPr>
            <a:spLocks noGrp="1"/>
          </p:cNvSpPr>
          <p:nvPr>
            <p:ph type="sldNum" sz="quarter" idx="2"/>
          </p:nvPr>
        </p:nvSpPr>
        <p:spPr/>
        <p:txBody>
          <a:bodyPr/>
          <a:lstStyle/>
          <a:p>
            <a:fld id="{86CB4B4D-7CA3-9044-876B-883B54F8677D}" type="slidenum">
              <a:rPr lang="en-IN" smtClean="0"/>
              <a:t>30</a:t>
            </a:fld>
            <a:endParaRPr lang="en-IN"/>
          </a:p>
        </p:txBody>
      </p:sp>
      <p:sp>
        <p:nvSpPr>
          <p:cNvPr id="4" name="TextBox 3">
            <a:extLst>
              <a:ext uri="{FF2B5EF4-FFF2-40B4-BE49-F238E27FC236}">
                <a16:creationId xmlns:a16="http://schemas.microsoft.com/office/drawing/2014/main" id="{97E22ED1-17BA-60A8-BDDA-913B01D5B34D}"/>
              </a:ext>
            </a:extLst>
          </p:cNvPr>
          <p:cNvSpPr txBox="1"/>
          <p:nvPr/>
        </p:nvSpPr>
        <p:spPr>
          <a:xfrm>
            <a:off x="1068290" y="2240921"/>
            <a:ext cx="4606370"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cs typeface="Segoe UI"/>
              </a:rPr>
              <a:t>Training and Testing</a:t>
            </a:r>
          </a:p>
          <a:p>
            <a:pPr marL="285750" indent="-285750">
              <a:buFont typeface="Arial" panose="020B0604020202020204" pitchFamily="34" charset="0"/>
              <a:buChar char="•"/>
            </a:pPr>
            <a:endParaRPr lang="en-US" sz="2000" dirty="0">
              <a:cs typeface="Segoe UI"/>
            </a:endParaRPr>
          </a:p>
          <a:p>
            <a:pPr marL="285750" indent="-285750">
              <a:buFont typeface="Arial" panose="020B0604020202020204" pitchFamily="34" charset="0"/>
              <a:buChar char="•"/>
            </a:pPr>
            <a:r>
              <a:rPr lang="en-US" sz="2000" dirty="0">
                <a:cs typeface="Segoe UI"/>
              </a:rPr>
              <a:t>Computation Resources</a:t>
            </a:r>
          </a:p>
          <a:p>
            <a:pPr marL="285750" indent="-285750">
              <a:buFont typeface="Arial" panose="020B0604020202020204" pitchFamily="34" charset="0"/>
              <a:buChar char="•"/>
            </a:pPr>
            <a:endParaRPr lang="en-US" sz="2000" dirty="0">
              <a:cs typeface="Segoe UI"/>
            </a:endParaRPr>
          </a:p>
          <a:p>
            <a:pPr marL="285750" indent="-285750">
              <a:buFont typeface="Arial" panose="020B0604020202020204" pitchFamily="34" charset="0"/>
              <a:buChar char="•"/>
            </a:pPr>
            <a:r>
              <a:rPr lang="en-US" sz="2000" dirty="0">
                <a:cs typeface="Segoe UI"/>
              </a:rPr>
              <a:t>Scalability and Efficiency</a:t>
            </a:r>
          </a:p>
          <a:p>
            <a:pPr marL="285750" indent="-285750">
              <a:buFont typeface="Arial" panose="020B0604020202020204" pitchFamily="34" charset="0"/>
              <a:buChar char="•"/>
            </a:pPr>
            <a:endParaRPr lang="en-US" sz="2000" dirty="0">
              <a:cs typeface="Segoe UI"/>
            </a:endParaRPr>
          </a:p>
          <a:p>
            <a:pPr marL="285750" indent="-285750">
              <a:buFont typeface="Arial" panose="020B0604020202020204" pitchFamily="34" charset="0"/>
              <a:buChar char="•"/>
            </a:pPr>
            <a:r>
              <a:rPr lang="en-US" sz="2000" dirty="0">
                <a:cs typeface="Segoe UI"/>
              </a:rPr>
              <a:t>Diversity of Visual Content</a:t>
            </a:r>
          </a:p>
        </p:txBody>
      </p:sp>
    </p:spTree>
    <p:extLst>
      <p:ext uri="{BB962C8B-B14F-4D97-AF65-F5344CB8AC3E}">
        <p14:creationId xmlns:p14="http://schemas.microsoft.com/office/powerpoint/2010/main" val="238044536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a:cs typeface="Times New Roman"/>
              </a:rPr>
              <a:t>Conclusion</a:t>
            </a:r>
            <a:endParaRPr lang="en-IN" sz="3200" dirty="0">
              <a:latin typeface="Times New Roman"/>
              <a:cs typeface="Times New Roman"/>
            </a:endParaRPr>
          </a:p>
        </p:txBody>
      </p:sp>
      <p:sp>
        <p:nvSpPr>
          <p:cNvPr id="3" name="Slide Number Placeholder 2">
            <a:extLst>
              <a:ext uri="{FF2B5EF4-FFF2-40B4-BE49-F238E27FC236}">
                <a16:creationId xmlns:a16="http://schemas.microsoft.com/office/drawing/2014/main" id="{3068D77C-120F-6344-B7B5-1FCADC3AAC31}"/>
              </a:ext>
            </a:extLst>
          </p:cNvPr>
          <p:cNvSpPr>
            <a:spLocks noGrp="1"/>
          </p:cNvSpPr>
          <p:nvPr>
            <p:ph type="sldNum" sz="quarter" idx="2"/>
          </p:nvPr>
        </p:nvSpPr>
        <p:spPr/>
        <p:txBody>
          <a:bodyPr/>
          <a:lstStyle/>
          <a:p>
            <a:fld id="{86CB4B4D-7CA3-9044-876B-883B54F8677D}" type="slidenum">
              <a:rPr lang="en-IN" smtClean="0"/>
              <a:t>31</a:t>
            </a:fld>
            <a:endParaRPr lang="en-IN"/>
          </a:p>
        </p:txBody>
      </p:sp>
      <p:sp>
        <p:nvSpPr>
          <p:cNvPr id="7" name="TextBox 6">
            <a:extLst>
              <a:ext uri="{FF2B5EF4-FFF2-40B4-BE49-F238E27FC236}">
                <a16:creationId xmlns:a16="http://schemas.microsoft.com/office/drawing/2014/main" id="{6AFD9A5C-032E-4CBE-CBFC-288B93E5FF5A}"/>
              </a:ext>
            </a:extLst>
          </p:cNvPr>
          <p:cNvSpPr txBox="1"/>
          <p:nvPr/>
        </p:nvSpPr>
        <p:spPr>
          <a:xfrm>
            <a:off x="765110" y="2142309"/>
            <a:ext cx="7464490" cy="4031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en-US" sz="1600" dirty="0"/>
              <a:t>Substantial advancement in addressing accessibility challenges for visually impaired individuals.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Compared to previous project, our approach excels in </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285750" indent="-285750" algn="just">
              <a:buFont typeface="Arial" panose="020B0604020202020204" pitchFamily="34" charset="0"/>
              <a:buChar char="•"/>
            </a:pPr>
            <a:r>
              <a:rPr lang="en-US" sz="1600" dirty="0"/>
              <a:t>We combine cutting-edge deep learning techniques, extensive dataset utilization, and user feedback to provide a more efficient and user-centric solution.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Offering visually impaired individuals a level of independence and inclusivity previously unattainable.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Enhancing the lives of the visually impaired community.</a:t>
            </a:r>
            <a:endParaRPr lang="en-IN" sz="1600" dirty="0"/>
          </a:p>
        </p:txBody>
      </p:sp>
      <p:sp>
        <p:nvSpPr>
          <p:cNvPr id="4" name="TextBox 3">
            <a:extLst>
              <a:ext uri="{FF2B5EF4-FFF2-40B4-BE49-F238E27FC236}">
                <a16:creationId xmlns:a16="http://schemas.microsoft.com/office/drawing/2014/main" id="{87EB3A73-EBD0-5DAC-D72C-D4A15A800D90}"/>
              </a:ext>
            </a:extLst>
          </p:cNvPr>
          <p:cNvSpPr txBox="1"/>
          <p:nvPr/>
        </p:nvSpPr>
        <p:spPr>
          <a:xfrm>
            <a:off x="1863524" y="3327250"/>
            <a:ext cx="611989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2" indent="-285750">
              <a:buFont typeface="Wingdings" panose="05000000000000000000" pitchFamily="2" charset="2"/>
              <a:buChar char="§"/>
            </a:pPr>
            <a:r>
              <a:rPr lang="en-US" sz="1600" dirty="0"/>
              <a:t>Accuracy</a:t>
            </a:r>
          </a:p>
          <a:p>
            <a:pPr marL="285750" lvl="2" indent="-285750">
              <a:buFont typeface="Wingdings" panose="05000000000000000000" pitchFamily="2" charset="2"/>
              <a:buChar char="§"/>
            </a:pPr>
            <a:r>
              <a:rPr lang="en-US" sz="1600" dirty="0"/>
              <a:t>Quality and </a:t>
            </a:r>
          </a:p>
          <a:p>
            <a:pPr marL="285750" lvl="2" indent="-285750">
              <a:buFont typeface="Wingdings" panose="05000000000000000000" pitchFamily="2" charset="2"/>
              <a:buChar char="§"/>
            </a:pPr>
            <a:r>
              <a:rPr lang="en-US" sz="1600" dirty="0"/>
              <a:t>Significantly better results, because of extensive dataset utilization</a:t>
            </a:r>
          </a:p>
        </p:txBody>
      </p:sp>
    </p:spTree>
    <p:extLst>
      <p:ext uri="{BB962C8B-B14F-4D97-AF65-F5344CB8AC3E}">
        <p14:creationId xmlns:p14="http://schemas.microsoft.com/office/powerpoint/2010/main" val="320774424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543682" y="1709887"/>
            <a:ext cx="8255084"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GB" b="0" dirty="0">
                <a:solidFill>
                  <a:srgbClr val="222222"/>
                </a:solidFill>
                <a:effectLst/>
                <a:latin typeface="Times New Roman" panose="02020603050405020304" pitchFamily="18" charset="0"/>
                <a:cs typeface="Times New Roman" panose="02020603050405020304" pitchFamily="18" charset="0"/>
              </a:rPr>
              <a:t>[1] </a:t>
            </a:r>
            <a:r>
              <a:rPr lang="en-US" b="0" dirty="0">
                <a:solidFill>
                  <a:srgbClr val="222222"/>
                </a:solidFill>
                <a:effectLst/>
                <a:latin typeface="Times New Roman" panose="02020603050405020304" pitchFamily="18" charset="0"/>
                <a:cs typeface="Times New Roman" panose="02020603050405020304" pitchFamily="18" charset="0"/>
              </a:rPr>
              <a:t>R. Sriram, R. </a:t>
            </a:r>
            <a:r>
              <a:rPr lang="en-US" b="0" dirty="0" err="1">
                <a:solidFill>
                  <a:srgbClr val="222222"/>
                </a:solidFill>
                <a:effectLst/>
                <a:latin typeface="Times New Roman" panose="02020603050405020304" pitchFamily="18" charset="0"/>
                <a:cs typeface="Times New Roman" panose="02020603050405020304" pitchFamily="18" charset="0"/>
              </a:rPr>
              <a:t>Haralalka</a:t>
            </a:r>
            <a:r>
              <a:rPr lang="en-US" b="0" dirty="0">
                <a:solidFill>
                  <a:srgbClr val="222222"/>
                </a:solidFill>
                <a:effectLst/>
                <a:latin typeface="Times New Roman" panose="02020603050405020304" pitchFamily="18" charset="0"/>
                <a:cs typeface="Times New Roman" panose="02020603050405020304" pitchFamily="18" charset="0"/>
              </a:rPr>
              <a:t> and J. R, "Image to Audio Captioning for the Visually Impaired," 2023 </a:t>
            </a:r>
          </a:p>
          <a:p>
            <a:pPr algn="just"/>
            <a:r>
              <a:rPr lang="en-US" b="0" dirty="0">
                <a:solidFill>
                  <a:srgbClr val="222222"/>
                </a:solidFill>
                <a:effectLst/>
                <a:latin typeface="Times New Roman" panose="02020603050405020304" pitchFamily="18" charset="0"/>
                <a:cs typeface="Times New Roman" panose="02020603050405020304" pitchFamily="18" charset="0"/>
              </a:rPr>
              <a:t>International Conference on Recent Advances in Science and Engineering Technology </a:t>
            </a:r>
          </a:p>
          <a:p>
            <a:pPr algn="just"/>
            <a:r>
              <a:rPr lang="en-US" b="0" dirty="0">
                <a:solidFill>
                  <a:srgbClr val="222222"/>
                </a:solidFill>
                <a:effectLst/>
                <a:latin typeface="Times New Roman" panose="02020603050405020304" pitchFamily="18" charset="0"/>
                <a:cs typeface="Times New Roman" panose="02020603050405020304" pitchFamily="18" charset="0"/>
              </a:rPr>
              <a:t>(ICRASET), B G NAGARA, </a:t>
            </a:r>
            <a:r>
              <a:rPr lang="pt-BR" dirty="0"/>
              <a:t>India, 2023, pp. 1-5, doi:</a:t>
            </a:r>
            <a:r>
              <a:rPr lang="en-US" b="0" dirty="0">
                <a:solidFill>
                  <a:srgbClr val="222222"/>
                </a:solidFill>
                <a:effectLst/>
                <a:latin typeface="Times New Roman" panose="02020603050405020304" pitchFamily="18" charset="0"/>
                <a:cs typeface="Times New Roman" panose="02020603050405020304" pitchFamily="18" charset="0"/>
              </a:rPr>
              <a:t>10.1109/ICRASET59632.2023.10420357.</a:t>
            </a:r>
          </a:p>
          <a:p>
            <a:pPr algn="just"/>
            <a:endParaRPr lang="en-GB" dirty="0">
              <a:solidFill>
                <a:srgbClr val="222222"/>
              </a:solidFill>
              <a:latin typeface="Times New Roman" panose="02020603050405020304" pitchFamily="18" charset="0"/>
              <a:cs typeface="Times New Roman" panose="02020603050405020304" pitchFamily="18" charset="0"/>
            </a:endParaRPr>
          </a:p>
          <a:p>
            <a:pPr algn="just"/>
            <a:r>
              <a:rPr lang="en-GB" dirty="0">
                <a:solidFill>
                  <a:srgbClr val="222222"/>
                </a:solidFill>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E. </a:t>
            </a:r>
            <a:r>
              <a:rPr lang="en-US" dirty="0" err="1">
                <a:latin typeface="Times New Roman" panose="02020603050405020304" pitchFamily="18" charset="0"/>
                <a:cs typeface="Times New Roman" panose="02020603050405020304" pitchFamily="18" charset="0"/>
              </a:rPr>
              <a:t>Mulyanto</a:t>
            </a:r>
            <a:r>
              <a:rPr lang="en-US" dirty="0">
                <a:latin typeface="Times New Roman" panose="02020603050405020304" pitchFamily="18" charset="0"/>
                <a:cs typeface="Times New Roman" panose="02020603050405020304" pitchFamily="18" charset="0"/>
              </a:rPr>
              <a:t>, E. I. Setiawan, E. M. </a:t>
            </a:r>
            <a:r>
              <a:rPr lang="en-US" dirty="0" err="1">
                <a:latin typeface="Times New Roman" panose="02020603050405020304" pitchFamily="18" charset="0"/>
                <a:cs typeface="Times New Roman" panose="02020603050405020304" pitchFamily="18" charset="0"/>
              </a:rPr>
              <a:t>Yuniarno</a:t>
            </a:r>
            <a:r>
              <a:rPr lang="en-US" dirty="0">
                <a:latin typeface="Times New Roman" panose="02020603050405020304" pitchFamily="18" charset="0"/>
                <a:cs typeface="Times New Roman" panose="02020603050405020304" pitchFamily="18" charset="0"/>
              </a:rPr>
              <a:t> and M. H. Purnomo, "Automatic </a:t>
            </a:r>
          </a:p>
          <a:p>
            <a:pPr algn="just"/>
            <a:r>
              <a:rPr lang="en-US" dirty="0">
                <a:latin typeface="Times New Roman" panose="02020603050405020304" pitchFamily="18" charset="0"/>
                <a:cs typeface="Times New Roman" panose="02020603050405020304" pitchFamily="18" charset="0"/>
              </a:rPr>
              <a:t>Indonesian Image Caption Generation using CNN-LSTM Model and FEEH-ID </a:t>
            </a:r>
          </a:p>
          <a:p>
            <a:pPr algn="just"/>
            <a:r>
              <a:rPr lang="en-US" dirty="0">
                <a:latin typeface="Times New Roman" panose="02020603050405020304" pitchFamily="18" charset="0"/>
                <a:cs typeface="Times New Roman" panose="02020603050405020304" pitchFamily="18" charset="0"/>
              </a:rPr>
              <a:t>Dataset," 2019 IEEE International Conference on Computational Intelligence and Virtual Environments for Measurement Systems and Applications (CIVEMSA), Tianjin, China, 2019, pp. 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10.1109/CIVEMSA45640.2019.9071632.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[3] J. Sudhakar, V. V. Iyer and S. T. Sharmila, "Image Caption Generation using Deep </a:t>
            </a:r>
          </a:p>
          <a:p>
            <a:pPr algn="just"/>
            <a:r>
              <a:rPr lang="en-US" dirty="0">
                <a:latin typeface="Times New Roman" panose="02020603050405020304" pitchFamily="18" charset="0"/>
                <a:cs typeface="Times New Roman" panose="02020603050405020304" pitchFamily="18" charset="0"/>
              </a:rPr>
              <a:t>Neural Networks," 2022 International Conference for Advancement in Technology (ICONAT), Goa, India, 2022, pp. 1-3,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10.1109/ICONAT53423.2022.9726074.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[4] S. Rao, S. Santhosh, K. Preethi Salian, T. Chidananda, </a:t>
            </a:r>
            <a:r>
              <a:rPr lang="en-US" dirty="0" err="1">
                <a:latin typeface="Times New Roman" panose="02020603050405020304" pitchFamily="18" charset="0"/>
                <a:cs typeface="Times New Roman" panose="02020603050405020304" pitchFamily="18" charset="0"/>
              </a:rPr>
              <a:t>Prathyakshini</a:t>
            </a:r>
            <a:r>
              <a:rPr lang="en-US" dirty="0">
                <a:latin typeface="Times New Roman" panose="02020603050405020304" pitchFamily="18" charset="0"/>
                <a:cs typeface="Times New Roman" panose="02020603050405020304" pitchFamily="18" charset="0"/>
              </a:rPr>
              <a:t> and S. Sandeep Kumar, "A Novel Approach to Generate the Captions for Images with Deep Learning using CNN and LSTM Model," 2022 International Conference on Distributed Computing, VLSI, Electrical Circuits and Robotics ( DISCOVER), Shivamogga, India, 2022, pp. 176-179,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10.1109/DISCOVER55800.2022.9974750.</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A6D31-D71A-5B11-19D3-B06A7B5CF797}"/>
            </a:ext>
          </a:extLst>
        </p:cNvPr>
        <p:cNvGrpSpPr/>
        <p:nvPr/>
      </p:nvGrpSpPr>
      <p:grpSpPr>
        <a:xfrm>
          <a:off x="0" y="0"/>
          <a:ext cx="0" cy="0"/>
          <a:chOff x="0" y="0"/>
          <a:chExt cx="0" cy="0"/>
        </a:xfrm>
      </p:grpSpPr>
      <p:sp>
        <p:nvSpPr>
          <p:cNvPr id="207" name="Slide Number">
            <a:extLst>
              <a:ext uri="{FF2B5EF4-FFF2-40B4-BE49-F238E27FC236}">
                <a16:creationId xmlns:a16="http://schemas.microsoft.com/office/drawing/2014/main" id="{1F8B33E0-52BE-5A65-52FA-6B2011CA4734}"/>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33</a:t>
            </a:fld>
            <a:endParaRPr/>
          </a:p>
        </p:txBody>
      </p:sp>
      <p:sp>
        <p:nvSpPr>
          <p:cNvPr id="210" name="References">
            <a:extLst>
              <a:ext uri="{FF2B5EF4-FFF2-40B4-BE49-F238E27FC236}">
                <a16:creationId xmlns:a16="http://schemas.microsoft.com/office/drawing/2014/main" id="{02BA0505-C849-8ACA-5116-DCA211E4CA5C}"/>
              </a:ext>
            </a:extLst>
          </p:cNvPr>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8707D713-8E97-420C-D7FA-112D21859EB4}"/>
              </a:ext>
            </a:extLst>
          </p:cNvPr>
          <p:cNvSpPr txBox="1"/>
          <p:nvPr/>
        </p:nvSpPr>
        <p:spPr>
          <a:xfrm>
            <a:off x="543682" y="1951934"/>
            <a:ext cx="825508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latin typeface="Times New Roman" panose="02020603050405020304" pitchFamily="18" charset="0"/>
                <a:cs typeface="Times New Roman" panose="02020603050405020304" pitchFamily="18" charset="0"/>
              </a:rPr>
              <a:t>[5] R. K, S. N. K. N, S. A. R. S and K. G. R, "Deep Learning Based Voice Assistant for the Visually Impaired," 2021 Second International Conference on Electronics and Sustainable Communication Systems (ICESC), Coimbatore, India, 2021, pp. 1627-1633,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10.1109/ICESC51422.2021.9532661.</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 A. S. Alva, R. Nayana, N. Raza, G. S. </a:t>
            </a:r>
            <a:r>
              <a:rPr lang="en-US" dirty="0" err="1">
                <a:latin typeface="Times New Roman" panose="02020603050405020304" pitchFamily="18" charset="0"/>
                <a:cs typeface="Times New Roman" panose="02020603050405020304" pitchFamily="18" charset="0"/>
              </a:rPr>
              <a:t>Sampatrao</a:t>
            </a:r>
            <a:r>
              <a:rPr lang="en-US" dirty="0">
                <a:latin typeface="Times New Roman" panose="02020603050405020304" pitchFamily="18" charset="0"/>
                <a:cs typeface="Times New Roman" panose="02020603050405020304" pitchFamily="18" charset="0"/>
              </a:rPr>
              <a:t> and K. B. S. Reddy, "Object Detection and Video </a:t>
            </a:r>
            <a:r>
              <a:rPr lang="en-US" dirty="0" err="1">
                <a:latin typeface="Times New Roman" panose="02020603050405020304" pitchFamily="18" charset="0"/>
                <a:cs typeface="Times New Roman" panose="02020603050405020304" pitchFamily="18" charset="0"/>
              </a:rPr>
              <a:t>Analyser</a:t>
            </a:r>
            <a:r>
              <a:rPr lang="en-US" dirty="0">
                <a:latin typeface="Times New Roman" panose="02020603050405020304" pitchFamily="18" charset="0"/>
                <a:cs typeface="Times New Roman" panose="02020603050405020304" pitchFamily="18" charset="0"/>
              </a:rPr>
              <a:t> for the Visually Impaired," 2023 Third International Conference on Artificial Intelligence and Smart Energy (ICAIS), Coimbatore, India, 2023, pp. 1405-1412,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10.1109/ICAIS56108.2023.10073662.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V. V. N. V. </a:t>
            </a:r>
            <a:r>
              <a:rPr lang="en-US" dirty="0" err="1">
                <a:latin typeface="Times New Roman" panose="02020603050405020304" pitchFamily="18" charset="0"/>
                <a:cs typeface="Times New Roman" panose="02020603050405020304" pitchFamily="18" charset="0"/>
              </a:rPr>
              <a:t>Phani</a:t>
            </a:r>
            <a:r>
              <a:rPr lang="en-US" dirty="0">
                <a:latin typeface="Times New Roman" panose="02020603050405020304" pitchFamily="18" charset="0"/>
                <a:cs typeface="Times New Roman" panose="02020603050405020304" pitchFamily="18" charset="0"/>
              </a:rPr>
              <a:t> Kumar, V. </a:t>
            </a:r>
            <a:r>
              <a:rPr lang="en-US" dirty="0" err="1">
                <a:latin typeface="Times New Roman" panose="02020603050405020304" pitchFamily="18" charset="0"/>
                <a:cs typeface="Times New Roman" panose="02020603050405020304" pitchFamily="18" charset="0"/>
              </a:rPr>
              <a:t>Phani</a:t>
            </a:r>
            <a:r>
              <a:rPr lang="en-US" dirty="0">
                <a:latin typeface="Times New Roman" panose="02020603050405020304" pitchFamily="18" charset="0"/>
                <a:cs typeface="Times New Roman" panose="02020603050405020304" pitchFamily="18" charset="0"/>
              </a:rPr>
              <a:t> Teja, A. R. Kumar, V. Harshavardhan and U. </a:t>
            </a:r>
            <a:r>
              <a:rPr lang="en-US" dirty="0" err="1">
                <a:latin typeface="Times New Roman" panose="02020603050405020304" pitchFamily="18" charset="0"/>
                <a:cs typeface="Times New Roman" panose="02020603050405020304" pitchFamily="18" charset="0"/>
              </a:rPr>
              <a:t>Sahith</a:t>
            </a:r>
            <a:r>
              <a:rPr lang="en-US" dirty="0">
                <a:latin typeface="Times New Roman" panose="02020603050405020304" pitchFamily="18" charset="0"/>
                <a:cs typeface="Times New Roman" panose="02020603050405020304" pitchFamily="18" charset="0"/>
              </a:rPr>
              <a:t>, "Image Summarizer for the Visually Impaired Using Deep Learning," 2021 International Conference on System, Computation, Automation and Networking (ICSCAN), Puducherry, India, 2021, pp. 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10.1109/ICSCAN53069.2021.9526465.</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[8] F. Sharon, S. </a:t>
            </a:r>
            <a:r>
              <a:rPr lang="en-US" dirty="0" err="1">
                <a:latin typeface="Times New Roman" panose="02020603050405020304" pitchFamily="18" charset="0"/>
                <a:cs typeface="Times New Roman" panose="02020603050405020304" pitchFamily="18" charset="0"/>
              </a:rPr>
              <a:t>Sellamuthu</a:t>
            </a:r>
            <a:r>
              <a:rPr lang="en-US" dirty="0">
                <a:latin typeface="Times New Roman" panose="02020603050405020304" pitchFamily="18" charset="0"/>
                <a:cs typeface="Times New Roman" panose="02020603050405020304" pitchFamily="18" charset="0"/>
              </a:rPr>
              <a:t>, N. S and A. V, "Framework for Face recognition and Scene Description using Deep Learning for Visually Challenged people," 2023 International Conference on Emerging Research in Computational Science (ICERCS), Coimbatore, India, 2023, pp. 1-11,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10.1109/ICERCS57948.2023.10434146.</a:t>
            </a:r>
          </a:p>
        </p:txBody>
      </p:sp>
    </p:spTree>
    <p:extLst>
      <p:ext uri="{BB962C8B-B14F-4D97-AF65-F5344CB8AC3E}">
        <p14:creationId xmlns:p14="http://schemas.microsoft.com/office/powerpoint/2010/main" val="215505164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AE323-F92D-8D65-FC84-8BDA2DFCD214}"/>
            </a:ext>
          </a:extLst>
        </p:cNvPr>
        <p:cNvGrpSpPr/>
        <p:nvPr/>
      </p:nvGrpSpPr>
      <p:grpSpPr>
        <a:xfrm>
          <a:off x="0" y="0"/>
          <a:ext cx="0" cy="0"/>
          <a:chOff x="0" y="0"/>
          <a:chExt cx="0" cy="0"/>
        </a:xfrm>
      </p:grpSpPr>
      <p:sp>
        <p:nvSpPr>
          <p:cNvPr id="207" name="Slide Number">
            <a:extLst>
              <a:ext uri="{FF2B5EF4-FFF2-40B4-BE49-F238E27FC236}">
                <a16:creationId xmlns:a16="http://schemas.microsoft.com/office/drawing/2014/main" id="{1FFD3BC3-12AC-046C-C792-EC687404FDC2}"/>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34</a:t>
            </a:fld>
            <a:endParaRPr/>
          </a:p>
        </p:txBody>
      </p:sp>
      <p:sp>
        <p:nvSpPr>
          <p:cNvPr id="210" name="References">
            <a:extLst>
              <a:ext uri="{FF2B5EF4-FFF2-40B4-BE49-F238E27FC236}">
                <a16:creationId xmlns:a16="http://schemas.microsoft.com/office/drawing/2014/main" id="{CA7A0C8F-EA27-6686-C5E5-8CC17BD49FBA}"/>
              </a:ext>
            </a:extLst>
          </p:cNvPr>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DB187A94-A513-2BA8-468B-A45472654645}"/>
              </a:ext>
            </a:extLst>
          </p:cNvPr>
          <p:cNvSpPr txBox="1"/>
          <p:nvPr/>
        </p:nvSpPr>
        <p:spPr>
          <a:xfrm>
            <a:off x="507824" y="1978828"/>
            <a:ext cx="825508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latin typeface="Times New Roman" panose="02020603050405020304" pitchFamily="18" charset="0"/>
                <a:cs typeface="Times New Roman" panose="02020603050405020304" pitchFamily="18" charset="0"/>
              </a:rPr>
              <a:t>[9] A. </a:t>
            </a:r>
            <a:r>
              <a:rPr lang="en-US" dirty="0" err="1">
                <a:latin typeface="Times New Roman" panose="02020603050405020304" pitchFamily="18" charset="0"/>
                <a:cs typeface="Times New Roman" panose="02020603050405020304" pitchFamily="18" charset="0"/>
              </a:rPr>
              <a:t>Uriti</a:t>
            </a:r>
            <a:r>
              <a:rPr lang="en-US" dirty="0">
                <a:latin typeface="Times New Roman" panose="02020603050405020304" pitchFamily="18" charset="0"/>
                <a:cs typeface="Times New Roman" panose="02020603050405020304" pitchFamily="18" charset="0"/>
              </a:rPr>
              <a:t>, D. P. Kakarla, D. </a:t>
            </a:r>
            <a:r>
              <a:rPr lang="en-US" dirty="0" err="1">
                <a:latin typeface="Times New Roman" panose="02020603050405020304" pitchFamily="18" charset="0"/>
                <a:cs typeface="Times New Roman" panose="02020603050405020304" pitchFamily="18" charset="0"/>
              </a:rPr>
              <a:t>Jinugu</a:t>
            </a:r>
            <a:r>
              <a:rPr lang="en-US" dirty="0">
                <a:latin typeface="Times New Roman" panose="02020603050405020304" pitchFamily="18" charset="0"/>
                <a:cs typeface="Times New Roman" panose="02020603050405020304" pitchFamily="18" charset="0"/>
              </a:rPr>
              <a:t>, K. N. Silla, K. T. V. N. S. Sai Krishna and C. </a:t>
            </a:r>
            <a:r>
              <a:rPr lang="en-US" dirty="0" err="1">
                <a:latin typeface="Times New Roman" panose="02020603050405020304" pitchFamily="18" charset="0"/>
                <a:cs typeface="Times New Roman" panose="02020603050405020304" pitchFamily="18" charset="0"/>
              </a:rPr>
              <a:t>Anilkumar</a:t>
            </a:r>
            <a:r>
              <a:rPr lang="en-US" dirty="0">
                <a:latin typeface="Times New Roman" panose="02020603050405020304" pitchFamily="18" charset="0"/>
                <a:cs typeface="Times New Roman" panose="02020603050405020304" pitchFamily="18" charset="0"/>
              </a:rPr>
              <a:t>, "A Survey on Generating Audio with Captions for a Live Video using Neural Networks," 2023 International Conference on Sustainable Communication Networks and Application (ICSCNA), Theni, India, 2023, pp. 1012-1019,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10.1109/ICSCNA58489.2023.10370514.</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[10] G. Sumathi, D. V, M. M and A. T. Raj, "A Dynamic System to Assist Vision for Visually Challenged," 2022 8th International Conference on Smart Structures and Systems (ICSSS), Chennai, India, 2022, pp. 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10.1109/ICSSS54381.2022.9782184.</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[11] A. Verma, H. Saxena, M. Jaiswal and P. </a:t>
            </a:r>
            <a:r>
              <a:rPr lang="en-US" dirty="0" err="1">
                <a:latin typeface="Times New Roman" panose="02020603050405020304" pitchFamily="18" charset="0"/>
                <a:cs typeface="Times New Roman" panose="02020603050405020304" pitchFamily="18" charset="0"/>
              </a:rPr>
              <a:t>Tanwar</a:t>
            </a:r>
            <a:r>
              <a:rPr lang="en-US" dirty="0">
                <a:latin typeface="Times New Roman" panose="02020603050405020304" pitchFamily="18" charset="0"/>
                <a:cs typeface="Times New Roman" panose="02020603050405020304" pitchFamily="18" charset="0"/>
              </a:rPr>
              <a:t>, "Intelligence Embedded Image Caption Generator using LSTM based RNN Model," 2021 6th International Conference on Communication and Electronics Systems (ICCES), </a:t>
            </a:r>
            <a:r>
              <a:rPr lang="en-US" dirty="0" err="1">
                <a:latin typeface="Times New Roman" panose="02020603050405020304" pitchFamily="18" charset="0"/>
                <a:cs typeface="Times New Roman" panose="02020603050405020304" pitchFamily="18" charset="0"/>
              </a:rPr>
              <a:t>Coimbatre</a:t>
            </a:r>
            <a:r>
              <a:rPr lang="en-US" dirty="0">
                <a:latin typeface="Times New Roman" panose="02020603050405020304" pitchFamily="18" charset="0"/>
                <a:cs typeface="Times New Roman" panose="02020603050405020304" pitchFamily="18" charset="0"/>
              </a:rPr>
              <a:t>, India, 2021, pp. 963-967,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10.1109/ICCES51350.2021.9489253.</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[12] Jafar A. </a:t>
            </a:r>
            <a:r>
              <a:rPr lang="en-US" dirty="0" err="1">
                <a:latin typeface="Times New Roman" panose="02020603050405020304" pitchFamily="18" charset="0"/>
                <a:cs typeface="Times New Roman" panose="02020603050405020304" pitchFamily="18" charset="0"/>
              </a:rPr>
              <a:t>Alzubi</a:t>
            </a:r>
            <a:r>
              <a:rPr lang="en-US" dirty="0">
                <a:latin typeface="Times New Roman" panose="02020603050405020304" pitchFamily="18" charset="0"/>
                <a:cs typeface="Times New Roman" panose="02020603050405020304" pitchFamily="18" charset="0"/>
              </a:rPr>
              <a:t>, Rachna Jain, Preeti </a:t>
            </a:r>
            <a:r>
              <a:rPr lang="en-US" dirty="0" err="1">
                <a:latin typeface="Times New Roman" panose="02020603050405020304" pitchFamily="18" charset="0"/>
                <a:cs typeface="Times New Roman" panose="02020603050405020304" pitchFamily="18" charset="0"/>
              </a:rPr>
              <a:t>Nagrath</a:t>
            </a:r>
            <a:r>
              <a:rPr lang="en-US" dirty="0">
                <a:latin typeface="Times New Roman" panose="02020603050405020304" pitchFamily="18" charset="0"/>
                <a:cs typeface="Times New Roman" panose="02020603050405020304" pitchFamily="18" charset="0"/>
              </a:rPr>
              <a:t>, Suresh </a:t>
            </a:r>
            <a:r>
              <a:rPr lang="en-US" dirty="0" err="1">
                <a:latin typeface="Times New Roman" panose="02020603050405020304" pitchFamily="18" charset="0"/>
                <a:cs typeface="Times New Roman" panose="02020603050405020304" pitchFamily="18" charset="0"/>
              </a:rPr>
              <a:t>Satapathy</a:t>
            </a:r>
            <a:r>
              <a:rPr lang="en-US" dirty="0">
                <a:latin typeface="Times New Roman" panose="02020603050405020304" pitchFamily="18" charset="0"/>
                <a:cs typeface="Times New Roman" panose="02020603050405020304" pitchFamily="18" charset="0"/>
              </a:rPr>
              <a:t>, Soham Taneja, Paras Gupta, Suresh Chandra </a:t>
            </a:r>
            <a:r>
              <a:rPr lang="en-US" dirty="0" err="1">
                <a:latin typeface="Times New Roman" panose="02020603050405020304" pitchFamily="18" charset="0"/>
                <a:cs typeface="Times New Roman" panose="02020603050405020304" pitchFamily="18" charset="0"/>
              </a:rPr>
              <a:t>Satapathy</a:t>
            </a:r>
            <a:r>
              <a:rPr lang="en-US" dirty="0">
                <a:latin typeface="Times New Roman" panose="02020603050405020304" pitchFamily="18" charset="0"/>
                <a:cs typeface="Times New Roman" panose="02020603050405020304" pitchFamily="18" charset="0"/>
              </a:rPr>
              <a:t>, Rashmi Agrawal, and Vicente García Díaz. 2021. Deep image captioning using an ensemble of CNN and LSTM based deep neural networks. J. Intell. Fuzzy Syst. 40, 4 (2021), 5761–5769. https://doi.org/10.3233/JIFS-189415.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04753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AE323-F92D-8D65-FC84-8BDA2DFCD214}"/>
            </a:ext>
          </a:extLst>
        </p:cNvPr>
        <p:cNvGrpSpPr/>
        <p:nvPr/>
      </p:nvGrpSpPr>
      <p:grpSpPr>
        <a:xfrm>
          <a:off x="0" y="0"/>
          <a:ext cx="0" cy="0"/>
          <a:chOff x="0" y="0"/>
          <a:chExt cx="0" cy="0"/>
        </a:xfrm>
      </p:grpSpPr>
      <p:sp>
        <p:nvSpPr>
          <p:cNvPr id="207" name="Slide Number">
            <a:extLst>
              <a:ext uri="{FF2B5EF4-FFF2-40B4-BE49-F238E27FC236}">
                <a16:creationId xmlns:a16="http://schemas.microsoft.com/office/drawing/2014/main" id="{1FFD3BC3-12AC-046C-C792-EC687404FDC2}"/>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35</a:t>
            </a:fld>
            <a:endParaRPr/>
          </a:p>
        </p:txBody>
      </p:sp>
      <p:sp>
        <p:nvSpPr>
          <p:cNvPr id="210" name="References">
            <a:extLst>
              <a:ext uri="{FF2B5EF4-FFF2-40B4-BE49-F238E27FC236}">
                <a16:creationId xmlns:a16="http://schemas.microsoft.com/office/drawing/2014/main" id="{CA7A0C8F-EA27-6686-C5E5-8CC17BD49FBA}"/>
              </a:ext>
            </a:extLst>
          </p:cNvPr>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DB187A94-A513-2BA8-468B-A45472654645}"/>
              </a:ext>
            </a:extLst>
          </p:cNvPr>
          <p:cNvSpPr txBox="1"/>
          <p:nvPr/>
        </p:nvSpPr>
        <p:spPr>
          <a:xfrm>
            <a:off x="507824" y="1978828"/>
            <a:ext cx="8255084"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latin typeface="Times New Roman" panose="02020603050405020304" pitchFamily="18" charset="0"/>
                <a:cs typeface="Times New Roman" panose="02020603050405020304" pitchFamily="18" charset="0"/>
              </a:rPr>
              <a:t>[13] Singh and D. Vij, "CNN-LSTM based Social Media Post Caption Generator," 2022 2nd International Conference on Innovative Practices in Technology and Management (ICIPTM), Gautam Buddha Nagar, India, 2022, pp. 205-209,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10.1109/ICIPTM54933.2022.9754189.</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[14] P. </a:t>
            </a:r>
            <a:r>
              <a:rPr lang="en-US" dirty="0" err="1">
                <a:latin typeface="Times New Roman" panose="02020603050405020304" pitchFamily="18" charset="0"/>
                <a:cs typeface="Times New Roman" panose="02020603050405020304" pitchFamily="18" charset="0"/>
              </a:rPr>
              <a:t>Voditel</a:t>
            </a:r>
            <a:r>
              <a:rPr lang="en-US" dirty="0">
                <a:latin typeface="Times New Roman" panose="02020603050405020304" pitchFamily="18" charset="0"/>
                <a:cs typeface="Times New Roman" panose="02020603050405020304" pitchFamily="18" charset="0"/>
              </a:rPr>
              <a:t>, A. Gurjar, A. Pandey, A. Jain, N. Sharma and N. Dubey, "Image Captioning- A Deep Learning Approach Using CNN and LSTM Network," 2023 3rd International Conference on Pervasive Computing and Social Networking (ICPCSN), Salem, India, 2023, pp. 343-348,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10.1109/ICPCSN58827.2023.00062.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[15] N. </a:t>
            </a:r>
            <a:r>
              <a:rPr lang="en-US" dirty="0" err="1">
                <a:latin typeface="Times New Roman" panose="02020603050405020304" pitchFamily="18" charset="0"/>
                <a:cs typeface="Times New Roman" panose="02020603050405020304" pitchFamily="18" charset="0"/>
              </a:rPr>
              <a:t>Indumathi</a:t>
            </a:r>
            <a:r>
              <a:rPr lang="en-US" dirty="0">
                <a:latin typeface="Times New Roman" panose="02020603050405020304" pitchFamily="18" charset="0"/>
                <a:cs typeface="Times New Roman" panose="02020603050405020304" pitchFamily="18" charset="0"/>
              </a:rPr>
              <a:t>, R. J. </a:t>
            </a:r>
            <a:r>
              <a:rPr lang="en-US" dirty="0" err="1">
                <a:latin typeface="Times New Roman" panose="02020603050405020304" pitchFamily="18" charset="0"/>
                <a:cs typeface="Times New Roman" panose="02020603050405020304" pitchFamily="18" charset="0"/>
              </a:rPr>
              <a:t>Divyalakshmi</a:t>
            </a:r>
            <a:r>
              <a:rPr lang="en-US" dirty="0">
                <a:latin typeface="Times New Roman" panose="02020603050405020304" pitchFamily="18" charset="0"/>
                <a:cs typeface="Times New Roman" panose="02020603050405020304" pitchFamily="18" charset="0"/>
              </a:rPr>
              <a:t>, J. Stalin, V. Ramachandran and P. Rajaram, "Apply Deep Learning-based CNN and LSTM for Visual Image Caption Generator," 2023 3rd International Conference on Advance Computing and Innovative Technologies in Engineering (ICACITE), Greater Noida, India, 2023, pp. 1586-1591,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10.1109/ICACITE57410.2023.10183097.</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[16] P. Waghmare, S. Shinde and J. Katti, "Image Captioning using Neural Network Model," 2022 International Conference on Smart Technologies and Systems for Next Generation Computing (ICSTSN), Villupuram, India, 2022, pp. 1-3,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10.1109/ICSTSN53084.2022.9761320.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65606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AE323-F92D-8D65-FC84-8BDA2DFCD214}"/>
            </a:ext>
          </a:extLst>
        </p:cNvPr>
        <p:cNvGrpSpPr/>
        <p:nvPr/>
      </p:nvGrpSpPr>
      <p:grpSpPr>
        <a:xfrm>
          <a:off x="0" y="0"/>
          <a:ext cx="0" cy="0"/>
          <a:chOff x="0" y="0"/>
          <a:chExt cx="0" cy="0"/>
        </a:xfrm>
      </p:grpSpPr>
      <p:sp>
        <p:nvSpPr>
          <p:cNvPr id="207" name="Slide Number">
            <a:extLst>
              <a:ext uri="{FF2B5EF4-FFF2-40B4-BE49-F238E27FC236}">
                <a16:creationId xmlns:a16="http://schemas.microsoft.com/office/drawing/2014/main" id="{1FFD3BC3-12AC-046C-C792-EC687404FDC2}"/>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36</a:t>
            </a:fld>
            <a:endParaRPr/>
          </a:p>
        </p:txBody>
      </p:sp>
      <p:sp>
        <p:nvSpPr>
          <p:cNvPr id="210" name="References">
            <a:extLst>
              <a:ext uri="{FF2B5EF4-FFF2-40B4-BE49-F238E27FC236}">
                <a16:creationId xmlns:a16="http://schemas.microsoft.com/office/drawing/2014/main" id="{CA7A0C8F-EA27-6686-C5E5-8CC17BD49FBA}"/>
              </a:ext>
            </a:extLst>
          </p:cNvPr>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DB187A94-A513-2BA8-468B-A45472654645}"/>
              </a:ext>
            </a:extLst>
          </p:cNvPr>
          <p:cNvSpPr txBox="1"/>
          <p:nvPr/>
        </p:nvSpPr>
        <p:spPr>
          <a:xfrm>
            <a:off x="785729" y="2310522"/>
            <a:ext cx="7425941"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latin typeface="Times New Roman" panose="02020603050405020304" pitchFamily="18" charset="0"/>
                <a:cs typeface="Times New Roman" panose="02020603050405020304" pitchFamily="18" charset="0"/>
              </a:rPr>
              <a:t>[17] H. Ning, X. Zheng, Y. Yuan, and X. Lu, "Audio description from image by modal translation network," in Neurocomputing, vol. 423, pp. 124-134, 2021,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10.1016/j.neucom.2020.10.053.</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[18] X. Wang, J. van  der Hout, J.  Zhu, M. Hasegawa-Johnson and O. </a:t>
            </a:r>
            <a:r>
              <a:rPr lang="en-US" dirty="0" err="1">
                <a:latin typeface="Times New Roman" panose="02020603050405020304" pitchFamily="18" charset="0"/>
                <a:cs typeface="Times New Roman" panose="02020603050405020304" pitchFamily="18" charset="0"/>
              </a:rPr>
              <a:t>Scharenborg</a:t>
            </a:r>
            <a:r>
              <a:rPr lang="en-US" dirty="0">
                <a:latin typeface="Times New Roman" panose="02020603050405020304" pitchFamily="18" charset="0"/>
                <a:cs typeface="Times New Roman" panose="02020603050405020304" pitchFamily="18" charset="0"/>
              </a:rPr>
              <a:t>, "Synthesizing Spoken Descriptions of Images," in IEEE/ACM Transactions on Audio, Speech, and Language Processing, vol. 29, pp. 3242-3254, 2021,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10.1109/TASLP.2021.3120644.</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[19] C. R. Jyothi, D. Harika, B. </a:t>
            </a:r>
            <a:r>
              <a:rPr lang="en-US" dirty="0" err="1">
                <a:latin typeface="Times New Roman" panose="02020603050405020304" pitchFamily="18" charset="0"/>
                <a:cs typeface="Times New Roman" panose="02020603050405020304" pitchFamily="18" charset="0"/>
              </a:rPr>
              <a:t>Supraja</a:t>
            </a:r>
            <a:r>
              <a:rPr lang="en-US" dirty="0">
                <a:latin typeface="Times New Roman" panose="02020603050405020304" pitchFamily="18" charset="0"/>
                <a:cs typeface="Times New Roman" panose="02020603050405020304" pitchFamily="18" charset="0"/>
              </a:rPr>
              <a:t>, and K. S. Prasanna, "Image to Audio for Visually Impaired," Int. J. </a:t>
            </a:r>
            <a:r>
              <a:rPr lang="en-US" dirty="0" err="1">
                <a:latin typeface="Times New Roman" panose="02020603050405020304" pitchFamily="18" charset="0"/>
                <a:cs typeface="Times New Roman" panose="02020603050405020304" pitchFamily="18" charset="0"/>
              </a:rPr>
              <a:t>Innov</a:t>
            </a:r>
            <a:r>
              <a:rPr lang="en-US" dirty="0">
                <a:latin typeface="Times New Roman" panose="02020603050405020304" pitchFamily="18" charset="0"/>
                <a:cs typeface="Times New Roman" panose="02020603050405020304" pitchFamily="18" charset="0"/>
              </a:rPr>
              <a:t>. Eng. </a:t>
            </a:r>
            <a:r>
              <a:rPr lang="en-US" dirty="0" err="1">
                <a:latin typeface="Times New Roman" panose="02020603050405020304" pitchFamily="18" charset="0"/>
                <a:cs typeface="Times New Roman" panose="02020603050405020304" pitchFamily="18" charset="0"/>
              </a:rPr>
              <a:t>Manag</a:t>
            </a:r>
            <a:r>
              <a:rPr lang="en-US" dirty="0">
                <a:latin typeface="Times New Roman" panose="02020603050405020304" pitchFamily="18" charset="0"/>
                <a:cs typeface="Times New Roman" panose="02020603050405020304" pitchFamily="18" charset="0"/>
              </a:rPr>
              <a:t>. Res., vol. X, no. X, pp. X-X, Mar. 2023, [Online]. Available: https://ssrn.com/abstract=4398143 or http://dx.doi.org/10.2139/ssrn.4398143.</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[20] G. Sairam, M. </a:t>
            </a:r>
            <a:r>
              <a:rPr lang="en-US" dirty="0" err="1">
                <a:latin typeface="Times New Roman" panose="02020603050405020304" pitchFamily="18" charset="0"/>
                <a:cs typeface="Times New Roman" panose="02020603050405020304" pitchFamily="18" charset="0"/>
              </a:rPr>
              <a:t>Mandha</a:t>
            </a:r>
            <a:r>
              <a:rPr lang="en-US" dirty="0">
                <a:latin typeface="Times New Roman" panose="02020603050405020304" pitchFamily="18" charset="0"/>
                <a:cs typeface="Times New Roman" panose="02020603050405020304" pitchFamily="18" charset="0"/>
              </a:rPr>
              <a:t>, P. Prashanth and P. Swetha, "Image Captioning using CNN and LSTM," 4th Smart Cities Symposium (SCS 2021), Online Conference, Bahrain, 2021, pp. 274-277,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10.1049/icp.2022.0356.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67770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t>37</a:t>
            </a:fld>
            <a:endParaRPr lang="en-IN"/>
          </a:p>
        </p:txBody>
      </p:sp>
    </p:spTree>
    <p:extLst>
      <p:ext uri="{BB962C8B-B14F-4D97-AF65-F5344CB8AC3E}">
        <p14:creationId xmlns:p14="http://schemas.microsoft.com/office/powerpoint/2010/main" val="356646542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57" name="Motivation"/>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9E0555AD-2513-94DB-0D0F-115A8244F34F}"/>
              </a:ext>
            </a:extLst>
          </p:cNvPr>
          <p:cNvGraphicFramePr>
            <a:graphicFrameLocks noGrp="1"/>
          </p:cNvGraphicFramePr>
          <p:nvPr/>
        </p:nvGraphicFramePr>
        <p:xfrm>
          <a:off x="610005" y="1519925"/>
          <a:ext cx="8113060" cy="4317076"/>
        </p:xfrm>
        <a:graphic>
          <a:graphicData uri="http://schemas.openxmlformats.org/drawingml/2006/table">
            <a:tbl>
              <a:tblPr firstRow="1" bandRow="1">
                <a:tableStyleId>{7DF18680-E054-41AD-8BC1-D1AEF772440D}</a:tableStyleId>
              </a:tblPr>
              <a:tblGrid>
                <a:gridCol w="609195">
                  <a:extLst>
                    <a:ext uri="{9D8B030D-6E8A-4147-A177-3AD203B41FA5}">
                      <a16:colId xmlns:a16="http://schemas.microsoft.com/office/drawing/2014/main" val="3359582560"/>
                    </a:ext>
                  </a:extLst>
                </a:gridCol>
                <a:gridCol w="1165412">
                  <a:extLst>
                    <a:ext uri="{9D8B030D-6E8A-4147-A177-3AD203B41FA5}">
                      <a16:colId xmlns:a16="http://schemas.microsoft.com/office/drawing/2014/main" val="246789036"/>
                    </a:ext>
                  </a:extLst>
                </a:gridCol>
                <a:gridCol w="1371600">
                  <a:extLst>
                    <a:ext uri="{9D8B030D-6E8A-4147-A177-3AD203B41FA5}">
                      <a16:colId xmlns:a16="http://schemas.microsoft.com/office/drawing/2014/main" val="2085544661"/>
                    </a:ext>
                  </a:extLst>
                </a:gridCol>
                <a:gridCol w="2626659">
                  <a:extLst>
                    <a:ext uri="{9D8B030D-6E8A-4147-A177-3AD203B41FA5}">
                      <a16:colId xmlns:a16="http://schemas.microsoft.com/office/drawing/2014/main" val="1277987297"/>
                    </a:ext>
                  </a:extLst>
                </a:gridCol>
                <a:gridCol w="2340194">
                  <a:extLst>
                    <a:ext uri="{9D8B030D-6E8A-4147-A177-3AD203B41FA5}">
                      <a16:colId xmlns:a16="http://schemas.microsoft.com/office/drawing/2014/main" val="3529693153"/>
                    </a:ext>
                  </a:extLst>
                </a:gridCol>
              </a:tblGrid>
              <a:tr h="568036">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413899">
                <a:tc>
                  <a:txBody>
                    <a:bodyPr/>
                    <a:lstStyle/>
                    <a:p>
                      <a:pPr algn="just"/>
                      <a:r>
                        <a:rPr lang="en-IN" sz="1200" dirty="0"/>
                        <a:t>1</a:t>
                      </a:r>
                    </a:p>
                  </a:txBody>
                  <a:tcPr/>
                </a:tc>
                <a:tc>
                  <a:txBody>
                    <a:bodyPr/>
                    <a:lstStyle/>
                    <a:p>
                      <a:pPr algn="just"/>
                      <a:r>
                        <a:rPr lang="pt-BR" sz="1200" b="0" i="0" u="none" strike="noStrike" cap="none" spc="0" baseline="0" dirty="0">
                          <a:solidFill>
                            <a:schemeClr val="dk1"/>
                          </a:solidFill>
                          <a:effectLst/>
                          <a:uFillTx/>
                          <a:latin typeface="+mn-lt"/>
                          <a:ea typeface="+mn-ea"/>
                          <a:cs typeface="+mn-cs"/>
                          <a:sym typeface="Arial"/>
                        </a:rPr>
                        <a:t>R. Sriram,</a:t>
                      </a:r>
                    </a:p>
                    <a:p>
                      <a:pPr algn="just"/>
                      <a:r>
                        <a:rPr lang="pt-BR" sz="1200" b="0" i="0" u="none" strike="noStrike" cap="none" spc="0" baseline="0" dirty="0">
                          <a:solidFill>
                            <a:schemeClr val="dk1"/>
                          </a:solidFill>
                          <a:effectLst/>
                          <a:uFillTx/>
                          <a:latin typeface="+mn-lt"/>
                          <a:ea typeface="+mn-ea"/>
                          <a:cs typeface="+mn-cs"/>
                          <a:sym typeface="Arial"/>
                        </a:rPr>
                        <a:t>R. Haralalka and J. R</a:t>
                      </a:r>
                      <a:endParaRPr lang="en-IN" sz="1200" dirty="0"/>
                    </a:p>
                  </a:txBody>
                  <a:tcPr/>
                </a:tc>
                <a:tc>
                  <a:txBody>
                    <a:bodyPr/>
                    <a:lstStyle/>
                    <a:p>
                      <a:pPr algn="just"/>
                      <a:r>
                        <a:rPr lang="en-US" sz="1200" b="0" i="0" u="none" strike="noStrike" cap="none" spc="0" baseline="0" dirty="0">
                          <a:solidFill>
                            <a:schemeClr val="dk1"/>
                          </a:solidFill>
                          <a:effectLst/>
                          <a:uFillTx/>
                          <a:latin typeface="+mn-lt"/>
                          <a:ea typeface="+mn-ea"/>
                          <a:cs typeface="+mn-cs"/>
                          <a:sym typeface="Arial"/>
                        </a:rPr>
                        <a:t>Image to Audio Captioning for the Visually Impaired. 2023</a:t>
                      </a:r>
                      <a:endParaRPr lang="en-IN" sz="1200" dirty="0"/>
                    </a:p>
                  </a:txBody>
                  <a:tcPr/>
                </a:tc>
                <a:tc>
                  <a:txBody>
                    <a:bodyPr/>
                    <a:lstStyle/>
                    <a:p>
                      <a:pPr algn="just"/>
                      <a:r>
                        <a:rPr lang="en-US" sz="1200" dirty="0"/>
                        <a:t>The proposed system utilizes a self-attention mechanism and transformer architecture to generate descriptive audio captions from images for visually impaired users.</a:t>
                      </a:r>
                      <a:endParaRPr lang="en-IN" sz="1200" dirty="0"/>
                    </a:p>
                  </a:txBody>
                  <a:tcPr/>
                </a:tc>
                <a:tc>
                  <a:txBody>
                    <a:bodyPr/>
                    <a:lstStyle/>
                    <a:p>
                      <a:pPr algn="just"/>
                      <a:r>
                        <a:rPr lang="en-US" sz="1200" dirty="0"/>
                        <a:t>Developing methods to further improve the efficiency and accuracy of image-to-audio captioning systems for visually impaired individuals.</a:t>
                      </a:r>
                      <a:endParaRPr lang="en-IN" sz="1200" dirty="0"/>
                    </a:p>
                  </a:txBody>
                  <a:tcPr/>
                </a:tc>
                <a:extLst>
                  <a:ext uri="{0D108BD9-81ED-4DB2-BD59-A6C34878D82A}">
                    <a16:rowId xmlns:a16="http://schemas.microsoft.com/office/drawing/2014/main" val="3877509688"/>
                  </a:ext>
                </a:extLst>
              </a:tr>
              <a:tr h="413899">
                <a:tc>
                  <a:txBody>
                    <a:bodyPr/>
                    <a:lstStyle/>
                    <a:p>
                      <a:pPr algn="just"/>
                      <a:r>
                        <a:rPr lang="en-IN" sz="1200" dirty="0"/>
                        <a:t>2</a:t>
                      </a:r>
                    </a:p>
                  </a:txBody>
                  <a:tcPr/>
                </a:tc>
                <a:tc>
                  <a:txBody>
                    <a:bodyPr/>
                    <a:lstStyle/>
                    <a:p>
                      <a:pPr algn="just"/>
                      <a:r>
                        <a:rPr lang="en-IN" sz="1200" dirty="0" err="1"/>
                        <a:t>E.Mulyanto</a:t>
                      </a:r>
                      <a:r>
                        <a:rPr lang="en-IN" sz="1200" dirty="0"/>
                        <a:t>, </a:t>
                      </a:r>
                      <a:r>
                        <a:rPr lang="en-IN" sz="1200" dirty="0" err="1"/>
                        <a:t>E.I.Setiawan</a:t>
                      </a:r>
                      <a:r>
                        <a:rPr lang="en-IN" sz="1200" dirty="0"/>
                        <a:t>, </a:t>
                      </a:r>
                      <a:r>
                        <a:rPr lang="en-IN" sz="1200" dirty="0" err="1"/>
                        <a:t>E.M.Yuniarno</a:t>
                      </a:r>
                      <a:r>
                        <a:rPr lang="en-IN" sz="1200" dirty="0"/>
                        <a:t> </a:t>
                      </a:r>
                      <a:r>
                        <a:rPr lang="en-IN" sz="1200" dirty="0" err="1"/>
                        <a:t>M.H.Purnomo</a:t>
                      </a:r>
                      <a:endParaRPr lang="en-IN" sz="1200" dirty="0"/>
                    </a:p>
                  </a:txBody>
                  <a:tcPr/>
                </a:tc>
                <a:tc>
                  <a:txBody>
                    <a:bodyPr/>
                    <a:lstStyle/>
                    <a:p>
                      <a:pPr algn="just"/>
                      <a:r>
                        <a:rPr lang="en-US" sz="1200" dirty="0"/>
                        <a:t>Automatic</a:t>
                      </a:r>
                    </a:p>
                    <a:p>
                      <a:pPr algn="just"/>
                      <a:r>
                        <a:rPr lang="en-US" sz="1200" dirty="0"/>
                        <a:t>Indonesian Image Caption Generation using CNN-LSTM Model and FEEH-ID</a:t>
                      </a:r>
                    </a:p>
                    <a:p>
                      <a:pPr algn="just"/>
                      <a:r>
                        <a:rPr lang="en-US" sz="1200" dirty="0"/>
                        <a:t>Dataset. 2019</a:t>
                      </a:r>
                      <a:endParaRPr lang="en-IN" sz="1200" dirty="0"/>
                    </a:p>
                  </a:txBody>
                  <a:tcPr/>
                </a:tc>
                <a:tc>
                  <a:txBody>
                    <a:bodyPr/>
                    <a:lstStyle/>
                    <a:p>
                      <a:pPr algn="just"/>
                      <a:r>
                        <a:rPr lang="en-US" sz="1200" dirty="0"/>
                        <a:t>The study introduces an Indonesian image captioning dataset, FEEH-ID, and demonstrates promising results using a CNN-LSTM model, highlighting the need for larger datasets to further enhance performance.</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Enhancing the performance of image captioning models for languages with limited resources like Indonesian by augmenting dataset sizes.</a:t>
                      </a:r>
                      <a:endParaRPr lang="en-IN" sz="1200" dirty="0"/>
                    </a:p>
                  </a:txBody>
                  <a:tcPr/>
                </a:tc>
                <a:extLst>
                  <a:ext uri="{0D108BD9-81ED-4DB2-BD59-A6C34878D82A}">
                    <a16:rowId xmlns:a16="http://schemas.microsoft.com/office/drawing/2014/main" val="3917762837"/>
                  </a:ext>
                </a:extLst>
              </a:tr>
              <a:tr h="413899">
                <a:tc>
                  <a:txBody>
                    <a:bodyPr/>
                    <a:lstStyle/>
                    <a:p>
                      <a:pPr algn="just"/>
                      <a:r>
                        <a:rPr lang="en-IN" sz="1200" dirty="0"/>
                        <a:t>3</a:t>
                      </a:r>
                    </a:p>
                  </a:txBody>
                  <a:tcPr/>
                </a:tc>
                <a:tc>
                  <a:txBody>
                    <a:bodyPr/>
                    <a:lstStyle/>
                    <a:p>
                      <a:pPr algn="just"/>
                      <a:r>
                        <a:rPr lang="en-US" sz="1200" dirty="0"/>
                        <a:t>J. Sudhakar, V. V. Iyer</a:t>
                      </a:r>
                    </a:p>
                    <a:p>
                      <a:pPr algn="just"/>
                      <a:r>
                        <a:rPr lang="en-US" sz="1200" dirty="0"/>
                        <a:t>S. </a:t>
                      </a:r>
                      <a:r>
                        <a:rPr lang="en-US" sz="1200" dirty="0" err="1"/>
                        <a:t>T.Sharmila</a:t>
                      </a:r>
                      <a:endParaRPr lang="en-IN" sz="1200" dirty="0"/>
                    </a:p>
                  </a:txBody>
                  <a:tcPr/>
                </a:tc>
                <a:tc>
                  <a:txBody>
                    <a:bodyPr/>
                    <a:lstStyle/>
                    <a:p>
                      <a:pPr algn="just"/>
                      <a:r>
                        <a:rPr lang="en-US" sz="1200" b="0" i="0" u="none" strike="noStrike" cap="none" spc="0" baseline="0" dirty="0">
                          <a:solidFill>
                            <a:schemeClr val="dk1"/>
                          </a:solidFill>
                          <a:effectLst/>
                          <a:uFillTx/>
                          <a:latin typeface="+mn-lt"/>
                          <a:ea typeface="+mn-ea"/>
                          <a:cs typeface="+mn-cs"/>
                          <a:sym typeface="Arial"/>
                        </a:rPr>
                        <a:t>Image Caption Generation using Deep </a:t>
                      </a:r>
                    </a:p>
                    <a:p>
                      <a:pPr algn="just"/>
                      <a:r>
                        <a:rPr lang="en-US" sz="1200" b="0" i="0" u="none" strike="noStrike" cap="none" spc="0" baseline="0" dirty="0">
                          <a:solidFill>
                            <a:schemeClr val="dk1"/>
                          </a:solidFill>
                          <a:effectLst/>
                          <a:uFillTx/>
                          <a:latin typeface="+mn-lt"/>
                          <a:ea typeface="+mn-ea"/>
                          <a:cs typeface="+mn-cs"/>
                          <a:sym typeface="Arial"/>
                        </a:rPr>
                        <a:t>Neural Networks.2022</a:t>
                      </a:r>
                      <a:endParaRPr lang="en-IN" sz="1200" dirty="0"/>
                    </a:p>
                  </a:txBody>
                  <a:tcPr/>
                </a:tc>
                <a:tc>
                  <a:txBody>
                    <a:bodyPr/>
                    <a:lstStyle/>
                    <a:p>
                      <a:pPr algn="just"/>
                      <a:r>
                        <a:rPr lang="en-US" sz="1200" dirty="0"/>
                        <a:t>The study examines deep neural networks for image captioning, emphasizing speech conversion and the challenge of attaining human-like in machine-generated descriptions.</a:t>
                      </a:r>
                    </a:p>
                  </a:txBody>
                  <a:tcPr/>
                </a:tc>
                <a:tc>
                  <a:txBody>
                    <a:bodyPr/>
                    <a:lstStyle/>
                    <a:p>
                      <a:pPr algn="just"/>
                      <a:r>
                        <a:rPr lang="en-US" sz="1200" dirty="0"/>
                        <a:t>Improving the conciseness and naturalness of machine-generated image descriptions to match human language patterns.</a:t>
                      </a:r>
                      <a:endParaRPr lang="en-IN" sz="1200" dirty="0"/>
                    </a:p>
                  </a:txBody>
                  <a:tcPr/>
                </a:tc>
                <a:extLst>
                  <a:ext uri="{0D108BD9-81ED-4DB2-BD59-A6C34878D82A}">
                    <a16:rowId xmlns:a16="http://schemas.microsoft.com/office/drawing/2014/main" val="1405217536"/>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893C8-70AB-6BA0-5091-B1E771EA9E81}"/>
            </a:ext>
          </a:extLst>
        </p:cNvPr>
        <p:cNvGrpSpPr/>
        <p:nvPr/>
      </p:nvGrpSpPr>
      <p:grpSpPr>
        <a:xfrm>
          <a:off x="0" y="0"/>
          <a:ext cx="0" cy="0"/>
          <a:chOff x="0" y="0"/>
          <a:chExt cx="0" cy="0"/>
        </a:xfrm>
      </p:grpSpPr>
      <p:sp>
        <p:nvSpPr>
          <p:cNvPr id="156" name="Slide Number">
            <a:extLst>
              <a:ext uri="{FF2B5EF4-FFF2-40B4-BE49-F238E27FC236}">
                <a16:creationId xmlns:a16="http://schemas.microsoft.com/office/drawing/2014/main" id="{D141A1EE-7890-2737-E5A3-E0CCBCE15F6A}"/>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157" name="Motivation">
            <a:extLst>
              <a:ext uri="{FF2B5EF4-FFF2-40B4-BE49-F238E27FC236}">
                <a16:creationId xmlns:a16="http://schemas.microsoft.com/office/drawing/2014/main" id="{4D04A204-3215-C9EB-78D3-29F98448310E}"/>
              </a:ext>
            </a:extLst>
          </p:cNvPr>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CA2977CD-D79D-060C-ADB8-5E4A4D8DF2EA}"/>
              </a:ext>
            </a:extLst>
          </p:cNvPr>
          <p:cNvGraphicFramePr>
            <a:graphicFrameLocks noGrp="1"/>
          </p:cNvGraphicFramePr>
          <p:nvPr/>
        </p:nvGraphicFramePr>
        <p:xfrm>
          <a:off x="601041" y="1322701"/>
          <a:ext cx="8113060" cy="4865716"/>
        </p:xfrm>
        <a:graphic>
          <a:graphicData uri="http://schemas.openxmlformats.org/drawingml/2006/table">
            <a:tbl>
              <a:tblPr firstRow="1" bandRow="1">
                <a:tableStyleId>{7DF18680-E054-41AD-8BC1-D1AEF772440D}</a:tableStyleId>
              </a:tblPr>
              <a:tblGrid>
                <a:gridCol w="640161">
                  <a:extLst>
                    <a:ext uri="{9D8B030D-6E8A-4147-A177-3AD203B41FA5}">
                      <a16:colId xmlns:a16="http://schemas.microsoft.com/office/drawing/2014/main" val="3359582560"/>
                    </a:ext>
                  </a:extLst>
                </a:gridCol>
                <a:gridCol w="1300697">
                  <a:extLst>
                    <a:ext uri="{9D8B030D-6E8A-4147-A177-3AD203B41FA5}">
                      <a16:colId xmlns:a16="http://schemas.microsoft.com/office/drawing/2014/main" val="246789036"/>
                    </a:ext>
                  </a:extLst>
                </a:gridCol>
                <a:gridCol w="1636021">
                  <a:extLst>
                    <a:ext uri="{9D8B030D-6E8A-4147-A177-3AD203B41FA5}">
                      <a16:colId xmlns:a16="http://schemas.microsoft.com/office/drawing/2014/main" val="2085544661"/>
                    </a:ext>
                  </a:extLst>
                </a:gridCol>
                <a:gridCol w="2397967">
                  <a:extLst>
                    <a:ext uri="{9D8B030D-6E8A-4147-A177-3AD203B41FA5}">
                      <a16:colId xmlns:a16="http://schemas.microsoft.com/office/drawing/2014/main" val="1277987297"/>
                    </a:ext>
                  </a:extLst>
                </a:gridCol>
                <a:gridCol w="2138214">
                  <a:extLst>
                    <a:ext uri="{9D8B030D-6E8A-4147-A177-3AD203B41FA5}">
                      <a16:colId xmlns:a16="http://schemas.microsoft.com/office/drawing/2014/main" val="3529693153"/>
                    </a:ext>
                  </a:extLst>
                </a:gridCol>
              </a:tblGrid>
              <a:tr h="568036">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413899">
                <a:tc>
                  <a:txBody>
                    <a:bodyPr/>
                    <a:lstStyle/>
                    <a:p>
                      <a:pPr algn="just"/>
                      <a:r>
                        <a:rPr lang="en-IN" sz="1200" dirty="0"/>
                        <a:t>4</a:t>
                      </a:r>
                    </a:p>
                  </a:txBody>
                  <a:tcPr/>
                </a:tc>
                <a:tc>
                  <a:txBody>
                    <a:bodyPr/>
                    <a:lstStyle/>
                    <a:p>
                      <a:pPr algn="just"/>
                      <a:r>
                        <a:rPr lang="en-US" sz="1200" dirty="0"/>
                        <a:t>S. Rao, S. Santhosh, K. Preethi Salian, T. Chidananda, </a:t>
                      </a:r>
                      <a:r>
                        <a:rPr lang="en-US" sz="1200" dirty="0" err="1"/>
                        <a:t>Prathyakshini</a:t>
                      </a:r>
                      <a:r>
                        <a:rPr lang="en-US" sz="1200" dirty="0"/>
                        <a:t> S. Sandeep Kumar</a:t>
                      </a:r>
                      <a:endParaRPr lang="en-IN" sz="1200" dirty="0"/>
                    </a:p>
                  </a:txBody>
                  <a:tcPr/>
                </a:tc>
                <a:tc>
                  <a:txBody>
                    <a:bodyPr/>
                    <a:lstStyle/>
                    <a:p>
                      <a:pPr algn="just"/>
                      <a:r>
                        <a:rPr lang="en-US" sz="1200" dirty="0"/>
                        <a:t>A Novel Approach to Generate the Captions for Images with Deep Learning using CNN and LSTM Model.2022</a:t>
                      </a:r>
                      <a:endParaRPr lang="en-IN" sz="1200" dirty="0"/>
                    </a:p>
                  </a:txBody>
                  <a:tcPr/>
                </a:tc>
                <a:tc>
                  <a:txBody>
                    <a:bodyPr/>
                    <a:lstStyle/>
                    <a:p>
                      <a:pPr algn="just"/>
                      <a:r>
                        <a:rPr lang="en-US" sz="1200" dirty="0"/>
                        <a:t>The study suggests a new image captioning method with CNN and LSTM models, targeting automatic image tagging and potential surveillance applications to detect hazardous activities.</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Developing techniques to enhance the accuracy and efficiency of automatic image captioning, particularly for real-time surveillance applications.</a:t>
                      </a:r>
                      <a:endParaRPr lang="en-IN" sz="1200" dirty="0"/>
                    </a:p>
                  </a:txBody>
                  <a:tcPr/>
                </a:tc>
                <a:extLst>
                  <a:ext uri="{0D108BD9-81ED-4DB2-BD59-A6C34878D82A}">
                    <a16:rowId xmlns:a16="http://schemas.microsoft.com/office/drawing/2014/main" val="3917762837"/>
                  </a:ext>
                </a:extLst>
              </a:tr>
              <a:tr h="413899">
                <a:tc>
                  <a:txBody>
                    <a:bodyPr/>
                    <a:lstStyle/>
                    <a:p>
                      <a:pPr algn="just"/>
                      <a:r>
                        <a:rPr lang="en-IN" sz="1200" dirty="0"/>
                        <a:t>5</a:t>
                      </a:r>
                    </a:p>
                  </a:txBody>
                  <a:tcPr/>
                </a:tc>
                <a:tc>
                  <a:txBody>
                    <a:bodyPr/>
                    <a:lstStyle/>
                    <a:p>
                      <a:pPr algn="just"/>
                      <a:r>
                        <a:rPr lang="en-IN" sz="1200" dirty="0"/>
                        <a:t>A. S. Alva, R. Nayana, N. Raza, G. S. </a:t>
                      </a:r>
                      <a:r>
                        <a:rPr lang="en-IN" sz="1200" dirty="0" err="1"/>
                        <a:t>Sampatrao</a:t>
                      </a:r>
                      <a:r>
                        <a:rPr lang="en-IN" sz="1200" dirty="0"/>
                        <a:t> K. B. S. Reddy</a:t>
                      </a:r>
                    </a:p>
                  </a:txBody>
                  <a:tcPr/>
                </a:tc>
                <a:tc>
                  <a:txBody>
                    <a:bodyPr/>
                    <a:lstStyle/>
                    <a:p>
                      <a:pPr algn="just"/>
                      <a:r>
                        <a:rPr lang="en-US" sz="1200" dirty="0"/>
                        <a:t>Object Detection and Video </a:t>
                      </a:r>
                      <a:r>
                        <a:rPr lang="en-US" sz="1200" dirty="0" err="1"/>
                        <a:t>Analyser</a:t>
                      </a:r>
                      <a:r>
                        <a:rPr lang="en-US" sz="1200" dirty="0"/>
                        <a:t> for the Visually Impaired. 2021</a:t>
                      </a:r>
                      <a:endParaRPr lang="en-IN" sz="1200" dirty="0"/>
                    </a:p>
                  </a:txBody>
                  <a:tcPr/>
                </a:tc>
                <a:tc>
                  <a:txBody>
                    <a:bodyPr/>
                    <a:lstStyle/>
                    <a:p>
                      <a:pPr algn="just"/>
                      <a:r>
                        <a:rPr lang="en-US" sz="1200" dirty="0"/>
                        <a:t>The study introduces a object detection and video analysis system for the visually impaired, offering real-time object recognition, video description, and distance estimation to improve environmental awareness.</a:t>
                      </a:r>
                      <a:endParaRPr lang="en-IN" sz="1200" dirty="0"/>
                    </a:p>
                  </a:txBody>
                  <a:tcPr/>
                </a:tc>
                <a:tc>
                  <a:txBody>
                    <a:bodyPr/>
                    <a:lstStyle/>
                    <a:p>
                      <a:pPr algn="just"/>
                      <a:r>
                        <a:rPr lang="en-US" sz="1200" dirty="0"/>
                        <a:t>Further refinement of real-time object recognition and distance estimation algorithms to improve accuracy and responsiveness in assisting visually impaired individuals.</a:t>
                      </a:r>
                      <a:endParaRPr lang="en-IN" sz="1200" dirty="0"/>
                    </a:p>
                  </a:txBody>
                  <a:tcPr/>
                </a:tc>
                <a:extLst>
                  <a:ext uri="{0D108BD9-81ED-4DB2-BD59-A6C34878D82A}">
                    <a16:rowId xmlns:a16="http://schemas.microsoft.com/office/drawing/2014/main" val="3425193907"/>
                  </a:ext>
                </a:extLst>
              </a:tr>
              <a:tr h="413899">
                <a:tc>
                  <a:txBody>
                    <a:bodyPr/>
                    <a:lstStyle/>
                    <a:p>
                      <a:pPr algn="just"/>
                      <a:r>
                        <a:rPr lang="en-IN" sz="1200" dirty="0"/>
                        <a:t>6</a:t>
                      </a:r>
                    </a:p>
                  </a:txBody>
                  <a:tcPr/>
                </a:tc>
                <a:tc>
                  <a:txBody>
                    <a:bodyPr/>
                    <a:lstStyle/>
                    <a:p>
                      <a:pPr algn="just"/>
                      <a:r>
                        <a:rPr lang="en-US" sz="1200" dirty="0" err="1"/>
                        <a:t>Renuga</a:t>
                      </a:r>
                      <a:r>
                        <a:rPr lang="en-US" sz="1200" dirty="0"/>
                        <a:t>. K; Sree </a:t>
                      </a:r>
                      <a:r>
                        <a:rPr lang="en-US" sz="1200" dirty="0" err="1"/>
                        <a:t>Nivethitha</a:t>
                      </a:r>
                      <a:r>
                        <a:rPr lang="en-US" sz="1200" dirty="0"/>
                        <a:t>. K. N; Sri </a:t>
                      </a:r>
                      <a:r>
                        <a:rPr lang="en-US" sz="1200" dirty="0" err="1"/>
                        <a:t>Aishwariya</a:t>
                      </a:r>
                      <a:r>
                        <a:rPr lang="en-US" sz="1200" dirty="0"/>
                        <a:t>. R. S; </a:t>
                      </a:r>
                      <a:r>
                        <a:rPr lang="en-US" sz="1200" dirty="0" err="1"/>
                        <a:t>Kingsy</a:t>
                      </a:r>
                      <a:r>
                        <a:rPr lang="en-US" sz="1200" dirty="0"/>
                        <a:t> Grace. R</a:t>
                      </a:r>
                      <a:endParaRPr lang="en-IN" sz="1200" dirty="0"/>
                    </a:p>
                  </a:txBody>
                  <a:tcPr/>
                </a:tc>
                <a:tc>
                  <a:txBody>
                    <a:bodyPr/>
                    <a:lstStyle/>
                    <a:p>
                      <a:pPr algn="just"/>
                      <a:r>
                        <a:rPr lang="en-US" sz="1200" dirty="0"/>
                        <a:t>Deep Learning Based Voice Assistant for the Visually Impaired. 2023</a:t>
                      </a:r>
                      <a:endParaRPr lang="en-IN" sz="1200" dirty="0"/>
                    </a:p>
                  </a:txBody>
                  <a:tcPr/>
                </a:tc>
                <a:tc>
                  <a:txBody>
                    <a:bodyPr/>
                    <a:lstStyle/>
                    <a:p>
                      <a:pPr algn="just"/>
                      <a:r>
                        <a:rPr lang="en-US" sz="1200" dirty="0"/>
                        <a:t>The study introduces a deep learning voice assistant for the visually impaired, using a CNN-RNN hybrid model with transfer learning and attention mechanisms for precise real-time environmental descriptions.</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Enhancing the efficiency and naturalness of real-time environmental descriptions for visually impaired individuals through further refinement of deep learning models.</a:t>
                      </a:r>
                      <a:endParaRPr lang="en-IN" sz="1200" dirty="0"/>
                    </a:p>
                  </a:txBody>
                  <a:tcPr/>
                </a:tc>
                <a:extLst>
                  <a:ext uri="{0D108BD9-81ED-4DB2-BD59-A6C34878D82A}">
                    <a16:rowId xmlns:a16="http://schemas.microsoft.com/office/drawing/2014/main" val="1173798647"/>
                  </a:ext>
                </a:extLst>
              </a:tr>
            </a:tbl>
          </a:graphicData>
        </a:graphic>
      </p:graphicFrame>
    </p:spTree>
    <p:extLst>
      <p:ext uri="{BB962C8B-B14F-4D97-AF65-F5344CB8AC3E}">
        <p14:creationId xmlns:p14="http://schemas.microsoft.com/office/powerpoint/2010/main" val="42668881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BFFBA-22E5-C973-9EF9-B1FCA97CC2E9}"/>
            </a:ext>
          </a:extLst>
        </p:cNvPr>
        <p:cNvGrpSpPr/>
        <p:nvPr/>
      </p:nvGrpSpPr>
      <p:grpSpPr>
        <a:xfrm>
          <a:off x="0" y="0"/>
          <a:ext cx="0" cy="0"/>
          <a:chOff x="0" y="0"/>
          <a:chExt cx="0" cy="0"/>
        </a:xfrm>
      </p:grpSpPr>
      <p:sp>
        <p:nvSpPr>
          <p:cNvPr id="156" name="Slide Number">
            <a:extLst>
              <a:ext uri="{FF2B5EF4-FFF2-40B4-BE49-F238E27FC236}">
                <a16:creationId xmlns:a16="http://schemas.microsoft.com/office/drawing/2014/main" id="{2B4E5A0B-2614-38AB-3A3D-E17017AB983B}"/>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157" name="Motivation">
            <a:extLst>
              <a:ext uri="{FF2B5EF4-FFF2-40B4-BE49-F238E27FC236}">
                <a16:creationId xmlns:a16="http://schemas.microsoft.com/office/drawing/2014/main" id="{FA1BC13F-4B04-4575-0CA3-3121BA3F4BD8}"/>
              </a:ext>
            </a:extLst>
          </p:cNvPr>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F48D47A1-A5D0-07B0-4340-D3BD0D922785}"/>
              </a:ext>
            </a:extLst>
          </p:cNvPr>
          <p:cNvGraphicFramePr>
            <a:graphicFrameLocks noGrp="1"/>
          </p:cNvGraphicFramePr>
          <p:nvPr/>
        </p:nvGraphicFramePr>
        <p:xfrm>
          <a:off x="627934" y="1111054"/>
          <a:ext cx="8113060" cy="5231476"/>
        </p:xfrm>
        <a:graphic>
          <a:graphicData uri="http://schemas.openxmlformats.org/drawingml/2006/table">
            <a:tbl>
              <a:tblPr firstRow="1" bandRow="1">
                <a:tableStyleId>{7DF18680-E054-41AD-8BC1-D1AEF772440D}</a:tableStyleId>
              </a:tblPr>
              <a:tblGrid>
                <a:gridCol w="591266">
                  <a:extLst>
                    <a:ext uri="{9D8B030D-6E8A-4147-A177-3AD203B41FA5}">
                      <a16:colId xmlns:a16="http://schemas.microsoft.com/office/drawing/2014/main" val="3359582560"/>
                    </a:ext>
                  </a:extLst>
                </a:gridCol>
                <a:gridCol w="1156447">
                  <a:extLst>
                    <a:ext uri="{9D8B030D-6E8A-4147-A177-3AD203B41FA5}">
                      <a16:colId xmlns:a16="http://schemas.microsoft.com/office/drawing/2014/main" val="246789036"/>
                    </a:ext>
                  </a:extLst>
                </a:gridCol>
                <a:gridCol w="1595718">
                  <a:extLst>
                    <a:ext uri="{9D8B030D-6E8A-4147-A177-3AD203B41FA5}">
                      <a16:colId xmlns:a16="http://schemas.microsoft.com/office/drawing/2014/main" val="2085544661"/>
                    </a:ext>
                  </a:extLst>
                </a:gridCol>
                <a:gridCol w="2649474">
                  <a:extLst>
                    <a:ext uri="{9D8B030D-6E8A-4147-A177-3AD203B41FA5}">
                      <a16:colId xmlns:a16="http://schemas.microsoft.com/office/drawing/2014/main" val="1277987297"/>
                    </a:ext>
                  </a:extLst>
                </a:gridCol>
                <a:gridCol w="2120155">
                  <a:extLst>
                    <a:ext uri="{9D8B030D-6E8A-4147-A177-3AD203B41FA5}">
                      <a16:colId xmlns:a16="http://schemas.microsoft.com/office/drawing/2014/main" val="3529693153"/>
                    </a:ext>
                  </a:extLst>
                </a:gridCol>
              </a:tblGrid>
              <a:tr h="568036">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413899">
                <a:tc>
                  <a:txBody>
                    <a:bodyPr/>
                    <a:lstStyle/>
                    <a:p>
                      <a:pPr algn="just"/>
                      <a:r>
                        <a:rPr lang="en-IN" sz="1200" dirty="0"/>
                        <a:t>7</a:t>
                      </a:r>
                    </a:p>
                  </a:txBody>
                  <a:tcPr/>
                </a:tc>
                <a:tc>
                  <a:txBody>
                    <a:bodyPr/>
                    <a:lstStyle/>
                    <a:p>
                      <a:pPr algn="just"/>
                      <a:r>
                        <a:rPr lang="en-IN" sz="1200" dirty="0"/>
                        <a:t>V. V. N. V. </a:t>
                      </a:r>
                      <a:r>
                        <a:rPr lang="en-IN" sz="1200" dirty="0" err="1"/>
                        <a:t>Phani</a:t>
                      </a:r>
                      <a:r>
                        <a:rPr lang="en-IN" sz="1200" dirty="0"/>
                        <a:t> Kumar, V. </a:t>
                      </a:r>
                      <a:r>
                        <a:rPr lang="en-IN" sz="1200" dirty="0" err="1"/>
                        <a:t>Phani</a:t>
                      </a:r>
                      <a:r>
                        <a:rPr lang="en-IN" sz="1200" dirty="0"/>
                        <a:t> Teja, A. R. Kumar, V. Harshavardhan and U. </a:t>
                      </a:r>
                      <a:r>
                        <a:rPr lang="en-IN" sz="1200" dirty="0" err="1"/>
                        <a:t>Sahith</a:t>
                      </a:r>
                      <a:endParaRPr lang="en-IN" sz="1200" dirty="0"/>
                    </a:p>
                  </a:txBody>
                  <a:tcPr/>
                </a:tc>
                <a:tc>
                  <a:txBody>
                    <a:bodyPr/>
                    <a:lstStyle/>
                    <a:p>
                      <a:pPr algn="just"/>
                      <a:r>
                        <a:rPr lang="en-US" sz="1200" dirty="0"/>
                        <a:t>Image Summarizer for the Visually Impaired Using Deep Learning. 2021</a:t>
                      </a:r>
                      <a:endParaRPr lang="en-IN" sz="1200" dirty="0"/>
                    </a:p>
                  </a:txBody>
                  <a:tcPr/>
                </a:tc>
                <a:tc>
                  <a:txBody>
                    <a:bodyPr/>
                    <a:lstStyle/>
                    <a:p>
                      <a:pPr algn="just"/>
                      <a:r>
                        <a:rPr lang="en-US" sz="1200" dirty="0"/>
                        <a:t>The study presents an image summarization system for the visually impaired, combining a multilayer CNN for object recognition and an LSTM for creating meaningful image descriptions, with audio output for improved accessibility.</a:t>
                      </a:r>
                      <a:endParaRPr lang="en-IN" sz="1200" dirty="0"/>
                    </a:p>
                  </a:txBody>
                  <a:tcPr/>
                </a:tc>
                <a:tc>
                  <a:txBody>
                    <a:bodyPr/>
                    <a:lstStyle/>
                    <a:p>
                      <a:pPr algn="just"/>
                      <a:r>
                        <a:rPr lang="en-US" sz="1200" dirty="0"/>
                        <a:t>Enhancing the accuracy and naturalness of image summarization for visually impaired individuals through further optimization of deep learning models and audio output generation.</a:t>
                      </a:r>
                      <a:endParaRPr lang="en-IN" sz="1200" dirty="0"/>
                    </a:p>
                  </a:txBody>
                  <a:tcPr/>
                </a:tc>
                <a:extLst>
                  <a:ext uri="{0D108BD9-81ED-4DB2-BD59-A6C34878D82A}">
                    <a16:rowId xmlns:a16="http://schemas.microsoft.com/office/drawing/2014/main" val="3877509688"/>
                  </a:ext>
                </a:extLst>
              </a:tr>
              <a:tr h="413899">
                <a:tc>
                  <a:txBody>
                    <a:bodyPr/>
                    <a:lstStyle/>
                    <a:p>
                      <a:pPr algn="just"/>
                      <a:r>
                        <a:rPr lang="en-IN" sz="1200" dirty="0"/>
                        <a:t>8</a:t>
                      </a:r>
                    </a:p>
                  </a:txBody>
                  <a:tcPr/>
                </a:tc>
                <a:tc>
                  <a:txBody>
                    <a:bodyPr/>
                    <a:lstStyle/>
                    <a:p>
                      <a:pPr algn="just"/>
                      <a:r>
                        <a:rPr lang="en-US" sz="1200" dirty="0"/>
                        <a:t>F. Sharon, S. </a:t>
                      </a:r>
                      <a:r>
                        <a:rPr lang="en-US" sz="1200" dirty="0" err="1"/>
                        <a:t>Sellamuthu</a:t>
                      </a:r>
                      <a:r>
                        <a:rPr lang="en-US" sz="1200" dirty="0"/>
                        <a:t>, N. S and A. V</a:t>
                      </a:r>
                      <a:endParaRPr lang="en-IN" sz="1200" dirty="0"/>
                    </a:p>
                  </a:txBody>
                  <a:tcPr/>
                </a:tc>
                <a:tc>
                  <a:txBody>
                    <a:bodyPr/>
                    <a:lstStyle/>
                    <a:p>
                      <a:pPr algn="just"/>
                      <a:r>
                        <a:rPr lang="en-US" sz="1200" dirty="0"/>
                        <a:t>Framework for Face recognition and Scene Description using Deep Learning for Visually Challenged people. 2023</a:t>
                      </a:r>
                      <a:endParaRPr lang="en-IN" sz="1200" dirty="0"/>
                    </a:p>
                  </a:txBody>
                  <a:tcPr/>
                </a:tc>
                <a:tc>
                  <a:txBody>
                    <a:bodyPr/>
                    <a:lstStyle/>
                    <a:p>
                      <a:pPr algn="just"/>
                      <a:r>
                        <a:rPr lang="en-US" sz="1200" dirty="0"/>
                        <a:t>The study introduces a comprehensive framework using deep learning techniques like Faster R-CNN, ResNet-50, and LSTM for face recognition, scene description, and object detection for visually impaired individuals.</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Further optimization of deep learning models to enhance accuracy and efficiency in assisting visually challenged individuals, particularly in real-world scenarios.</a:t>
                      </a:r>
                      <a:endParaRPr lang="en-IN" sz="1200" dirty="0"/>
                    </a:p>
                  </a:txBody>
                  <a:tcPr/>
                </a:tc>
                <a:extLst>
                  <a:ext uri="{0D108BD9-81ED-4DB2-BD59-A6C34878D82A}">
                    <a16:rowId xmlns:a16="http://schemas.microsoft.com/office/drawing/2014/main" val="3917762837"/>
                  </a:ext>
                </a:extLst>
              </a:tr>
              <a:tr h="413899">
                <a:tc>
                  <a:txBody>
                    <a:bodyPr/>
                    <a:lstStyle/>
                    <a:p>
                      <a:pPr algn="just"/>
                      <a:r>
                        <a:rPr lang="en-IN" sz="1200" dirty="0"/>
                        <a:t>9</a:t>
                      </a:r>
                    </a:p>
                  </a:txBody>
                  <a:tcPr/>
                </a:tc>
                <a:tc>
                  <a:txBody>
                    <a:bodyPr/>
                    <a:lstStyle/>
                    <a:p>
                      <a:pPr marL="0" marR="0" indent="0" algn="just" rtl="0" fontAlgn="t" latinLnBrk="0">
                        <a:spcBef>
                          <a:spcPts val="0"/>
                        </a:spcBef>
                        <a:spcAft>
                          <a:spcPts val="0"/>
                        </a:spcAft>
                      </a:pPr>
                      <a:r>
                        <a:rPr lang="fi-FI" sz="1200" b="0" i="0" u="none" strike="noStrike" spc="0" baseline="0">
                          <a:solidFill>
                            <a:schemeClr val="tx1"/>
                          </a:solidFill>
                          <a:effectLst/>
                          <a:latin typeface="Arial" panose="020B0604020202020204" pitchFamily="34" charset="0"/>
                          <a:ea typeface="Arial" panose="020B0604020202020204" pitchFamily="34" charset="0"/>
                          <a:cs typeface="+mn-cs"/>
                        </a:rPr>
                        <a:t>A. Uriti, D. P. Kakarla, D. Jinugu, K. N. Silla, K. T. V. N. S. Sai Krishna </a:t>
                      </a:r>
                      <a:endParaRPr lang="fi-FI" sz="1200" b="0" i="0" u="none" strike="noStrike">
                        <a:solidFill>
                          <a:schemeClr val="tx1"/>
                        </a:solidFill>
                        <a:effectLst/>
                        <a:latin typeface="Arial" panose="020B0604020202020204" pitchFamily="34" charset="0"/>
                        <a:cs typeface="+mn-cs"/>
                      </a:endParaRPr>
                    </a:p>
                    <a:p>
                      <a:pPr marL="0" marR="0" indent="0" algn="just" rtl="0" fontAlgn="t" latinLnBrk="0">
                        <a:spcBef>
                          <a:spcPts val="0"/>
                        </a:spcBef>
                        <a:spcAft>
                          <a:spcPts val="0"/>
                        </a:spcAft>
                      </a:pPr>
                      <a:r>
                        <a:rPr lang="fi-FI" sz="1200" b="0" i="0" u="none" strike="noStrike" spc="0" baseline="0">
                          <a:solidFill>
                            <a:schemeClr val="tx1"/>
                          </a:solidFill>
                          <a:effectLst/>
                          <a:latin typeface="Arial" panose="020B0604020202020204" pitchFamily="34" charset="0"/>
                          <a:ea typeface="Arial" panose="020B0604020202020204" pitchFamily="34" charset="0"/>
                          <a:cs typeface="+mn-cs"/>
                        </a:rPr>
                        <a:t>C. Anilkumar</a:t>
                      </a:r>
                      <a:endParaRPr lang="fi-FI" sz="1200" b="0" i="0" u="none" strike="noStrike">
                        <a:solidFill>
                          <a:schemeClr val="tx1"/>
                        </a:solidFill>
                        <a:effectLst/>
                        <a:latin typeface="Arial" panose="020B0604020202020204" pitchFamily="34" charset="0"/>
                        <a:cs typeface="+mn-cs"/>
                      </a:endParaRPr>
                    </a:p>
                  </a:txBody>
                  <a:tcPr/>
                </a:tc>
                <a:tc>
                  <a:txBody>
                    <a:bodyPr/>
                    <a:lstStyle/>
                    <a:p>
                      <a:pPr marL="0" marR="0" indent="0" algn="just" rtl="0" fontAlgn="t" latinLnBrk="0">
                        <a:spcBef>
                          <a:spcPts val="0"/>
                        </a:spcBef>
                        <a:spcAft>
                          <a:spcPts val="0"/>
                        </a:spcAft>
                      </a:pPr>
                      <a:r>
                        <a:rPr lang="en-US" sz="1200" b="0" i="0" u="none" strike="noStrike" spc="0" baseline="0">
                          <a:solidFill>
                            <a:schemeClr val="tx1"/>
                          </a:solidFill>
                          <a:effectLst/>
                          <a:latin typeface="Arial" panose="020B0604020202020204" pitchFamily="34" charset="0"/>
                          <a:ea typeface="Arial" panose="020B0604020202020204" pitchFamily="34" charset="0"/>
                          <a:cs typeface="+mn-cs"/>
                        </a:rPr>
                        <a:t>A Survey on Generating Audio with Captions for a Live Video using Neural Networks. 2023</a:t>
                      </a:r>
                      <a:endParaRPr lang="en-US" sz="1200" b="0" i="0" u="none" strike="noStrike">
                        <a:solidFill>
                          <a:schemeClr val="tx1"/>
                        </a:solidFill>
                        <a:effectLst/>
                        <a:latin typeface="Arial" panose="020B0604020202020204" pitchFamily="34" charset="0"/>
                        <a:cs typeface="+mn-cs"/>
                      </a:endParaRPr>
                    </a:p>
                  </a:txBody>
                  <a:tcPr/>
                </a:tc>
                <a:tc>
                  <a:txBody>
                    <a:bodyPr/>
                    <a:lstStyle/>
                    <a:p>
                      <a:pPr marL="0" marR="0" indent="0" algn="just" rtl="0" fontAlgn="t" latinLnBrk="0">
                        <a:spcBef>
                          <a:spcPts val="0"/>
                        </a:spcBef>
                        <a:spcAft>
                          <a:spcPts val="0"/>
                        </a:spcAft>
                      </a:pPr>
                      <a:r>
                        <a:rPr lang="en-US" sz="1200" b="0" i="0" u="none" strike="noStrike" spc="0" baseline="0">
                          <a:solidFill>
                            <a:schemeClr val="tx1"/>
                          </a:solidFill>
                          <a:effectLst/>
                          <a:latin typeface="Arial" panose="020B0604020202020204" pitchFamily="34" charset="0"/>
                          <a:ea typeface="Arial" panose="020B0604020202020204" pitchFamily="34" charset="0"/>
                          <a:cs typeface="+mn-cs"/>
                        </a:rPr>
                        <a:t>The survey examines live video caption generation methods, highlighting the importance of accurate, generalized captions and audio output for aiding visually impaired individuals. It aims to analyze current approaches and suggest future directions.</a:t>
                      </a:r>
                      <a:endParaRPr lang="en-US" sz="1200" b="0" i="0" u="none" strike="noStrike">
                        <a:solidFill>
                          <a:schemeClr val="tx1"/>
                        </a:solidFill>
                        <a:effectLst/>
                        <a:latin typeface="Arial" panose="020B0604020202020204" pitchFamily="34" charset="0"/>
                        <a:cs typeface="+mn-cs"/>
                      </a:endParaRPr>
                    </a:p>
                  </a:txBody>
                  <a:tcPr/>
                </a:tc>
                <a:tc>
                  <a:txBody>
                    <a:bodyPr/>
                    <a:lstStyle/>
                    <a:p>
                      <a:pPr marL="0" marR="0" indent="0" algn="just" rtl="0" eaLnBrk="1" fontAlgn="auto" latinLnBrk="0" hangingPunct="1">
                        <a:spcBef>
                          <a:spcPts val="0"/>
                        </a:spcBef>
                        <a:spcAft>
                          <a:spcPts val="0"/>
                        </a:spcAft>
                      </a:pPr>
                      <a:r>
                        <a:rPr lang="en-US" sz="1200" b="0" i="0" u="none" strike="noStrike" spc="0" baseline="0" dirty="0">
                          <a:solidFill>
                            <a:schemeClr val="tx1"/>
                          </a:solidFill>
                          <a:effectLst/>
                          <a:latin typeface="Arial" panose="020B0604020202020204" pitchFamily="34" charset="0"/>
                          <a:ea typeface="Arial" panose="020B0604020202020204" pitchFamily="34" charset="0"/>
                          <a:cs typeface="+mn-cs"/>
                        </a:rPr>
                        <a:t> Developing robust neural network-based models for real-time live video captioning with accurate and generalized captions, along with audio output, to enhance accessibility for visually impaired individuals in various applications.</a:t>
                      </a:r>
                      <a:endParaRPr lang="en-US" sz="1200" b="0" i="0" u="none" strike="noStrike" dirty="0">
                        <a:solidFill>
                          <a:schemeClr val="tx1"/>
                        </a:solidFill>
                        <a:effectLst/>
                        <a:latin typeface="Arial" panose="020B0604020202020204" pitchFamily="34" charset="0"/>
                        <a:cs typeface="+mn-cs"/>
                      </a:endParaRPr>
                    </a:p>
                  </a:txBody>
                  <a:tcPr/>
                </a:tc>
                <a:extLst>
                  <a:ext uri="{0D108BD9-81ED-4DB2-BD59-A6C34878D82A}">
                    <a16:rowId xmlns:a16="http://schemas.microsoft.com/office/drawing/2014/main" val="1839144150"/>
                  </a:ext>
                </a:extLst>
              </a:tr>
            </a:tbl>
          </a:graphicData>
        </a:graphic>
      </p:graphicFrame>
    </p:spTree>
    <p:extLst>
      <p:ext uri="{BB962C8B-B14F-4D97-AF65-F5344CB8AC3E}">
        <p14:creationId xmlns:p14="http://schemas.microsoft.com/office/powerpoint/2010/main" val="13956317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B778-EEC7-83B0-CC0C-2D4090415AAE}"/>
            </a:ext>
          </a:extLst>
        </p:cNvPr>
        <p:cNvGrpSpPr/>
        <p:nvPr/>
      </p:nvGrpSpPr>
      <p:grpSpPr>
        <a:xfrm>
          <a:off x="0" y="0"/>
          <a:ext cx="0" cy="0"/>
          <a:chOff x="0" y="0"/>
          <a:chExt cx="0" cy="0"/>
        </a:xfrm>
      </p:grpSpPr>
      <p:sp>
        <p:nvSpPr>
          <p:cNvPr id="156" name="Slide Number">
            <a:extLst>
              <a:ext uri="{FF2B5EF4-FFF2-40B4-BE49-F238E27FC236}">
                <a16:creationId xmlns:a16="http://schemas.microsoft.com/office/drawing/2014/main" id="{7C90A4E9-8D71-1FBE-9CAF-138C909BA251}"/>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157" name="Motivation">
            <a:extLst>
              <a:ext uri="{FF2B5EF4-FFF2-40B4-BE49-F238E27FC236}">
                <a16:creationId xmlns:a16="http://schemas.microsoft.com/office/drawing/2014/main" id="{32960AE5-F13D-5F44-D7BF-19BD46F1DC41}"/>
              </a:ext>
            </a:extLst>
          </p:cNvPr>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2B266B35-BE04-3C81-ABAA-04BDE19DC704}"/>
              </a:ext>
            </a:extLst>
          </p:cNvPr>
          <p:cNvGraphicFramePr>
            <a:graphicFrameLocks noGrp="1"/>
          </p:cNvGraphicFramePr>
          <p:nvPr/>
        </p:nvGraphicFramePr>
        <p:xfrm>
          <a:off x="627935" y="1175184"/>
          <a:ext cx="8113060" cy="5048596"/>
        </p:xfrm>
        <a:graphic>
          <a:graphicData uri="http://schemas.openxmlformats.org/drawingml/2006/table">
            <a:tbl>
              <a:tblPr firstRow="1" bandRow="1">
                <a:tableStyleId>{7DF18680-E054-41AD-8BC1-D1AEF772440D}</a:tableStyleId>
              </a:tblPr>
              <a:tblGrid>
                <a:gridCol w="582301">
                  <a:extLst>
                    <a:ext uri="{9D8B030D-6E8A-4147-A177-3AD203B41FA5}">
                      <a16:colId xmlns:a16="http://schemas.microsoft.com/office/drawing/2014/main" val="3359582560"/>
                    </a:ext>
                  </a:extLst>
                </a:gridCol>
                <a:gridCol w="1075765">
                  <a:extLst>
                    <a:ext uri="{9D8B030D-6E8A-4147-A177-3AD203B41FA5}">
                      <a16:colId xmlns:a16="http://schemas.microsoft.com/office/drawing/2014/main" val="246789036"/>
                    </a:ext>
                  </a:extLst>
                </a:gridCol>
                <a:gridCol w="1506070">
                  <a:extLst>
                    <a:ext uri="{9D8B030D-6E8A-4147-A177-3AD203B41FA5}">
                      <a16:colId xmlns:a16="http://schemas.microsoft.com/office/drawing/2014/main" val="2085544661"/>
                    </a:ext>
                  </a:extLst>
                </a:gridCol>
                <a:gridCol w="2617694">
                  <a:extLst>
                    <a:ext uri="{9D8B030D-6E8A-4147-A177-3AD203B41FA5}">
                      <a16:colId xmlns:a16="http://schemas.microsoft.com/office/drawing/2014/main" val="1277987297"/>
                    </a:ext>
                  </a:extLst>
                </a:gridCol>
                <a:gridCol w="2331230">
                  <a:extLst>
                    <a:ext uri="{9D8B030D-6E8A-4147-A177-3AD203B41FA5}">
                      <a16:colId xmlns:a16="http://schemas.microsoft.com/office/drawing/2014/main" val="3529693153"/>
                    </a:ext>
                  </a:extLst>
                </a:gridCol>
              </a:tblGrid>
              <a:tr h="568036">
                <a:tc>
                  <a:txBody>
                    <a:bodyPr/>
                    <a:lstStyle/>
                    <a:p>
                      <a:pPr algn="just"/>
                      <a:r>
                        <a:rPr lang="en-IN" sz="1200" dirty="0" err="1"/>
                        <a:t>S.No</a:t>
                      </a:r>
                      <a:r>
                        <a:rPr lang="en-IN" sz="1200" dirty="0"/>
                        <a:t>.</a:t>
                      </a:r>
                    </a:p>
                  </a:txBody>
                  <a:tcPr>
                    <a:solidFill>
                      <a:srgbClr val="4898CA"/>
                    </a:solidFill>
                  </a:tcPr>
                </a:tc>
                <a:tc>
                  <a:txBody>
                    <a:bodyPr/>
                    <a:lstStyle/>
                    <a:p>
                      <a:pPr algn="just"/>
                      <a:r>
                        <a:rPr lang="en-IN" sz="1200" dirty="0"/>
                        <a:t>Authors name(s)</a:t>
                      </a:r>
                    </a:p>
                  </a:txBody>
                  <a:tcPr>
                    <a:solidFill>
                      <a:srgbClr val="4898CA"/>
                    </a:solidFill>
                  </a:tcPr>
                </a:tc>
                <a:tc>
                  <a:txBody>
                    <a:bodyPr/>
                    <a:lstStyle/>
                    <a:p>
                      <a:pPr algn="just"/>
                      <a:r>
                        <a:rPr lang="en-IN" sz="1200" dirty="0"/>
                        <a:t>Full title of the paper with year</a:t>
                      </a:r>
                    </a:p>
                  </a:txBody>
                  <a:tcPr>
                    <a:solidFill>
                      <a:srgbClr val="4898CA"/>
                    </a:solidFill>
                  </a:tcPr>
                </a:tc>
                <a:tc>
                  <a:txBody>
                    <a:bodyPr/>
                    <a:lstStyle/>
                    <a:p>
                      <a:pPr algn="just"/>
                      <a:r>
                        <a:rPr lang="en-IN" sz="1200" dirty="0"/>
                        <a:t>Inference from the paper</a:t>
                      </a:r>
                    </a:p>
                  </a:txBody>
                  <a:tcPr>
                    <a:solidFill>
                      <a:srgbClr val="4898CA"/>
                    </a:solidFill>
                  </a:tcPr>
                </a:tc>
                <a:tc>
                  <a:txBody>
                    <a:bodyPr/>
                    <a:lstStyle/>
                    <a:p>
                      <a:pPr algn="just"/>
                      <a:r>
                        <a:rPr lang="en-IN" sz="1200" dirty="0"/>
                        <a:t>Open Problem (For proposed work)</a:t>
                      </a:r>
                    </a:p>
                  </a:txBody>
                  <a:tcPr>
                    <a:solidFill>
                      <a:srgbClr val="4898CA"/>
                    </a:solidFill>
                  </a:tcPr>
                </a:tc>
                <a:extLst>
                  <a:ext uri="{0D108BD9-81ED-4DB2-BD59-A6C34878D82A}">
                    <a16:rowId xmlns:a16="http://schemas.microsoft.com/office/drawing/2014/main" val="1015962150"/>
                  </a:ext>
                </a:extLst>
              </a:tr>
              <a:tr h="413899">
                <a:tc>
                  <a:txBody>
                    <a:bodyPr/>
                    <a:lstStyle/>
                    <a:p>
                      <a:pPr algn="just"/>
                      <a:r>
                        <a:rPr lang="en-IN" sz="1200" dirty="0"/>
                        <a:t>10</a:t>
                      </a:r>
                    </a:p>
                  </a:txBody>
                  <a:tcPr/>
                </a:tc>
                <a:tc>
                  <a:txBody>
                    <a:bodyPr/>
                    <a:lstStyle/>
                    <a:p>
                      <a:pPr marL="0" marR="0" indent="0" algn="just" rtl="0" fontAlgn="t" latinLnBrk="0">
                        <a:spcBef>
                          <a:spcPts val="0"/>
                        </a:spcBef>
                        <a:spcAft>
                          <a:spcPts val="0"/>
                        </a:spcAft>
                      </a:pPr>
                      <a:r>
                        <a:rPr lang="en-US" sz="1200" b="0" i="0" u="none" strike="noStrike" spc="0" baseline="0" dirty="0">
                          <a:solidFill>
                            <a:schemeClr val="tx1"/>
                          </a:solidFill>
                          <a:effectLst/>
                          <a:latin typeface="Arial" panose="020B0604020202020204" pitchFamily="34" charset="0"/>
                          <a:ea typeface="Arial" panose="020B0604020202020204" pitchFamily="34" charset="0"/>
                          <a:cs typeface="+mn-cs"/>
                        </a:rPr>
                        <a:t>G. Sumathi, D. V, M. M and A. T. Raj</a:t>
                      </a:r>
                      <a:endParaRPr lang="en-US" sz="1800" b="0" i="0" u="none" strike="noStrike" dirty="0">
                        <a:solidFill>
                          <a:schemeClr val="tx1"/>
                        </a:solidFill>
                        <a:effectLst/>
                        <a:latin typeface="Arial" panose="020B0604020202020204" pitchFamily="34" charset="0"/>
                        <a:cs typeface="+mn-cs"/>
                      </a:endParaRPr>
                    </a:p>
                  </a:txBody>
                  <a:tcPr/>
                </a:tc>
                <a:tc>
                  <a:txBody>
                    <a:bodyPr/>
                    <a:lstStyle/>
                    <a:p>
                      <a:pPr marL="0" marR="0" indent="0" algn="just" rtl="0" fontAlgn="t" latinLnBrk="0">
                        <a:spcBef>
                          <a:spcPts val="0"/>
                        </a:spcBef>
                        <a:spcAft>
                          <a:spcPts val="0"/>
                        </a:spcAft>
                      </a:pPr>
                      <a:r>
                        <a:rPr lang="en-US" sz="1200" b="0" i="0" u="none" strike="noStrike" spc="0" baseline="0" dirty="0">
                          <a:solidFill>
                            <a:schemeClr val="tx1"/>
                          </a:solidFill>
                          <a:effectLst/>
                          <a:latin typeface="Arial" panose="020B0604020202020204" pitchFamily="34" charset="0"/>
                          <a:ea typeface="Arial" panose="020B0604020202020204" pitchFamily="34" charset="0"/>
                          <a:cs typeface="+mn-cs"/>
                        </a:rPr>
                        <a:t>A Dynamic System to Assist Vision for Visually Challenged. 2022</a:t>
                      </a:r>
                      <a:endParaRPr lang="en-US" sz="1800" b="0" i="0" u="none" strike="noStrike" dirty="0">
                        <a:solidFill>
                          <a:schemeClr val="tx1"/>
                        </a:solidFill>
                        <a:effectLst/>
                        <a:latin typeface="Arial" panose="020B0604020202020204" pitchFamily="34" charset="0"/>
                        <a:cs typeface="+mn-cs"/>
                      </a:endParaRPr>
                    </a:p>
                  </a:txBody>
                  <a:tcPr/>
                </a:tc>
                <a:tc>
                  <a:txBody>
                    <a:bodyPr/>
                    <a:lstStyle/>
                    <a:p>
                      <a:pPr marL="0" marR="0" indent="0" algn="just" rtl="0" fontAlgn="t" latinLnBrk="0">
                        <a:spcBef>
                          <a:spcPts val="0"/>
                        </a:spcBef>
                        <a:spcAft>
                          <a:spcPts val="0"/>
                        </a:spcAft>
                      </a:pPr>
                      <a:r>
                        <a:rPr lang="en-US" sz="1200" b="0" i="0" u="none" strike="noStrike" spc="0" baseline="0" dirty="0">
                          <a:solidFill>
                            <a:schemeClr val="tx1"/>
                          </a:solidFill>
                          <a:effectLst/>
                          <a:latin typeface="Arial" panose="020B0604020202020204" pitchFamily="34" charset="0"/>
                          <a:ea typeface="Arial" panose="020B0604020202020204" pitchFamily="34" charset="0"/>
                          <a:cs typeface="+mn-cs"/>
                        </a:rPr>
                        <a:t>The paper suggests an Android app using CNN and LSTM for real-time image comprehension and natural language description, aiding visually impaired users in understanding their surroundings.</a:t>
                      </a:r>
                      <a:endParaRPr lang="en-US" sz="1800" b="0" i="0" u="none" strike="noStrike" dirty="0">
                        <a:solidFill>
                          <a:schemeClr val="tx1"/>
                        </a:solidFill>
                        <a:effectLst/>
                        <a:latin typeface="Arial" panose="020B0604020202020204" pitchFamily="34" charset="0"/>
                        <a:cs typeface="+mn-cs"/>
                      </a:endParaRPr>
                    </a:p>
                  </a:txBody>
                  <a:tcPr/>
                </a:tc>
                <a:tc>
                  <a:txBody>
                    <a:bodyPr/>
                    <a:lstStyle/>
                    <a:p>
                      <a:pPr marL="0" marR="0" indent="0" algn="just" rtl="0" fontAlgn="t" latinLnBrk="0">
                        <a:spcBef>
                          <a:spcPts val="0"/>
                        </a:spcBef>
                        <a:spcAft>
                          <a:spcPts val="0"/>
                        </a:spcAft>
                      </a:pPr>
                      <a:r>
                        <a:rPr lang="en-US" sz="1200" b="0" i="0" u="none" strike="noStrike" spc="0" baseline="0" dirty="0">
                          <a:solidFill>
                            <a:schemeClr val="tx1"/>
                          </a:solidFill>
                          <a:effectLst/>
                          <a:latin typeface="Arial" panose="020B0604020202020204" pitchFamily="34" charset="0"/>
                          <a:ea typeface="Arial" panose="020B0604020202020204" pitchFamily="34" charset="0"/>
                          <a:cs typeface="+mn-cs"/>
                        </a:rPr>
                        <a:t>Improving the accuracy and real-time performance of deep learning-based image understanding systems for assisting visually impaired individuals in various environmental contexts.</a:t>
                      </a:r>
                      <a:endParaRPr lang="en-US" sz="1800" b="0" i="0" u="none" strike="noStrike" dirty="0">
                        <a:solidFill>
                          <a:schemeClr val="tx1"/>
                        </a:solidFill>
                        <a:effectLst/>
                        <a:latin typeface="Arial" panose="020B0604020202020204" pitchFamily="34" charset="0"/>
                        <a:cs typeface="+mn-cs"/>
                      </a:endParaRPr>
                    </a:p>
                  </a:txBody>
                  <a:tcPr/>
                </a:tc>
                <a:extLst>
                  <a:ext uri="{0D108BD9-81ED-4DB2-BD59-A6C34878D82A}">
                    <a16:rowId xmlns:a16="http://schemas.microsoft.com/office/drawing/2014/main" val="3917762837"/>
                  </a:ext>
                </a:extLst>
              </a:tr>
              <a:tr h="413899">
                <a:tc>
                  <a:txBody>
                    <a:bodyPr/>
                    <a:lstStyle/>
                    <a:p>
                      <a:pPr algn="just"/>
                      <a:r>
                        <a:rPr lang="en-IN" sz="1200" dirty="0"/>
                        <a:t>11</a:t>
                      </a:r>
                    </a:p>
                  </a:txBody>
                  <a:tcPr/>
                </a:tc>
                <a:tc>
                  <a:txBody>
                    <a:bodyPr/>
                    <a:lstStyle/>
                    <a:p>
                      <a:pPr algn="just"/>
                      <a:r>
                        <a:rPr lang="en-IN" sz="1200" dirty="0"/>
                        <a:t>A. Verma, H. Saxena, M. Jaiswal and P. </a:t>
                      </a:r>
                      <a:r>
                        <a:rPr lang="en-IN" sz="1200" dirty="0" err="1"/>
                        <a:t>Tanwar</a:t>
                      </a:r>
                      <a:endParaRPr lang="en-IN" sz="1200" dirty="0"/>
                    </a:p>
                  </a:txBody>
                  <a:tcPr/>
                </a:tc>
                <a:tc>
                  <a:txBody>
                    <a:bodyPr/>
                    <a:lstStyle/>
                    <a:p>
                      <a:pPr algn="just"/>
                      <a:r>
                        <a:rPr lang="en-US" sz="1200" dirty="0"/>
                        <a:t>Intelligence Embedded Image Caption Generator using LSTM based RNN Model. 2021</a:t>
                      </a:r>
                      <a:endParaRPr lang="en-IN" sz="1200" dirty="0"/>
                    </a:p>
                  </a:txBody>
                  <a:tcPr/>
                </a:tc>
                <a:tc>
                  <a:txBody>
                    <a:bodyPr/>
                    <a:lstStyle/>
                    <a:p>
                      <a:pPr algn="just"/>
                      <a:r>
                        <a:rPr lang="en-US" sz="1200" dirty="0"/>
                        <a:t>The paper introduces an LSTM-based RNN model for generating image captions, focusing on sentence structure and semantics, and evaluates it with the Flicker8k dataset.</a:t>
                      </a:r>
                      <a:endParaRPr lang="en-IN" sz="1200" dirty="0"/>
                    </a:p>
                  </a:txBody>
                  <a:tcPr/>
                </a:tc>
                <a:tc>
                  <a:txBody>
                    <a:bodyPr/>
                    <a:lstStyle/>
                    <a:p>
                      <a:pPr algn="just"/>
                      <a:r>
                        <a:rPr lang="en-US" sz="1200" dirty="0"/>
                        <a:t>Enhancing the efficiency and accuracy of LSTM-based RNN models for image caption generation to better capture complex semantics and nuances in natural language descriptions.</a:t>
                      </a:r>
                    </a:p>
                  </a:txBody>
                  <a:tcPr/>
                </a:tc>
                <a:extLst>
                  <a:ext uri="{0D108BD9-81ED-4DB2-BD59-A6C34878D82A}">
                    <a16:rowId xmlns:a16="http://schemas.microsoft.com/office/drawing/2014/main" val="3148765455"/>
                  </a:ext>
                </a:extLst>
              </a:tr>
              <a:tr h="413899">
                <a:tc>
                  <a:txBody>
                    <a:bodyPr/>
                    <a:lstStyle/>
                    <a:p>
                      <a:pPr algn="just"/>
                      <a:r>
                        <a:rPr lang="en-IN" sz="1200" dirty="0"/>
                        <a:t>12</a:t>
                      </a:r>
                    </a:p>
                  </a:txBody>
                  <a:tcPr/>
                </a:tc>
                <a:tc>
                  <a:txBody>
                    <a:bodyPr/>
                    <a:lstStyle/>
                    <a:p>
                      <a:pPr algn="just"/>
                      <a:r>
                        <a:rPr lang="en-IN" sz="1200" dirty="0"/>
                        <a:t>Jafar A. </a:t>
                      </a:r>
                      <a:r>
                        <a:rPr lang="en-IN" sz="1200" dirty="0" err="1"/>
                        <a:t>Alzubi</a:t>
                      </a:r>
                      <a:r>
                        <a:rPr lang="en-IN" sz="1200" dirty="0"/>
                        <a:t>, Rachna Jain, Preeti </a:t>
                      </a:r>
                      <a:r>
                        <a:rPr lang="en-IN" sz="1200" dirty="0" err="1"/>
                        <a:t>Nagrath</a:t>
                      </a:r>
                      <a:r>
                        <a:rPr lang="en-IN" sz="1200" dirty="0"/>
                        <a:t>, Suresh </a:t>
                      </a:r>
                      <a:r>
                        <a:rPr lang="en-IN" sz="1200" dirty="0" err="1"/>
                        <a:t>Satapathy</a:t>
                      </a:r>
                      <a:r>
                        <a:rPr lang="en-IN" sz="1200" dirty="0"/>
                        <a:t>, Soham Taneja,</a:t>
                      </a:r>
                    </a:p>
                  </a:txBody>
                  <a:tcPr/>
                </a:tc>
                <a:tc>
                  <a:txBody>
                    <a:bodyPr/>
                    <a:lstStyle/>
                    <a:p>
                      <a:pPr algn="just"/>
                      <a:r>
                        <a:rPr lang="en-US" sz="1200" dirty="0"/>
                        <a:t>Deep image captioning using an ensemble of CNN and LSTM based deep neural networks. 2021</a:t>
                      </a:r>
                      <a:endParaRPr lang="en-IN" sz="1200" dirty="0"/>
                    </a:p>
                  </a:txBody>
                  <a:tcPr/>
                </a:tc>
                <a:tc>
                  <a:txBody>
                    <a:bodyPr/>
                    <a:lstStyle/>
                    <a:p>
                      <a:pPr algn="just"/>
                      <a:r>
                        <a:rPr lang="en-US" sz="1200" dirty="0"/>
                        <a:t>The paper suggests a deep learning ensemble model merging CNN and LSTM for image captioning, reaching a Bleu-4 score of 55.8% on the Flickr8k dataset, and contrasts outcomes with GRU and Bi-directional LSTM models.</a:t>
                      </a:r>
                      <a:endParaRPr lang="en-IN"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 Improving the Bleu score and overall performance of deep learning models for image caption generation, particularly through enhanced ensemble techniques and dataset augmentation.</a:t>
                      </a:r>
                    </a:p>
                  </a:txBody>
                  <a:tcPr/>
                </a:tc>
                <a:extLst>
                  <a:ext uri="{0D108BD9-81ED-4DB2-BD59-A6C34878D82A}">
                    <a16:rowId xmlns:a16="http://schemas.microsoft.com/office/drawing/2014/main" val="961994718"/>
                  </a:ext>
                </a:extLst>
              </a:tr>
            </a:tbl>
          </a:graphicData>
        </a:graphic>
      </p:graphicFrame>
    </p:spTree>
    <p:extLst>
      <p:ext uri="{BB962C8B-B14F-4D97-AF65-F5344CB8AC3E}">
        <p14:creationId xmlns:p14="http://schemas.microsoft.com/office/powerpoint/2010/main" val="227809145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0F71CF-6F11-DE7E-27FD-CEF8D9AAFE6D}"/>
              </a:ext>
            </a:extLst>
          </p:cNvPr>
          <p:cNvSpPr>
            <a:spLocks noGrp="1"/>
          </p:cNvSpPr>
          <p:nvPr>
            <p:ph type="sldNum" sz="quarter" idx="2"/>
          </p:nvPr>
        </p:nvSpPr>
        <p:spPr/>
        <p:txBody>
          <a:bodyPr/>
          <a:lstStyle/>
          <a:p>
            <a:fld id="{86CB4B4D-7CA3-9044-876B-883B54F8677D}" type="slidenum">
              <a:rPr lang="en-IN" smtClean="0"/>
              <a:t>8</a:t>
            </a:fld>
            <a:endParaRPr lang="en-IN"/>
          </a:p>
        </p:txBody>
      </p:sp>
      <p:sp>
        <p:nvSpPr>
          <p:cNvPr id="3" name="Title 2">
            <a:extLst>
              <a:ext uri="{FF2B5EF4-FFF2-40B4-BE49-F238E27FC236}">
                <a16:creationId xmlns:a16="http://schemas.microsoft.com/office/drawing/2014/main" id="{F4731FDB-463F-60E4-1B86-47850319DE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Summary of Literature Survey</a:t>
            </a:r>
          </a:p>
        </p:txBody>
      </p:sp>
      <p:sp>
        <p:nvSpPr>
          <p:cNvPr id="5" name="TextBox 4">
            <a:extLst>
              <a:ext uri="{FF2B5EF4-FFF2-40B4-BE49-F238E27FC236}">
                <a16:creationId xmlns:a16="http://schemas.microsoft.com/office/drawing/2014/main" id="{5BA46B44-7588-6086-167D-456638A67FC9}"/>
              </a:ext>
            </a:extLst>
          </p:cNvPr>
          <p:cNvSpPr txBox="1"/>
          <p:nvPr/>
        </p:nvSpPr>
        <p:spPr>
          <a:xfrm>
            <a:off x="833718" y="2021542"/>
            <a:ext cx="7776883" cy="3554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IN" sz="1500" dirty="0"/>
              <a:t>Deep learning techniques, including CNN and LSTM networks, are employed for image captioning to capture both spatial and temporal features effectively.</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The synergy between CNN and LSTM is evaluated for generating captions across diverse applications, such as large-scale datasets and social media content.</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Advanced natural language generation techniques are integrated for real-time audio generation, ensuring seamless transitions in audio descriptions.</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Emphasis is placed on interpretability and coherence of generated captions, exploring the potential of CNN-LSTM synergy for meaningful and contextually relevant image descriptions.</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Image-to-audio conversion using CNN is explored to aid visually impaired individuals, assessing the effectiveness of feature extraction for generating meaningful audio descriptions.</a:t>
            </a:r>
          </a:p>
          <a:p>
            <a:endParaRPr lang="en-IN" sz="1500" dirty="0"/>
          </a:p>
        </p:txBody>
      </p:sp>
    </p:spTree>
    <p:extLst>
      <p:ext uri="{BB962C8B-B14F-4D97-AF65-F5344CB8AC3E}">
        <p14:creationId xmlns:p14="http://schemas.microsoft.com/office/powerpoint/2010/main" val="18312801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481331-14D5-8637-A704-9E79620A48E0}"/>
              </a:ext>
            </a:extLst>
          </p:cNvPr>
          <p:cNvSpPr>
            <a:spLocks noGrp="1"/>
          </p:cNvSpPr>
          <p:nvPr>
            <p:ph type="sldNum" sz="quarter" idx="2"/>
          </p:nvPr>
        </p:nvSpPr>
        <p:spPr/>
        <p:txBody>
          <a:bodyPr/>
          <a:lstStyle/>
          <a:p>
            <a:fld id="{86CB4B4D-7CA3-9044-876B-883B54F8677D}" type="slidenum">
              <a:rPr lang="en-IN" smtClean="0"/>
              <a:t>9</a:t>
            </a:fld>
            <a:endParaRPr lang="en-IN" dirty="0"/>
          </a:p>
        </p:txBody>
      </p:sp>
      <p:sp>
        <p:nvSpPr>
          <p:cNvPr id="3" name="Title 2">
            <a:extLst>
              <a:ext uri="{FF2B5EF4-FFF2-40B4-BE49-F238E27FC236}">
                <a16:creationId xmlns:a16="http://schemas.microsoft.com/office/drawing/2014/main" id="{5171E002-6310-5167-9508-C96B0903F3D9}"/>
              </a:ext>
            </a:extLst>
          </p:cNvPr>
          <p:cNvSpPr>
            <a:spLocks noGrp="1"/>
          </p:cNvSpPr>
          <p:nvPr>
            <p:ph type="title"/>
          </p:nvPr>
        </p:nvSpPr>
        <p:spPr/>
        <p:txBody>
          <a:bodyPr/>
          <a:lstStyle/>
          <a:p>
            <a:r>
              <a:rPr lang="en-US" dirty="0"/>
              <a:t>Research Gap</a:t>
            </a:r>
            <a:endParaRPr lang="en-IN" dirty="0"/>
          </a:p>
        </p:txBody>
      </p:sp>
      <p:sp>
        <p:nvSpPr>
          <p:cNvPr id="4" name="TextBox 3">
            <a:extLst>
              <a:ext uri="{FF2B5EF4-FFF2-40B4-BE49-F238E27FC236}">
                <a16:creationId xmlns:a16="http://schemas.microsoft.com/office/drawing/2014/main" id="{D4B1B223-66D8-4936-1136-D6FADBEE8E99}"/>
              </a:ext>
            </a:extLst>
          </p:cNvPr>
          <p:cNvSpPr txBox="1"/>
          <p:nvPr/>
        </p:nvSpPr>
        <p:spPr>
          <a:xfrm>
            <a:off x="865096" y="2402840"/>
            <a:ext cx="7745505" cy="2616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Font typeface="Arial" panose="020B0604020202020204" pitchFamily="34" charset="0"/>
              <a:buChar char="•"/>
            </a:pPr>
            <a:endParaRPr lang="en-US" sz="1500" dirty="0"/>
          </a:p>
          <a:p>
            <a:pPr>
              <a:buFont typeface="Arial" panose="020B0604020202020204" pitchFamily="34" charset="0"/>
              <a:buChar char="•"/>
            </a:pPr>
            <a:r>
              <a:rPr lang="en-US" sz="1500" dirty="0"/>
              <a:t>Current methods produce unnatural audio output, lacking context and realism.</a:t>
            </a:r>
          </a:p>
          <a:p>
            <a:pPr>
              <a:buFont typeface="Arial" panose="020B0604020202020204" pitchFamily="34" charset="0"/>
              <a:buChar char="•"/>
            </a:pPr>
            <a:endParaRPr lang="en-US" sz="1500" dirty="0"/>
          </a:p>
          <a:p>
            <a:pPr>
              <a:buFont typeface="Arial" panose="020B0604020202020204" pitchFamily="34" charset="0"/>
              <a:buChar char="•"/>
            </a:pPr>
            <a:r>
              <a:rPr lang="en-US" sz="1500" dirty="0"/>
              <a:t>Insufficient user-centric design; comprehensive user studies are needed for optimization.</a:t>
            </a:r>
          </a:p>
          <a:p>
            <a:pPr>
              <a:buFont typeface="Arial" panose="020B0604020202020204" pitchFamily="34" charset="0"/>
              <a:buChar char="•"/>
            </a:pPr>
            <a:endParaRPr lang="en-US" sz="1500" dirty="0"/>
          </a:p>
          <a:p>
            <a:pPr>
              <a:buFont typeface="Arial" panose="020B0604020202020204" pitchFamily="34" charset="0"/>
              <a:buChar char="•"/>
            </a:pPr>
            <a:r>
              <a:rPr lang="en-US" sz="1500" dirty="0"/>
              <a:t>Real-time processing challenges hinder dynamic interaction with visual environments.</a:t>
            </a:r>
          </a:p>
          <a:p>
            <a:pPr>
              <a:buFont typeface="Arial" panose="020B0604020202020204" pitchFamily="34" charset="0"/>
              <a:buChar char="•"/>
            </a:pPr>
            <a:endParaRPr lang="en-US" sz="1500" dirty="0"/>
          </a:p>
          <a:p>
            <a:pPr>
              <a:buFont typeface="Arial" panose="020B0604020202020204" pitchFamily="34" charset="0"/>
              <a:buChar char="•"/>
            </a:pPr>
            <a:r>
              <a:rPr lang="en-US" sz="1500" dirty="0"/>
              <a:t>Integration with everyday devices (e.g., smartphones) is limited and requires lightweight solutions.</a:t>
            </a:r>
          </a:p>
          <a:p>
            <a:pPr>
              <a:buFont typeface="Arial" panose="020B0604020202020204" pitchFamily="34" charset="0"/>
              <a:buChar char="•"/>
            </a:pPr>
            <a:endParaRPr lang="en-US" sz="1500" dirty="0"/>
          </a:p>
          <a:p>
            <a:pPr>
              <a:buFont typeface="Arial" panose="020B0604020202020204" pitchFamily="34" charset="0"/>
              <a:buChar char="•"/>
            </a:pPr>
            <a:r>
              <a:rPr lang="en-US" sz="1500" dirty="0"/>
              <a:t>Accessibility considerations for seamless adoption by visually impaired individuals.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400" b="1"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430964389"/>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9507</TotalTime>
  <Words>3900</Words>
  <Application>Microsoft Office PowerPoint</Application>
  <PresentationFormat>On-screen Show (4:3)</PresentationFormat>
  <Paragraphs>370</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Helvetica</vt:lpstr>
      <vt:lpstr>Segoe UI</vt:lpstr>
      <vt:lpstr>Söhne</vt:lpstr>
      <vt:lpstr>Times New Roman</vt:lpstr>
      <vt:lpstr>Wingdings</vt:lpstr>
      <vt:lpstr>11_Default Design</vt:lpstr>
      <vt:lpstr>Visio-Voice (Transforming Images into Sound for the Visually Impaired)</vt:lpstr>
      <vt:lpstr>Introduction</vt:lpstr>
      <vt:lpstr>Problem Definition</vt:lpstr>
      <vt:lpstr>Literature Survey</vt:lpstr>
      <vt:lpstr>Literature Survey</vt:lpstr>
      <vt:lpstr>Literature Survey</vt:lpstr>
      <vt:lpstr>Literature Survey</vt:lpstr>
      <vt:lpstr>Summary of Literature Survey</vt:lpstr>
      <vt:lpstr>Research Gap</vt:lpstr>
      <vt:lpstr>What we are planning to do that sets apart our project from those of above are:</vt:lpstr>
      <vt:lpstr>Justification for the Proposed Problem</vt:lpstr>
      <vt:lpstr>Software/Tools Requirements</vt:lpstr>
      <vt:lpstr>Architecture / Design</vt:lpstr>
      <vt:lpstr>Inception V3</vt:lpstr>
      <vt:lpstr>PowerPoint Presentation</vt:lpstr>
      <vt:lpstr>LSTM Architecture</vt:lpstr>
      <vt:lpstr>PowerPoint Presentation</vt:lpstr>
      <vt:lpstr>Implementation</vt:lpstr>
      <vt:lpstr>Implementation</vt:lpstr>
      <vt:lpstr>Implementation</vt:lpstr>
      <vt:lpstr>PowerPoint Presentation</vt:lpstr>
      <vt:lpstr>PowerPoint Presentation</vt:lpstr>
      <vt:lpstr>PowerPoint Presentation</vt:lpstr>
      <vt:lpstr>Loss Plots for 8K Dataset</vt:lpstr>
      <vt:lpstr>Loss Plots for 30K Dataset</vt:lpstr>
      <vt:lpstr>BLEU Scores</vt:lpstr>
      <vt:lpstr>Real Time</vt:lpstr>
      <vt:lpstr>Analysis from the Result</vt:lpstr>
      <vt:lpstr>Timeline</vt:lpstr>
      <vt:lpstr>Challenges</vt:lpstr>
      <vt:lpstr>Conclusion</vt:lpstr>
      <vt:lpstr>References</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Kothuru Gurunadh</cp:lastModifiedBy>
  <cp:revision>250</cp:revision>
  <dcterms:modified xsi:type="dcterms:W3CDTF">2024-07-10T02:49:05Z</dcterms:modified>
</cp:coreProperties>
</file>