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5" r:id="rId7"/>
    <p:sldId id="294"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 id="278" r:id="rId27"/>
    <p:sldId id="280" r:id="rId28"/>
    <p:sldId id="281" r:id="rId29"/>
    <p:sldId id="290" r:id="rId30"/>
    <p:sldId id="291" r:id="rId31"/>
    <p:sldId id="282" r:id="rId32"/>
    <p:sldId id="283" r:id="rId33"/>
    <p:sldId id="284" r:id="rId34"/>
    <p:sldId id="285" r:id="rId35"/>
    <p:sldId id="286" r:id="rId36"/>
    <p:sldId id="287" r:id="rId37"/>
    <p:sldId id="288" r:id="rId38"/>
    <p:sldId id="289" r:id="rId39"/>
    <p:sldId id="292"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115742-EDD1-4017-AECD-43E1E647DA2D}"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396162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15742-EDD1-4017-AECD-43E1E647DA2D}"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33275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15742-EDD1-4017-AECD-43E1E647DA2D}"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406060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15742-EDD1-4017-AECD-43E1E647DA2D}"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34850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15742-EDD1-4017-AECD-43E1E647DA2D}"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282055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115742-EDD1-4017-AECD-43E1E647DA2D}"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128661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115742-EDD1-4017-AECD-43E1E647DA2D}" type="datetimeFigureOut">
              <a:rPr lang="en-US" smtClean="0"/>
              <a:pPr/>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242301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115742-EDD1-4017-AECD-43E1E647DA2D}" type="datetimeFigureOut">
              <a:rPr lang="en-US" smtClean="0"/>
              <a:pPr/>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288537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15742-EDD1-4017-AECD-43E1E647DA2D}" type="datetimeFigureOut">
              <a:rPr lang="en-US" smtClean="0"/>
              <a:pPr/>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249437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15742-EDD1-4017-AECD-43E1E647DA2D}"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281824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15742-EDD1-4017-AECD-43E1E647DA2D}"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66190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15742-EDD1-4017-AECD-43E1E647DA2D}" type="datetimeFigureOut">
              <a:rPr lang="en-US" smtClean="0"/>
              <a:pPr/>
              <a:t>4/15/2018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59C8-C7A0-4AEB-BFC8-AFE1BE036EDA}" type="slidenum">
              <a:rPr lang="en-US" smtClean="0"/>
              <a:pPr/>
              <a:t>‹#›</a:t>
            </a:fld>
            <a:endParaRPr lang="en-US"/>
          </a:p>
        </p:txBody>
      </p:sp>
    </p:spTree>
    <p:extLst>
      <p:ext uri="{BB962C8B-B14F-4D97-AF65-F5344CB8AC3E}">
        <p14:creationId xmlns="" xmlns:p14="http://schemas.microsoft.com/office/powerpoint/2010/main" val="1809528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aw.githubusercontent.com/joyent/node/v0.12.0/LICENSE"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nodejs/ref_events.asp" TargetMode="External"/><Relationship Id="rId13" Type="http://schemas.openxmlformats.org/officeDocument/2006/relationships/hyperlink" Target="https://www.w3schools.com/nodejs/ref_os.asp" TargetMode="External"/><Relationship Id="rId18" Type="http://schemas.openxmlformats.org/officeDocument/2006/relationships/hyperlink" Target="https://www.w3schools.com/nodejs/ref_string_decoder.asp" TargetMode="External"/><Relationship Id="rId3" Type="http://schemas.openxmlformats.org/officeDocument/2006/relationships/hyperlink" Target="https://www.w3schools.com/nodejs/ref_buffer.asp" TargetMode="External"/><Relationship Id="rId21" Type="http://schemas.openxmlformats.org/officeDocument/2006/relationships/hyperlink" Target="https://www.w3schools.com/nodejs/ref_url.asp" TargetMode="External"/><Relationship Id="rId7" Type="http://schemas.openxmlformats.org/officeDocument/2006/relationships/hyperlink" Target="https://www.w3schools.com/nodejs/ref_dns.asp" TargetMode="External"/><Relationship Id="rId12" Type="http://schemas.openxmlformats.org/officeDocument/2006/relationships/hyperlink" Target="https://www.w3schools.com/nodejs/ref_net.asp" TargetMode="External"/><Relationship Id="rId17" Type="http://schemas.openxmlformats.org/officeDocument/2006/relationships/hyperlink" Target="https://www.w3schools.com/nodejs/ref_stream.asp" TargetMode="External"/><Relationship Id="rId2" Type="http://schemas.openxmlformats.org/officeDocument/2006/relationships/hyperlink" Target="https://www.w3schools.com/nodejs/ref_assert.asp" TargetMode="External"/><Relationship Id="rId16" Type="http://schemas.openxmlformats.org/officeDocument/2006/relationships/hyperlink" Target="https://www.w3schools.com/nodejs/ref_readline.asp" TargetMode="External"/><Relationship Id="rId20" Type="http://schemas.openxmlformats.org/officeDocument/2006/relationships/hyperlink" Target="https://www.w3schools.com/nodejs/ref_tls.asp" TargetMode="External"/><Relationship Id="rId1" Type="http://schemas.openxmlformats.org/officeDocument/2006/relationships/slideLayout" Target="../slideLayouts/slideLayout6.xml"/><Relationship Id="rId6" Type="http://schemas.openxmlformats.org/officeDocument/2006/relationships/hyperlink" Target="https://www.w3schools.com/nodejs/ref_dgram.asp" TargetMode="External"/><Relationship Id="rId11" Type="http://schemas.openxmlformats.org/officeDocument/2006/relationships/hyperlink" Target="https://www.w3schools.com/nodejs/ref_https.asp" TargetMode="External"/><Relationship Id="rId24" Type="http://schemas.openxmlformats.org/officeDocument/2006/relationships/hyperlink" Target="https://www.w3schools.com/nodejs/ref_zlib.asp" TargetMode="External"/><Relationship Id="rId5" Type="http://schemas.openxmlformats.org/officeDocument/2006/relationships/hyperlink" Target="https://www.w3schools.com/nodejs/ref_crypto.asp" TargetMode="External"/><Relationship Id="rId15" Type="http://schemas.openxmlformats.org/officeDocument/2006/relationships/hyperlink" Target="https://www.w3schools.com/nodejs/ref_querystring.asp" TargetMode="External"/><Relationship Id="rId23" Type="http://schemas.openxmlformats.org/officeDocument/2006/relationships/hyperlink" Target="https://www.w3schools.com/nodejs/ref_vm.asp" TargetMode="External"/><Relationship Id="rId10" Type="http://schemas.openxmlformats.org/officeDocument/2006/relationships/hyperlink" Target="https://www.w3schools.com/nodejs/ref_http.asp" TargetMode="External"/><Relationship Id="rId19" Type="http://schemas.openxmlformats.org/officeDocument/2006/relationships/hyperlink" Target="https://www.w3schools.com/nodejs/ref_timers.asp" TargetMode="External"/><Relationship Id="rId4" Type="http://schemas.openxmlformats.org/officeDocument/2006/relationships/hyperlink" Target="https://www.w3schools.com/nodejs/ref_cluster.asp" TargetMode="External"/><Relationship Id="rId9" Type="http://schemas.openxmlformats.org/officeDocument/2006/relationships/hyperlink" Target="https://www.w3schools.com/nodejs/ref_fs.asp" TargetMode="External"/><Relationship Id="rId14" Type="http://schemas.openxmlformats.org/officeDocument/2006/relationships/hyperlink" Target="https://www.w3schools.com/nodejs/ref_path.asp" TargetMode="External"/><Relationship Id="rId22" Type="http://schemas.openxmlformats.org/officeDocument/2006/relationships/hyperlink" Target="https://www.w3schools.com/nodejs/ref_util.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2400" b="1" dirty="0" smtClean="0"/>
              <a:t>What is Node.js?</a:t>
            </a:r>
            <a:r>
              <a:rPr lang="en-US" sz="1800" b="1" dirty="0" smtClean="0"/>
              <a:t/>
            </a:r>
            <a:br>
              <a:rPr lang="en-US" sz="1800" b="1" dirty="0" smtClean="0"/>
            </a:br>
            <a:r>
              <a:rPr lang="en-US" sz="1600" b="1" dirty="0"/>
              <a:t/>
            </a:r>
            <a:br>
              <a:rPr lang="en-US" sz="1600" b="1" dirty="0"/>
            </a:br>
            <a:r>
              <a:rPr lang="en-US" sz="1600" b="1" dirty="0" smtClean="0"/>
              <a:t/>
            </a:r>
            <a:br>
              <a:rPr lang="en-US" sz="1600" b="1" dirty="0" smtClean="0"/>
            </a:br>
            <a:r>
              <a:rPr lang="en-US" sz="1600" dirty="0" smtClean="0">
                <a:latin typeface="+mn-lt"/>
              </a:rPr>
              <a:t>Node.js is a server-side platform built on Google Chrome's JavaScript Engine (V8 Engine). Node.js was developed by Ryan Dahl in 2009.</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“Node.js is a platform built on Chrome's JavaScript runtime for easily building fast and scalable network applications. Node.js uses an event-driven, non-blocking I/O model that makes it lightweight and efficient, perfect for data-intensive real-time applications that run across distributed devices.”</a:t>
            </a:r>
            <a:br>
              <a:rPr lang="en-US" sz="1600" dirty="0" smtClean="0">
                <a:latin typeface="+mn-lt"/>
              </a:rPr>
            </a:br>
            <a:r>
              <a:rPr lang="en-US" sz="2700" dirty="0">
                <a:latin typeface="+mn-lt"/>
              </a:rPr>
              <a:t/>
            </a:r>
            <a:br>
              <a:rPr lang="en-US" sz="2700" dirty="0">
                <a:latin typeface="+mn-lt"/>
              </a:rPr>
            </a:br>
            <a:r>
              <a:rPr lang="en-US" sz="2700" dirty="0">
                <a:latin typeface="+mn-lt"/>
              </a:rPr>
              <a:t>Features of </a:t>
            </a:r>
            <a:r>
              <a:rPr lang="en-US" sz="2700" dirty="0" smtClean="0">
                <a:latin typeface="+mn-lt"/>
              </a:rPr>
              <a:t>Node.js - </a:t>
            </a:r>
            <a:r>
              <a:rPr lang="en-US" sz="2700" dirty="0">
                <a:latin typeface="+mn-lt"/>
              </a:rPr>
              <a:t/>
            </a:r>
            <a:br>
              <a:rPr lang="en-US" sz="2700" dirty="0">
                <a:latin typeface="+mn-lt"/>
              </a:rPr>
            </a:br>
            <a:r>
              <a:rPr lang="en-US" sz="1600" dirty="0">
                <a:latin typeface="+mn-lt"/>
              </a:rPr>
              <a:t/>
            </a:r>
            <a:br>
              <a:rPr lang="en-US" sz="1600" dirty="0">
                <a:latin typeface="+mn-lt"/>
              </a:rPr>
            </a:br>
            <a:r>
              <a:rPr lang="en-US" sz="1600" b="1" dirty="0">
                <a:latin typeface="+mn-lt"/>
              </a:rPr>
              <a:t>Asynchronous and Event Driven </a:t>
            </a:r>
            <a:r>
              <a:rPr lang="en-US" sz="1600" dirty="0">
                <a:latin typeface="+mn-lt"/>
              </a:rPr>
              <a:t>−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br>
              <a:rPr lang="en-US" sz="1600" dirty="0">
                <a:latin typeface="+mn-lt"/>
              </a:rPr>
            </a:br>
            <a:r>
              <a:rPr lang="en-US" sz="1600" b="1" dirty="0">
                <a:latin typeface="+mn-lt"/>
              </a:rPr>
              <a:t/>
            </a:r>
            <a:br>
              <a:rPr lang="en-US" sz="1600" b="1" dirty="0">
                <a:latin typeface="+mn-lt"/>
              </a:rPr>
            </a:br>
            <a:r>
              <a:rPr lang="en-US" sz="1600" b="1" dirty="0">
                <a:latin typeface="+mn-lt"/>
              </a:rPr>
              <a:t>Single Threaded but Highly Scalable − </a:t>
            </a:r>
            <a:r>
              <a:rPr lang="en-US" sz="1600" dirty="0">
                <a:latin typeface="+mn-lt"/>
              </a:rPr>
              <a:t>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br>
              <a:rPr lang="en-US" sz="1600" dirty="0">
                <a:latin typeface="+mn-lt"/>
              </a:rPr>
            </a:br>
            <a:r>
              <a:rPr lang="en-US" sz="1600" dirty="0">
                <a:latin typeface="+mn-lt"/>
              </a:rPr>
              <a:t/>
            </a:r>
            <a:br>
              <a:rPr lang="en-US" sz="1600" dirty="0">
                <a:latin typeface="+mn-lt"/>
              </a:rPr>
            </a:br>
            <a:r>
              <a:rPr lang="en-US" sz="1600" b="1" dirty="0">
                <a:latin typeface="+mn-lt"/>
              </a:rPr>
              <a:t>Very Fast − </a:t>
            </a:r>
            <a:r>
              <a:rPr lang="en-US" sz="1600" dirty="0">
                <a:latin typeface="+mn-lt"/>
              </a:rPr>
              <a:t>Being built on Google Chrome's V8 JavaScript Engine, Node.js library is very fast in code execution.</a:t>
            </a:r>
            <a:br>
              <a:rPr lang="en-US" sz="1600" dirty="0">
                <a:latin typeface="+mn-lt"/>
              </a:rPr>
            </a:br>
            <a:r>
              <a:rPr lang="en-US" sz="1600" dirty="0">
                <a:latin typeface="+mn-lt"/>
              </a:rPr>
              <a:t/>
            </a:r>
            <a:br>
              <a:rPr lang="en-US" sz="1600" dirty="0">
                <a:latin typeface="+mn-lt"/>
              </a:rPr>
            </a:br>
            <a:r>
              <a:rPr lang="en-US" sz="1600" b="1" dirty="0">
                <a:latin typeface="+mn-lt"/>
              </a:rPr>
              <a:t>No Buffering − </a:t>
            </a:r>
            <a:r>
              <a:rPr lang="en-US" sz="1600" dirty="0">
                <a:latin typeface="+mn-lt"/>
              </a:rPr>
              <a:t>Node.js applications never buffer any data. These applications simply output the data in chunks.</a:t>
            </a:r>
            <a:br>
              <a:rPr lang="en-US" sz="1600" dirty="0">
                <a:latin typeface="+mn-lt"/>
              </a:rPr>
            </a:br>
            <a:r>
              <a:rPr lang="en-US" sz="1600" dirty="0">
                <a:latin typeface="+mn-lt"/>
              </a:rPr>
              <a:t/>
            </a:r>
            <a:br>
              <a:rPr lang="en-US" sz="1600" dirty="0">
                <a:latin typeface="+mn-lt"/>
              </a:rPr>
            </a:br>
            <a:r>
              <a:rPr lang="en-US" sz="1600" b="1" dirty="0">
                <a:latin typeface="+mn-lt"/>
              </a:rPr>
              <a:t>License − </a:t>
            </a:r>
            <a:r>
              <a:rPr lang="en-US" sz="1600" dirty="0">
                <a:latin typeface="+mn-lt"/>
              </a:rPr>
              <a:t>Node.js is released under the </a:t>
            </a:r>
            <a:r>
              <a:rPr lang="en-US" sz="1600" dirty="0">
                <a:latin typeface="+mn-lt"/>
                <a:hlinkClick r:id="rId2"/>
              </a:rPr>
              <a:t>MIT license</a:t>
            </a:r>
            <a:r>
              <a:rPr lang="en-US" sz="1600" dirty="0" smtClean="0">
                <a:latin typeface="+mn-lt"/>
              </a:rPr>
              <a:t>.</a:t>
            </a:r>
            <a:br>
              <a:rPr lang="en-US" sz="1600" dirty="0" smtClean="0">
                <a:latin typeface="+mn-lt"/>
              </a:rPr>
            </a:br>
            <a:r>
              <a:rPr lang="en-US" sz="1600" dirty="0">
                <a:latin typeface="+mn-lt"/>
              </a:rPr>
              <a:t/>
            </a:r>
            <a:br>
              <a:rPr lang="en-US" sz="1600" dirty="0">
                <a:latin typeface="+mn-lt"/>
              </a:rPr>
            </a:br>
            <a:r>
              <a:rPr lang="en-US" sz="2200" dirty="0" smtClean="0">
                <a:latin typeface="+mn-lt"/>
              </a:rPr>
              <a:t>Companies using node </a:t>
            </a:r>
            <a:r>
              <a:rPr lang="en-US" sz="2200" dirty="0" err="1" smtClean="0">
                <a:latin typeface="+mn-lt"/>
              </a:rPr>
              <a:t>js</a:t>
            </a:r>
            <a:r>
              <a:rPr lang="en-US" sz="2200" dirty="0" smtClean="0">
                <a:latin typeface="+mn-lt"/>
              </a:rPr>
              <a:t> – </a:t>
            </a:r>
            <a:br>
              <a:rPr lang="en-US" sz="2200" dirty="0" smtClean="0">
                <a:latin typeface="+mn-lt"/>
              </a:rPr>
            </a:br>
            <a:r>
              <a:rPr lang="en-US" sz="1600" dirty="0" smtClean="0">
                <a:latin typeface="+mn-lt"/>
              </a:rPr>
              <a:t/>
            </a:r>
            <a:br>
              <a:rPr lang="en-US" sz="1600" dirty="0" smtClean="0">
                <a:latin typeface="+mn-lt"/>
              </a:rPr>
            </a:br>
            <a:r>
              <a:rPr lang="en-US" sz="1600" dirty="0" smtClean="0">
                <a:latin typeface="+mn-lt"/>
              </a:rPr>
              <a:t>Bay, General Electric, </a:t>
            </a:r>
            <a:r>
              <a:rPr lang="en-US" sz="1600" dirty="0" err="1" smtClean="0">
                <a:latin typeface="+mn-lt"/>
              </a:rPr>
              <a:t>GoDaddy</a:t>
            </a:r>
            <a:r>
              <a:rPr lang="en-US" sz="1600" dirty="0" smtClean="0">
                <a:latin typeface="+mn-lt"/>
              </a:rPr>
              <a:t>, Microsoft, PayPal, </a:t>
            </a:r>
            <a:r>
              <a:rPr lang="en-US" sz="1600" dirty="0" err="1" smtClean="0">
                <a:latin typeface="+mn-lt"/>
              </a:rPr>
              <a:t>Uber</a:t>
            </a:r>
            <a:r>
              <a:rPr lang="en-US" sz="1600" dirty="0" smtClean="0">
                <a:latin typeface="+mn-lt"/>
              </a:rPr>
              <a:t>, </a:t>
            </a:r>
            <a:r>
              <a:rPr lang="en-US" sz="1600" dirty="0" err="1" smtClean="0">
                <a:latin typeface="+mn-lt"/>
              </a:rPr>
              <a:t>Wikipins</a:t>
            </a:r>
            <a:r>
              <a:rPr lang="en-US" sz="1600" dirty="0" smtClean="0">
                <a:latin typeface="+mn-lt"/>
              </a:rPr>
              <a:t>, Yahoo!, </a:t>
            </a:r>
            <a:r>
              <a:rPr lang="en-US" sz="1600" dirty="0" err="1" smtClean="0">
                <a:latin typeface="+mn-lt"/>
              </a:rPr>
              <a:t>Yammer.etc</a:t>
            </a:r>
            <a:r>
              <a:rPr lang="en-US" sz="1600" dirty="0"/>
              <a:t/>
            </a:r>
            <a:br>
              <a:rPr lang="en-US" sz="1600" dirty="0"/>
            </a:br>
            <a:endParaRPr lang="en-US" sz="1600" dirty="0"/>
          </a:p>
        </p:txBody>
      </p:sp>
    </p:spTree>
    <p:extLst>
      <p:ext uri="{BB962C8B-B14F-4D97-AF65-F5344CB8AC3E}">
        <p14:creationId xmlns="" xmlns:p14="http://schemas.microsoft.com/office/powerpoint/2010/main" val="730689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Include </a:t>
            </a:r>
            <a:r>
              <a:rPr lang="en-US" sz="2400" b="1" dirty="0"/>
              <a:t>Your Own </a:t>
            </a:r>
            <a:r>
              <a:rPr lang="en-US" sz="2400" b="1" dirty="0" smtClean="0"/>
              <a:t>Module - </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b="1" dirty="0" smtClean="0">
                <a:latin typeface="+mn-lt"/>
              </a:rPr>
              <a:t>myfirstmodule.js-</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err="1" smtClean="0">
                <a:latin typeface="+mn-lt"/>
              </a:rPr>
              <a:t>exports.myDateTime</a:t>
            </a:r>
            <a:r>
              <a:rPr lang="en-US" sz="1600" dirty="0" smtClean="0">
                <a:latin typeface="+mn-lt"/>
              </a:rPr>
              <a:t> = function () {</a:t>
            </a:r>
            <a:br>
              <a:rPr lang="en-US" sz="1600" dirty="0" smtClean="0">
                <a:latin typeface="+mn-lt"/>
              </a:rPr>
            </a:br>
            <a:r>
              <a:rPr lang="en-US" sz="1600" dirty="0" smtClean="0">
                <a:latin typeface="+mn-lt"/>
              </a:rPr>
              <a:t>    return Date();</a:t>
            </a:r>
            <a:br>
              <a:rPr lang="en-US" sz="1600" dirty="0" smtClean="0">
                <a:latin typeface="+mn-lt"/>
              </a:rPr>
            </a:br>
            <a:r>
              <a:rPr lang="en-US" sz="1600" dirty="0" smtClean="0">
                <a:latin typeface="+mn-lt"/>
              </a:rPr>
              <a:t>}; </a:t>
            </a:r>
            <a:br>
              <a:rPr lang="en-US" sz="1600" dirty="0" smtClean="0">
                <a:latin typeface="+mn-lt"/>
              </a:rPr>
            </a:br>
            <a:r>
              <a:rPr lang="en-US" sz="1600" dirty="0" smtClean="0">
                <a:latin typeface="+mn-lt"/>
              </a:rPr>
              <a:t/>
            </a:r>
            <a:br>
              <a:rPr lang="en-US" sz="1600" dirty="0" smtClean="0">
                <a:latin typeface="+mn-lt"/>
              </a:rPr>
            </a:br>
            <a:r>
              <a:rPr lang="en-US" sz="1600" b="1" dirty="0" smtClean="0">
                <a:latin typeface="+mn-lt"/>
              </a:rPr>
              <a:t>demo_module.js - </a:t>
            </a:r>
            <a:r>
              <a:rPr lang="en-US" sz="1600" dirty="0">
                <a:latin typeface="+mn-lt"/>
              </a:rPr>
              <a:t/>
            </a:r>
            <a:br>
              <a:rPr lang="en-US" sz="1600" dirty="0">
                <a:latin typeface="+mn-lt"/>
              </a:rPr>
            </a:br>
            <a:r>
              <a:rPr lang="en-US" sz="1600" dirty="0" smtClean="0">
                <a:latin typeface="+mn-lt"/>
              </a:rPr>
              <a:t/>
            </a:r>
            <a:br>
              <a:rPr lang="en-US" sz="1600" dirty="0" smtClean="0">
                <a:latin typeface="+mn-lt"/>
              </a:rPr>
            </a:br>
            <a:r>
              <a:rPr lang="en-US" sz="1600" dirty="0" err="1" smtClean="0">
                <a:latin typeface="+mn-lt"/>
              </a:rPr>
              <a:t>var</a:t>
            </a:r>
            <a:r>
              <a:rPr lang="en-US" sz="1600" dirty="0" smtClean="0">
                <a:latin typeface="+mn-lt"/>
              </a:rPr>
              <a:t> http = require('http');</a:t>
            </a:r>
            <a:br>
              <a:rPr lang="en-US" sz="1600" dirty="0" smtClean="0">
                <a:latin typeface="+mn-lt"/>
              </a:rPr>
            </a:br>
            <a:r>
              <a:rPr lang="en-US" sz="1600" dirty="0" err="1" smtClean="0">
                <a:latin typeface="+mn-lt"/>
              </a:rPr>
              <a:t>var</a:t>
            </a:r>
            <a:r>
              <a:rPr lang="en-US" sz="1600" dirty="0" smtClean="0">
                <a:latin typeface="+mn-lt"/>
              </a:rPr>
              <a:t> </a:t>
            </a:r>
            <a:r>
              <a:rPr lang="en-US" sz="1600" dirty="0" err="1" smtClean="0">
                <a:latin typeface="+mn-lt"/>
              </a:rPr>
              <a:t>dt</a:t>
            </a:r>
            <a:r>
              <a:rPr lang="en-US" sz="1600" dirty="0" smtClean="0">
                <a:latin typeface="+mn-lt"/>
              </a:rPr>
              <a:t> = require('./</a:t>
            </a:r>
            <a:r>
              <a:rPr lang="en-US" sz="1600" dirty="0" err="1" smtClean="0">
                <a:latin typeface="+mn-lt"/>
              </a:rPr>
              <a:t>myfirstmodule</a:t>
            </a:r>
            <a:r>
              <a:rPr lang="en-US" sz="1600" dirty="0" smtClean="0">
                <a:latin typeface="+mn-lt"/>
              </a:rPr>
              <a:t>');</a:t>
            </a:r>
            <a:br>
              <a:rPr lang="en-US" sz="1600" dirty="0" smtClean="0">
                <a:latin typeface="+mn-lt"/>
              </a:rPr>
            </a:br>
            <a:r>
              <a:rPr lang="en-US" sz="1600" dirty="0" smtClean="0">
                <a:latin typeface="+mn-lt"/>
              </a:rPr>
              <a:t/>
            </a:r>
            <a:br>
              <a:rPr lang="en-US" sz="1600" dirty="0" smtClean="0">
                <a:latin typeface="+mn-lt"/>
              </a:rPr>
            </a:br>
            <a:r>
              <a:rPr lang="en-US" sz="1600" dirty="0" err="1" smtClean="0">
                <a:latin typeface="+mn-lt"/>
              </a:rPr>
              <a:t>http.createServer</a:t>
            </a:r>
            <a:r>
              <a:rPr lang="en-US" sz="1600" dirty="0" smtClean="0">
                <a:latin typeface="+mn-lt"/>
              </a:rPr>
              <a:t>(function (</a:t>
            </a:r>
            <a:r>
              <a:rPr lang="en-US" sz="1600" dirty="0" err="1" smtClean="0">
                <a:latin typeface="+mn-lt"/>
              </a:rPr>
              <a:t>req</a:t>
            </a:r>
            <a:r>
              <a:rPr lang="en-US" sz="1600" dirty="0" smtClean="0">
                <a:latin typeface="+mn-lt"/>
              </a:rPr>
              <a:t>, res) {</a:t>
            </a:r>
            <a:br>
              <a:rPr lang="en-US" sz="1600" dirty="0" smtClean="0">
                <a:latin typeface="+mn-lt"/>
              </a:rPr>
            </a:br>
            <a:r>
              <a:rPr lang="en-US" sz="1600" dirty="0" smtClean="0">
                <a:latin typeface="+mn-lt"/>
              </a:rPr>
              <a:t>    </a:t>
            </a:r>
            <a:r>
              <a:rPr lang="en-US" sz="1600" dirty="0" err="1" smtClean="0">
                <a:latin typeface="+mn-lt"/>
              </a:rPr>
              <a:t>res.writeHead</a:t>
            </a:r>
            <a:r>
              <a:rPr lang="en-US" sz="1600" dirty="0" smtClean="0">
                <a:latin typeface="+mn-lt"/>
              </a:rPr>
              <a:t>(200, {'Content-Type': 'text/html'});</a:t>
            </a:r>
            <a:br>
              <a:rPr lang="en-US" sz="1600" dirty="0" smtClean="0">
                <a:latin typeface="+mn-lt"/>
              </a:rPr>
            </a:br>
            <a:r>
              <a:rPr lang="en-US" sz="1600" dirty="0" smtClean="0">
                <a:latin typeface="+mn-lt"/>
              </a:rPr>
              <a:t>    </a:t>
            </a:r>
            <a:r>
              <a:rPr lang="en-US" sz="1600" dirty="0" err="1" smtClean="0">
                <a:latin typeface="+mn-lt"/>
              </a:rPr>
              <a:t>res.write</a:t>
            </a:r>
            <a:r>
              <a:rPr lang="en-US" sz="1600" dirty="0" smtClean="0">
                <a:latin typeface="+mn-lt"/>
              </a:rPr>
              <a:t>("The date and time are currently: " + </a:t>
            </a:r>
            <a:r>
              <a:rPr lang="en-US" sz="1600" dirty="0" err="1" smtClean="0">
                <a:latin typeface="+mn-lt"/>
              </a:rPr>
              <a:t>dt.myDateTime</a:t>
            </a:r>
            <a:r>
              <a:rPr lang="en-US" sz="1600" dirty="0" smtClean="0">
                <a:latin typeface="+mn-lt"/>
              </a:rPr>
              <a:t>());</a:t>
            </a:r>
            <a:br>
              <a:rPr lang="en-US" sz="1600" dirty="0" smtClean="0">
                <a:latin typeface="+mn-lt"/>
              </a:rPr>
            </a:br>
            <a:r>
              <a:rPr lang="en-US" sz="1600" dirty="0" smtClean="0">
                <a:latin typeface="+mn-lt"/>
              </a:rPr>
              <a:t>    </a:t>
            </a:r>
            <a:r>
              <a:rPr lang="en-US" sz="1600" dirty="0" err="1" smtClean="0">
                <a:latin typeface="+mn-lt"/>
              </a:rPr>
              <a:t>res.end</a:t>
            </a:r>
            <a:r>
              <a:rPr lang="en-US" sz="1600" dirty="0" smtClean="0">
                <a:latin typeface="+mn-lt"/>
              </a:rPr>
              <a:t>();</a:t>
            </a:r>
            <a:br>
              <a:rPr lang="en-US" sz="1600" dirty="0" smtClean="0">
                <a:latin typeface="+mn-lt"/>
              </a:rPr>
            </a:br>
            <a:r>
              <a:rPr lang="en-US" sz="1600" dirty="0" smtClean="0">
                <a:latin typeface="+mn-lt"/>
              </a:rPr>
              <a:t>}).listen(8080); </a:t>
            </a:r>
            <a:endParaRPr lang="en-US" sz="1600" dirty="0">
              <a:latin typeface="+mn-lt"/>
            </a:endParaRPr>
          </a:p>
        </p:txBody>
      </p:sp>
    </p:spTree>
    <p:extLst>
      <p:ext uri="{BB962C8B-B14F-4D97-AF65-F5344CB8AC3E}">
        <p14:creationId xmlns="" xmlns:p14="http://schemas.microsoft.com/office/powerpoint/2010/main" val="3759008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Node.js – NPM - </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b="1" dirty="0" smtClean="0">
                <a:latin typeface="+mn-lt"/>
              </a:rPr>
              <a:t/>
            </a:r>
            <a:br>
              <a:rPr lang="en-US" sz="1600" b="1" dirty="0" smtClean="0">
                <a:latin typeface="+mn-lt"/>
              </a:rPr>
            </a:br>
            <a:r>
              <a:rPr lang="en-US" sz="1600" dirty="0">
                <a:latin typeface="+mn-lt"/>
              </a:rPr>
              <a:t>Node Package Manager (NPM) provides two main functionalities −</a:t>
            </a:r>
            <a:br>
              <a:rPr lang="en-US" sz="1600" dirty="0">
                <a:latin typeface="+mn-lt"/>
              </a:rPr>
            </a:br>
            <a:r>
              <a:rPr lang="en-US" sz="1600" dirty="0">
                <a:latin typeface="+mn-lt"/>
              </a:rPr>
              <a:t/>
            </a:r>
            <a:br>
              <a:rPr lang="en-US" sz="1600" dirty="0">
                <a:latin typeface="+mn-lt"/>
              </a:rPr>
            </a:br>
            <a:r>
              <a:rPr lang="en-US" sz="1600" dirty="0">
                <a:latin typeface="+mn-lt"/>
              </a:rPr>
              <a:t>1-Online repositories for node.js packages/modules which are searchable on search.nodejs.org</a:t>
            </a:r>
            <a:br>
              <a:rPr lang="en-US" sz="1600" dirty="0">
                <a:latin typeface="+mn-lt"/>
              </a:rPr>
            </a:br>
            <a:r>
              <a:rPr lang="en-US" sz="1600" dirty="0">
                <a:latin typeface="+mn-lt"/>
              </a:rPr>
              <a:t>2-Command line utility to install Node.js packages, do version management and dependency management of Node.js packages.</a:t>
            </a:r>
            <a:br>
              <a:rPr lang="en-US" sz="1600" dirty="0">
                <a:latin typeface="+mn-lt"/>
              </a:rPr>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smtClean="0">
                <a:latin typeface="+mn-lt"/>
              </a:rPr>
              <a:t>NPM  commands – </a:t>
            </a:r>
            <a:br>
              <a:rPr lang="en-US" sz="1600" dirty="0" smtClean="0">
                <a:latin typeface="+mn-lt"/>
              </a:rPr>
            </a:br>
            <a:r>
              <a:rPr lang="en-US" sz="1600" dirty="0">
                <a:latin typeface="+mn-lt"/>
              </a:rPr>
              <a:t/>
            </a:r>
            <a:br>
              <a:rPr lang="en-US" sz="1600" dirty="0">
                <a:latin typeface="+mn-lt"/>
              </a:rPr>
            </a:br>
            <a:r>
              <a:rPr lang="en-US" sz="1600" dirty="0" err="1">
                <a:latin typeface="+mn-lt"/>
              </a:rPr>
              <a:t>npm</a:t>
            </a:r>
            <a:r>
              <a:rPr lang="en-US" sz="1600" dirty="0">
                <a:latin typeface="+mn-lt"/>
              </a:rPr>
              <a:t> --</a:t>
            </a:r>
            <a:r>
              <a:rPr lang="en-US" sz="1600" dirty="0" smtClean="0">
                <a:latin typeface="+mn-lt"/>
              </a:rPr>
              <a:t>version</a:t>
            </a:r>
            <a:r>
              <a:rPr lang="en-US" sz="1600" dirty="0">
                <a:latin typeface="+mn-lt"/>
              </a:rPr>
              <a:t/>
            </a:r>
            <a:br>
              <a:rPr lang="en-US" sz="1600" dirty="0">
                <a:latin typeface="+mn-lt"/>
              </a:rPr>
            </a:br>
            <a:r>
              <a:rPr lang="en-US" sz="1600" dirty="0">
                <a:latin typeface="+mn-lt"/>
              </a:rPr>
              <a:t>Installing Modules using NPM</a:t>
            </a:r>
            <a:br>
              <a:rPr lang="en-US" sz="1600" dirty="0">
                <a:latin typeface="+mn-lt"/>
              </a:rPr>
            </a:br>
            <a:r>
              <a:rPr lang="en-US" sz="1600" dirty="0">
                <a:latin typeface="+mn-lt"/>
              </a:rPr>
              <a:t/>
            </a:r>
            <a:br>
              <a:rPr lang="en-US" sz="1600" dirty="0">
                <a:latin typeface="+mn-lt"/>
              </a:rPr>
            </a:br>
            <a:r>
              <a:rPr lang="en-US" sz="1600" dirty="0" err="1">
                <a:latin typeface="+mn-lt"/>
              </a:rPr>
              <a:t>npm</a:t>
            </a:r>
            <a:r>
              <a:rPr lang="en-US" sz="1600" dirty="0">
                <a:latin typeface="+mn-lt"/>
              </a:rPr>
              <a:t> install &lt;Module Name&gt;</a:t>
            </a:r>
            <a:br>
              <a:rPr lang="en-US" sz="1600" dirty="0">
                <a:latin typeface="+mn-lt"/>
              </a:rPr>
            </a:br>
            <a:r>
              <a:rPr lang="en-US" sz="1600" dirty="0">
                <a:latin typeface="+mn-lt"/>
              </a:rPr>
              <a:t/>
            </a:r>
            <a:br>
              <a:rPr lang="en-US" sz="1600" dirty="0">
                <a:latin typeface="+mn-lt"/>
              </a:rPr>
            </a:br>
            <a:r>
              <a:rPr lang="en-US" sz="1600" dirty="0" err="1">
                <a:latin typeface="+mn-lt"/>
              </a:rPr>
              <a:t>npm</a:t>
            </a:r>
            <a:r>
              <a:rPr lang="en-US" sz="1600" dirty="0">
                <a:latin typeface="+mn-lt"/>
              </a:rPr>
              <a:t> </a:t>
            </a:r>
            <a:r>
              <a:rPr lang="en-US" sz="1600" dirty="0" err="1">
                <a:latin typeface="+mn-lt"/>
              </a:rPr>
              <a:t>ls</a:t>
            </a:r>
            <a:r>
              <a:rPr lang="en-US" sz="1600" dirty="0">
                <a:latin typeface="+mn-lt"/>
              </a:rPr>
              <a:t/>
            </a:r>
            <a:br>
              <a:rPr lang="en-US" sz="1600" dirty="0">
                <a:latin typeface="+mn-lt"/>
              </a:rPr>
            </a:br>
            <a:r>
              <a:rPr lang="en-US" sz="1600" dirty="0" err="1">
                <a:latin typeface="+mn-lt"/>
              </a:rPr>
              <a:t>npm</a:t>
            </a:r>
            <a:r>
              <a:rPr lang="en-US" sz="1600" dirty="0">
                <a:latin typeface="+mn-lt"/>
              </a:rPr>
              <a:t> </a:t>
            </a:r>
            <a:r>
              <a:rPr lang="en-US" sz="1600" dirty="0" err="1">
                <a:latin typeface="+mn-lt"/>
              </a:rPr>
              <a:t>ls</a:t>
            </a:r>
            <a:r>
              <a:rPr lang="en-US" sz="1600" dirty="0">
                <a:latin typeface="+mn-lt"/>
              </a:rPr>
              <a:t> -g</a:t>
            </a:r>
            <a:br>
              <a:rPr lang="en-US" sz="1600" dirty="0">
                <a:latin typeface="+mn-lt"/>
              </a:rPr>
            </a:br>
            <a:r>
              <a:rPr lang="en-US" sz="1600" dirty="0" err="1">
                <a:latin typeface="+mn-lt"/>
              </a:rPr>
              <a:t>npm</a:t>
            </a:r>
            <a:r>
              <a:rPr lang="en-US" sz="1600" dirty="0">
                <a:latin typeface="+mn-lt"/>
              </a:rPr>
              <a:t> update express</a:t>
            </a:r>
            <a:br>
              <a:rPr lang="en-US" sz="1600" dirty="0">
                <a:latin typeface="+mn-lt"/>
              </a:rPr>
            </a:br>
            <a:r>
              <a:rPr lang="en-US" sz="1600" dirty="0" err="1">
                <a:latin typeface="+mn-lt"/>
              </a:rPr>
              <a:t>npm</a:t>
            </a:r>
            <a:r>
              <a:rPr lang="en-US" sz="1600" dirty="0">
                <a:latin typeface="+mn-lt"/>
              </a:rPr>
              <a:t> search express</a:t>
            </a:r>
            <a:br>
              <a:rPr lang="en-US" sz="1600" dirty="0">
                <a:latin typeface="+mn-lt"/>
              </a:rPr>
            </a:br>
            <a:r>
              <a:rPr lang="en-US" sz="1600" dirty="0" err="1">
                <a:latin typeface="+mn-lt"/>
              </a:rPr>
              <a:t>npm</a:t>
            </a:r>
            <a:r>
              <a:rPr lang="en-US" sz="1600" dirty="0">
                <a:latin typeface="+mn-lt"/>
              </a:rPr>
              <a:t> install express --no-save</a:t>
            </a:r>
            <a:br>
              <a:rPr lang="en-US" sz="1600" dirty="0">
                <a:latin typeface="+mn-lt"/>
              </a:rPr>
            </a:br>
            <a:endParaRPr lang="en-US" sz="1600" dirty="0">
              <a:latin typeface="+mn-lt"/>
            </a:endParaRPr>
          </a:p>
        </p:txBody>
      </p:sp>
    </p:spTree>
    <p:extLst>
      <p:ext uri="{BB962C8B-B14F-4D97-AF65-F5344CB8AC3E}">
        <p14:creationId xmlns="" xmlns:p14="http://schemas.microsoft.com/office/powerpoint/2010/main" val="2331697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What </a:t>
            </a:r>
            <a:r>
              <a:rPr lang="en-US" sz="2400" b="1" dirty="0"/>
              <a:t>is Callback</a:t>
            </a:r>
            <a:r>
              <a:rPr lang="en-US" sz="2400" b="1" dirty="0" smtClean="0"/>
              <a:t>? –</a:t>
            </a:r>
            <a:br>
              <a:rPr lang="en-US" sz="2400" b="1" dirty="0" smtClean="0"/>
            </a:br>
            <a:r>
              <a:rPr lang="en-US" sz="1600" b="1" dirty="0" smtClean="0">
                <a:latin typeface="+mn-lt"/>
              </a:rPr>
              <a:t/>
            </a:r>
            <a:br>
              <a:rPr lang="en-US" sz="1600" b="1" dirty="0" smtClean="0">
                <a:latin typeface="+mn-lt"/>
              </a:rPr>
            </a:br>
            <a:r>
              <a:rPr lang="en-US" sz="1600" dirty="0" smtClean="0">
                <a:latin typeface="+mn-lt"/>
              </a:rPr>
              <a:t>Callback is an asynchronous equivalent for a function. A callback function is called at the completion of a given task. Node makes heavy use of callbacks. All the APIs of Node are written in such a way that they support callbacks.</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br>
              <a:rPr lang="en-US" sz="1600" dirty="0" smtClean="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r>
              <a:rPr lang="en-US" sz="2400" b="1" dirty="0"/>
              <a:t>Blocking Code Example </a:t>
            </a:r>
            <a:r>
              <a:rPr lang="en-US" sz="2400" b="1" dirty="0" smtClean="0"/>
              <a:t>– </a:t>
            </a:r>
            <a:br>
              <a:rPr lang="en-US" sz="2400" b="1" dirty="0" smtClean="0"/>
            </a:br>
            <a:r>
              <a:rPr lang="en-US" sz="1600" b="1" dirty="0" smtClean="0">
                <a:latin typeface="+mn-lt"/>
              </a:rPr>
              <a:t>block.js - </a:t>
            </a:r>
            <a:r>
              <a:rPr lang="en-US" sz="2400" b="1" dirty="0"/>
              <a:t/>
            </a:r>
            <a:br>
              <a:rPr lang="en-US" sz="2400" b="1" dirty="0"/>
            </a:br>
            <a:r>
              <a:rPr lang="en-US" sz="1600" dirty="0" err="1">
                <a:latin typeface="+mn-lt"/>
              </a:rPr>
              <a:t>var</a:t>
            </a:r>
            <a:r>
              <a:rPr lang="en-US" sz="1600" dirty="0">
                <a:latin typeface="+mn-lt"/>
              </a:rPr>
              <a:t> fs = require("fs");</a:t>
            </a:r>
            <a:br>
              <a:rPr lang="en-US" sz="1600" dirty="0">
                <a:latin typeface="+mn-lt"/>
              </a:rPr>
            </a:br>
            <a:r>
              <a:rPr lang="en-US" sz="1600" dirty="0" err="1">
                <a:latin typeface="+mn-lt"/>
              </a:rPr>
              <a:t>var</a:t>
            </a:r>
            <a:r>
              <a:rPr lang="en-US" sz="1600" dirty="0">
                <a:latin typeface="+mn-lt"/>
              </a:rPr>
              <a:t> data = </a:t>
            </a:r>
            <a:r>
              <a:rPr lang="en-US" sz="1600" dirty="0" err="1">
                <a:latin typeface="+mn-lt"/>
              </a:rPr>
              <a:t>fs.readFileSync</a:t>
            </a:r>
            <a:r>
              <a:rPr lang="en-US" sz="1600" dirty="0">
                <a:latin typeface="+mn-lt"/>
              </a:rPr>
              <a:t>('input.txt');</a:t>
            </a:r>
            <a:br>
              <a:rPr lang="en-US" sz="1600" dirty="0">
                <a:latin typeface="+mn-lt"/>
              </a:rPr>
            </a:br>
            <a:r>
              <a:rPr lang="en-US" sz="1600" dirty="0">
                <a:latin typeface="+mn-lt"/>
              </a:rPr>
              <a:t>console.log(</a:t>
            </a:r>
            <a:r>
              <a:rPr lang="en-US" sz="1600" dirty="0" err="1">
                <a:latin typeface="+mn-lt"/>
              </a:rPr>
              <a:t>data.toString</a:t>
            </a:r>
            <a:r>
              <a:rPr lang="en-US" sz="1600" dirty="0">
                <a:latin typeface="+mn-lt"/>
              </a:rPr>
              <a:t>());</a:t>
            </a:r>
            <a:br>
              <a:rPr lang="en-US" sz="1600" dirty="0">
                <a:latin typeface="+mn-lt"/>
              </a:rPr>
            </a:br>
            <a:r>
              <a:rPr lang="en-US" sz="1600" dirty="0">
                <a:latin typeface="+mn-lt"/>
              </a:rPr>
              <a:t>console.log("Program Ended</a:t>
            </a:r>
            <a:r>
              <a:rPr lang="en-US" sz="1600" dirty="0" smtClean="0">
                <a:latin typeface="+mn-lt"/>
              </a:rPr>
              <a:t>");</a:t>
            </a:r>
            <a:br>
              <a:rPr lang="en-US" sz="1600" dirty="0" smtClean="0">
                <a:latin typeface="+mn-lt"/>
              </a:rPr>
            </a:br>
            <a:r>
              <a:rPr lang="en-US" sz="1600" dirty="0">
                <a:latin typeface="+mn-lt"/>
              </a:rPr>
              <a:t/>
            </a:r>
            <a:br>
              <a:rPr lang="en-US" sz="1600" dirty="0">
                <a:latin typeface="+mn-lt"/>
              </a:rPr>
            </a:br>
            <a:r>
              <a:rPr lang="en-US" sz="1600" b="1" dirty="0" smtClean="0">
                <a:latin typeface="+mn-lt"/>
              </a:rPr>
              <a:t>input.txt – </a:t>
            </a:r>
            <a:br>
              <a:rPr lang="en-US" sz="1600" b="1" dirty="0" smtClean="0">
                <a:latin typeface="+mn-lt"/>
              </a:rPr>
            </a:br>
            <a:r>
              <a:rPr lang="en-US" sz="1600" b="1" dirty="0">
                <a:latin typeface="+mn-lt"/>
              </a:rPr>
              <a:t/>
            </a:r>
            <a:br>
              <a:rPr lang="en-US" sz="1600" b="1" dirty="0">
                <a:latin typeface="+mn-lt"/>
              </a:rPr>
            </a:br>
            <a:r>
              <a:rPr lang="en-US" sz="1600" dirty="0" smtClean="0">
                <a:latin typeface="+mn-lt"/>
              </a:rPr>
              <a:t>Tutorials Point is giving self learning content</a:t>
            </a:r>
            <a:br>
              <a:rPr lang="en-US" sz="1600" dirty="0" smtClean="0">
                <a:latin typeface="+mn-lt"/>
              </a:rPr>
            </a:br>
            <a:r>
              <a:rPr lang="en-US" sz="1600" dirty="0" smtClean="0">
                <a:latin typeface="+mn-lt"/>
              </a:rPr>
              <a:t>to teach the world in simple and easy way!!!!!</a:t>
            </a:r>
            <a:r>
              <a:rPr lang="en-US" sz="1600" dirty="0">
                <a:latin typeface="+mn-lt"/>
              </a:rPr>
              <a:t/>
            </a:r>
            <a:br>
              <a:rPr lang="en-US" sz="1600" dirty="0">
                <a:latin typeface="+mn-lt"/>
              </a:rPr>
            </a:br>
            <a:endParaRPr lang="en-US" sz="1600" dirty="0">
              <a:latin typeface="+mn-lt"/>
            </a:endParaRPr>
          </a:p>
        </p:txBody>
      </p:sp>
    </p:spTree>
    <p:extLst>
      <p:ext uri="{BB962C8B-B14F-4D97-AF65-F5344CB8AC3E}">
        <p14:creationId xmlns="" xmlns:p14="http://schemas.microsoft.com/office/powerpoint/2010/main" val="1345832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Non-Blocking Code Example–</a:t>
            </a:r>
            <a:br>
              <a:rPr lang="en-US" sz="2400" b="1" dirty="0" smtClean="0"/>
            </a:br>
            <a:r>
              <a:rPr lang="en-US" sz="1600" b="1" dirty="0" smtClean="0">
                <a:latin typeface="+mn-lt"/>
              </a:rPr>
              <a:t/>
            </a:r>
            <a:br>
              <a:rPr lang="en-US" sz="1600" b="1" dirty="0" smtClean="0">
                <a:latin typeface="+mn-lt"/>
              </a:rPr>
            </a:br>
            <a:r>
              <a:rPr lang="en-US" sz="1600" dirty="0" smtClean="0">
                <a:latin typeface="+mn-lt"/>
              </a:rPr>
              <a:t>Callback is an asynchronous equivalent for a function. A callback function is called at the completion of a given task. Node makes heavy use of callbacks. All the APIs of Node are written in such a way that they support callbacks.</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br>
              <a:rPr lang="en-US" sz="1600" dirty="0" smtClean="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r>
              <a:rPr lang="en-US" sz="2400" b="1" dirty="0"/>
              <a:t>Blocking Code Example </a:t>
            </a:r>
            <a:r>
              <a:rPr lang="en-US" sz="2400" b="1" dirty="0" smtClean="0"/>
              <a:t>– </a:t>
            </a:r>
            <a:br>
              <a:rPr lang="en-US" sz="2400" b="1" dirty="0" smtClean="0"/>
            </a:br>
            <a:r>
              <a:rPr lang="en-US" sz="1600" b="1" dirty="0" smtClean="0">
                <a:latin typeface="+mn-lt"/>
              </a:rPr>
              <a:t>block.js - </a:t>
            </a:r>
            <a:r>
              <a:rPr lang="en-US" sz="2400" b="1" dirty="0"/>
              <a:t/>
            </a:r>
            <a:br>
              <a:rPr lang="en-US" sz="2400" b="1" dirty="0"/>
            </a:br>
            <a:r>
              <a:rPr lang="en-US" sz="1600" dirty="0" err="1">
                <a:latin typeface="+mn-lt"/>
              </a:rPr>
              <a:t>var</a:t>
            </a:r>
            <a:r>
              <a:rPr lang="en-US" sz="1600" dirty="0">
                <a:latin typeface="+mn-lt"/>
              </a:rPr>
              <a:t> fs = require("fs");</a:t>
            </a:r>
            <a:br>
              <a:rPr lang="en-US" sz="1600" dirty="0">
                <a:latin typeface="+mn-lt"/>
              </a:rPr>
            </a:br>
            <a:r>
              <a:rPr lang="en-US" sz="1600" dirty="0" err="1">
                <a:latin typeface="+mn-lt"/>
              </a:rPr>
              <a:t>var</a:t>
            </a:r>
            <a:r>
              <a:rPr lang="en-US" sz="1600" dirty="0">
                <a:latin typeface="+mn-lt"/>
              </a:rPr>
              <a:t> data = </a:t>
            </a:r>
            <a:r>
              <a:rPr lang="en-US" sz="1600" dirty="0" err="1">
                <a:latin typeface="+mn-lt"/>
              </a:rPr>
              <a:t>fs.readFileSync</a:t>
            </a:r>
            <a:r>
              <a:rPr lang="en-US" sz="1600" dirty="0">
                <a:latin typeface="+mn-lt"/>
              </a:rPr>
              <a:t>('input.txt');</a:t>
            </a:r>
            <a:br>
              <a:rPr lang="en-US" sz="1600" dirty="0">
                <a:latin typeface="+mn-lt"/>
              </a:rPr>
            </a:br>
            <a:r>
              <a:rPr lang="en-US" sz="1600" dirty="0">
                <a:latin typeface="+mn-lt"/>
              </a:rPr>
              <a:t>console.log(</a:t>
            </a:r>
            <a:r>
              <a:rPr lang="en-US" sz="1600" dirty="0" err="1">
                <a:latin typeface="+mn-lt"/>
              </a:rPr>
              <a:t>data.toString</a:t>
            </a:r>
            <a:r>
              <a:rPr lang="en-US" sz="1600" dirty="0">
                <a:latin typeface="+mn-lt"/>
              </a:rPr>
              <a:t>());</a:t>
            </a:r>
            <a:br>
              <a:rPr lang="en-US" sz="1600" dirty="0">
                <a:latin typeface="+mn-lt"/>
              </a:rPr>
            </a:br>
            <a:r>
              <a:rPr lang="en-US" sz="1600" dirty="0">
                <a:latin typeface="+mn-lt"/>
              </a:rPr>
              <a:t>console.log("Program Ended</a:t>
            </a:r>
            <a:r>
              <a:rPr lang="en-US" sz="1600" dirty="0" smtClean="0">
                <a:latin typeface="+mn-lt"/>
              </a:rPr>
              <a:t>");</a:t>
            </a:r>
            <a:br>
              <a:rPr lang="en-US" sz="1600" dirty="0" smtClean="0">
                <a:latin typeface="+mn-lt"/>
              </a:rPr>
            </a:br>
            <a:r>
              <a:rPr lang="en-US" sz="1600" dirty="0">
                <a:latin typeface="+mn-lt"/>
              </a:rPr>
              <a:t/>
            </a:r>
            <a:br>
              <a:rPr lang="en-US" sz="1600" dirty="0">
                <a:latin typeface="+mn-lt"/>
              </a:rPr>
            </a:br>
            <a:r>
              <a:rPr lang="en-US" sz="1600" b="1" dirty="0" smtClean="0">
                <a:latin typeface="+mn-lt"/>
              </a:rPr>
              <a:t>input.txt – </a:t>
            </a:r>
            <a:br>
              <a:rPr lang="en-US" sz="1600" b="1" dirty="0" smtClean="0">
                <a:latin typeface="+mn-lt"/>
              </a:rPr>
            </a:br>
            <a:r>
              <a:rPr lang="en-US" sz="1600" b="1" dirty="0">
                <a:latin typeface="+mn-lt"/>
              </a:rPr>
              <a:t/>
            </a:r>
            <a:br>
              <a:rPr lang="en-US" sz="1600" b="1" dirty="0">
                <a:latin typeface="+mn-lt"/>
              </a:rPr>
            </a:br>
            <a:r>
              <a:rPr lang="en-US" sz="1600" dirty="0" smtClean="0">
                <a:latin typeface="+mn-lt"/>
              </a:rPr>
              <a:t>Tutorials Point is giving self learning content</a:t>
            </a:r>
            <a:br>
              <a:rPr lang="en-US" sz="1600" dirty="0" smtClean="0">
                <a:latin typeface="+mn-lt"/>
              </a:rPr>
            </a:br>
            <a:r>
              <a:rPr lang="en-US" sz="1600" dirty="0" smtClean="0">
                <a:latin typeface="+mn-lt"/>
              </a:rPr>
              <a:t>to teach the world in simple and easy way!!!!!</a:t>
            </a:r>
            <a:r>
              <a:rPr lang="en-US" sz="1600" dirty="0">
                <a:latin typeface="+mn-lt"/>
              </a:rPr>
              <a:t/>
            </a:r>
            <a:br>
              <a:rPr lang="en-US" sz="1600" dirty="0">
                <a:latin typeface="+mn-lt"/>
              </a:rPr>
            </a:br>
            <a:endParaRPr lang="en-US" sz="1600" dirty="0">
              <a:latin typeface="+mn-lt"/>
            </a:endParaRPr>
          </a:p>
        </p:txBody>
      </p:sp>
    </p:spTree>
    <p:extLst>
      <p:ext uri="{BB962C8B-B14F-4D97-AF65-F5344CB8AC3E}">
        <p14:creationId xmlns="" xmlns:p14="http://schemas.microsoft.com/office/powerpoint/2010/main" val="207802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The Built-in URL Module–</a:t>
            </a:r>
            <a:br>
              <a:rPr lang="en-US" sz="2400" b="1" dirty="0" smtClean="0"/>
            </a:br>
            <a:r>
              <a:rPr lang="en-US" sz="1600" b="1" dirty="0" smtClean="0">
                <a:latin typeface="+mn-lt"/>
              </a:rPr>
              <a:t/>
            </a:r>
            <a:br>
              <a:rPr lang="en-US" sz="1600" b="1" dirty="0" smtClean="0">
                <a:latin typeface="+mn-lt"/>
              </a:rPr>
            </a:br>
            <a:r>
              <a:rPr lang="en-US" sz="1600" dirty="0" smtClean="0">
                <a:latin typeface="+mn-lt"/>
              </a:rPr>
              <a:t>The URL module splits up a web address into readable parts.</a:t>
            </a:r>
            <a:br>
              <a:rPr lang="en-US" sz="1600" dirty="0" smtClean="0">
                <a:latin typeface="+mn-lt"/>
              </a:rPr>
            </a:br>
            <a:r>
              <a:rPr lang="en-US" sz="1600" dirty="0" smtClean="0">
                <a:latin typeface="+mn-lt"/>
              </a:rPr>
              <a:t/>
            </a:r>
            <a:br>
              <a:rPr lang="en-US" sz="1600" dirty="0" smtClean="0">
                <a:latin typeface="+mn-lt"/>
              </a:rPr>
            </a:br>
            <a:r>
              <a:rPr lang="en-US" sz="1600" dirty="0" err="1" smtClean="0">
                <a:latin typeface="+mn-lt"/>
              </a:rPr>
              <a:t>var</a:t>
            </a:r>
            <a:r>
              <a:rPr lang="en-US" sz="1600" dirty="0" smtClean="0">
                <a:latin typeface="+mn-lt"/>
              </a:rPr>
              <a:t> http = require('http');</a:t>
            </a:r>
            <a:br>
              <a:rPr lang="en-US" sz="1600" dirty="0" smtClean="0">
                <a:latin typeface="+mn-lt"/>
              </a:rPr>
            </a:br>
            <a:r>
              <a:rPr lang="en-US" sz="1600" dirty="0" err="1" smtClean="0">
                <a:latin typeface="+mn-lt"/>
              </a:rPr>
              <a:t>var</a:t>
            </a:r>
            <a:r>
              <a:rPr lang="en-US" sz="1600" dirty="0" smtClean="0">
                <a:latin typeface="+mn-lt"/>
              </a:rPr>
              <a:t> </a:t>
            </a:r>
            <a:r>
              <a:rPr lang="en-US" sz="1600" dirty="0" err="1" smtClean="0">
                <a:latin typeface="+mn-lt"/>
              </a:rPr>
              <a:t>url</a:t>
            </a:r>
            <a:r>
              <a:rPr lang="en-US" sz="1600" dirty="0" smtClean="0">
                <a:latin typeface="+mn-lt"/>
              </a:rPr>
              <a:t> = require('</a:t>
            </a:r>
            <a:r>
              <a:rPr lang="en-US" sz="1600" dirty="0" err="1" smtClean="0">
                <a:latin typeface="+mn-lt"/>
              </a:rPr>
              <a:t>url</a:t>
            </a:r>
            <a:r>
              <a:rPr lang="en-US" sz="1600" dirty="0" smtClean="0">
                <a:latin typeface="+mn-lt"/>
              </a:rPr>
              <a:t>');</a:t>
            </a:r>
            <a:br>
              <a:rPr lang="en-US" sz="1600" dirty="0" smtClean="0">
                <a:latin typeface="+mn-lt"/>
              </a:rPr>
            </a:br>
            <a:r>
              <a:rPr lang="en-US" sz="1600" dirty="0" smtClean="0">
                <a:latin typeface="+mn-lt"/>
              </a:rPr>
              <a:t/>
            </a:r>
            <a:br>
              <a:rPr lang="en-US" sz="1600" dirty="0" smtClean="0">
                <a:latin typeface="+mn-lt"/>
              </a:rPr>
            </a:br>
            <a:r>
              <a:rPr lang="en-US" sz="1600" dirty="0" err="1" smtClean="0">
                <a:latin typeface="+mn-lt"/>
              </a:rPr>
              <a:t>http.createServer</a:t>
            </a:r>
            <a:r>
              <a:rPr lang="en-US" sz="1600" dirty="0" smtClean="0">
                <a:latin typeface="+mn-lt"/>
              </a:rPr>
              <a:t>(function (</a:t>
            </a:r>
            <a:r>
              <a:rPr lang="en-US" sz="1600" dirty="0" err="1" smtClean="0">
                <a:latin typeface="+mn-lt"/>
              </a:rPr>
              <a:t>req</a:t>
            </a:r>
            <a:r>
              <a:rPr lang="en-US" sz="1600" dirty="0" smtClean="0">
                <a:latin typeface="+mn-lt"/>
              </a:rPr>
              <a:t>, res) {</a:t>
            </a:r>
            <a:br>
              <a:rPr lang="en-US" sz="1600" dirty="0" smtClean="0">
                <a:latin typeface="+mn-lt"/>
              </a:rPr>
            </a:br>
            <a:r>
              <a:rPr lang="en-US" sz="1600" dirty="0" smtClean="0">
                <a:latin typeface="+mn-lt"/>
              </a:rPr>
              <a:t>  </a:t>
            </a:r>
            <a:r>
              <a:rPr lang="en-US" sz="1600" dirty="0" err="1" smtClean="0">
                <a:latin typeface="+mn-lt"/>
              </a:rPr>
              <a:t>res.writeHead</a:t>
            </a:r>
            <a:r>
              <a:rPr lang="en-US" sz="1600" dirty="0" smtClean="0">
                <a:latin typeface="+mn-lt"/>
              </a:rPr>
              <a:t>(200, {'Content-Type': 'text/html'}); // content type header</a:t>
            </a:r>
            <a:br>
              <a:rPr lang="en-US" sz="1600" dirty="0" smtClean="0">
                <a:latin typeface="+mn-lt"/>
              </a:rPr>
            </a:br>
            <a:r>
              <a:rPr lang="en-US" sz="1600" dirty="0" smtClean="0">
                <a:latin typeface="+mn-lt"/>
              </a:rPr>
              <a:t>   </a:t>
            </a:r>
            <a:r>
              <a:rPr lang="en-US" sz="1600" dirty="0" err="1" smtClean="0">
                <a:latin typeface="+mn-lt"/>
              </a:rPr>
              <a:t>var</a:t>
            </a:r>
            <a:r>
              <a:rPr lang="en-US" sz="1600" dirty="0" smtClean="0">
                <a:latin typeface="+mn-lt"/>
              </a:rPr>
              <a:t> q	 = </a:t>
            </a:r>
            <a:r>
              <a:rPr lang="en-US" sz="1600" dirty="0" err="1" smtClean="0">
                <a:latin typeface="+mn-lt"/>
              </a:rPr>
              <a:t>url.parse</a:t>
            </a:r>
            <a:r>
              <a:rPr lang="en-US" sz="1600" dirty="0" smtClean="0">
                <a:latin typeface="+mn-lt"/>
              </a:rPr>
              <a:t>(req.url, true);</a:t>
            </a:r>
            <a:br>
              <a:rPr lang="en-US" sz="1600" dirty="0" smtClean="0">
                <a:latin typeface="+mn-lt"/>
              </a:rPr>
            </a:br>
            <a:r>
              <a:rPr lang="en-US" sz="1600" dirty="0" smtClean="0">
                <a:latin typeface="+mn-lt"/>
              </a:rPr>
              <a:t>	console.log(</a:t>
            </a:r>
            <a:r>
              <a:rPr lang="en-US" sz="1600" dirty="0" err="1" smtClean="0">
                <a:latin typeface="+mn-lt"/>
              </a:rPr>
              <a:t>q.host</a:t>
            </a:r>
            <a:r>
              <a:rPr lang="en-US" sz="1600" dirty="0" smtClean="0">
                <a:latin typeface="+mn-lt"/>
              </a:rPr>
              <a:t>); //returns 'localhost:8080'</a:t>
            </a:r>
            <a:br>
              <a:rPr lang="en-US" sz="1600" dirty="0" smtClean="0">
                <a:latin typeface="+mn-lt"/>
              </a:rPr>
            </a:br>
            <a:r>
              <a:rPr lang="en-US" sz="1600" dirty="0" smtClean="0">
                <a:latin typeface="+mn-lt"/>
              </a:rPr>
              <a:t>	console.log(</a:t>
            </a:r>
            <a:r>
              <a:rPr lang="en-US" sz="1600" dirty="0" err="1" smtClean="0">
                <a:latin typeface="+mn-lt"/>
              </a:rPr>
              <a:t>q.pathname</a:t>
            </a:r>
            <a:r>
              <a:rPr lang="en-US" sz="1600" dirty="0" smtClean="0">
                <a:latin typeface="+mn-lt"/>
              </a:rPr>
              <a:t>); //returns '/default.htm'</a:t>
            </a:r>
            <a:br>
              <a:rPr lang="en-US" sz="1600" dirty="0" smtClean="0">
                <a:latin typeface="+mn-lt"/>
              </a:rPr>
            </a:br>
            <a:r>
              <a:rPr lang="en-US" sz="1600" dirty="0" smtClean="0">
                <a:latin typeface="+mn-lt"/>
              </a:rPr>
              <a:t>	console.log(</a:t>
            </a:r>
            <a:r>
              <a:rPr lang="en-US" sz="1600" dirty="0" err="1" smtClean="0">
                <a:latin typeface="+mn-lt"/>
              </a:rPr>
              <a:t>q.search</a:t>
            </a:r>
            <a:r>
              <a:rPr lang="en-US" sz="1600" dirty="0" smtClean="0">
                <a:latin typeface="+mn-lt"/>
              </a:rPr>
              <a:t>); //returns '?year=2017&amp;month=</a:t>
            </a:r>
            <a:r>
              <a:rPr lang="en-US" sz="1600" dirty="0" err="1" smtClean="0">
                <a:latin typeface="+mn-lt"/>
              </a:rPr>
              <a:t>february</a:t>
            </a:r>
            <a:r>
              <a:rPr lang="en-US" sz="1600" dirty="0" smtClean="0">
                <a:latin typeface="+mn-lt"/>
              </a:rPr>
              <a:t>'</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a:t>
            </a:r>
            <a:r>
              <a:rPr lang="en-US" sz="1600" dirty="0" err="1" smtClean="0">
                <a:latin typeface="+mn-lt"/>
              </a:rPr>
              <a:t>var</a:t>
            </a:r>
            <a:r>
              <a:rPr lang="en-US" sz="1600" dirty="0" smtClean="0">
                <a:latin typeface="+mn-lt"/>
              </a:rPr>
              <a:t> </a:t>
            </a:r>
            <a:r>
              <a:rPr lang="en-US" sz="1600" dirty="0" err="1" smtClean="0">
                <a:latin typeface="+mn-lt"/>
              </a:rPr>
              <a:t>qdata</a:t>
            </a:r>
            <a:r>
              <a:rPr lang="en-US" sz="1600" dirty="0" smtClean="0">
                <a:latin typeface="+mn-lt"/>
              </a:rPr>
              <a:t> = </a:t>
            </a:r>
            <a:r>
              <a:rPr lang="en-US" sz="1600" dirty="0" err="1" smtClean="0">
                <a:latin typeface="+mn-lt"/>
              </a:rPr>
              <a:t>q.query</a:t>
            </a:r>
            <a:r>
              <a:rPr lang="en-US" sz="1600" dirty="0" smtClean="0">
                <a:latin typeface="+mn-lt"/>
              </a:rPr>
              <a:t>; //returns an object: { year: 2017, month: '</a:t>
            </a:r>
            <a:r>
              <a:rPr lang="en-US" sz="1600" dirty="0" err="1" smtClean="0">
                <a:latin typeface="+mn-lt"/>
              </a:rPr>
              <a:t>february</a:t>
            </a:r>
            <a:r>
              <a:rPr lang="en-US" sz="1600" dirty="0" smtClean="0">
                <a:latin typeface="+mn-lt"/>
              </a:rPr>
              <a:t>' }</a:t>
            </a:r>
            <a:br>
              <a:rPr lang="en-US" sz="1600" dirty="0" smtClean="0">
                <a:latin typeface="+mn-lt"/>
              </a:rPr>
            </a:br>
            <a:r>
              <a:rPr lang="en-US" sz="1600" dirty="0" smtClean="0">
                <a:latin typeface="+mn-lt"/>
              </a:rPr>
              <a:t>	console.log(</a:t>
            </a:r>
            <a:r>
              <a:rPr lang="en-US" sz="1600" dirty="0" err="1" smtClean="0">
                <a:latin typeface="+mn-lt"/>
              </a:rPr>
              <a:t>qdata.month</a:t>
            </a:r>
            <a:r>
              <a:rPr lang="en-US" sz="1600" dirty="0" smtClean="0">
                <a:latin typeface="+mn-lt"/>
              </a:rPr>
              <a:t>); //returns '</a:t>
            </a:r>
            <a:r>
              <a:rPr lang="en-US" sz="1600" dirty="0" err="1" smtClean="0">
                <a:latin typeface="+mn-lt"/>
              </a:rPr>
              <a:t>february</a:t>
            </a:r>
            <a:r>
              <a:rPr lang="en-US" sz="1600" dirty="0" smtClean="0">
                <a:latin typeface="+mn-lt"/>
              </a:rPr>
              <a:t>'</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a:t>
            </a:r>
            <a:r>
              <a:rPr lang="en-US" sz="1600" dirty="0" err="1" smtClean="0">
                <a:latin typeface="+mn-lt"/>
              </a:rPr>
              <a:t>res.end</a:t>
            </a:r>
            <a:r>
              <a:rPr lang="en-US" sz="1600" dirty="0" smtClean="0">
                <a:latin typeface="+mn-lt"/>
              </a:rPr>
              <a:t>('</a:t>
            </a:r>
            <a:r>
              <a:rPr lang="en-US" sz="1600" dirty="0" err="1" smtClean="0">
                <a:latin typeface="+mn-lt"/>
              </a:rPr>
              <a:t>sdfgsdfgsdfgsfdsf</a:t>
            </a:r>
            <a:r>
              <a:rPr lang="en-US" sz="1600" dirty="0" smtClean="0">
                <a:latin typeface="+mn-lt"/>
              </a:rPr>
              <a:t>');</a:t>
            </a:r>
            <a:br>
              <a:rPr lang="en-US" sz="1600" dirty="0" smtClean="0">
                <a:latin typeface="+mn-lt"/>
              </a:rPr>
            </a:br>
            <a:r>
              <a:rPr lang="en-US" sz="1600" dirty="0" smtClean="0">
                <a:latin typeface="+mn-lt"/>
              </a:rPr>
              <a:t>}).listen(8081);</a:t>
            </a:r>
            <a:br>
              <a:rPr lang="en-US" sz="1600" dirty="0" smtClean="0">
                <a:latin typeface="+mn-lt"/>
              </a:rPr>
            </a:br>
            <a:r>
              <a:rPr lang="en-US" sz="1600" dirty="0">
                <a:latin typeface="+mn-lt"/>
              </a:rPr>
              <a:t/>
            </a:r>
            <a:br>
              <a:rPr lang="en-US" sz="1600" dirty="0">
                <a:latin typeface="+mn-lt"/>
              </a:rPr>
            </a:br>
            <a:r>
              <a:rPr lang="en-US" sz="1600" dirty="0" smtClean="0">
                <a:latin typeface="+mn-lt"/>
              </a:rPr>
              <a:t>http://localhost:8081/default.htm?year=2017&amp;month=february</a:t>
            </a:r>
            <a:r>
              <a:rPr lang="en-US" sz="1600" dirty="0">
                <a:latin typeface="+mn-lt"/>
              </a:rPr>
              <a:t/>
            </a:r>
            <a:br>
              <a:rPr lang="en-US" sz="1600" dirty="0">
                <a:latin typeface="+mn-lt"/>
              </a:rPr>
            </a:br>
            <a:endParaRPr lang="en-US" sz="1600" dirty="0">
              <a:latin typeface="+mn-lt"/>
            </a:endParaRPr>
          </a:p>
        </p:txBody>
      </p:sp>
    </p:spTree>
    <p:extLst>
      <p:ext uri="{BB962C8B-B14F-4D97-AF65-F5344CB8AC3E}">
        <p14:creationId xmlns="" xmlns:p14="http://schemas.microsoft.com/office/powerpoint/2010/main" val="4222100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Node.js File System Module –</a:t>
            </a:r>
            <a:br>
              <a:rPr lang="en-US" sz="2400" b="1" dirty="0" smtClean="0"/>
            </a:br>
            <a:r>
              <a:rPr lang="en-US" sz="1600" b="1" dirty="0" smtClean="0">
                <a:latin typeface="+mn-lt"/>
              </a:rPr>
              <a:t/>
            </a:r>
            <a:br>
              <a:rPr lang="en-US" sz="1600" b="1" dirty="0" smtClean="0">
                <a:latin typeface="+mn-lt"/>
              </a:rPr>
            </a:br>
            <a:r>
              <a:rPr lang="en-US" sz="1600" dirty="0" smtClean="0">
                <a:latin typeface="+mn-lt"/>
              </a:rPr>
              <a:t>The Node.js file system module allow you to work with the file system on your computer.</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Common use for the File System module:</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Read files</a:t>
            </a:r>
            <a:br>
              <a:rPr lang="en-US" sz="1600" dirty="0" smtClean="0">
                <a:latin typeface="+mn-lt"/>
              </a:rPr>
            </a:br>
            <a:r>
              <a:rPr lang="en-US" sz="1600" dirty="0" smtClean="0">
                <a:latin typeface="+mn-lt"/>
              </a:rPr>
              <a:t>Create files</a:t>
            </a:r>
            <a:br>
              <a:rPr lang="en-US" sz="1600" dirty="0" smtClean="0">
                <a:latin typeface="+mn-lt"/>
              </a:rPr>
            </a:br>
            <a:r>
              <a:rPr lang="en-US" sz="1600" dirty="0" smtClean="0">
                <a:latin typeface="+mn-lt"/>
              </a:rPr>
              <a:t>Update files</a:t>
            </a:r>
            <a:br>
              <a:rPr lang="en-US" sz="1600" dirty="0" smtClean="0">
                <a:latin typeface="+mn-lt"/>
              </a:rPr>
            </a:br>
            <a:r>
              <a:rPr lang="en-US" sz="1600" dirty="0" smtClean="0">
                <a:latin typeface="+mn-lt"/>
              </a:rPr>
              <a:t>Delete files</a:t>
            </a:r>
            <a:br>
              <a:rPr lang="en-US" sz="1600" dirty="0" smtClean="0">
                <a:latin typeface="+mn-lt"/>
              </a:rPr>
            </a:br>
            <a:r>
              <a:rPr lang="en-US" sz="1600" dirty="0" smtClean="0">
                <a:latin typeface="+mn-lt"/>
              </a:rPr>
              <a:t>Rename files</a:t>
            </a:r>
            <a:br>
              <a:rPr lang="en-US" sz="1600" dirty="0" smtClean="0">
                <a:latin typeface="+mn-lt"/>
              </a:rPr>
            </a:br>
            <a:r>
              <a:rPr lang="en-US" sz="1600" dirty="0">
                <a:latin typeface="+mn-lt"/>
              </a:rPr>
              <a:t/>
            </a:r>
            <a:br>
              <a:rPr lang="en-US" sz="1600" dirty="0">
                <a:latin typeface="+mn-lt"/>
              </a:rPr>
            </a:br>
            <a:r>
              <a:rPr lang="en-US" sz="1600" dirty="0">
                <a:latin typeface="+mn-lt"/>
              </a:rPr>
              <a:t/>
            </a:r>
            <a:br>
              <a:rPr lang="en-US" sz="1600" dirty="0">
                <a:latin typeface="+mn-lt"/>
              </a:rPr>
            </a:br>
            <a:endParaRPr lang="en-US" sz="1600" dirty="0">
              <a:latin typeface="+mn-lt"/>
            </a:endParaRPr>
          </a:p>
        </p:txBody>
      </p:sp>
    </p:spTree>
    <p:extLst>
      <p:ext uri="{BB962C8B-B14F-4D97-AF65-F5344CB8AC3E}">
        <p14:creationId xmlns="" xmlns:p14="http://schemas.microsoft.com/office/powerpoint/2010/main" val="1639403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2400" b="1" dirty="0" smtClean="0"/>
              <a:t>Read </a:t>
            </a:r>
            <a:r>
              <a:rPr lang="en-US" sz="2400" b="1" dirty="0"/>
              <a:t>Files --</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The </a:t>
            </a:r>
            <a:r>
              <a:rPr lang="en-US" sz="1600" dirty="0" err="1" smtClean="0">
                <a:latin typeface="+mn-lt"/>
              </a:rPr>
              <a:t>fs.readFile</a:t>
            </a:r>
            <a:r>
              <a:rPr lang="en-US" sz="1600" dirty="0" smtClean="0">
                <a:latin typeface="+mn-lt"/>
              </a:rPr>
              <a:t>() method is used to read files on your computer.</a:t>
            </a:r>
            <a:br>
              <a:rPr lang="en-US" sz="1600" dirty="0" smtClean="0">
                <a:latin typeface="+mn-lt"/>
              </a:rPr>
            </a:br>
            <a:r>
              <a:rPr lang="en-US" sz="1600" dirty="0" smtClean="0">
                <a:latin typeface="+mn-lt"/>
              </a:rPr>
              <a:t>Assume we have the following HTML file (located in the same folder as Node.js);</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demofile1.html</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&lt;html&gt;</a:t>
            </a:r>
            <a:br>
              <a:rPr lang="en-US" sz="1600" dirty="0" smtClean="0">
                <a:latin typeface="+mn-lt"/>
              </a:rPr>
            </a:br>
            <a:r>
              <a:rPr lang="en-US" sz="1600" dirty="0" smtClean="0">
                <a:latin typeface="+mn-lt"/>
              </a:rPr>
              <a:t>&lt;body&gt;</a:t>
            </a:r>
            <a:br>
              <a:rPr lang="en-US" sz="1600" dirty="0" smtClean="0">
                <a:latin typeface="+mn-lt"/>
              </a:rPr>
            </a:br>
            <a:r>
              <a:rPr lang="en-US" sz="1600" dirty="0" smtClean="0">
                <a:latin typeface="+mn-lt"/>
              </a:rPr>
              <a:t>&lt;h1&gt;My Header&lt;/h1&gt;</a:t>
            </a:r>
            <a:br>
              <a:rPr lang="en-US" sz="1600" dirty="0" smtClean="0">
                <a:latin typeface="+mn-lt"/>
              </a:rPr>
            </a:br>
            <a:r>
              <a:rPr lang="en-US" sz="1600" dirty="0" smtClean="0">
                <a:latin typeface="+mn-lt"/>
              </a:rPr>
              <a:t>&lt;p&gt;My paragraph.&lt;/p&gt;</a:t>
            </a:r>
            <a:br>
              <a:rPr lang="en-US" sz="1600" dirty="0" smtClean="0">
                <a:latin typeface="+mn-lt"/>
              </a:rPr>
            </a:br>
            <a:r>
              <a:rPr lang="en-US" sz="1600" dirty="0" smtClean="0">
                <a:latin typeface="+mn-lt"/>
              </a:rPr>
              <a:t>&lt;/body&gt;</a:t>
            </a:r>
            <a:br>
              <a:rPr lang="en-US" sz="1600" dirty="0" smtClean="0">
                <a:latin typeface="+mn-lt"/>
              </a:rPr>
            </a:br>
            <a:r>
              <a:rPr lang="en-US" sz="1600" dirty="0" smtClean="0">
                <a:latin typeface="+mn-lt"/>
              </a:rPr>
              <a:t>&lt;/html&gt;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demo_readfile.js</a:t>
            </a:r>
            <a:br>
              <a:rPr lang="en-US" sz="1600" dirty="0" smtClean="0">
                <a:latin typeface="+mn-lt"/>
              </a:rPr>
            </a:br>
            <a:r>
              <a:rPr lang="en-US" sz="1600" dirty="0" smtClean="0">
                <a:latin typeface="+mn-lt"/>
              </a:rPr>
              <a:t/>
            </a:r>
            <a:br>
              <a:rPr lang="en-US" sz="1600" dirty="0" smtClean="0">
                <a:latin typeface="+mn-lt"/>
              </a:rPr>
            </a:br>
            <a:r>
              <a:rPr lang="en-US" sz="1600" dirty="0" err="1" smtClean="0">
                <a:latin typeface="+mn-lt"/>
              </a:rPr>
              <a:t>var</a:t>
            </a:r>
            <a:r>
              <a:rPr lang="en-US" sz="1600" dirty="0" smtClean="0">
                <a:latin typeface="+mn-lt"/>
              </a:rPr>
              <a:t> http = require('http');</a:t>
            </a:r>
            <a:br>
              <a:rPr lang="en-US" sz="1600" dirty="0" smtClean="0">
                <a:latin typeface="+mn-lt"/>
              </a:rPr>
            </a:br>
            <a:r>
              <a:rPr lang="en-US" sz="1600" dirty="0" err="1" smtClean="0">
                <a:latin typeface="+mn-lt"/>
              </a:rPr>
              <a:t>var</a:t>
            </a:r>
            <a:r>
              <a:rPr lang="en-US" sz="1600" dirty="0" smtClean="0">
                <a:latin typeface="+mn-lt"/>
              </a:rPr>
              <a:t> fs = require('fs');</a:t>
            </a:r>
            <a:br>
              <a:rPr lang="en-US" sz="1600" dirty="0" smtClean="0">
                <a:latin typeface="+mn-lt"/>
              </a:rPr>
            </a:br>
            <a:r>
              <a:rPr lang="en-US" sz="1600" dirty="0" err="1" smtClean="0">
                <a:latin typeface="+mn-lt"/>
              </a:rPr>
              <a:t>http.createServer</a:t>
            </a:r>
            <a:r>
              <a:rPr lang="en-US" sz="1600" dirty="0" smtClean="0">
                <a:latin typeface="+mn-lt"/>
              </a:rPr>
              <a:t>(function (</a:t>
            </a:r>
            <a:r>
              <a:rPr lang="en-US" sz="1600" dirty="0" err="1" smtClean="0">
                <a:latin typeface="+mn-lt"/>
              </a:rPr>
              <a:t>req</a:t>
            </a:r>
            <a:r>
              <a:rPr lang="en-US" sz="1600" dirty="0" smtClean="0">
                <a:latin typeface="+mn-lt"/>
              </a:rPr>
              <a:t>, res) {</a:t>
            </a:r>
            <a:br>
              <a:rPr lang="en-US" sz="1600" dirty="0" smtClean="0">
                <a:latin typeface="+mn-lt"/>
              </a:rPr>
            </a:br>
            <a:r>
              <a:rPr lang="en-US" sz="1600" dirty="0" smtClean="0">
                <a:latin typeface="+mn-lt"/>
              </a:rPr>
              <a:t>  //Open a file on the server and return it's content:</a:t>
            </a:r>
            <a:br>
              <a:rPr lang="en-US" sz="1600" dirty="0" smtClean="0">
                <a:latin typeface="+mn-lt"/>
              </a:rPr>
            </a:br>
            <a:r>
              <a:rPr lang="en-US" sz="1600" dirty="0" smtClean="0">
                <a:latin typeface="+mn-lt"/>
              </a:rPr>
              <a:t>  </a:t>
            </a:r>
            <a:r>
              <a:rPr lang="en-US" sz="1600" dirty="0" err="1" smtClean="0">
                <a:latin typeface="+mn-lt"/>
              </a:rPr>
              <a:t>fs.readFile</a:t>
            </a:r>
            <a:r>
              <a:rPr lang="en-US" sz="1600" dirty="0" smtClean="0">
                <a:latin typeface="+mn-lt"/>
              </a:rPr>
              <a:t>('demofile1.html', function(err, data) {</a:t>
            </a:r>
            <a:br>
              <a:rPr lang="en-US" sz="1600" dirty="0" smtClean="0">
                <a:latin typeface="+mn-lt"/>
              </a:rPr>
            </a:br>
            <a:r>
              <a:rPr lang="en-US" sz="1600" dirty="0" smtClean="0">
                <a:latin typeface="+mn-lt"/>
              </a:rPr>
              <a:t>    </a:t>
            </a:r>
            <a:r>
              <a:rPr lang="en-US" sz="1600" dirty="0" err="1" smtClean="0">
                <a:latin typeface="+mn-lt"/>
              </a:rPr>
              <a:t>res.writeHead</a:t>
            </a:r>
            <a:r>
              <a:rPr lang="en-US" sz="1600" dirty="0" smtClean="0">
                <a:latin typeface="+mn-lt"/>
              </a:rPr>
              <a:t>(200, {'Content-Type': 'text/html'});</a:t>
            </a:r>
            <a:br>
              <a:rPr lang="en-US" sz="1600" dirty="0" smtClean="0">
                <a:latin typeface="+mn-lt"/>
              </a:rPr>
            </a:br>
            <a:r>
              <a:rPr lang="en-US" sz="1600" dirty="0" smtClean="0">
                <a:latin typeface="+mn-lt"/>
              </a:rPr>
              <a:t>    </a:t>
            </a:r>
            <a:r>
              <a:rPr lang="en-US" sz="1600" dirty="0" err="1" smtClean="0">
                <a:latin typeface="+mn-lt"/>
              </a:rPr>
              <a:t>res.write</a:t>
            </a:r>
            <a:r>
              <a:rPr lang="en-US" sz="1600" dirty="0" smtClean="0">
                <a:latin typeface="+mn-lt"/>
              </a:rPr>
              <a:t>(data);</a:t>
            </a:r>
            <a:br>
              <a:rPr lang="en-US" sz="1600" dirty="0" smtClean="0">
                <a:latin typeface="+mn-lt"/>
              </a:rPr>
            </a:br>
            <a:r>
              <a:rPr lang="en-US" sz="1600" dirty="0" smtClean="0">
                <a:latin typeface="+mn-lt"/>
              </a:rPr>
              <a:t>    return </a:t>
            </a:r>
            <a:r>
              <a:rPr lang="en-US" sz="1600" dirty="0" err="1" smtClean="0">
                <a:latin typeface="+mn-lt"/>
              </a:rPr>
              <a:t>res.end</a:t>
            </a:r>
            <a:r>
              <a:rPr lang="en-US" sz="1600" dirty="0" smtClean="0">
                <a:latin typeface="+mn-lt"/>
              </a:rPr>
              <a:t>();</a:t>
            </a:r>
            <a:br>
              <a:rPr lang="en-US" sz="1600" dirty="0" smtClean="0">
                <a:latin typeface="+mn-lt"/>
              </a:rPr>
            </a:br>
            <a:r>
              <a:rPr lang="en-US" sz="1600" dirty="0" smtClean="0">
                <a:latin typeface="+mn-lt"/>
              </a:rPr>
              <a:t>  });</a:t>
            </a:r>
            <a:br>
              <a:rPr lang="en-US" sz="1600" dirty="0" smtClean="0">
                <a:latin typeface="+mn-lt"/>
              </a:rPr>
            </a:br>
            <a:r>
              <a:rPr lang="en-US" sz="1600" dirty="0" smtClean="0">
                <a:latin typeface="+mn-lt"/>
              </a:rPr>
              <a:t>}).listen(8080);</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3545964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a:t>Create Files-</a:t>
            </a:r>
            <a:r>
              <a:rPr lang="en-US" sz="2400" b="1" dirty="0" smtClean="0"/>
              <a:t>-</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a:latin typeface="+mn-lt"/>
              </a:rPr>
              <a:t>The File System module has methods for creating new files:</a:t>
            </a:r>
            <a:br>
              <a:rPr lang="en-US" sz="1600" dirty="0">
                <a:latin typeface="+mn-lt"/>
              </a:rPr>
            </a:br>
            <a:r>
              <a:rPr lang="en-US" sz="1600" dirty="0">
                <a:latin typeface="+mn-lt"/>
              </a:rPr>
              <a:t/>
            </a:r>
            <a:br>
              <a:rPr lang="en-US" sz="1600" dirty="0">
                <a:latin typeface="+mn-lt"/>
              </a:rPr>
            </a:br>
            <a:r>
              <a:rPr lang="en-US" sz="1600" dirty="0">
                <a:latin typeface="+mn-lt"/>
              </a:rPr>
              <a:t>1-fs.appendFile() - The </a:t>
            </a:r>
            <a:r>
              <a:rPr lang="en-US" sz="1600" dirty="0" err="1">
                <a:latin typeface="+mn-lt"/>
              </a:rPr>
              <a:t>fs.appendFile</a:t>
            </a:r>
            <a:r>
              <a:rPr lang="en-US" sz="1600" dirty="0">
                <a:latin typeface="+mn-lt"/>
              </a:rPr>
              <a:t>() method appends specified content to a file. If the file does not exist, the file will be created:</a:t>
            </a:r>
            <a:br>
              <a:rPr lang="en-US" sz="1600" dirty="0">
                <a:latin typeface="+mn-lt"/>
              </a:rPr>
            </a:br>
            <a:r>
              <a:rPr lang="en-US" sz="1600" dirty="0">
                <a:latin typeface="+mn-lt"/>
              </a:rPr>
              <a:t>2-fs.open() - The </a:t>
            </a:r>
            <a:r>
              <a:rPr lang="en-US" sz="1600" dirty="0" err="1">
                <a:latin typeface="+mn-lt"/>
              </a:rPr>
              <a:t>fs.open</a:t>
            </a:r>
            <a:r>
              <a:rPr lang="en-US" sz="1600" dirty="0">
                <a:latin typeface="+mn-lt"/>
              </a:rPr>
              <a:t>() method takes a "flag" as the second argument, if the flag is "w" for "writing", the specified file is opened for writing. If the file does not exist, an empty file is created:</a:t>
            </a:r>
            <a:br>
              <a:rPr lang="en-US" sz="1600" dirty="0">
                <a:latin typeface="+mn-lt"/>
              </a:rPr>
            </a:br>
            <a:r>
              <a:rPr lang="en-US" sz="1600" dirty="0">
                <a:latin typeface="+mn-lt"/>
              </a:rPr>
              <a:t>3-fs.writeFile() - The </a:t>
            </a:r>
            <a:r>
              <a:rPr lang="en-US" sz="1600" dirty="0" err="1">
                <a:latin typeface="+mn-lt"/>
              </a:rPr>
              <a:t>fs.writeFile</a:t>
            </a:r>
            <a:r>
              <a:rPr lang="en-US" sz="1600" dirty="0">
                <a:latin typeface="+mn-lt"/>
              </a:rPr>
              <a:t>() method replaces the specified file and content if it exists. If the file does not exist, a new file, containing the specified content, will be created:</a:t>
            </a:r>
            <a:br>
              <a:rPr lang="en-US" sz="1600" dirty="0">
                <a:latin typeface="+mn-lt"/>
              </a:rPr>
            </a:br>
            <a:r>
              <a:rPr lang="en-US" sz="1600" dirty="0">
                <a:latin typeface="+mn-lt"/>
              </a:rPr>
              <a:t/>
            </a:r>
            <a:br>
              <a:rPr lang="en-US" sz="1600" dirty="0">
                <a:latin typeface="+mn-lt"/>
              </a:rPr>
            </a:br>
            <a:r>
              <a:rPr lang="en-US" sz="1600" dirty="0">
                <a:latin typeface="+mn-lt"/>
              </a:rPr>
              <a:t>example of append file - </a:t>
            </a:r>
            <a:br>
              <a:rPr lang="en-US" sz="1600" dirty="0">
                <a:latin typeface="+mn-lt"/>
              </a:rPr>
            </a:br>
            <a:r>
              <a:rPr lang="en-US" sz="1600" dirty="0">
                <a:latin typeface="+mn-lt"/>
              </a:rPr>
              <a:t/>
            </a:r>
            <a:br>
              <a:rPr lang="en-US" sz="1600" dirty="0">
                <a:latin typeface="+mn-lt"/>
              </a:rPr>
            </a:br>
            <a:r>
              <a:rPr lang="en-US" sz="1600" dirty="0" err="1">
                <a:latin typeface="+mn-lt"/>
              </a:rPr>
              <a:t>var</a:t>
            </a:r>
            <a:r>
              <a:rPr lang="en-US" sz="1600" dirty="0">
                <a:latin typeface="+mn-lt"/>
              </a:rPr>
              <a:t> fs = require('fs');</a:t>
            </a:r>
            <a:br>
              <a:rPr lang="en-US" sz="1600" dirty="0">
                <a:latin typeface="+mn-lt"/>
              </a:rPr>
            </a:br>
            <a:r>
              <a:rPr lang="en-US" sz="1600" dirty="0">
                <a:latin typeface="+mn-lt"/>
              </a:rPr>
              <a:t>//create a file named mynewfile1.txt:</a:t>
            </a:r>
            <a:br>
              <a:rPr lang="en-US" sz="1600" dirty="0">
                <a:latin typeface="+mn-lt"/>
              </a:rPr>
            </a:br>
            <a:r>
              <a:rPr lang="en-US" sz="1600" dirty="0" err="1">
                <a:latin typeface="+mn-lt"/>
              </a:rPr>
              <a:t>fs.appendFile</a:t>
            </a:r>
            <a:r>
              <a:rPr lang="en-US" sz="1600" dirty="0">
                <a:latin typeface="+mn-lt"/>
              </a:rPr>
              <a:t>('mynewfile1.txt', 'Hello content!', function (err) {</a:t>
            </a:r>
            <a:br>
              <a:rPr lang="en-US" sz="1600" dirty="0">
                <a:latin typeface="+mn-lt"/>
              </a:rPr>
            </a:br>
            <a:r>
              <a:rPr lang="en-US" sz="1600" dirty="0">
                <a:latin typeface="+mn-lt"/>
              </a:rPr>
              <a:t>  if (err) throw err;</a:t>
            </a:r>
            <a:br>
              <a:rPr lang="en-US" sz="1600" dirty="0">
                <a:latin typeface="+mn-lt"/>
              </a:rPr>
            </a:br>
            <a:r>
              <a:rPr lang="en-US" sz="1600" dirty="0">
                <a:latin typeface="+mn-lt"/>
              </a:rPr>
              <a:t>  console.log('Saved!');</a:t>
            </a:r>
            <a:br>
              <a:rPr lang="en-US" sz="1600" dirty="0">
                <a:latin typeface="+mn-lt"/>
              </a:rPr>
            </a:br>
            <a:r>
              <a:rPr lang="en-US" sz="1600" dirty="0">
                <a:latin typeface="+mn-lt"/>
              </a:rPr>
              <a:t>});</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73295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2400" b="1" dirty="0"/>
              <a:t>Update Files </a:t>
            </a:r>
            <a:r>
              <a:rPr lang="en-US" sz="2400" b="1" dirty="0" smtClean="0"/>
              <a:t>- </a:t>
            </a:r>
            <a:br>
              <a:rPr lang="en-US" sz="2400" b="1" dirty="0" smtClean="0"/>
            </a:br>
            <a:r>
              <a:rPr lang="en-US" sz="1600" dirty="0">
                <a:latin typeface="+mn-lt"/>
              </a:rPr>
              <a:t/>
            </a:r>
            <a:br>
              <a:rPr lang="en-US" sz="1600" dirty="0">
                <a:latin typeface="+mn-lt"/>
              </a:rPr>
            </a:br>
            <a:r>
              <a:rPr lang="en-US" sz="1600" dirty="0" smtClean="0">
                <a:latin typeface="+mn-lt"/>
              </a:rPr>
              <a:t>1-fs.appendFile</a:t>
            </a:r>
            <a:r>
              <a:rPr lang="en-US" sz="1600" dirty="0">
                <a:latin typeface="+mn-lt"/>
              </a:rPr>
              <a:t>()</a:t>
            </a:r>
            <a:br>
              <a:rPr lang="en-US" sz="1600" dirty="0">
                <a:latin typeface="+mn-lt"/>
              </a:rPr>
            </a:br>
            <a:r>
              <a:rPr lang="en-US" sz="1600" dirty="0" smtClean="0">
                <a:latin typeface="+mn-lt"/>
              </a:rPr>
              <a:t>2-fs.writeFile()</a:t>
            </a:r>
            <a:br>
              <a:rPr lang="en-US" sz="1600" dirty="0" smtClean="0">
                <a:latin typeface="+mn-lt"/>
              </a:rPr>
            </a:br>
            <a:r>
              <a:rPr lang="en-US" sz="1600" dirty="0">
                <a:latin typeface="+mn-lt"/>
              </a:rPr>
              <a:t/>
            </a:r>
            <a:br>
              <a:rPr lang="en-US" sz="1600" dirty="0">
                <a:latin typeface="+mn-lt"/>
              </a:rPr>
            </a:br>
            <a:r>
              <a:rPr lang="en-US" sz="2400" b="1" dirty="0"/>
              <a:t>Delete Files -</a:t>
            </a: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To delete a file with the File System module,  use the </a:t>
            </a:r>
            <a:r>
              <a:rPr lang="en-US" sz="1600" dirty="0" err="1">
                <a:latin typeface="+mn-lt"/>
              </a:rPr>
              <a:t>fs.unlink</a:t>
            </a:r>
            <a:r>
              <a:rPr lang="en-US" sz="1600" dirty="0">
                <a:latin typeface="+mn-lt"/>
              </a:rPr>
              <a:t>() method.</a:t>
            </a:r>
            <a:br>
              <a:rPr lang="en-US" sz="1600" dirty="0">
                <a:latin typeface="+mn-lt"/>
              </a:rPr>
            </a:br>
            <a:r>
              <a:rPr lang="en-US" sz="1600" dirty="0">
                <a:latin typeface="+mn-lt"/>
              </a:rPr>
              <a:t/>
            </a:r>
            <a:br>
              <a:rPr lang="en-US" sz="1600" dirty="0">
                <a:latin typeface="+mn-lt"/>
              </a:rPr>
            </a:br>
            <a:r>
              <a:rPr lang="en-US" sz="1600" dirty="0" err="1">
                <a:latin typeface="+mn-lt"/>
              </a:rPr>
              <a:t>var</a:t>
            </a:r>
            <a:r>
              <a:rPr lang="en-US" sz="1600" dirty="0">
                <a:latin typeface="+mn-lt"/>
              </a:rPr>
              <a:t> fs = require('fs');</a:t>
            </a:r>
            <a:br>
              <a:rPr lang="en-US" sz="1600" dirty="0">
                <a:latin typeface="+mn-lt"/>
              </a:rPr>
            </a:br>
            <a:r>
              <a:rPr lang="en-US" sz="1600" dirty="0">
                <a:latin typeface="+mn-lt"/>
              </a:rPr>
              <a:t/>
            </a:r>
            <a:br>
              <a:rPr lang="en-US" sz="1600" dirty="0">
                <a:latin typeface="+mn-lt"/>
              </a:rPr>
            </a:br>
            <a:r>
              <a:rPr lang="en-US" sz="1600" dirty="0">
                <a:latin typeface="+mn-lt"/>
              </a:rPr>
              <a:t>//Delete the file mynewfile2.txt:</a:t>
            </a:r>
            <a:br>
              <a:rPr lang="en-US" sz="1600" dirty="0">
                <a:latin typeface="+mn-lt"/>
              </a:rPr>
            </a:br>
            <a:r>
              <a:rPr lang="en-US" sz="1600" dirty="0" err="1">
                <a:latin typeface="+mn-lt"/>
              </a:rPr>
              <a:t>fs.unlink</a:t>
            </a:r>
            <a:r>
              <a:rPr lang="en-US" sz="1600" dirty="0">
                <a:latin typeface="+mn-lt"/>
              </a:rPr>
              <a:t>('mynewfile2.txt', function (err) {</a:t>
            </a:r>
            <a:br>
              <a:rPr lang="en-US" sz="1600" dirty="0">
                <a:latin typeface="+mn-lt"/>
              </a:rPr>
            </a:br>
            <a:r>
              <a:rPr lang="en-US" sz="1600" dirty="0">
                <a:latin typeface="+mn-lt"/>
              </a:rPr>
              <a:t>  if (err) throw err;</a:t>
            </a:r>
            <a:br>
              <a:rPr lang="en-US" sz="1600" dirty="0">
                <a:latin typeface="+mn-lt"/>
              </a:rPr>
            </a:br>
            <a:r>
              <a:rPr lang="en-US" sz="1600" dirty="0">
                <a:latin typeface="+mn-lt"/>
              </a:rPr>
              <a:t>  console.log('File deleted!');</a:t>
            </a:r>
            <a:br>
              <a:rPr lang="en-US" sz="1600" dirty="0">
                <a:latin typeface="+mn-lt"/>
              </a:rPr>
            </a:br>
            <a:r>
              <a:rPr lang="en-US" sz="1600" dirty="0" smtClean="0">
                <a:latin typeface="+mn-lt"/>
              </a:rPr>
              <a:t>});</a:t>
            </a:r>
            <a:br>
              <a:rPr lang="en-US" sz="1600" dirty="0" smtClean="0">
                <a:latin typeface="+mn-lt"/>
              </a:rPr>
            </a:br>
            <a:r>
              <a:rPr lang="en-US" sz="1600" dirty="0">
                <a:latin typeface="+mn-lt"/>
              </a:rPr>
              <a:t/>
            </a:r>
            <a:br>
              <a:rPr lang="en-US" sz="1600" dirty="0">
                <a:latin typeface="+mn-lt"/>
              </a:rPr>
            </a:br>
            <a:r>
              <a:rPr lang="en-US" sz="2400" b="1" dirty="0"/>
              <a:t>Rename </a:t>
            </a:r>
            <a:r>
              <a:rPr lang="en-US" sz="2400" b="1" dirty="0" smtClean="0"/>
              <a:t>Files -</a:t>
            </a: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To rename a file with the File System module,  use the </a:t>
            </a:r>
            <a:r>
              <a:rPr lang="en-US" sz="1600" dirty="0" err="1">
                <a:latin typeface="+mn-lt"/>
              </a:rPr>
              <a:t>fs.rename</a:t>
            </a:r>
            <a:r>
              <a:rPr lang="en-US" sz="1600" dirty="0">
                <a:latin typeface="+mn-lt"/>
              </a:rPr>
              <a:t>() method.</a:t>
            </a:r>
            <a:br>
              <a:rPr lang="en-US" sz="1600" dirty="0">
                <a:latin typeface="+mn-lt"/>
              </a:rPr>
            </a:br>
            <a:r>
              <a:rPr lang="en-US" sz="1600" dirty="0">
                <a:latin typeface="+mn-lt"/>
              </a:rPr>
              <a:t/>
            </a:r>
            <a:br>
              <a:rPr lang="en-US" sz="1600" dirty="0">
                <a:latin typeface="+mn-lt"/>
              </a:rPr>
            </a:br>
            <a:r>
              <a:rPr lang="en-US" sz="1600" dirty="0" err="1">
                <a:latin typeface="+mn-lt"/>
              </a:rPr>
              <a:t>var</a:t>
            </a:r>
            <a:r>
              <a:rPr lang="en-US" sz="1600" dirty="0">
                <a:latin typeface="+mn-lt"/>
              </a:rPr>
              <a:t> fs = require('fs');</a:t>
            </a:r>
            <a:br>
              <a:rPr lang="en-US" sz="1600" dirty="0">
                <a:latin typeface="+mn-lt"/>
              </a:rPr>
            </a:br>
            <a:r>
              <a:rPr lang="en-US" sz="1600" dirty="0">
                <a:latin typeface="+mn-lt"/>
              </a:rPr>
              <a:t/>
            </a:r>
            <a:br>
              <a:rPr lang="en-US" sz="1600" dirty="0">
                <a:latin typeface="+mn-lt"/>
              </a:rPr>
            </a:br>
            <a:r>
              <a:rPr lang="en-US" sz="1600" dirty="0" err="1">
                <a:latin typeface="+mn-lt"/>
              </a:rPr>
              <a:t>fs.rename</a:t>
            </a:r>
            <a:r>
              <a:rPr lang="en-US" sz="1600" dirty="0">
                <a:latin typeface="+mn-lt"/>
              </a:rPr>
              <a:t>('mynewfile1.txt', 'myrenamedfile.txt', function (err) {</a:t>
            </a:r>
            <a:br>
              <a:rPr lang="en-US" sz="1600" dirty="0">
                <a:latin typeface="+mn-lt"/>
              </a:rPr>
            </a:br>
            <a:r>
              <a:rPr lang="en-US" sz="1600" dirty="0">
                <a:latin typeface="+mn-lt"/>
              </a:rPr>
              <a:t>  if (err) throw err;</a:t>
            </a:r>
            <a:br>
              <a:rPr lang="en-US" sz="1600" dirty="0">
                <a:latin typeface="+mn-lt"/>
              </a:rPr>
            </a:br>
            <a:r>
              <a:rPr lang="en-US" sz="1600" dirty="0">
                <a:latin typeface="+mn-lt"/>
              </a:rPr>
              <a:t>  console.log('File Renamed!');</a:t>
            </a:r>
            <a:br>
              <a:rPr lang="en-US" sz="1600" dirty="0">
                <a:latin typeface="+mn-lt"/>
              </a:rPr>
            </a:br>
            <a:r>
              <a:rPr lang="en-US" sz="1600" dirty="0">
                <a:latin typeface="+mn-lt"/>
              </a:rPr>
              <a:t>});</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2238878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a:t>Synchronous vs Asynchronous- </a:t>
            </a:r>
            <a:r>
              <a:rPr lang="en-US" sz="2400" b="1" dirty="0" smtClean="0"/>
              <a:t/>
            </a:r>
            <a:br>
              <a:rPr lang="en-US" sz="2400" b="1" dirty="0" smtClean="0"/>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Every method in the fs module has synchronous as well as asynchronous forms. Asynchronous methods take the last parameter as the completion function callback and the first parameter of the callback function as error. It is better to use an asynchronous method instead of a synchronous method, as the former never blocks a program during its execution, whereas the second one does.</a:t>
            </a:r>
            <a:br>
              <a:rPr lang="en-US" sz="1600" dirty="0">
                <a:latin typeface="+mn-lt"/>
              </a:rPr>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err="1">
                <a:latin typeface="+mn-lt"/>
              </a:rPr>
              <a:t>var</a:t>
            </a:r>
            <a:r>
              <a:rPr lang="en-US" sz="1600" dirty="0">
                <a:latin typeface="+mn-lt"/>
              </a:rPr>
              <a:t> fs = require("fs");</a:t>
            </a:r>
            <a:br>
              <a:rPr lang="en-US" sz="1600" dirty="0">
                <a:latin typeface="+mn-lt"/>
              </a:rPr>
            </a:br>
            <a:r>
              <a:rPr lang="en-US" sz="1600" dirty="0">
                <a:latin typeface="+mn-lt"/>
              </a:rPr>
              <a:t/>
            </a:r>
            <a:br>
              <a:rPr lang="en-US" sz="1600" dirty="0">
                <a:latin typeface="+mn-lt"/>
              </a:rPr>
            </a:br>
            <a:r>
              <a:rPr lang="en-US" sz="1600" dirty="0">
                <a:latin typeface="+mn-lt"/>
              </a:rPr>
              <a:t>// Asynchronous read</a:t>
            </a:r>
            <a:br>
              <a:rPr lang="en-US" sz="1600" dirty="0">
                <a:latin typeface="+mn-lt"/>
              </a:rPr>
            </a:br>
            <a:r>
              <a:rPr lang="en-US" sz="1600" dirty="0" err="1">
                <a:latin typeface="+mn-lt"/>
              </a:rPr>
              <a:t>fs.readFile</a:t>
            </a:r>
            <a:r>
              <a:rPr lang="en-US" sz="1600" dirty="0">
                <a:latin typeface="+mn-lt"/>
              </a:rPr>
              <a:t>('input.txt', function (err, data) {</a:t>
            </a:r>
            <a:br>
              <a:rPr lang="en-US" sz="1600" dirty="0">
                <a:latin typeface="+mn-lt"/>
              </a:rPr>
            </a:br>
            <a:r>
              <a:rPr lang="en-US" sz="1600" dirty="0">
                <a:latin typeface="+mn-lt"/>
              </a:rPr>
              <a:t>   if (err) {</a:t>
            </a:r>
            <a:br>
              <a:rPr lang="en-US" sz="1600" dirty="0">
                <a:latin typeface="+mn-lt"/>
              </a:rPr>
            </a:br>
            <a:r>
              <a:rPr lang="en-US" sz="1600" dirty="0">
                <a:latin typeface="+mn-lt"/>
              </a:rPr>
              <a:t>      return </a:t>
            </a:r>
            <a:r>
              <a:rPr lang="en-US" sz="1600" dirty="0" err="1">
                <a:latin typeface="+mn-lt"/>
              </a:rPr>
              <a:t>console.error</a:t>
            </a:r>
            <a:r>
              <a:rPr lang="en-US" sz="1600" dirty="0">
                <a:latin typeface="+mn-lt"/>
              </a:rPr>
              <a:t>(err);</a:t>
            </a:r>
            <a:br>
              <a:rPr lang="en-US" sz="1600" dirty="0">
                <a:latin typeface="+mn-lt"/>
              </a:rPr>
            </a:br>
            <a:r>
              <a:rPr lang="en-US" sz="1600" dirty="0">
                <a:latin typeface="+mn-lt"/>
              </a:rPr>
              <a:t>   }</a:t>
            </a:r>
            <a:br>
              <a:rPr lang="en-US" sz="1600" dirty="0">
                <a:latin typeface="+mn-lt"/>
              </a:rPr>
            </a:br>
            <a:r>
              <a:rPr lang="en-US" sz="1600" dirty="0">
                <a:latin typeface="+mn-lt"/>
              </a:rPr>
              <a:t>   console.log("Asynchronous read: " + </a:t>
            </a:r>
            <a:r>
              <a:rPr lang="en-US" sz="1600" dirty="0" err="1">
                <a:latin typeface="+mn-lt"/>
              </a:rPr>
              <a:t>data.toString</a:t>
            </a:r>
            <a:r>
              <a:rPr lang="en-US" sz="1600" dirty="0">
                <a:latin typeface="+mn-lt"/>
              </a:rPr>
              <a:t>());</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a:latin typeface="+mn-lt"/>
              </a:rPr>
              <a:t>// Synchronous read</a:t>
            </a:r>
            <a:br>
              <a:rPr lang="en-US" sz="1600" dirty="0">
                <a:latin typeface="+mn-lt"/>
              </a:rPr>
            </a:br>
            <a:r>
              <a:rPr lang="en-US" sz="1600" dirty="0" err="1">
                <a:latin typeface="+mn-lt"/>
              </a:rPr>
              <a:t>var</a:t>
            </a:r>
            <a:r>
              <a:rPr lang="en-US" sz="1600" dirty="0">
                <a:latin typeface="+mn-lt"/>
              </a:rPr>
              <a:t> data = </a:t>
            </a:r>
            <a:r>
              <a:rPr lang="en-US" sz="1600" dirty="0" err="1">
                <a:latin typeface="+mn-lt"/>
              </a:rPr>
              <a:t>fs.readFileSync</a:t>
            </a:r>
            <a:r>
              <a:rPr lang="en-US" sz="1600" dirty="0">
                <a:latin typeface="+mn-lt"/>
              </a:rPr>
              <a:t>('input.txt');</a:t>
            </a:r>
            <a:br>
              <a:rPr lang="en-US" sz="1600" dirty="0">
                <a:latin typeface="+mn-lt"/>
              </a:rPr>
            </a:br>
            <a:r>
              <a:rPr lang="en-US" sz="1600" dirty="0">
                <a:latin typeface="+mn-lt"/>
              </a:rPr>
              <a:t>console.log("Synchronous read: " + </a:t>
            </a:r>
            <a:r>
              <a:rPr lang="en-US" sz="1600" dirty="0" err="1">
                <a:latin typeface="+mn-lt"/>
              </a:rPr>
              <a:t>data.toString</a:t>
            </a: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a:latin typeface="+mn-lt"/>
              </a:rPr>
              <a:t>console.log("Program Ended");</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3131435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Environment Setup</a:t>
            </a:r>
            <a:r>
              <a:rPr lang="en-US" sz="1800" b="1" dirty="0" smtClean="0"/>
              <a:t/>
            </a:r>
            <a:br>
              <a:rPr lang="en-US" sz="1800" b="1" dirty="0" smtClean="0"/>
            </a:br>
            <a:r>
              <a:rPr lang="en-US" sz="1600" b="1" dirty="0" smtClean="0"/>
              <a:t/>
            </a:r>
            <a:br>
              <a:rPr lang="en-US" sz="1600" b="1" dirty="0" smtClean="0"/>
            </a:br>
            <a:r>
              <a:rPr lang="en-US" sz="1600" dirty="0" smtClean="0">
                <a:latin typeface="+mn-lt"/>
              </a:rPr>
              <a:t>To install and setup an environment for Node.js, you need the following two </a:t>
            </a:r>
            <a:r>
              <a:rPr lang="en-US" sz="1600" dirty="0" err="1" smtClean="0">
                <a:latin typeface="+mn-lt"/>
              </a:rPr>
              <a:t>softwares</a:t>
            </a:r>
            <a:r>
              <a:rPr lang="en-US" sz="1600" dirty="0" smtClean="0">
                <a:latin typeface="+mn-lt"/>
              </a:rPr>
              <a:t> available on your computer:</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1-Text Editor.</a:t>
            </a:r>
            <a:br>
              <a:rPr lang="en-US" sz="1600" dirty="0" smtClean="0">
                <a:latin typeface="+mn-lt"/>
              </a:rPr>
            </a:br>
            <a:r>
              <a:rPr lang="en-US" sz="1600" dirty="0" smtClean="0">
                <a:latin typeface="+mn-lt"/>
              </a:rPr>
              <a:t>2-Node.js Binary installable</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The source files for Node.js programs are typically named with the extension ".</a:t>
            </a:r>
            <a:r>
              <a:rPr lang="en-US" sz="1600" dirty="0" err="1" smtClean="0">
                <a:latin typeface="+mn-lt"/>
              </a:rPr>
              <a:t>js</a:t>
            </a:r>
            <a:r>
              <a:rPr lang="en-US" sz="1600" dirty="0" smtClean="0">
                <a:latin typeface="+mn-lt"/>
              </a:rPr>
              <a:t>".</a:t>
            </a:r>
            <a:br>
              <a:rPr lang="en-US" sz="1600" dirty="0" smtClean="0">
                <a:latin typeface="+mn-lt"/>
              </a:rPr>
            </a:br>
            <a:r>
              <a:rPr lang="en-US" sz="2700" dirty="0">
                <a:latin typeface="+mn-lt"/>
              </a:rPr>
              <a:t/>
            </a:r>
            <a:br>
              <a:rPr lang="en-US" sz="2700" dirty="0">
                <a:latin typeface="+mn-lt"/>
              </a:rPr>
            </a:br>
            <a:r>
              <a:rPr lang="en-US" sz="2700" dirty="0" smtClean="0">
                <a:latin typeface="+mn-lt"/>
              </a:rPr>
              <a:t>Verify installation: Executing a File – </a:t>
            </a:r>
            <a:br>
              <a:rPr lang="en-US" sz="2700" dirty="0" smtClean="0">
                <a:latin typeface="+mn-lt"/>
              </a:rPr>
            </a:br>
            <a:r>
              <a:rPr lang="en-US" sz="2700" dirty="0" smtClean="0">
                <a:latin typeface="+mn-lt"/>
              </a:rPr>
              <a:t/>
            </a:r>
            <a:br>
              <a:rPr lang="en-US" sz="2700" dirty="0" smtClean="0">
                <a:latin typeface="+mn-lt"/>
              </a:rPr>
            </a:br>
            <a:r>
              <a:rPr lang="en-US" sz="1600" dirty="0">
                <a:latin typeface="+mn-lt"/>
              </a:rPr>
              <a:t>Create a </a:t>
            </a:r>
            <a:r>
              <a:rPr lang="en-US" sz="1600" dirty="0" err="1">
                <a:latin typeface="+mn-lt"/>
              </a:rPr>
              <a:t>js</a:t>
            </a:r>
            <a:r>
              <a:rPr lang="en-US" sz="1600" dirty="0">
                <a:latin typeface="+mn-lt"/>
              </a:rPr>
              <a:t> file named main.js on your machine (Windows or Linux) having the following code.</a:t>
            </a:r>
            <a:br>
              <a:rPr lang="en-US" sz="1600" dirty="0">
                <a:latin typeface="+mn-lt"/>
              </a:rPr>
            </a:br>
            <a:r>
              <a:rPr lang="en-US" sz="1600" dirty="0">
                <a:latin typeface="+mn-lt"/>
              </a:rPr>
              <a:t/>
            </a:r>
            <a:br>
              <a:rPr lang="en-US" sz="1600" dirty="0">
                <a:latin typeface="+mn-lt"/>
              </a:rPr>
            </a:br>
            <a:r>
              <a:rPr lang="en-US" sz="1600" dirty="0">
                <a:latin typeface="+mn-lt"/>
              </a:rPr>
              <a:t>console.log("Hello, World!")</a:t>
            </a:r>
            <a:br>
              <a:rPr lang="en-US" sz="1600" dirty="0">
                <a:latin typeface="+mn-lt"/>
              </a:rPr>
            </a:br>
            <a:r>
              <a:rPr lang="en-US" sz="1600" dirty="0">
                <a:latin typeface="+mn-lt"/>
              </a:rPr>
              <a:t/>
            </a:r>
            <a:br>
              <a:rPr lang="en-US" sz="1600" dirty="0">
                <a:latin typeface="+mn-lt"/>
              </a:rPr>
            </a:br>
            <a:r>
              <a:rPr lang="en-US" sz="1600" dirty="0">
                <a:latin typeface="+mn-lt"/>
              </a:rPr>
              <a:t>node main.js</a:t>
            </a:r>
            <a:r>
              <a:rPr lang="en-US" sz="1600" dirty="0"/>
              <a:t/>
            </a:r>
            <a:br>
              <a:rPr lang="en-US" sz="1600" dirty="0"/>
            </a:br>
            <a:endParaRPr lang="en-US" sz="1600" dirty="0"/>
          </a:p>
        </p:txBody>
      </p:sp>
    </p:spTree>
    <p:extLst>
      <p:ext uri="{BB962C8B-B14F-4D97-AF65-F5344CB8AC3E}">
        <p14:creationId xmlns="" xmlns:p14="http://schemas.microsoft.com/office/powerpoint/2010/main" val="2104452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Node.js - Global Objects-</a:t>
            </a: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a:latin typeface="+mn-lt"/>
              </a:rPr>
              <a:t>Node.js global objects are global in nature and they are available in all modules. We do not need to include these objects in our application, rather we can use them directly. </a:t>
            </a:r>
            <a:br>
              <a:rPr lang="en-US" sz="1600" dirty="0">
                <a:latin typeface="+mn-lt"/>
              </a:rPr>
            </a:br>
            <a:r>
              <a:rPr lang="en-US" sz="1600" dirty="0">
                <a:latin typeface="+mn-lt"/>
              </a:rPr>
              <a:t/>
            </a:r>
            <a:br>
              <a:rPr lang="en-US" sz="1600" dirty="0">
                <a:latin typeface="+mn-lt"/>
              </a:rPr>
            </a:br>
            <a:r>
              <a:rPr lang="en-US" sz="1600" dirty="0">
                <a:latin typeface="+mn-lt"/>
              </a:rPr>
              <a:t>1- __filename</a:t>
            </a:r>
            <a:br>
              <a:rPr lang="en-US" sz="1600" dirty="0">
                <a:latin typeface="+mn-lt"/>
              </a:rPr>
            </a:br>
            <a:r>
              <a:rPr lang="en-US" sz="1600" dirty="0">
                <a:latin typeface="+mn-lt"/>
              </a:rPr>
              <a:t/>
            </a:r>
            <a:br>
              <a:rPr lang="en-US" sz="1600" dirty="0">
                <a:latin typeface="+mn-lt"/>
              </a:rPr>
            </a:br>
            <a:r>
              <a:rPr lang="en-US" sz="1600" dirty="0">
                <a:latin typeface="+mn-lt"/>
              </a:rPr>
              <a:t>The __filename represents the filename of the code being executed. This is the resolved absolute path of this code file. For a main program, this is not necessarily the same filename used in the command line. The value inside a module is the path to that module file.</a:t>
            </a:r>
            <a:br>
              <a:rPr lang="en-US" sz="1600" dirty="0">
                <a:latin typeface="+mn-lt"/>
              </a:rPr>
            </a:br>
            <a:r>
              <a:rPr lang="en-US" sz="1600" dirty="0">
                <a:latin typeface="+mn-lt"/>
              </a:rPr>
              <a:t/>
            </a:r>
            <a:br>
              <a:rPr lang="en-US" sz="1600" dirty="0">
                <a:latin typeface="+mn-lt"/>
              </a:rPr>
            </a:br>
            <a:r>
              <a:rPr lang="en-US" sz="1600" dirty="0">
                <a:latin typeface="+mn-lt"/>
              </a:rPr>
              <a:t>console.log( __filename );</a:t>
            </a:r>
            <a:br>
              <a:rPr lang="en-US" sz="1600" dirty="0">
                <a:latin typeface="+mn-lt"/>
              </a:rPr>
            </a:br>
            <a:r>
              <a:rPr lang="en-US" sz="1600" dirty="0">
                <a:latin typeface="+mn-lt"/>
              </a:rPr>
              <a:t/>
            </a:r>
            <a:br>
              <a:rPr lang="en-US" sz="1600" dirty="0">
                <a:latin typeface="+mn-lt"/>
              </a:rPr>
            </a:br>
            <a:r>
              <a:rPr lang="en-US" sz="1600" dirty="0">
                <a:latin typeface="+mn-lt"/>
              </a:rPr>
              <a:t>C:\Users\gursingh\Desktop\nodejs\global.js</a:t>
            </a:r>
            <a:br>
              <a:rPr lang="en-US" sz="1600" dirty="0">
                <a:latin typeface="+mn-lt"/>
              </a:rPr>
            </a:br>
            <a:r>
              <a:rPr lang="en-US" sz="1600" dirty="0">
                <a:latin typeface="+mn-lt"/>
              </a:rPr>
              <a:t/>
            </a:r>
            <a:br>
              <a:rPr lang="en-US" sz="1600" dirty="0">
                <a:latin typeface="+mn-lt"/>
              </a:rPr>
            </a:br>
            <a:r>
              <a:rPr lang="en-US" sz="1600" dirty="0">
                <a:latin typeface="+mn-lt"/>
              </a:rPr>
              <a:t>2- __</a:t>
            </a:r>
            <a:r>
              <a:rPr lang="en-US" sz="1600" dirty="0" err="1">
                <a:latin typeface="+mn-lt"/>
              </a:rPr>
              <a:t>dirname</a:t>
            </a: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The __</a:t>
            </a:r>
            <a:r>
              <a:rPr lang="en-US" sz="1600" dirty="0" err="1">
                <a:latin typeface="+mn-lt"/>
              </a:rPr>
              <a:t>dirname</a:t>
            </a:r>
            <a:r>
              <a:rPr lang="en-US" sz="1600" dirty="0">
                <a:latin typeface="+mn-lt"/>
              </a:rPr>
              <a:t> represents the name of the directory that the currently executing script resides in.</a:t>
            </a:r>
            <a:br>
              <a:rPr lang="en-US" sz="1600" dirty="0">
                <a:latin typeface="+mn-lt"/>
              </a:rPr>
            </a:br>
            <a:r>
              <a:rPr lang="en-US" sz="1600" dirty="0">
                <a:latin typeface="+mn-lt"/>
              </a:rPr>
              <a:t/>
            </a:r>
            <a:br>
              <a:rPr lang="en-US" sz="1600" dirty="0">
                <a:latin typeface="+mn-lt"/>
              </a:rPr>
            </a:br>
            <a:r>
              <a:rPr lang="en-US" sz="1600" dirty="0">
                <a:latin typeface="+mn-lt"/>
              </a:rPr>
              <a:t>console.log( __</a:t>
            </a:r>
            <a:r>
              <a:rPr lang="en-US" sz="1600" dirty="0" err="1">
                <a:latin typeface="+mn-lt"/>
              </a:rPr>
              <a:t>dirname</a:t>
            </a:r>
            <a:r>
              <a:rPr lang="en-US" sz="1600" dirty="0">
                <a:latin typeface="+mn-lt"/>
              </a:rPr>
              <a:t> );</a:t>
            </a:r>
            <a:br>
              <a:rPr lang="en-US" sz="1600" dirty="0">
                <a:latin typeface="+mn-lt"/>
              </a:rPr>
            </a:br>
            <a:r>
              <a:rPr lang="en-US" sz="1600" dirty="0">
                <a:latin typeface="+mn-lt"/>
              </a:rPr>
              <a:t/>
            </a:r>
            <a:br>
              <a:rPr lang="en-US" sz="1600" dirty="0">
                <a:latin typeface="+mn-lt"/>
              </a:rPr>
            </a:br>
            <a:r>
              <a:rPr lang="en-US" sz="1600" dirty="0">
                <a:latin typeface="+mn-lt"/>
              </a:rPr>
              <a:t>C:\Users\gursingh\Desktop\nodejs</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486971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2400" b="1" dirty="0" err="1"/>
              <a:t>setTimeout</a:t>
            </a:r>
            <a:r>
              <a:rPr lang="en-US" sz="2400" b="1" dirty="0"/>
              <a:t>(</a:t>
            </a:r>
            <a:r>
              <a:rPr lang="en-US" sz="2400" b="1" dirty="0" err="1"/>
              <a:t>cb</a:t>
            </a:r>
            <a:r>
              <a:rPr lang="en-US" sz="2400" b="1" dirty="0"/>
              <a:t>, </a:t>
            </a:r>
            <a:r>
              <a:rPr lang="en-US" sz="2400" b="1" dirty="0" err="1"/>
              <a:t>ms</a:t>
            </a:r>
            <a:r>
              <a:rPr lang="en-US" sz="2400" b="1" dirty="0"/>
              <a:t>) -</a:t>
            </a: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a:latin typeface="+mn-lt"/>
              </a:rPr>
              <a:t>The </a:t>
            </a:r>
            <a:r>
              <a:rPr lang="en-US" sz="1600" dirty="0" err="1">
                <a:latin typeface="+mn-lt"/>
              </a:rPr>
              <a:t>setTimeout</a:t>
            </a:r>
            <a:r>
              <a:rPr lang="en-US" sz="1600" dirty="0">
                <a:latin typeface="+mn-lt"/>
              </a:rPr>
              <a:t>(</a:t>
            </a:r>
            <a:r>
              <a:rPr lang="en-US" sz="1600" dirty="0" err="1">
                <a:latin typeface="+mn-lt"/>
              </a:rPr>
              <a:t>cb</a:t>
            </a:r>
            <a:r>
              <a:rPr lang="en-US" sz="1600" dirty="0">
                <a:latin typeface="+mn-lt"/>
              </a:rPr>
              <a:t>, </a:t>
            </a:r>
            <a:r>
              <a:rPr lang="en-US" sz="1600" dirty="0" err="1">
                <a:latin typeface="+mn-lt"/>
              </a:rPr>
              <a:t>ms</a:t>
            </a:r>
            <a:r>
              <a:rPr lang="en-US" sz="1600" dirty="0">
                <a:latin typeface="+mn-lt"/>
              </a:rPr>
              <a:t>) global function is used to run callback </a:t>
            </a:r>
            <a:r>
              <a:rPr lang="en-US" sz="1600" dirty="0" err="1">
                <a:latin typeface="+mn-lt"/>
              </a:rPr>
              <a:t>cb</a:t>
            </a:r>
            <a:r>
              <a:rPr lang="en-US" sz="1600" dirty="0">
                <a:latin typeface="+mn-lt"/>
              </a:rPr>
              <a:t> after at least </a:t>
            </a:r>
            <a:r>
              <a:rPr lang="en-US" sz="1600" dirty="0" err="1">
                <a:latin typeface="+mn-lt"/>
              </a:rPr>
              <a:t>ms</a:t>
            </a:r>
            <a:r>
              <a:rPr lang="en-US" sz="1600" dirty="0">
                <a:latin typeface="+mn-lt"/>
              </a:rPr>
              <a:t> milliseconds.</a:t>
            </a:r>
            <a:br>
              <a:rPr lang="en-US" sz="1600" dirty="0">
                <a:latin typeface="+mn-lt"/>
              </a:rPr>
            </a:br>
            <a:r>
              <a:rPr lang="en-US" sz="1600" dirty="0">
                <a:latin typeface="+mn-lt"/>
              </a:rPr>
              <a:t/>
            </a:r>
            <a:br>
              <a:rPr lang="en-US" sz="1600" dirty="0">
                <a:latin typeface="+mn-lt"/>
              </a:rPr>
            </a:br>
            <a:r>
              <a:rPr lang="en-US" sz="1600" dirty="0">
                <a:latin typeface="+mn-lt"/>
              </a:rPr>
              <a:t>function </a:t>
            </a:r>
            <a:r>
              <a:rPr lang="en-US" sz="1600" dirty="0" err="1">
                <a:latin typeface="+mn-lt"/>
              </a:rPr>
              <a:t>printHello</a:t>
            </a:r>
            <a:r>
              <a:rPr lang="en-US" sz="1600" dirty="0">
                <a:latin typeface="+mn-lt"/>
              </a:rPr>
              <a:t>(){</a:t>
            </a:r>
            <a:br>
              <a:rPr lang="en-US" sz="1600" dirty="0">
                <a:latin typeface="+mn-lt"/>
              </a:rPr>
            </a:br>
            <a:r>
              <a:rPr lang="en-US" sz="1600" dirty="0">
                <a:latin typeface="+mn-lt"/>
              </a:rPr>
              <a:t>   console.log( "Hello, World!");</a:t>
            </a:r>
            <a:br>
              <a:rPr lang="en-US" sz="1600" dirty="0">
                <a:latin typeface="+mn-lt"/>
              </a:rPr>
            </a:br>
            <a:r>
              <a:rPr lang="en-US" sz="1600" dirty="0">
                <a:latin typeface="+mn-lt"/>
              </a:rPr>
              <a:t>}</a:t>
            </a:r>
            <a:br>
              <a:rPr lang="en-US" sz="1600" dirty="0">
                <a:latin typeface="+mn-lt"/>
              </a:rPr>
            </a:br>
            <a:r>
              <a:rPr lang="en-US" sz="1600" dirty="0">
                <a:latin typeface="+mn-lt"/>
              </a:rPr>
              <a:t>// Now call above function after 2 seconds</a:t>
            </a:r>
            <a:br>
              <a:rPr lang="en-US" sz="1600" dirty="0">
                <a:latin typeface="+mn-lt"/>
              </a:rPr>
            </a:br>
            <a:r>
              <a:rPr lang="en-US" sz="1600" dirty="0" err="1">
                <a:latin typeface="+mn-lt"/>
              </a:rPr>
              <a:t>setTimeout</a:t>
            </a:r>
            <a:r>
              <a:rPr lang="en-US" sz="1600" dirty="0">
                <a:latin typeface="+mn-lt"/>
              </a:rPr>
              <a:t>(</a:t>
            </a:r>
            <a:r>
              <a:rPr lang="en-US" sz="1600" dirty="0" err="1">
                <a:latin typeface="+mn-lt"/>
              </a:rPr>
              <a:t>printHello</a:t>
            </a:r>
            <a:r>
              <a:rPr lang="en-US" sz="1600" dirty="0">
                <a:latin typeface="+mn-lt"/>
              </a:rPr>
              <a:t>, 2000);</a:t>
            </a:r>
            <a:br>
              <a:rPr lang="en-US" sz="1600" dirty="0">
                <a:latin typeface="+mn-lt"/>
              </a:rPr>
            </a:br>
            <a:r>
              <a:rPr lang="en-US" sz="1600" dirty="0">
                <a:latin typeface="+mn-lt"/>
              </a:rPr>
              <a:t/>
            </a:r>
            <a:br>
              <a:rPr lang="en-US" sz="1600" dirty="0">
                <a:latin typeface="+mn-lt"/>
              </a:rPr>
            </a:br>
            <a:r>
              <a:rPr lang="en-US" sz="1600" b="1" dirty="0">
                <a:latin typeface="+mn-lt"/>
              </a:rPr>
              <a:t>output is printed after a little delay. -- Hello, World</a:t>
            </a:r>
            <a:r>
              <a:rPr lang="en-US" sz="1600" b="1" dirty="0" smtClean="0">
                <a:latin typeface="+mn-lt"/>
              </a:rPr>
              <a:t>!</a:t>
            </a: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2400" b="1" dirty="0" err="1"/>
              <a:t>clearTimeout</a:t>
            </a:r>
            <a:r>
              <a:rPr lang="en-US" sz="2400" b="1" dirty="0"/>
              <a:t>(t) </a:t>
            </a:r>
            <a:r>
              <a:rPr lang="en-US" sz="2400" b="1" dirty="0" smtClean="0"/>
              <a:t>–</a:t>
            </a:r>
            <a:br>
              <a:rPr lang="en-US" sz="2400" b="1" dirty="0" smtClean="0"/>
            </a:br>
            <a:r>
              <a:rPr lang="en-US" sz="2400" b="1" dirty="0"/>
              <a:t/>
            </a:r>
            <a:br>
              <a:rPr lang="en-US" sz="2400" b="1" dirty="0"/>
            </a:br>
            <a:r>
              <a:rPr lang="en-US" sz="1600" dirty="0">
                <a:latin typeface="+mn-lt"/>
              </a:rPr>
              <a:t>The </a:t>
            </a:r>
            <a:r>
              <a:rPr lang="en-US" sz="1600" dirty="0" err="1">
                <a:latin typeface="+mn-lt"/>
              </a:rPr>
              <a:t>clearTimeout</a:t>
            </a:r>
            <a:r>
              <a:rPr lang="en-US" sz="1600" dirty="0">
                <a:latin typeface="+mn-lt"/>
              </a:rPr>
              <a:t>(t) global function is used to stop a timer that was previously created with </a:t>
            </a:r>
            <a:r>
              <a:rPr lang="en-US" sz="1600" dirty="0" err="1">
                <a:latin typeface="+mn-lt"/>
              </a:rPr>
              <a:t>setTimeout</a:t>
            </a:r>
            <a:r>
              <a:rPr lang="en-US" sz="1600" dirty="0">
                <a:latin typeface="+mn-lt"/>
              </a:rPr>
              <a:t>(). Here t is the timer returned by the </a:t>
            </a:r>
            <a:r>
              <a:rPr lang="en-US" sz="1600" dirty="0" err="1">
                <a:latin typeface="+mn-lt"/>
              </a:rPr>
              <a:t>setTimeout</a:t>
            </a:r>
            <a:r>
              <a:rPr lang="en-US" sz="1600" dirty="0">
                <a:latin typeface="+mn-lt"/>
              </a:rPr>
              <a:t>() function.</a:t>
            </a:r>
            <a:br>
              <a:rPr lang="en-US" sz="1600" dirty="0">
                <a:latin typeface="+mn-lt"/>
              </a:rPr>
            </a:br>
            <a:r>
              <a:rPr lang="en-US" sz="1600" dirty="0">
                <a:latin typeface="+mn-lt"/>
              </a:rPr>
              <a:t/>
            </a:r>
            <a:br>
              <a:rPr lang="en-US" sz="1600" dirty="0">
                <a:latin typeface="+mn-lt"/>
              </a:rPr>
            </a:br>
            <a:r>
              <a:rPr lang="en-US" sz="1600" dirty="0">
                <a:latin typeface="+mn-lt"/>
              </a:rPr>
              <a:t>function </a:t>
            </a:r>
            <a:r>
              <a:rPr lang="en-US" sz="1600" dirty="0" err="1">
                <a:latin typeface="+mn-lt"/>
              </a:rPr>
              <a:t>printHello</a:t>
            </a:r>
            <a:r>
              <a:rPr lang="en-US" sz="1600" dirty="0">
                <a:latin typeface="+mn-lt"/>
              </a:rPr>
              <a:t>(){</a:t>
            </a:r>
            <a:br>
              <a:rPr lang="en-US" sz="1600" dirty="0">
                <a:latin typeface="+mn-lt"/>
              </a:rPr>
            </a:br>
            <a:r>
              <a:rPr lang="en-US" sz="1600" dirty="0">
                <a:latin typeface="+mn-lt"/>
              </a:rPr>
              <a:t>   console.log( "Hello, World!");</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a:latin typeface="+mn-lt"/>
              </a:rPr>
              <a:t>// Now call above function after 2 seconds</a:t>
            </a:r>
            <a:br>
              <a:rPr lang="en-US" sz="1600" dirty="0">
                <a:latin typeface="+mn-lt"/>
              </a:rPr>
            </a:br>
            <a:r>
              <a:rPr lang="en-US" sz="1600" dirty="0" err="1">
                <a:latin typeface="+mn-lt"/>
              </a:rPr>
              <a:t>var</a:t>
            </a:r>
            <a:r>
              <a:rPr lang="en-US" sz="1600" dirty="0">
                <a:latin typeface="+mn-lt"/>
              </a:rPr>
              <a:t> t = </a:t>
            </a:r>
            <a:r>
              <a:rPr lang="en-US" sz="1600" dirty="0" err="1">
                <a:latin typeface="+mn-lt"/>
              </a:rPr>
              <a:t>setTimeout</a:t>
            </a:r>
            <a:r>
              <a:rPr lang="en-US" sz="1600" dirty="0">
                <a:latin typeface="+mn-lt"/>
              </a:rPr>
              <a:t>(</a:t>
            </a:r>
            <a:r>
              <a:rPr lang="en-US" sz="1600" dirty="0" err="1">
                <a:latin typeface="+mn-lt"/>
              </a:rPr>
              <a:t>printHello</a:t>
            </a:r>
            <a:r>
              <a:rPr lang="en-US" sz="1600" dirty="0">
                <a:latin typeface="+mn-lt"/>
              </a:rPr>
              <a:t>, 2000);</a:t>
            </a:r>
            <a:br>
              <a:rPr lang="en-US" sz="1600" dirty="0">
                <a:latin typeface="+mn-lt"/>
              </a:rPr>
            </a:br>
            <a:r>
              <a:rPr lang="en-US" sz="1600" dirty="0">
                <a:latin typeface="+mn-lt"/>
              </a:rPr>
              <a:t/>
            </a:r>
            <a:br>
              <a:rPr lang="en-US" sz="1600" dirty="0">
                <a:latin typeface="+mn-lt"/>
              </a:rPr>
            </a:br>
            <a:r>
              <a:rPr lang="en-US" sz="1600" dirty="0">
                <a:latin typeface="+mn-lt"/>
              </a:rPr>
              <a:t>// Now clear the timer</a:t>
            </a:r>
            <a:br>
              <a:rPr lang="en-US" sz="1600" dirty="0">
                <a:latin typeface="+mn-lt"/>
              </a:rPr>
            </a:br>
            <a:r>
              <a:rPr lang="en-US" sz="1600" dirty="0" err="1">
                <a:latin typeface="+mn-lt"/>
              </a:rPr>
              <a:t>clearTimeout</a:t>
            </a:r>
            <a:r>
              <a:rPr lang="en-US" sz="1600" dirty="0">
                <a:latin typeface="+mn-lt"/>
              </a:rPr>
              <a:t>(t);</a:t>
            </a:r>
            <a:br>
              <a:rPr lang="en-US" sz="1600" dirty="0">
                <a:latin typeface="+mn-lt"/>
              </a:rPr>
            </a:br>
            <a:r>
              <a:rPr lang="en-US" sz="1600" dirty="0">
                <a:latin typeface="+mn-lt"/>
              </a:rPr>
              <a:t/>
            </a:r>
            <a:br>
              <a:rPr lang="en-US" sz="1600" dirty="0">
                <a:latin typeface="+mn-lt"/>
              </a:rPr>
            </a:br>
            <a:r>
              <a:rPr lang="en-US" sz="1600" dirty="0">
                <a:latin typeface="+mn-lt"/>
              </a:rPr>
              <a:t> </a:t>
            </a:r>
            <a:r>
              <a:rPr lang="en-US" sz="1600" b="1" dirty="0">
                <a:latin typeface="+mn-lt"/>
              </a:rPr>
              <a:t>output where you will not find anything printed.</a:t>
            </a:r>
            <a:r>
              <a:rPr lang="en-US" sz="1600" dirty="0">
                <a:latin typeface="+mn-lt"/>
              </a:rPr>
              <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40434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err="1"/>
              <a:t>setInterval</a:t>
            </a:r>
            <a:r>
              <a:rPr lang="en-US" sz="2400" b="1" dirty="0"/>
              <a:t>(</a:t>
            </a:r>
            <a:r>
              <a:rPr lang="en-US" sz="2400" b="1" dirty="0" err="1"/>
              <a:t>cb</a:t>
            </a:r>
            <a:r>
              <a:rPr lang="en-US" sz="2400" b="1" dirty="0"/>
              <a:t>, </a:t>
            </a:r>
            <a:r>
              <a:rPr lang="en-US" sz="2400" b="1" dirty="0" err="1"/>
              <a:t>ms</a:t>
            </a:r>
            <a:r>
              <a:rPr lang="en-US" sz="2400" b="1" dirty="0"/>
              <a:t>) </a:t>
            </a:r>
            <a:r>
              <a:rPr lang="en-US" sz="2400" b="1" dirty="0" smtClean="0"/>
              <a:t>-</a:t>
            </a: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a:latin typeface="+mn-lt"/>
              </a:rPr>
              <a:t>The </a:t>
            </a:r>
            <a:r>
              <a:rPr lang="en-US" sz="1600" dirty="0" err="1">
                <a:latin typeface="+mn-lt"/>
              </a:rPr>
              <a:t>setInterval</a:t>
            </a:r>
            <a:r>
              <a:rPr lang="en-US" sz="1600" dirty="0">
                <a:latin typeface="+mn-lt"/>
              </a:rPr>
              <a:t>(</a:t>
            </a:r>
            <a:r>
              <a:rPr lang="en-US" sz="1600" dirty="0" err="1">
                <a:latin typeface="+mn-lt"/>
              </a:rPr>
              <a:t>cb</a:t>
            </a:r>
            <a:r>
              <a:rPr lang="en-US" sz="1600" dirty="0">
                <a:latin typeface="+mn-lt"/>
              </a:rPr>
              <a:t>, </a:t>
            </a:r>
            <a:r>
              <a:rPr lang="en-US" sz="1600" dirty="0" err="1">
                <a:latin typeface="+mn-lt"/>
              </a:rPr>
              <a:t>ms</a:t>
            </a:r>
            <a:r>
              <a:rPr lang="en-US" sz="1600" dirty="0">
                <a:latin typeface="+mn-lt"/>
              </a:rPr>
              <a:t>) global function is used to run callback </a:t>
            </a:r>
            <a:r>
              <a:rPr lang="en-US" sz="1600" dirty="0" err="1">
                <a:latin typeface="+mn-lt"/>
              </a:rPr>
              <a:t>cb</a:t>
            </a:r>
            <a:r>
              <a:rPr lang="en-US" sz="1600" dirty="0">
                <a:latin typeface="+mn-lt"/>
              </a:rPr>
              <a:t> repeatedly after at least </a:t>
            </a:r>
            <a:r>
              <a:rPr lang="en-US" sz="1600" dirty="0" err="1">
                <a:latin typeface="+mn-lt"/>
              </a:rPr>
              <a:t>ms</a:t>
            </a:r>
            <a:r>
              <a:rPr lang="en-US" sz="1600" dirty="0">
                <a:latin typeface="+mn-lt"/>
              </a:rPr>
              <a:t> milliseconds. The actual delay depends on external factors like OS timer granularity and system load. A timer cannot span more than 24.8 days.</a:t>
            </a:r>
            <a:br>
              <a:rPr lang="en-US" sz="1600" dirty="0">
                <a:latin typeface="+mn-lt"/>
              </a:rPr>
            </a:br>
            <a:r>
              <a:rPr lang="en-US" sz="1600" dirty="0">
                <a:latin typeface="+mn-lt"/>
              </a:rPr>
              <a:t/>
            </a:r>
            <a:br>
              <a:rPr lang="en-US" sz="1600" dirty="0">
                <a:latin typeface="+mn-lt"/>
              </a:rPr>
            </a:br>
            <a:r>
              <a:rPr lang="en-US" sz="1600" dirty="0">
                <a:latin typeface="+mn-lt"/>
              </a:rPr>
              <a:t>This function returns an opaque value that represents the timer which can be used to clear the timer using the function </a:t>
            </a:r>
            <a:r>
              <a:rPr lang="en-US" sz="1600" dirty="0" err="1">
                <a:latin typeface="+mn-lt"/>
              </a:rPr>
              <a:t>clearInterval</a:t>
            </a:r>
            <a:r>
              <a:rPr lang="en-US" sz="1600" dirty="0">
                <a:latin typeface="+mn-lt"/>
              </a:rPr>
              <a:t>(t).</a:t>
            </a:r>
            <a:br>
              <a:rPr lang="en-US" sz="1600" dirty="0">
                <a:latin typeface="+mn-lt"/>
              </a:rPr>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function </a:t>
            </a:r>
            <a:r>
              <a:rPr lang="en-US" sz="1600" dirty="0" err="1">
                <a:latin typeface="+mn-lt"/>
              </a:rPr>
              <a:t>printHello</a:t>
            </a:r>
            <a:r>
              <a:rPr lang="en-US" sz="1600" dirty="0">
                <a:latin typeface="+mn-lt"/>
              </a:rPr>
              <a:t>(){</a:t>
            </a:r>
            <a:br>
              <a:rPr lang="en-US" sz="1600" dirty="0">
                <a:latin typeface="+mn-lt"/>
              </a:rPr>
            </a:br>
            <a:r>
              <a:rPr lang="en-US" sz="1600" dirty="0">
                <a:latin typeface="+mn-lt"/>
              </a:rPr>
              <a:t>   console.log( "Hello, World!");</a:t>
            </a:r>
            <a:br>
              <a:rPr lang="en-US" sz="1600" dirty="0">
                <a:latin typeface="+mn-lt"/>
              </a:rPr>
            </a:br>
            <a:r>
              <a:rPr lang="en-US" sz="1600" dirty="0">
                <a:latin typeface="+mn-lt"/>
              </a:rPr>
              <a:t>}</a:t>
            </a:r>
            <a:br>
              <a:rPr lang="en-US" sz="1600" dirty="0">
                <a:latin typeface="+mn-lt"/>
              </a:rPr>
            </a:br>
            <a:r>
              <a:rPr lang="en-US" sz="1600" dirty="0">
                <a:latin typeface="+mn-lt"/>
              </a:rPr>
              <a:t>// Now call above function after 2 seconds</a:t>
            </a:r>
            <a:br>
              <a:rPr lang="en-US" sz="1600" dirty="0">
                <a:latin typeface="+mn-lt"/>
              </a:rPr>
            </a:br>
            <a:r>
              <a:rPr lang="en-US" sz="1600" dirty="0" err="1">
                <a:latin typeface="+mn-lt"/>
              </a:rPr>
              <a:t>setInterval</a:t>
            </a:r>
            <a:r>
              <a:rPr lang="en-US" sz="1600" dirty="0">
                <a:latin typeface="+mn-lt"/>
              </a:rPr>
              <a:t>(</a:t>
            </a:r>
            <a:r>
              <a:rPr lang="en-US" sz="1600" dirty="0" err="1">
                <a:latin typeface="+mn-lt"/>
              </a:rPr>
              <a:t>printHello</a:t>
            </a:r>
            <a:r>
              <a:rPr lang="en-US" sz="1600" dirty="0">
                <a:latin typeface="+mn-lt"/>
              </a:rPr>
              <a:t>, 2000);</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2207756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a:t>Node.js - Utility Modules-</a:t>
            </a: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a:latin typeface="+mn-lt"/>
              </a:rPr>
              <a:t>There are several utility modules available in Node.js module library. These modules are very common and are frequently used while developing any Node based application</a:t>
            </a:r>
            <a:br>
              <a:rPr lang="en-US" sz="1600" dirty="0">
                <a:latin typeface="+mn-lt"/>
              </a:rPr>
            </a:br>
            <a:r>
              <a:rPr lang="en-US" sz="1600" dirty="0">
                <a:latin typeface="+mn-lt"/>
              </a:rPr>
              <a:t/>
            </a:r>
            <a:br>
              <a:rPr lang="en-US" sz="1600" dirty="0">
                <a:latin typeface="+mn-lt"/>
              </a:rPr>
            </a:br>
            <a:r>
              <a:rPr lang="en-US" sz="1600" dirty="0">
                <a:latin typeface="+mn-lt"/>
              </a:rPr>
              <a:t>OS Module - Provides basic operating-system related utility functions.</a:t>
            </a:r>
            <a:br>
              <a:rPr lang="en-US" sz="1600" dirty="0">
                <a:latin typeface="+mn-lt"/>
              </a:rPr>
            </a:br>
            <a:r>
              <a:rPr lang="en-US" sz="1600" dirty="0">
                <a:latin typeface="+mn-lt"/>
              </a:rPr>
              <a:t>Path Module - Provides utilities for handling and transforming file paths.</a:t>
            </a:r>
            <a:br>
              <a:rPr lang="en-US" sz="1600" dirty="0">
                <a:latin typeface="+mn-lt"/>
              </a:rPr>
            </a:br>
            <a:r>
              <a:rPr lang="en-US" sz="1600" dirty="0">
                <a:latin typeface="+mn-lt"/>
              </a:rPr>
              <a:t>Net Module - Provides both servers and clients as streams. Acts as a network wrapper.</a:t>
            </a:r>
            <a:br>
              <a:rPr lang="en-US" sz="1600" dirty="0">
                <a:latin typeface="+mn-lt"/>
              </a:rPr>
            </a:br>
            <a:r>
              <a:rPr lang="en-US" sz="1600" dirty="0">
                <a:latin typeface="+mn-lt"/>
              </a:rPr>
              <a:t>DNS Module - Provides functions to do actual DNS lookup as well as to use underlying operating system name resolution functionalities.</a:t>
            </a:r>
            <a:br>
              <a:rPr lang="en-US" sz="1600" dirty="0">
                <a:latin typeface="+mn-lt"/>
              </a:rPr>
            </a:br>
            <a:r>
              <a:rPr lang="en-US" sz="1600" dirty="0">
                <a:latin typeface="+mn-lt"/>
              </a:rPr>
              <a:t>Domain Module - Provides ways to handle multiple different I/O operations as a single group.</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1459039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2400" b="1" dirty="0"/>
              <a:t>What is express </a:t>
            </a:r>
            <a:r>
              <a:rPr lang="en-US" sz="2400" b="1" dirty="0" err="1"/>
              <a:t>js</a:t>
            </a:r>
            <a:r>
              <a:rPr lang="en-US" sz="2400" b="1" dirty="0"/>
              <a:t> - </a:t>
            </a:r>
            <a:br>
              <a:rPr lang="en-US" sz="2400" b="1" dirty="0"/>
            </a:br>
            <a:r>
              <a:rPr lang="en-US" sz="1600" dirty="0">
                <a:latin typeface="+mn-lt"/>
              </a:rPr>
              <a:t/>
            </a:r>
            <a:br>
              <a:rPr lang="en-US" sz="1600" dirty="0">
                <a:latin typeface="+mn-lt"/>
              </a:rPr>
            </a:br>
            <a:r>
              <a:rPr lang="en-US" sz="1600" dirty="0">
                <a:latin typeface="+mn-lt"/>
              </a:rPr>
              <a:t>Express is a minimal and flexible Node.js web application framework that provides a robust set of features to develop web and mobile applications. It facilitates the rapid development of Node based Web applications. Following are some of the core features of Express framework −</a:t>
            </a:r>
            <a:br>
              <a:rPr lang="en-US" sz="1600" dirty="0">
                <a:latin typeface="+mn-lt"/>
              </a:rPr>
            </a:br>
            <a:r>
              <a:rPr lang="en-US" sz="1600" dirty="0">
                <a:latin typeface="+mn-lt"/>
              </a:rPr>
              <a:t/>
            </a:r>
            <a:br>
              <a:rPr lang="en-US" sz="1600" dirty="0">
                <a:latin typeface="+mn-lt"/>
              </a:rPr>
            </a:br>
            <a:r>
              <a:rPr lang="en-US" sz="1600" dirty="0">
                <a:latin typeface="+mn-lt"/>
              </a:rPr>
              <a:t>1-Allows to set up </a:t>
            </a:r>
            <a:r>
              <a:rPr lang="en-US" sz="1600" dirty="0" err="1">
                <a:latin typeface="+mn-lt"/>
              </a:rPr>
              <a:t>middlewares</a:t>
            </a:r>
            <a:r>
              <a:rPr lang="en-US" sz="1600" dirty="0">
                <a:latin typeface="+mn-lt"/>
              </a:rPr>
              <a:t> to respond to HTTP Requests.</a:t>
            </a:r>
            <a:br>
              <a:rPr lang="en-US" sz="1600" dirty="0">
                <a:latin typeface="+mn-lt"/>
              </a:rPr>
            </a:br>
            <a:r>
              <a:rPr lang="en-US" sz="1600" dirty="0">
                <a:latin typeface="+mn-lt"/>
              </a:rPr>
              <a:t>2-Defines a routing table which is used to perform different actions based on HTTP Method and URL.</a:t>
            </a:r>
            <a:br>
              <a:rPr lang="en-US" sz="1600" dirty="0">
                <a:latin typeface="+mn-lt"/>
              </a:rPr>
            </a:br>
            <a:r>
              <a:rPr lang="en-US" sz="1600" dirty="0">
                <a:latin typeface="+mn-lt"/>
              </a:rPr>
              <a:t>3-Allows to dynamically render HTML Pages based on passing arguments to templates.</a:t>
            </a:r>
            <a:br>
              <a:rPr lang="en-US" sz="1600" dirty="0">
                <a:latin typeface="+mn-lt"/>
              </a:rPr>
            </a:br>
            <a:r>
              <a:rPr lang="en-US" sz="1600" dirty="0">
                <a:latin typeface="+mn-lt"/>
              </a:rPr>
              <a:t/>
            </a:r>
            <a:br>
              <a:rPr lang="en-US" sz="1600" dirty="0">
                <a:latin typeface="+mn-lt"/>
              </a:rPr>
            </a:br>
            <a:r>
              <a:rPr lang="en-US" sz="1600" dirty="0">
                <a:latin typeface="+mn-lt"/>
              </a:rPr>
              <a:t>Installing Express</a:t>
            </a:r>
            <a:br>
              <a:rPr lang="en-US" sz="1600" dirty="0">
                <a:latin typeface="+mn-lt"/>
              </a:rPr>
            </a:br>
            <a:r>
              <a:rPr lang="en-US" sz="1600" dirty="0" smtClean="0">
                <a:latin typeface="+mn-lt"/>
              </a:rPr>
              <a:t>1- </a:t>
            </a:r>
            <a:r>
              <a:rPr lang="en-US" sz="1600" dirty="0" err="1" smtClean="0">
                <a:latin typeface="+mn-lt"/>
              </a:rPr>
              <a:t>npm</a:t>
            </a:r>
            <a:r>
              <a:rPr lang="en-US" sz="1600" dirty="0" smtClean="0">
                <a:latin typeface="+mn-lt"/>
              </a:rPr>
              <a:t> </a:t>
            </a:r>
            <a:r>
              <a:rPr lang="en-US" sz="1600" dirty="0" err="1" smtClean="0">
                <a:latin typeface="+mn-lt"/>
              </a:rPr>
              <a:t>init</a:t>
            </a:r>
            <a:r>
              <a:rPr lang="en-US" sz="1600" dirty="0" smtClean="0">
                <a:latin typeface="+mn-lt"/>
              </a:rPr>
              <a:t>  and fill the details</a:t>
            </a:r>
            <a:br>
              <a:rPr lang="en-US" sz="1600" dirty="0" smtClean="0">
                <a:latin typeface="+mn-lt"/>
              </a:rPr>
            </a:br>
            <a:r>
              <a:rPr lang="en-US" sz="1600" dirty="0">
                <a:latin typeface="+mn-lt"/>
              </a:rPr>
              <a:t/>
            </a:r>
            <a:br>
              <a:rPr lang="en-US" sz="1600" dirty="0">
                <a:latin typeface="+mn-lt"/>
              </a:rPr>
            </a:br>
            <a:r>
              <a:rPr lang="en-US" sz="1600" dirty="0" smtClean="0">
                <a:latin typeface="+mn-lt"/>
              </a:rPr>
              <a:t>2- </a:t>
            </a:r>
            <a:r>
              <a:rPr lang="en-US" sz="1600" dirty="0" err="1" smtClean="0">
                <a:latin typeface="+mn-lt"/>
              </a:rPr>
              <a:t>npm</a:t>
            </a:r>
            <a:r>
              <a:rPr lang="en-US" sz="1600" dirty="0" smtClean="0">
                <a:latin typeface="+mn-lt"/>
              </a:rPr>
              <a:t> </a:t>
            </a:r>
            <a:r>
              <a:rPr lang="en-US" sz="1600" dirty="0">
                <a:latin typeface="+mn-lt"/>
              </a:rPr>
              <a:t>install express</a:t>
            </a:r>
            <a:br>
              <a:rPr lang="en-US" sz="1600" dirty="0">
                <a:latin typeface="+mn-lt"/>
              </a:rPr>
            </a:br>
            <a:r>
              <a:rPr lang="en-US" sz="1600" dirty="0">
                <a:latin typeface="+mn-lt"/>
              </a:rPr>
              <a:t/>
            </a:r>
            <a:br>
              <a:rPr lang="en-US" sz="1600" dirty="0">
                <a:latin typeface="+mn-lt"/>
              </a:rPr>
            </a:br>
            <a:r>
              <a:rPr lang="en-US" sz="1600" dirty="0">
                <a:latin typeface="+mn-lt"/>
              </a:rPr>
              <a:t>The above command saves the installation locally in the </a:t>
            </a:r>
            <a:r>
              <a:rPr lang="en-US" sz="1600" dirty="0" err="1">
                <a:latin typeface="+mn-lt"/>
              </a:rPr>
              <a:t>node_modules</a:t>
            </a:r>
            <a:r>
              <a:rPr lang="en-US" sz="1600" dirty="0">
                <a:latin typeface="+mn-lt"/>
              </a:rPr>
              <a:t> directory and creates a directory express inside </a:t>
            </a:r>
            <a:r>
              <a:rPr lang="en-US" sz="1600" dirty="0" err="1">
                <a:latin typeface="+mn-lt"/>
              </a:rPr>
              <a:t>node_modules</a:t>
            </a: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Hello world Example - </a:t>
            </a:r>
            <a:br>
              <a:rPr lang="en-US" sz="1600" dirty="0">
                <a:latin typeface="+mn-lt"/>
              </a:rPr>
            </a:br>
            <a:r>
              <a:rPr lang="en-US" sz="1600" dirty="0">
                <a:latin typeface="+mn-lt"/>
              </a:rPr>
              <a:t/>
            </a:r>
            <a:br>
              <a:rPr lang="en-US" sz="1600" dirty="0">
                <a:latin typeface="+mn-lt"/>
              </a:rPr>
            </a:br>
            <a:r>
              <a:rPr lang="en-US" sz="1600" dirty="0" err="1">
                <a:latin typeface="+mn-lt"/>
              </a:rPr>
              <a:t>var</a:t>
            </a:r>
            <a:r>
              <a:rPr lang="en-US" sz="1600" dirty="0">
                <a:latin typeface="+mn-lt"/>
              </a:rPr>
              <a:t> express = require('express');</a:t>
            </a:r>
            <a:br>
              <a:rPr lang="en-US" sz="1600" dirty="0">
                <a:latin typeface="+mn-lt"/>
              </a:rPr>
            </a:br>
            <a:r>
              <a:rPr lang="en-US" sz="1600" dirty="0" err="1">
                <a:latin typeface="+mn-lt"/>
              </a:rPr>
              <a:t>var</a:t>
            </a:r>
            <a:r>
              <a:rPr lang="en-US" sz="1600" dirty="0">
                <a:latin typeface="+mn-lt"/>
              </a:rPr>
              <a:t> app = express();</a:t>
            </a:r>
            <a:br>
              <a:rPr lang="en-US" sz="1600" dirty="0">
                <a:latin typeface="+mn-lt"/>
              </a:rPr>
            </a:br>
            <a:r>
              <a:rPr lang="en-US" sz="1600" dirty="0">
                <a:latin typeface="+mn-lt"/>
              </a:rPr>
              <a:t/>
            </a:r>
            <a:br>
              <a:rPr lang="en-US" sz="1600" dirty="0">
                <a:latin typeface="+mn-lt"/>
              </a:rPr>
            </a:br>
            <a:r>
              <a:rPr lang="en-US" sz="1600" dirty="0" err="1">
                <a:latin typeface="+mn-lt"/>
              </a:rPr>
              <a:t>app.get</a:t>
            </a:r>
            <a:r>
              <a:rPr lang="en-US" sz="1600" dirty="0">
                <a:latin typeface="+mn-lt"/>
              </a:rPr>
              <a:t>('/', 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res.send</a:t>
            </a:r>
            <a:r>
              <a:rPr lang="en-US" sz="1600" dirty="0">
                <a:latin typeface="+mn-lt"/>
              </a:rPr>
              <a:t>('Hello World');</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err="1">
                <a:latin typeface="+mn-lt"/>
              </a:rPr>
              <a:t>var</a:t>
            </a:r>
            <a:r>
              <a:rPr lang="en-US" sz="1600" dirty="0">
                <a:latin typeface="+mn-lt"/>
              </a:rPr>
              <a:t> server = </a:t>
            </a:r>
            <a:r>
              <a:rPr lang="en-US" sz="1600" dirty="0" err="1">
                <a:latin typeface="+mn-lt"/>
              </a:rPr>
              <a:t>app.listen</a:t>
            </a:r>
            <a:r>
              <a:rPr lang="en-US" sz="1600" dirty="0">
                <a:latin typeface="+mn-lt"/>
              </a:rPr>
              <a:t>(8081, function () {</a:t>
            </a:r>
            <a:br>
              <a:rPr lang="en-US" sz="1600" dirty="0">
                <a:latin typeface="+mn-lt"/>
              </a:rPr>
            </a:br>
            <a:r>
              <a:rPr lang="en-US" sz="1600" dirty="0">
                <a:latin typeface="+mn-lt"/>
              </a:rPr>
              <a:t>   </a:t>
            </a:r>
            <a:r>
              <a:rPr lang="en-US" sz="1600" dirty="0" err="1">
                <a:latin typeface="+mn-lt"/>
              </a:rPr>
              <a:t>var</a:t>
            </a:r>
            <a:r>
              <a:rPr lang="en-US" sz="1600" dirty="0">
                <a:latin typeface="+mn-lt"/>
              </a:rPr>
              <a:t> host = </a:t>
            </a:r>
            <a:r>
              <a:rPr lang="en-US" sz="1600" dirty="0" err="1">
                <a:latin typeface="+mn-lt"/>
              </a:rPr>
              <a:t>server.address</a:t>
            </a:r>
            <a:r>
              <a:rPr lang="en-US" sz="1600" dirty="0">
                <a:latin typeface="+mn-lt"/>
              </a:rPr>
              <a:t>().address</a:t>
            </a:r>
            <a:br>
              <a:rPr lang="en-US" sz="1600" dirty="0">
                <a:latin typeface="+mn-lt"/>
              </a:rPr>
            </a:br>
            <a:r>
              <a:rPr lang="en-US" sz="1600" dirty="0">
                <a:latin typeface="+mn-lt"/>
              </a:rPr>
              <a:t>   </a:t>
            </a:r>
            <a:r>
              <a:rPr lang="en-US" sz="1600" dirty="0" err="1">
                <a:latin typeface="+mn-lt"/>
              </a:rPr>
              <a:t>var</a:t>
            </a:r>
            <a:r>
              <a:rPr lang="en-US" sz="1600" dirty="0">
                <a:latin typeface="+mn-lt"/>
              </a:rPr>
              <a:t> port = </a:t>
            </a:r>
            <a:r>
              <a:rPr lang="en-US" sz="1600" dirty="0" err="1">
                <a:latin typeface="+mn-lt"/>
              </a:rPr>
              <a:t>server.address</a:t>
            </a:r>
            <a:r>
              <a:rPr lang="en-US" sz="1600" dirty="0">
                <a:latin typeface="+mn-lt"/>
              </a:rPr>
              <a:t>().port</a:t>
            </a:r>
            <a:br>
              <a:rPr lang="en-US" sz="1600" dirty="0">
                <a:latin typeface="+mn-lt"/>
              </a:rPr>
            </a:br>
            <a:r>
              <a:rPr lang="en-US" sz="1600" dirty="0">
                <a:latin typeface="+mn-lt"/>
              </a:rPr>
              <a:t>   </a:t>
            </a:r>
            <a:br>
              <a:rPr lang="en-US" sz="1600" dirty="0">
                <a:latin typeface="+mn-lt"/>
              </a:rPr>
            </a:br>
            <a:r>
              <a:rPr lang="en-US" sz="1600" dirty="0">
                <a:latin typeface="+mn-lt"/>
              </a:rPr>
              <a:t>   console.log("Example app listening at http://%s:%s", host, port)</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3247835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2400" b="1" dirty="0"/>
              <a:t>Express application generator-- </a:t>
            </a:r>
            <a:br>
              <a:rPr lang="en-US" sz="2400" b="1" dirty="0"/>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Use the application generator tool, express-generator, to quickly create an application skeleton.</a:t>
            </a:r>
            <a:br>
              <a:rPr lang="en-US" sz="1600" dirty="0">
                <a:latin typeface="+mn-lt"/>
              </a:rPr>
            </a:br>
            <a:r>
              <a:rPr lang="en-US" sz="1600" dirty="0">
                <a:latin typeface="+mn-lt"/>
              </a:rPr>
              <a:t/>
            </a:r>
            <a:br>
              <a:rPr lang="en-US" sz="1600" dirty="0">
                <a:latin typeface="+mn-lt"/>
              </a:rPr>
            </a:br>
            <a:r>
              <a:rPr lang="en-US" sz="1600" dirty="0">
                <a:latin typeface="+mn-lt"/>
              </a:rPr>
              <a:t>The express-generator package installs the express command-line tool. Use the following command to do so:</a:t>
            </a:r>
            <a:br>
              <a:rPr lang="en-US" sz="1600" dirty="0">
                <a:latin typeface="+mn-lt"/>
              </a:rPr>
            </a:br>
            <a:r>
              <a:rPr lang="en-US" sz="1600" dirty="0">
                <a:latin typeface="+mn-lt"/>
              </a:rPr>
              <a:t/>
            </a:r>
            <a:br>
              <a:rPr lang="en-US" sz="1600" dirty="0">
                <a:latin typeface="+mn-lt"/>
              </a:rPr>
            </a:br>
            <a:r>
              <a:rPr lang="en-US" sz="1600" dirty="0" err="1">
                <a:latin typeface="+mn-lt"/>
              </a:rPr>
              <a:t>npm</a:t>
            </a:r>
            <a:r>
              <a:rPr lang="en-US" sz="1600" dirty="0">
                <a:latin typeface="+mn-lt"/>
              </a:rPr>
              <a:t> install express-generator -g</a:t>
            </a:r>
            <a:br>
              <a:rPr lang="en-US" sz="1600" dirty="0">
                <a:latin typeface="+mn-lt"/>
              </a:rPr>
            </a:br>
            <a:r>
              <a:rPr lang="en-US" sz="1600" dirty="0">
                <a:latin typeface="+mn-lt"/>
              </a:rPr>
              <a:t/>
            </a:r>
            <a:br>
              <a:rPr lang="en-US" sz="1600" dirty="0">
                <a:latin typeface="+mn-lt"/>
              </a:rPr>
            </a:br>
            <a:r>
              <a:rPr lang="en-US" sz="1600" b="1" dirty="0">
                <a:latin typeface="+mn-lt"/>
              </a:rPr>
              <a:t>help - </a:t>
            </a:r>
            <a:r>
              <a:rPr lang="en-US" sz="1600" dirty="0">
                <a:latin typeface="+mn-lt"/>
              </a:rPr>
              <a:t/>
            </a:r>
            <a:br>
              <a:rPr lang="en-US" sz="1600" dirty="0">
                <a:latin typeface="+mn-lt"/>
              </a:rPr>
            </a:br>
            <a:r>
              <a:rPr lang="en-US" sz="1600" dirty="0">
                <a:latin typeface="+mn-lt"/>
              </a:rPr>
              <a:t>express -h</a:t>
            </a:r>
            <a:br>
              <a:rPr lang="en-US" sz="1600" dirty="0">
                <a:latin typeface="+mn-lt"/>
              </a:rPr>
            </a:br>
            <a:r>
              <a:rPr lang="en-US" sz="1600" dirty="0">
                <a:latin typeface="+mn-lt"/>
              </a:rPr>
              <a:t/>
            </a:r>
            <a:br>
              <a:rPr lang="en-US" sz="1600" dirty="0">
                <a:latin typeface="+mn-lt"/>
              </a:rPr>
            </a:br>
            <a:r>
              <a:rPr lang="en-US" sz="1600" b="1" dirty="0">
                <a:latin typeface="+mn-lt"/>
              </a:rPr>
              <a:t>generate app  --</a:t>
            </a: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express --view=</a:t>
            </a:r>
            <a:r>
              <a:rPr lang="en-US" sz="1600" dirty="0" err="1">
                <a:latin typeface="+mn-lt"/>
              </a:rPr>
              <a:t>ejs</a:t>
            </a:r>
            <a:r>
              <a:rPr lang="en-US" sz="1600" dirty="0">
                <a:latin typeface="+mn-lt"/>
              </a:rPr>
              <a:t> </a:t>
            </a:r>
            <a:r>
              <a:rPr lang="en-US" sz="1600" dirty="0" err="1">
                <a:latin typeface="+mn-lt"/>
              </a:rPr>
              <a:t>myapp</a:t>
            </a:r>
            <a:r>
              <a:rPr lang="en-US" sz="1600" dirty="0">
                <a:latin typeface="+mn-lt"/>
              </a:rPr>
              <a:t/>
            </a:r>
            <a:br>
              <a:rPr lang="en-US" sz="1600" dirty="0">
                <a:latin typeface="+mn-lt"/>
              </a:rPr>
            </a:br>
            <a:r>
              <a:rPr lang="en-US" sz="1600" dirty="0">
                <a:latin typeface="+mn-lt"/>
              </a:rPr>
              <a:t/>
            </a:r>
            <a:br>
              <a:rPr lang="en-US" sz="1600" dirty="0">
                <a:latin typeface="+mn-lt"/>
              </a:rPr>
            </a:br>
            <a:r>
              <a:rPr lang="en-US" sz="1600" b="1" dirty="0">
                <a:latin typeface="+mn-lt"/>
              </a:rPr>
              <a:t>run app --</a:t>
            </a: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set DEBUG=</a:t>
            </a:r>
            <a:r>
              <a:rPr lang="en-US" sz="1600" dirty="0" err="1">
                <a:latin typeface="+mn-lt"/>
              </a:rPr>
              <a:t>myapp</a:t>
            </a:r>
            <a:r>
              <a:rPr lang="en-US" sz="1600" dirty="0">
                <a:latin typeface="+mn-lt"/>
              </a:rPr>
              <a:t>:* &amp; </a:t>
            </a:r>
            <a:r>
              <a:rPr lang="en-US" sz="1600" dirty="0" err="1">
                <a:latin typeface="+mn-lt"/>
              </a:rPr>
              <a:t>npm</a:t>
            </a:r>
            <a:r>
              <a:rPr lang="en-US" sz="1600" dirty="0">
                <a:latin typeface="+mn-lt"/>
              </a:rPr>
              <a:t> start</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896935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2400" b="1" dirty="0"/>
              <a:t>Basic routing - </a:t>
            </a:r>
            <a:br>
              <a:rPr lang="en-US" sz="2400" b="1" dirty="0"/>
            </a:br>
            <a:r>
              <a:rPr lang="en-US" sz="1600" dirty="0">
                <a:latin typeface="+mn-lt"/>
              </a:rPr>
              <a:t/>
            </a:r>
            <a:br>
              <a:rPr lang="en-US" sz="1600" dirty="0">
                <a:latin typeface="+mn-lt"/>
              </a:rPr>
            </a:br>
            <a:r>
              <a:rPr lang="en-US" sz="1600" dirty="0">
                <a:latin typeface="+mn-lt"/>
              </a:rPr>
              <a:t>Routing refers to determining how an application responds to a client request to a particular endpoint, which is a URI (or path) and a specific HTTP request method (GET, POST, and so on).</a:t>
            </a:r>
            <a:br>
              <a:rPr lang="en-US" sz="1600" dirty="0">
                <a:latin typeface="+mn-lt"/>
              </a:rPr>
            </a:br>
            <a:r>
              <a:rPr lang="en-US" sz="1600" dirty="0">
                <a:latin typeface="+mn-lt"/>
              </a:rPr>
              <a:t/>
            </a:r>
            <a:br>
              <a:rPr lang="en-US" sz="1600" dirty="0">
                <a:latin typeface="+mn-lt"/>
              </a:rPr>
            </a:br>
            <a:r>
              <a:rPr lang="en-US" sz="1600" dirty="0">
                <a:latin typeface="+mn-lt"/>
              </a:rPr>
              <a:t>Each route can have one or more handler functions, which are executed when the route is matched.</a:t>
            </a:r>
            <a:br>
              <a:rPr lang="en-US" sz="1600" dirty="0">
                <a:latin typeface="+mn-lt"/>
              </a:rPr>
            </a:br>
            <a:r>
              <a:rPr lang="en-US" sz="1600" dirty="0">
                <a:latin typeface="+mn-lt"/>
              </a:rPr>
              <a:t/>
            </a:r>
            <a:br>
              <a:rPr lang="en-US" sz="1600" dirty="0">
                <a:latin typeface="+mn-lt"/>
              </a:rPr>
            </a:br>
            <a:r>
              <a:rPr lang="en-US" sz="1600" dirty="0">
                <a:latin typeface="+mn-lt"/>
              </a:rPr>
              <a:t>Route definition takes the following structure:</a:t>
            </a:r>
            <a:br>
              <a:rPr lang="en-US" sz="1600" dirty="0">
                <a:latin typeface="+mn-lt"/>
              </a:rPr>
            </a:br>
            <a:r>
              <a:rPr lang="en-US" sz="1600" dirty="0">
                <a:latin typeface="+mn-lt"/>
              </a:rPr>
              <a:t/>
            </a:r>
            <a:br>
              <a:rPr lang="en-US" sz="1600" dirty="0">
                <a:latin typeface="+mn-lt"/>
              </a:rPr>
            </a:br>
            <a:r>
              <a:rPr lang="en-US" sz="1600" dirty="0" err="1">
                <a:latin typeface="+mn-lt"/>
              </a:rPr>
              <a:t>app.METHOD</a:t>
            </a:r>
            <a:r>
              <a:rPr lang="en-US" sz="1600" dirty="0">
                <a:latin typeface="+mn-lt"/>
              </a:rPr>
              <a:t>(PATH, HANDLER)</a:t>
            </a:r>
            <a:br>
              <a:rPr lang="en-US" sz="1600" dirty="0">
                <a:latin typeface="+mn-lt"/>
              </a:rPr>
            </a:br>
            <a:r>
              <a:rPr lang="en-US" sz="1600" dirty="0">
                <a:latin typeface="+mn-lt"/>
              </a:rPr>
              <a:t/>
            </a:r>
            <a:br>
              <a:rPr lang="en-US" sz="1600" dirty="0">
                <a:latin typeface="+mn-lt"/>
              </a:rPr>
            </a:br>
            <a:r>
              <a:rPr lang="en-US" sz="1600" dirty="0">
                <a:latin typeface="+mn-lt"/>
              </a:rPr>
              <a:t>Where:</a:t>
            </a:r>
            <a:br>
              <a:rPr lang="en-US" sz="1600" dirty="0">
                <a:latin typeface="+mn-lt"/>
              </a:rPr>
            </a:br>
            <a:r>
              <a:rPr lang="en-US" sz="1600" dirty="0">
                <a:latin typeface="+mn-lt"/>
              </a:rPr>
              <a:t/>
            </a:r>
            <a:br>
              <a:rPr lang="en-US" sz="1600" dirty="0">
                <a:latin typeface="+mn-lt"/>
              </a:rPr>
            </a:br>
            <a:r>
              <a:rPr lang="en-US" sz="1600" dirty="0">
                <a:latin typeface="+mn-lt"/>
              </a:rPr>
              <a:t>    app is an instance of express.</a:t>
            </a:r>
            <a:br>
              <a:rPr lang="en-US" sz="1600" dirty="0">
                <a:latin typeface="+mn-lt"/>
              </a:rPr>
            </a:br>
            <a:r>
              <a:rPr lang="en-US" sz="1600" dirty="0">
                <a:latin typeface="+mn-lt"/>
              </a:rPr>
              <a:t>    METHOD is an HTTP request method, in lowercase.</a:t>
            </a:r>
            <a:br>
              <a:rPr lang="en-US" sz="1600" dirty="0">
                <a:latin typeface="+mn-lt"/>
              </a:rPr>
            </a:br>
            <a:r>
              <a:rPr lang="en-US" sz="1600" dirty="0">
                <a:latin typeface="+mn-lt"/>
              </a:rPr>
              <a:t>    PATH is a path on the server.</a:t>
            </a:r>
            <a:br>
              <a:rPr lang="en-US" sz="1600" dirty="0">
                <a:latin typeface="+mn-lt"/>
              </a:rPr>
            </a:br>
            <a:r>
              <a:rPr lang="en-US" sz="1600" dirty="0">
                <a:latin typeface="+mn-lt"/>
              </a:rPr>
              <a:t>    HANDLER is the function executed when the route is matched.</a:t>
            </a:r>
            <a:br>
              <a:rPr lang="en-US" sz="1600" dirty="0">
                <a:latin typeface="+mn-lt"/>
              </a:rPr>
            </a:br>
            <a:r>
              <a:rPr lang="en-US" sz="1600" dirty="0">
                <a:latin typeface="+mn-lt"/>
              </a:rPr>
              <a:t/>
            </a:r>
            <a:br>
              <a:rPr lang="en-US" sz="1600" dirty="0">
                <a:latin typeface="+mn-lt"/>
              </a:rPr>
            </a:br>
            <a:r>
              <a:rPr lang="en-US" sz="1600" dirty="0" err="1">
                <a:latin typeface="+mn-lt"/>
              </a:rPr>
              <a:t>app.get</a:t>
            </a:r>
            <a:r>
              <a:rPr lang="en-US" sz="1600" dirty="0">
                <a:latin typeface="+mn-lt"/>
              </a:rPr>
              <a:t>('/', 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res.send</a:t>
            </a:r>
            <a:r>
              <a:rPr lang="en-US" sz="1600" dirty="0">
                <a:latin typeface="+mn-lt"/>
              </a:rPr>
              <a:t>('Hello World!')</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err="1">
                <a:latin typeface="+mn-lt"/>
              </a:rPr>
              <a:t>app.post</a:t>
            </a:r>
            <a:r>
              <a:rPr lang="en-US" sz="1600" dirty="0">
                <a:latin typeface="+mn-lt"/>
              </a:rPr>
              <a:t>('/', 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res.send</a:t>
            </a:r>
            <a:r>
              <a:rPr lang="en-US" sz="1600" dirty="0">
                <a:latin typeface="+mn-lt"/>
              </a:rPr>
              <a:t>('Got a POST request')</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err="1">
                <a:latin typeface="+mn-lt"/>
              </a:rPr>
              <a:t>app.put</a:t>
            </a:r>
            <a:r>
              <a:rPr lang="en-US" sz="1600" dirty="0">
                <a:latin typeface="+mn-lt"/>
              </a:rPr>
              <a:t>('/user', 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res.send</a:t>
            </a:r>
            <a:r>
              <a:rPr lang="en-US" sz="1600" dirty="0">
                <a:latin typeface="+mn-lt"/>
              </a:rPr>
              <a:t>('Got a PUT request at /user')</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err="1">
                <a:latin typeface="+mn-lt"/>
              </a:rPr>
              <a:t>app.delete</a:t>
            </a:r>
            <a:r>
              <a:rPr lang="en-US" sz="1600" dirty="0">
                <a:latin typeface="+mn-lt"/>
              </a:rPr>
              <a:t>('/user', 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res.send</a:t>
            </a:r>
            <a:r>
              <a:rPr lang="en-US" sz="1600" dirty="0">
                <a:latin typeface="+mn-lt"/>
              </a:rPr>
              <a:t>('Got a DELETE request at /user')</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3117371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1600" dirty="0">
                <a:latin typeface="+mn-lt"/>
              </a:rPr>
              <a:t>pass parameter:</a:t>
            </a:r>
            <a:br>
              <a:rPr lang="en-US" sz="1600" dirty="0">
                <a:latin typeface="+mn-lt"/>
              </a:rPr>
            </a:br>
            <a:r>
              <a:rPr lang="en-US" sz="1600" dirty="0">
                <a:latin typeface="+mn-lt"/>
              </a:rPr>
              <a:t> </a:t>
            </a:r>
            <a:br>
              <a:rPr lang="en-US" sz="1600" dirty="0">
                <a:latin typeface="+mn-lt"/>
              </a:rPr>
            </a:br>
            <a:r>
              <a:rPr lang="en-US" sz="1600" dirty="0" err="1">
                <a:latin typeface="+mn-lt"/>
              </a:rPr>
              <a:t>app.get</a:t>
            </a:r>
            <a:r>
              <a:rPr lang="en-US" sz="1600" dirty="0">
                <a:latin typeface="+mn-lt"/>
              </a:rPr>
              <a:t>('/users/:</a:t>
            </a:r>
            <a:r>
              <a:rPr lang="en-US" sz="1600" dirty="0" err="1">
                <a:latin typeface="+mn-lt"/>
              </a:rPr>
              <a:t>userId</a:t>
            </a:r>
            <a:r>
              <a:rPr lang="en-US" sz="1600" dirty="0">
                <a:latin typeface="+mn-lt"/>
              </a:rPr>
              <a:t>/books/:</a:t>
            </a:r>
            <a:r>
              <a:rPr lang="en-US" sz="1600" dirty="0" err="1">
                <a:latin typeface="+mn-lt"/>
              </a:rPr>
              <a:t>bookId</a:t>
            </a:r>
            <a:r>
              <a:rPr lang="en-US" sz="1600" dirty="0">
                <a:latin typeface="+mn-lt"/>
              </a:rPr>
              <a:t>', 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res.send</a:t>
            </a:r>
            <a:r>
              <a:rPr lang="en-US" sz="1600" dirty="0">
                <a:latin typeface="+mn-lt"/>
              </a:rPr>
              <a:t>(</a:t>
            </a:r>
            <a:r>
              <a:rPr lang="en-US" sz="1600" dirty="0" err="1">
                <a:latin typeface="+mn-lt"/>
              </a:rPr>
              <a:t>req.params</a:t>
            </a:r>
            <a:r>
              <a:rPr lang="en-US" sz="1600" dirty="0">
                <a:latin typeface="+mn-lt"/>
              </a:rPr>
              <a:t>)</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a:latin typeface="+mn-lt"/>
              </a:rPr>
              <a:t>regular expression - </a:t>
            </a:r>
            <a:br>
              <a:rPr lang="en-US" sz="1600" dirty="0">
                <a:latin typeface="+mn-lt"/>
              </a:rPr>
            </a:br>
            <a:r>
              <a:rPr lang="en-US" sz="1600" dirty="0">
                <a:latin typeface="+mn-lt"/>
              </a:rPr>
              <a:t/>
            </a:r>
            <a:br>
              <a:rPr lang="en-US" sz="1600" dirty="0">
                <a:latin typeface="+mn-lt"/>
              </a:rPr>
            </a:br>
            <a:r>
              <a:rPr lang="en-US" sz="1600" dirty="0" err="1">
                <a:latin typeface="+mn-lt"/>
              </a:rPr>
              <a:t>app.get</a:t>
            </a:r>
            <a:r>
              <a:rPr lang="en-US" sz="1600" dirty="0">
                <a:latin typeface="+mn-lt"/>
              </a:rPr>
              <a:t>('/</a:t>
            </a:r>
            <a:r>
              <a:rPr lang="en-US" sz="1600" dirty="0" err="1">
                <a:latin typeface="+mn-lt"/>
              </a:rPr>
              <a:t>ab?cd</a:t>
            </a:r>
            <a:r>
              <a:rPr lang="en-US" sz="1600" dirty="0">
                <a:latin typeface="+mn-lt"/>
              </a:rPr>
              <a:t>', 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res.send</a:t>
            </a:r>
            <a:r>
              <a:rPr lang="en-US" sz="1600" dirty="0">
                <a:latin typeface="+mn-lt"/>
              </a:rPr>
              <a:t>('</a:t>
            </a:r>
            <a:r>
              <a:rPr lang="en-US" sz="1600" dirty="0" err="1">
                <a:latin typeface="+mn-lt"/>
              </a:rPr>
              <a:t>ab?cd</a:t>
            </a:r>
            <a:r>
              <a:rPr lang="en-US" sz="1600" dirty="0">
                <a:latin typeface="+mn-lt"/>
              </a:rPr>
              <a:t>')</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a:latin typeface="+mn-lt"/>
              </a:rPr>
              <a:t>This route path will match </a:t>
            </a:r>
            <a:r>
              <a:rPr lang="en-US" sz="1600" dirty="0" err="1">
                <a:latin typeface="+mn-lt"/>
              </a:rPr>
              <a:t>acd</a:t>
            </a:r>
            <a:r>
              <a:rPr lang="en-US" sz="1600" dirty="0">
                <a:latin typeface="+mn-lt"/>
              </a:rPr>
              <a:t> and </a:t>
            </a:r>
            <a:r>
              <a:rPr lang="en-US" sz="1600" dirty="0" err="1">
                <a:latin typeface="+mn-lt"/>
              </a:rPr>
              <a:t>abcd</a:t>
            </a: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err="1">
                <a:latin typeface="+mn-lt"/>
              </a:rPr>
              <a:t>app.get</a:t>
            </a:r>
            <a:r>
              <a:rPr lang="en-US" sz="1600" dirty="0">
                <a:latin typeface="+mn-lt"/>
              </a:rPr>
              <a:t>('/</a:t>
            </a:r>
            <a:r>
              <a:rPr lang="en-US" sz="1600" dirty="0" err="1">
                <a:latin typeface="+mn-lt"/>
              </a:rPr>
              <a:t>ab+cd</a:t>
            </a:r>
            <a:r>
              <a:rPr lang="en-US" sz="1600" dirty="0">
                <a:latin typeface="+mn-lt"/>
              </a:rPr>
              <a:t>', 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res.send</a:t>
            </a:r>
            <a:r>
              <a:rPr lang="en-US" sz="1600" dirty="0">
                <a:latin typeface="+mn-lt"/>
              </a:rPr>
              <a:t>('</a:t>
            </a:r>
            <a:r>
              <a:rPr lang="en-US" sz="1600" dirty="0" err="1">
                <a:latin typeface="+mn-lt"/>
              </a:rPr>
              <a:t>ab+cd</a:t>
            </a:r>
            <a:r>
              <a:rPr lang="en-US" sz="1600" dirty="0">
                <a:latin typeface="+mn-lt"/>
              </a:rPr>
              <a:t>')</a:t>
            </a:r>
            <a:br>
              <a:rPr lang="en-US" sz="1600" dirty="0">
                <a:latin typeface="+mn-lt"/>
              </a:rPr>
            </a:b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a:latin typeface="+mn-lt"/>
              </a:rPr>
              <a:t>This route path will match </a:t>
            </a:r>
            <a:r>
              <a:rPr lang="en-US" sz="1600" dirty="0" err="1">
                <a:latin typeface="+mn-lt"/>
              </a:rPr>
              <a:t>abcd</a:t>
            </a:r>
            <a:r>
              <a:rPr lang="en-US" sz="1600" dirty="0">
                <a:latin typeface="+mn-lt"/>
              </a:rPr>
              <a:t>, </a:t>
            </a:r>
            <a:r>
              <a:rPr lang="en-US" sz="1600" dirty="0" err="1">
                <a:latin typeface="+mn-lt"/>
              </a:rPr>
              <a:t>abbcd</a:t>
            </a:r>
            <a:r>
              <a:rPr lang="en-US" sz="1600" dirty="0">
                <a:latin typeface="+mn-lt"/>
              </a:rPr>
              <a:t>, </a:t>
            </a:r>
            <a:r>
              <a:rPr lang="en-US" sz="1600" dirty="0" err="1">
                <a:latin typeface="+mn-lt"/>
              </a:rPr>
              <a:t>abbbcd</a:t>
            </a:r>
            <a:r>
              <a:rPr lang="en-US" sz="1600" dirty="0">
                <a:latin typeface="+mn-lt"/>
              </a:rPr>
              <a:t>, and so on.</a:t>
            </a: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54445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a:t>Serving static files in Express - </a:t>
            </a:r>
            <a:br>
              <a:rPr lang="en-US" sz="2400" b="1" dirty="0"/>
            </a:br>
            <a:r>
              <a:rPr lang="en-US" sz="1600" dirty="0"/>
              <a:t/>
            </a:r>
            <a:br>
              <a:rPr lang="en-US" sz="1600" dirty="0"/>
            </a:br>
            <a:r>
              <a:rPr lang="en-US" sz="1600" dirty="0" err="1"/>
              <a:t>app.use</a:t>
            </a:r>
            <a:r>
              <a:rPr lang="en-US" sz="1600" dirty="0"/>
              <a:t>(</a:t>
            </a:r>
            <a:r>
              <a:rPr lang="en-US" sz="1600" dirty="0" err="1"/>
              <a:t>express.static</a:t>
            </a:r>
            <a:r>
              <a:rPr lang="en-US" sz="1600" dirty="0"/>
              <a:t>('public'))</a:t>
            </a:r>
            <a:br>
              <a:rPr lang="en-US" sz="1600" dirty="0"/>
            </a:br>
            <a:r>
              <a:rPr lang="en-US" sz="1600" dirty="0"/>
              <a:t/>
            </a:r>
            <a:br>
              <a:rPr lang="en-US" sz="1600" dirty="0"/>
            </a:br>
            <a:r>
              <a:rPr lang="en-US" sz="1600" dirty="0"/>
              <a:t>http://localhost:8081/img4.png</a:t>
            </a: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4025103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2400" b="1" dirty="0" smtClean="0"/>
              <a:t>Template Engine- </a:t>
            </a:r>
            <a:r>
              <a:rPr lang="en-US" sz="2400" b="1" dirty="0"/>
              <a:t/>
            </a:r>
            <a:br>
              <a:rPr lang="en-US" sz="2400" b="1" dirty="0"/>
            </a:br>
            <a:r>
              <a:rPr lang="en-US" sz="1600" dirty="0"/>
              <a:t/>
            </a:r>
            <a:br>
              <a:rPr lang="en-US" sz="1600" dirty="0"/>
            </a:br>
            <a:r>
              <a:rPr lang="en-IN" sz="1600" dirty="0" smtClean="0"/>
              <a:t> A template engine enables you to use static template files in your application. At runtime, the template engine replaces variables in a template file with actual values, and transforms the template into an HTML file sent to the client. This approach makes it easier to design an HTML page.</a:t>
            </a:r>
            <a:br>
              <a:rPr lang="en-IN" sz="1600" dirty="0" smtClean="0"/>
            </a:br>
            <a:r>
              <a:rPr lang="en-IN" sz="1600" dirty="0" smtClean="0"/>
              <a:t/>
            </a:r>
            <a:br>
              <a:rPr lang="en-IN" sz="1600" dirty="0" smtClean="0"/>
            </a:br>
            <a:r>
              <a:rPr lang="en-IN" sz="1600" dirty="0" smtClean="0"/>
              <a:t>Some popular template engines that work with Express are -</a:t>
            </a:r>
            <a:br>
              <a:rPr lang="en-IN" sz="1600" dirty="0" smtClean="0"/>
            </a:br>
            <a:r>
              <a:rPr lang="en-IN" sz="1600" dirty="0" smtClean="0"/>
              <a:t> </a:t>
            </a:r>
            <a:br>
              <a:rPr lang="en-IN" sz="1600" dirty="0" smtClean="0"/>
            </a:br>
            <a:r>
              <a:rPr lang="en-IN" sz="1600" dirty="0" smtClean="0"/>
              <a:t>1-Pug, </a:t>
            </a:r>
            <a:br>
              <a:rPr lang="en-IN" sz="1600" dirty="0" smtClean="0"/>
            </a:br>
            <a:r>
              <a:rPr lang="en-IN" sz="1600" dirty="0" smtClean="0"/>
              <a:t>2-Mustache</a:t>
            </a:r>
            <a:br>
              <a:rPr lang="en-IN" sz="1600" dirty="0" smtClean="0"/>
            </a:br>
            <a:r>
              <a:rPr lang="en-IN" sz="1600" dirty="0" smtClean="0"/>
              <a:t>3-Jade</a:t>
            </a:r>
            <a:br>
              <a:rPr lang="en-IN" sz="1600" dirty="0" smtClean="0"/>
            </a:br>
            <a:r>
              <a:rPr lang="en-IN" sz="1600" dirty="0" smtClean="0"/>
              <a:t>4-EJS</a:t>
            </a:r>
            <a:br>
              <a:rPr lang="en-IN" sz="1600" dirty="0" smtClean="0"/>
            </a:br>
            <a:r>
              <a:rPr lang="en-IN" sz="1600" dirty="0" smtClean="0"/>
              <a:t/>
            </a:r>
            <a:br>
              <a:rPr lang="en-IN" sz="1600" dirty="0" smtClean="0"/>
            </a:br>
            <a:r>
              <a:rPr lang="en-IN" sz="1600" b="1" dirty="0" smtClean="0"/>
              <a:t>EJS  (</a:t>
            </a:r>
            <a:r>
              <a:rPr lang="en-IN" sz="1600" b="1" dirty="0" err="1" smtClean="0"/>
              <a:t>Wmbedded</a:t>
            </a:r>
            <a:r>
              <a:rPr lang="en-IN" sz="1600" b="1" dirty="0" smtClean="0"/>
              <a:t> </a:t>
            </a:r>
            <a:r>
              <a:rPr lang="en-IN" sz="1600" b="1" dirty="0" err="1" smtClean="0"/>
              <a:t>Javascript</a:t>
            </a:r>
            <a:r>
              <a:rPr lang="en-IN" sz="1600" b="1" dirty="0" smtClean="0"/>
              <a:t> )–  </a:t>
            </a:r>
            <a:r>
              <a:rPr lang="en-IN" sz="1600" dirty="0" smtClean="0"/>
              <a:t>http://www.embeddedjs.com/getting_started.html</a:t>
            </a:r>
            <a:br>
              <a:rPr lang="en-IN" sz="1600" dirty="0" smtClean="0"/>
            </a:br>
            <a:r>
              <a:rPr lang="en-IN" sz="1600" dirty="0" smtClean="0"/>
              <a:t/>
            </a:r>
            <a:br>
              <a:rPr lang="en-IN" sz="1600" dirty="0" smtClean="0"/>
            </a:br>
            <a:r>
              <a:rPr lang="en-IN" sz="1600" dirty="0" smtClean="0"/>
              <a:t>everything inside &lt;% %&gt; tags is executed</a:t>
            </a:r>
            <a:br>
              <a:rPr lang="en-IN" sz="1600" dirty="0" smtClean="0"/>
            </a:br>
            <a:r>
              <a:rPr lang="en-IN" sz="1600" dirty="0" smtClean="0"/>
              <a:t/>
            </a:r>
            <a:br>
              <a:rPr lang="en-IN" sz="1600" dirty="0" smtClean="0"/>
            </a:br>
            <a:r>
              <a:rPr lang="en-IN" sz="1600" dirty="0" smtClean="0"/>
              <a:t>index.js --</a:t>
            </a:r>
            <a:br>
              <a:rPr lang="en-IN" sz="1600" dirty="0" smtClean="0"/>
            </a:br>
            <a:r>
              <a:rPr lang="en-IN" sz="1600" dirty="0" smtClean="0"/>
              <a:t/>
            </a:r>
            <a:br>
              <a:rPr lang="en-IN" sz="1600" dirty="0" smtClean="0"/>
            </a:br>
            <a:r>
              <a:rPr lang="en-IN" sz="1600" dirty="0" err="1" smtClean="0"/>
              <a:t>router.get</a:t>
            </a:r>
            <a:r>
              <a:rPr lang="en-IN" sz="1600" dirty="0" smtClean="0"/>
              <a:t>('/</a:t>
            </a:r>
            <a:r>
              <a:rPr lang="en-IN" sz="1600" dirty="0" err="1" smtClean="0"/>
              <a:t>ejsform</a:t>
            </a:r>
            <a:r>
              <a:rPr lang="en-IN" sz="1600" dirty="0" smtClean="0"/>
              <a:t>', function(</a:t>
            </a:r>
            <a:r>
              <a:rPr lang="en-IN" sz="1600" dirty="0" err="1" smtClean="0"/>
              <a:t>req</a:t>
            </a:r>
            <a:r>
              <a:rPr lang="en-IN" sz="1600" dirty="0" smtClean="0"/>
              <a:t>, res, next) {</a:t>
            </a:r>
            <a:br>
              <a:rPr lang="en-IN" sz="1600" dirty="0" smtClean="0"/>
            </a:br>
            <a:r>
              <a:rPr lang="en-IN" sz="1600" dirty="0" smtClean="0"/>
              <a:t>	console.log(</a:t>
            </a:r>
            <a:r>
              <a:rPr lang="en-IN" sz="1600" dirty="0" err="1" smtClean="0"/>
              <a:t>req.query.name_field</a:t>
            </a:r>
            <a:r>
              <a:rPr lang="en-IN" sz="1600" dirty="0" smtClean="0"/>
              <a:t>)</a:t>
            </a:r>
            <a:br>
              <a:rPr lang="en-IN" sz="1600" dirty="0" smtClean="0"/>
            </a:br>
            <a:r>
              <a:rPr lang="en-IN" sz="1600" dirty="0" smtClean="0"/>
              <a:t>	let data = { title: '</a:t>
            </a:r>
            <a:r>
              <a:rPr lang="en-IN" sz="1600" dirty="0" err="1" smtClean="0"/>
              <a:t>Express',supplies</a:t>
            </a:r>
            <a:r>
              <a:rPr lang="en-IN" sz="1600" dirty="0" smtClean="0"/>
              <a:t>: ['mop', 'broom', 'duster'] 	</a:t>
            </a:r>
            <a:br>
              <a:rPr lang="en-IN" sz="1600" dirty="0" smtClean="0"/>
            </a:br>
            <a:r>
              <a:rPr lang="en-IN" sz="1600" dirty="0" smtClean="0"/>
              <a:t>}</a:t>
            </a: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a:latin typeface="+mn-lt"/>
              </a:rPr>
              <a:t/>
            </a:r>
            <a:br>
              <a:rPr lang="en-US" sz="1600" dirty="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4025103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762394"/>
          </a:xfrm>
        </p:spPr>
        <p:txBody>
          <a:bodyPr>
            <a:normAutofit fontScale="90000"/>
          </a:bodyPr>
          <a:lstStyle/>
          <a:p>
            <a:r>
              <a:rPr lang="en-US" sz="2400" b="1" dirty="0" smtClean="0"/>
              <a:t>Node.js REPL</a:t>
            </a:r>
            <a:r>
              <a:rPr lang="en-US" sz="1800" b="1" dirty="0" smtClean="0"/>
              <a:t/>
            </a:r>
            <a:br>
              <a:rPr lang="en-US" sz="1800" b="1" dirty="0" smtClean="0"/>
            </a:br>
            <a:r>
              <a:rPr lang="en-US" sz="1600" b="1" dirty="0" smtClean="0"/>
              <a:t/>
            </a:r>
            <a:br>
              <a:rPr lang="en-US" sz="1600" b="1" dirty="0" smtClean="0"/>
            </a:br>
            <a:r>
              <a:rPr lang="en-US" sz="1600" dirty="0" smtClean="0">
                <a:latin typeface="+mn-lt"/>
              </a:rPr>
              <a:t>The term REPL stands for Read </a:t>
            </a:r>
            <a:r>
              <a:rPr lang="en-US" sz="1600" dirty="0" err="1" smtClean="0">
                <a:latin typeface="+mn-lt"/>
              </a:rPr>
              <a:t>Eval</a:t>
            </a:r>
            <a:r>
              <a:rPr lang="en-US" sz="1600" dirty="0" smtClean="0">
                <a:latin typeface="+mn-lt"/>
              </a:rPr>
              <a:t> Print and Loop. It specifies a computer environment like a window console or a Unix/Linux shell where you can enter the commands and the system responds with an output in an interactive mode.</a:t>
            </a:r>
            <a:br>
              <a:rPr lang="en-US" sz="1600" dirty="0" smtClean="0">
                <a:latin typeface="+mn-lt"/>
              </a:rPr>
            </a:br>
            <a:r>
              <a:rPr lang="en-US" sz="2700" dirty="0">
                <a:latin typeface="+mn-lt"/>
              </a:rPr>
              <a:t/>
            </a:r>
            <a:br>
              <a:rPr lang="en-US" sz="2700" dirty="0">
                <a:latin typeface="+mn-lt"/>
              </a:rPr>
            </a:br>
            <a:r>
              <a:rPr lang="en-US" sz="1600" dirty="0">
                <a:latin typeface="+mn-lt"/>
              </a:rPr>
              <a:t>The Node.js or node come bundled with REPL environment. Each part of the REPL environment has a specific work.</a:t>
            </a:r>
            <a:br>
              <a:rPr lang="en-US" sz="1600" dirty="0">
                <a:latin typeface="+mn-lt"/>
              </a:rPr>
            </a:br>
            <a:r>
              <a:rPr lang="en-US" sz="1600" dirty="0">
                <a:latin typeface="+mn-lt"/>
              </a:rPr>
              <a:t/>
            </a:r>
            <a:br>
              <a:rPr lang="en-US" sz="1600" dirty="0">
                <a:latin typeface="+mn-lt"/>
              </a:rPr>
            </a:br>
            <a:r>
              <a:rPr lang="en-US" sz="1600" dirty="0">
                <a:latin typeface="+mn-lt"/>
              </a:rPr>
              <a:t>Read: It reads user's input; parse the input into JavaScript data-structure and stores in memory.</a:t>
            </a:r>
            <a:br>
              <a:rPr lang="en-US" sz="1600" dirty="0">
                <a:latin typeface="+mn-lt"/>
              </a:rPr>
            </a:br>
            <a:r>
              <a:rPr lang="en-US" sz="1600" dirty="0" err="1">
                <a:latin typeface="+mn-lt"/>
              </a:rPr>
              <a:t>Eval</a:t>
            </a:r>
            <a:r>
              <a:rPr lang="en-US" sz="1600" dirty="0">
                <a:latin typeface="+mn-lt"/>
              </a:rPr>
              <a:t>: It takes and evaluates the data structure.</a:t>
            </a:r>
            <a:br>
              <a:rPr lang="en-US" sz="1600" dirty="0">
                <a:latin typeface="+mn-lt"/>
              </a:rPr>
            </a:br>
            <a:r>
              <a:rPr lang="en-US" sz="1600" dirty="0">
                <a:latin typeface="+mn-lt"/>
              </a:rPr>
              <a:t>Print: It prints the result.</a:t>
            </a:r>
            <a:br>
              <a:rPr lang="en-US" sz="1600" dirty="0">
                <a:latin typeface="+mn-lt"/>
              </a:rPr>
            </a:br>
            <a:r>
              <a:rPr lang="en-US" sz="1600" dirty="0">
                <a:latin typeface="+mn-lt"/>
              </a:rPr>
              <a:t>Loop: It loops the above command until user press ctrl-c twice.</a:t>
            </a:r>
            <a:r>
              <a:rPr lang="en-US" sz="1600" dirty="0"/>
              <a:t/>
            </a:r>
            <a:br>
              <a:rPr lang="en-US" sz="1600" dirty="0"/>
            </a:br>
            <a:r>
              <a:rPr lang="en-US" sz="1600" dirty="0" smtClean="0"/>
              <a:t/>
            </a:r>
            <a:br>
              <a:rPr lang="en-US" sz="1600" dirty="0" smtClean="0"/>
            </a:br>
            <a:r>
              <a:rPr lang="en-US" sz="1600" dirty="0">
                <a:latin typeface="+mn-lt"/>
              </a:rPr>
              <a:t>How to start REPL</a:t>
            </a:r>
            <a:br>
              <a:rPr lang="en-US" sz="1600" dirty="0">
                <a:latin typeface="+mn-lt"/>
              </a:rPr>
            </a:br>
            <a:r>
              <a:rPr lang="en-US" sz="1600" dirty="0">
                <a:latin typeface="+mn-lt"/>
              </a:rPr>
              <a:t/>
            </a:r>
            <a:br>
              <a:rPr lang="en-US" sz="1600" dirty="0">
                <a:latin typeface="+mn-lt"/>
              </a:rPr>
            </a:br>
            <a:r>
              <a:rPr lang="en-US" sz="1600" dirty="0">
                <a:latin typeface="+mn-lt"/>
              </a:rPr>
              <a:t>You can start REPL by simply </a:t>
            </a:r>
            <a:r>
              <a:rPr lang="en-US" sz="1600" dirty="0" smtClean="0">
                <a:latin typeface="+mn-lt"/>
              </a:rPr>
              <a:t>running </a:t>
            </a:r>
            <a:r>
              <a:rPr lang="en-US" sz="1600" dirty="0">
                <a:latin typeface="+mn-lt"/>
              </a:rPr>
              <a:t>"node" on the command prompt. See this</a:t>
            </a:r>
            <a:r>
              <a:rPr lang="en-US" sz="1600" dirty="0" smtClean="0">
                <a:latin typeface="+mn-lt"/>
              </a:rPr>
              <a:t>:</a:t>
            </a:r>
            <a:br>
              <a:rPr lang="en-US" sz="1600" dirty="0" smtClean="0">
                <a:latin typeface="+mn-lt"/>
              </a:rPr>
            </a:br>
            <a:r>
              <a:rPr lang="en-US" sz="1600" dirty="0">
                <a:latin typeface="+mn-lt"/>
              </a:rPr>
              <a:t/>
            </a:r>
            <a:br>
              <a:rPr lang="en-US" sz="1600" dirty="0">
                <a:latin typeface="+mn-lt"/>
              </a:rPr>
            </a:br>
            <a:r>
              <a:rPr lang="en-US" sz="1600" dirty="0" smtClean="0">
                <a:latin typeface="+mn-lt"/>
              </a:rPr>
              <a:t>Example: &gt;10+20-5</a:t>
            </a:r>
            <a:br>
              <a:rPr lang="en-US" sz="1600" dirty="0" smtClean="0">
                <a:latin typeface="+mn-lt"/>
              </a:rPr>
            </a:br>
            <a:r>
              <a:rPr lang="en-US" sz="1600" dirty="0">
                <a:latin typeface="+mn-lt"/>
              </a:rPr>
              <a:t/>
            </a:r>
            <a:br>
              <a:rPr lang="en-US" sz="1600" dirty="0">
                <a:latin typeface="+mn-lt"/>
              </a:rPr>
            </a:br>
            <a:r>
              <a:rPr lang="en-US" sz="1600" dirty="0" smtClean="0">
                <a:latin typeface="+mn-lt"/>
              </a:rPr>
              <a:t>Example: </a:t>
            </a:r>
            <a:r>
              <a:rPr lang="en-US" sz="1600" dirty="0" err="1" smtClean="0">
                <a:latin typeface="+mn-lt"/>
              </a:rPr>
              <a:t>var</a:t>
            </a:r>
            <a:r>
              <a:rPr lang="en-US" sz="1600" dirty="0" smtClean="0">
                <a:latin typeface="+mn-lt"/>
              </a:rPr>
              <a:t> x = 0  </a:t>
            </a:r>
            <a:br>
              <a:rPr lang="en-US" sz="1600" dirty="0" smtClean="0">
                <a:latin typeface="+mn-lt"/>
              </a:rPr>
            </a:br>
            <a:r>
              <a:rPr lang="en-US" sz="1600" dirty="0" smtClean="0">
                <a:latin typeface="+mn-lt"/>
              </a:rPr>
              <a:t>do {  </a:t>
            </a:r>
            <a:br>
              <a:rPr lang="en-US" sz="1600" dirty="0" smtClean="0">
                <a:latin typeface="+mn-lt"/>
              </a:rPr>
            </a:br>
            <a:r>
              <a:rPr lang="en-US" sz="1600" dirty="0" smtClean="0">
                <a:latin typeface="+mn-lt"/>
              </a:rPr>
              <a:t>x++;  </a:t>
            </a:r>
            <a:br>
              <a:rPr lang="en-US" sz="1600" dirty="0" smtClean="0">
                <a:latin typeface="+mn-lt"/>
              </a:rPr>
            </a:br>
            <a:r>
              <a:rPr lang="en-US" sz="1600" dirty="0" smtClean="0">
                <a:latin typeface="+mn-lt"/>
              </a:rPr>
              <a:t>console.log("x: " + x);  </a:t>
            </a:r>
            <a:br>
              <a:rPr lang="en-US" sz="1600" dirty="0" smtClean="0">
                <a:latin typeface="+mn-lt"/>
              </a:rPr>
            </a:br>
            <a:r>
              <a:rPr lang="en-US" sz="1600" dirty="0" smtClean="0">
                <a:latin typeface="+mn-lt"/>
              </a:rPr>
              <a:t>} while ( x &lt; 10 ); </a:t>
            </a:r>
            <a:br>
              <a:rPr lang="en-US" sz="1600" dirty="0" smtClean="0">
                <a:latin typeface="+mn-lt"/>
              </a:rPr>
            </a:br>
            <a:r>
              <a:rPr lang="en-US" sz="1600" dirty="0">
                <a:latin typeface="+mn-lt"/>
              </a:rPr>
              <a:t/>
            </a:r>
            <a:br>
              <a:rPr lang="en-US" sz="1600" dirty="0">
                <a:latin typeface="+mn-lt"/>
              </a:rPr>
            </a:br>
            <a:endParaRPr lang="en-US" sz="1600" dirty="0">
              <a:latin typeface="+mn-lt"/>
            </a:endParaRPr>
          </a:p>
        </p:txBody>
      </p:sp>
    </p:spTree>
    <p:extLst>
      <p:ext uri="{BB962C8B-B14F-4D97-AF65-F5344CB8AC3E}">
        <p14:creationId xmlns="" xmlns:p14="http://schemas.microsoft.com/office/powerpoint/2010/main" val="1138389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IN" sz="1600" b="1" dirty="0" smtClean="0"/>
              <a:t>index.ejs - </a:t>
            </a:r>
            <a:r>
              <a:rPr lang="en-IN" sz="1600" dirty="0" smtClean="0"/>
              <a:t/>
            </a:r>
            <a:br>
              <a:rPr lang="en-IN" sz="1600" dirty="0" smtClean="0"/>
            </a:br>
            <a:r>
              <a:rPr lang="en-IN" sz="1600" dirty="0" smtClean="0"/>
              <a:t/>
            </a:r>
            <a:br>
              <a:rPr lang="en-IN" sz="1600" dirty="0" smtClean="0"/>
            </a:br>
            <a:r>
              <a:rPr lang="en-IN" sz="1600" dirty="0" smtClean="0"/>
              <a:t>&lt;html&gt;  </a:t>
            </a:r>
            <a:br>
              <a:rPr lang="en-IN" sz="1600" dirty="0" smtClean="0"/>
            </a:br>
            <a:r>
              <a:rPr lang="en-IN" sz="1600" dirty="0" smtClean="0"/>
              <a:t>&lt;head&gt;    </a:t>
            </a:r>
            <a:br>
              <a:rPr lang="en-IN" sz="1600" dirty="0" smtClean="0"/>
            </a:br>
            <a:r>
              <a:rPr lang="en-IN" sz="1600" dirty="0" smtClean="0"/>
              <a:t>&lt;title&gt;&lt;%= title %&gt;&lt;/title&gt;    </a:t>
            </a:r>
            <a:br>
              <a:rPr lang="en-IN" sz="1600" dirty="0" smtClean="0"/>
            </a:br>
            <a:r>
              <a:rPr lang="en-IN" sz="1600" dirty="0" smtClean="0"/>
              <a:t>&lt;link </a:t>
            </a:r>
            <a:r>
              <a:rPr lang="en-IN" sz="1600" dirty="0" err="1" smtClean="0"/>
              <a:t>rel</a:t>
            </a:r>
            <a:r>
              <a:rPr lang="en-IN" sz="1600" dirty="0" smtClean="0"/>
              <a:t>='</a:t>
            </a:r>
            <a:r>
              <a:rPr lang="en-IN" sz="1600" dirty="0" err="1" smtClean="0"/>
              <a:t>stylesheet</a:t>
            </a:r>
            <a:r>
              <a:rPr lang="en-IN" sz="1600" dirty="0" smtClean="0"/>
              <a:t>' </a:t>
            </a:r>
            <a:r>
              <a:rPr lang="en-IN" sz="1600" dirty="0" err="1" smtClean="0"/>
              <a:t>href</a:t>
            </a:r>
            <a:r>
              <a:rPr lang="en-IN" sz="1600" dirty="0" smtClean="0"/>
              <a:t>='/</a:t>
            </a:r>
            <a:r>
              <a:rPr lang="en-IN" sz="1600" dirty="0" err="1" smtClean="0"/>
              <a:t>stylesheets</a:t>
            </a:r>
            <a:r>
              <a:rPr lang="en-IN" sz="1600" dirty="0" smtClean="0"/>
              <a:t>/style.css' /&gt;	</a:t>
            </a:r>
            <a:br>
              <a:rPr lang="en-IN" sz="1600" dirty="0" smtClean="0"/>
            </a:br>
            <a:r>
              <a:rPr lang="en-IN" sz="1600" dirty="0" smtClean="0"/>
              <a:t>&lt;script </a:t>
            </a:r>
            <a:r>
              <a:rPr lang="en-IN" sz="1600" dirty="0" err="1" smtClean="0"/>
              <a:t>src</a:t>
            </a:r>
            <a:r>
              <a:rPr lang="en-IN" sz="1600" dirty="0" smtClean="0"/>
              <a:t>="https://ajax.googleapis.com/ajax/libs/jquery/3.3.1/jquery.min.js"&gt;&lt;/script&gt;  </a:t>
            </a:r>
            <a:br>
              <a:rPr lang="en-IN" sz="1600" dirty="0" smtClean="0"/>
            </a:br>
            <a:r>
              <a:rPr lang="en-IN" sz="1600" dirty="0" smtClean="0"/>
              <a:t>&lt;/head&gt;  </a:t>
            </a:r>
            <a:br>
              <a:rPr lang="en-IN" sz="1600" dirty="0" smtClean="0"/>
            </a:br>
            <a:r>
              <a:rPr lang="en-IN" sz="1600" dirty="0" smtClean="0"/>
              <a:t>&lt;body&gt;    </a:t>
            </a:r>
            <a:br>
              <a:rPr lang="en-IN" sz="1600" dirty="0" smtClean="0"/>
            </a:br>
            <a:r>
              <a:rPr lang="en-IN" sz="1600" dirty="0" smtClean="0"/>
              <a:t>&lt;h1&gt;&lt;%= title %&gt;&lt;/h1&gt;    </a:t>
            </a:r>
            <a:br>
              <a:rPr lang="en-IN" sz="1600" dirty="0" smtClean="0"/>
            </a:br>
            <a:r>
              <a:rPr lang="en-IN" sz="1600" dirty="0" smtClean="0"/>
              <a:t>&lt;p&gt;Welcome to &lt;%= title %&gt;&lt;/p&gt;			</a:t>
            </a:r>
            <a:br>
              <a:rPr lang="en-IN" sz="1600" dirty="0" smtClean="0"/>
            </a:br>
            <a:r>
              <a:rPr lang="en-IN" sz="1600" dirty="0" smtClean="0"/>
              <a:t>&lt;% for(</a:t>
            </a:r>
            <a:r>
              <a:rPr lang="en-IN" sz="1600" dirty="0" err="1" smtClean="0"/>
              <a:t>var</a:t>
            </a:r>
            <a:r>
              <a:rPr lang="en-IN" sz="1600" dirty="0" smtClean="0"/>
              <a:t> </a:t>
            </a:r>
            <a:r>
              <a:rPr lang="en-IN" sz="1600" dirty="0" err="1" smtClean="0"/>
              <a:t>i</a:t>
            </a:r>
            <a:r>
              <a:rPr lang="en-IN" sz="1600" dirty="0" smtClean="0"/>
              <a:t>=0; </a:t>
            </a:r>
            <a:r>
              <a:rPr lang="en-IN" sz="1600" dirty="0" err="1" smtClean="0"/>
              <a:t>i</a:t>
            </a:r>
            <a:r>
              <a:rPr lang="en-IN" sz="1600" dirty="0" smtClean="0"/>
              <a:t>&lt;</a:t>
            </a:r>
            <a:r>
              <a:rPr lang="en-IN" sz="1600" dirty="0" err="1" smtClean="0"/>
              <a:t>supplies.length</a:t>
            </a:r>
            <a:r>
              <a:rPr lang="en-IN" sz="1600" dirty="0" smtClean="0"/>
              <a:t>; </a:t>
            </a:r>
            <a:r>
              <a:rPr lang="en-IN" sz="1600" dirty="0" err="1" smtClean="0"/>
              <a:t>i</a:t>
            </a:r>
            <a:r>
              <a:rPr lang="en-IN" sz="1600" dirty="0" smtClean="0"/>
              <a:t>++) {%&gt;	</a:t>
            </a:r>
            <a:br>
              <a:rPr lang="en-IN" sz="1600" dirty="0" smtClean="0"/>
            </a:br>
            <a:r>
              <a:rPr lang="en-IN" sz="1600" dirty="0" smtClean="0"/>
              <a:t>&lt;% if(</a:t>
            </a:r>
            <a:r>
              <a:rPr lang="en-IN" sz="1600" dirty="0" err="1" smtClean="0"/>
              <a:t>i</a:t>
            </a:r>
            <a:r>
              <a:rPr lang="en-IN" sz="1600" dirty="0" smtClean="0"/>
              <a:t>==1) { %&gt;	&lt;span </a:t>
            </a:r>
            <a:r>
              <a:rPr lang="en-IN" sz="1600" dirty="0" err="1" smtClean="0"/>
              <a:t>onclick</a:t>
            </a:r>
            <a:r>
              <a:rPr lang="en-IN" sz="1600" dirty="0" smtClean="0"/>
              <a:t>='</a:t>
            </a:r>
            <a:r>
              <a:rPr lang="en-IN" sz="1600" dirty="0" err="1" smtClean="0"/>
              <a:t>testFun</a:t>
            </a:r>
            <a:r>
              <a:rPr lang="en-IN" sz="1600" dirty="0" smtClean="0"/>
              <a:t>()'&gt; loop is &lt;%= </a:t>
            </a:r>
            <a:r>
              <a:rPr lang="en-IN" sz="1600" dirty="0" err="1" smtClean="0"/>
              <a:t>i</a:t>
            </a:r>
            <a:r>
              <a:rPr lang="en-IN" sz="1600" dirty="0" smtClean="0"/>
              <a:t> %&gt; position  &lt;/span&gt;	&lt;%}%&gt;	</a:t>
            </a:r>
            <a:br>
              <a:rPr lang="en-IN" sz="1600" dirty="0" smtClean="0"/>
            </a:br>
            <a:r>
              <a:rPr lang="en-IN" sz="1600" dirty="0" smtClean="0"/>
              <a:t>&lt;</a:t>
            </a:r>
            <a:r>
              <a:rPr lang="en-IN" sz="1600" dirty="0" err="1" smtClean="0"/>
              <a:t>br</a:t>
            </a:r>
            <a:r>
              <a:rPr lang="en-IN" sz="1600" dirty="0" smtClean="0"/>
              <a:t>&gt;   </a:t>
            </a:r>
            <a:br>
              <a:rPr lang="en-IN" sz="1600" dirty="0" smtClean="0"/>
            </a:br>
            <a:r>
              <a:rPr lang="en-IN" sz="1600" dirty="0" smtClean="0"/>
              <a:t>&lt;span&gt;&lt;%= supplies[</a:t>
            </a:r>
            <a:r>
              <a:rPr lang="en-IN" sz="1600" dirty="0" err="1" smtClean="0"/>
              <a:t>i</a:t>
            </a:r>
            <a:r>
              <a:rPr lang="en-IN" sz="1600" dirty="0" smtClean="0"/>
              <a:t>] %&gt;&lt;/span&gt;</a:t>
            </a:r>
            <a:br>
              <a:rPr lang="en-IN" sz="1600" dirty="0" smtClean="0"/>
            </a:br>
            <a:r>
              <a:rPr lang="en-IN" sz="1600" dirty="0" smtClean="0"/>
              <a:t>&lt;% } %&gt;</a:t>
            </a:r>
            <a:br>
              <a:rPr lang="en-IN" sz="1600" dirty="0" smtClean="0"/>
            </a:br>
            <a:r>
              <a:rPr lang="en-IN" sz="1600" dirty="0" smtClean="0"/>
              <a:t>&lt;form action="/</a:t>
            </a:r>
            <a:r>
              <a:rPr lang="en-IN" sz="1600" dirty="0" err="1" smtClean="0"/>
              <a:t>ejsform</a:t>
            </a:r>
            <a:r>
              <a:rPr lang="en-IN" sz="1600" dirty="0" smtClean="0"/>
              <a:t>" method="get"&gt;   </a:t>
            </a:r>
            <a:br>
              <a:rPr lang="en-IN" sz="1600" dirty="0" smtClean="0"/>
            </a:br>
            <a:r>
              <a:rPr lang="en-IN" sz="1600" dirty="0" smtClean="0"/>
              <a:t> &lt;label for="</a:t>
            </a:r>
            <a:r>
              <a:rPr lang="en-IN" sz="1600" dirty="0" err="1" smtClean="0"/>
              <a:t>team_name</a:t>
            </a:r>
            <a:r>
              <a:rPr lang="en-IN" sz="1600" dirty="0" smtClean="0"/>
              <a:t>"&gt;Enter name: &lt;/label&gt;    </a:t>
            </a:r>
            <a:br>
              <a:rPr lang="en-IN" sz="1600" dirty="0" smtClean="0"/>
            </a:br>
            <a:r>
              <a:rPr lang="en-IN" sz="1600" dirty="0" smtClean="0"/>
              <a:t>&lt;input id="</a:t>
            </a:r>
            <a:r>
              <a:rPr lang="en-IN" sz="1600" dirty="0" err="1" smtClean="0"/>
              <a:t>team_name</a:t>
            </a:r>
            <a:r>
              <a:rPr lang="en-IN" sz="1600" dirty="0" smtClean="0"/>
              <a:t>" type="text" name="</a:t>
            </a:r>
            <a:r>
              <a:rPr lang="en-IN" sz="1600" dirty="0" err="1" smtClean="0"/>
              <a:t>name_field</a:t>
            </a:r>
            <a:r>
              <a:rPr lang="en-IN" sz="1600" dirty="0" smtClean="0"/>
              <a:t>" value="Default name for team."&gt;   </a:t>
            </a:r>
            <a:br>
              <a:rPr lang="en-IN" sz="1600" dirty="0" smtClean="0"/>
            </a:br>
            <a:r>
              <a:rPr lang="en-IN" sz="1600" dirty="0" smtClean="0"/>
              <a:t> &lt;input type="submit" value="OK"&gt;</a:t>
            </a:r>
            <a:br>
              <a:rPr lang="en-IN" sz="1600" dirty="0" smtClean="0"/>
            </a:br>
            <a:r>
              <a:rPr lang="en-IN" sz="1600" dirty="0" smtClean="0"/>
              <a:t>&lt;/form&gt;	</a:t>
            </a:r>
            <a:br>
              <a:rPr lang="en-IN" sz="1600" dirty="0" smtClean="0"/>
            </a:br>
            <a:r>
              <a:rPr lang="en-IN" sz="1600" dirty="0" smtClean="0"/>
              <a:t>&lt;script&gt;	</a:t>
            </a:r>
            <a:br>
              <a:rPr lang="en-IN" sz="1600" dirty="0" smtClean="0"/>
            </a:br>
            <a:r>
              <a:rPr lang="en-IN" sz="1600" dirty="0" smtClean="0"/>
              <a:t>function </a:t>
            </a:r>
            <a:r>
              <a:rPr lang="en-IN" sz="1600" dirty="0" err="1" smtClean="0"/>
              <a:t>testFun</a:t>
            </a:r>
            <a:r>
              <a:rPr lang="en-IN" sz="1600" dirty="0" smtClean="0"/>
              <a:t>() {		</a:t>
            </a:r>
            <a:br>
              <a:rPr lang="en-IN" sz="1600" dirty="0" smtClean="0"/>
            </a:br>
            <a:r>
              <a:rPr lang="en-IN" sz="1600" dirty="0" smtClean="0"/>
              <a:t>alert();	</a:t>
            </a:r>
            <a:br>
              <a:rPr lang="en-IN" sz="1600" dirty="0" smtClean="0"/>
            </a:br>
            <a:r>
              <a:rPr lang="en-IN" sz="1600" dirty="0" smtClean="0"/>
              <a:t>}</a:t>
            </a:r>
            <a:br>
              <a:rPr lang="en-IN" sz="1600" dirty="0" smtClean="0"/>
            </a:br>
            <a:r>
              <a:rPr lang="en-IN" sz="1600" dirty="0" smtClean="0"/>
              <a:t>		</a:t>
            </a:r>
            <a:br>
              <a:rPr lang="en-IN" sz="1600" dirty="0" smtClean="0"/>
            </a:br>
            <a:r>
              <a:rPr lang="en-IN" sz="1600" dirty="0" smtClean="0"/>
              <a:t>$.</a:t>
            </a:r>
            <a:r>
              <a:rPr lang="en-IN" sz="1600" dirty="0" err="1" smtClean="0"/>
              <a:t>ajax</a:t>
            </a:r>
            <a:r>
              <a:rPr lang="en-IN" sz="1600" dirty="0" smtClean="0"/>
              <a:t>({      </a:t>
            </a:r>
            <a:br>
              <a:rPr lang="en-IN" sz="1600" dirty="0" smtClean="0"/>
            </a:br>
            <a:r>
              <a:rPr lang="en-IN" sz="1600" dirty="0" smtClean="0"/>
              <a:t>  type: 'GET',      </a:t>
            </a:r>
            <a:br>
              <a:rPr lang="en-IN" sz="1600" dirty="0" smtClean="0"/>
            </a:br>
            <a:r>
              <a:rPr lang="en-IN" sz="1600" dirty="0" smtClean="0"/>
              <a:t>  </a:t>
            </a:r>
            <a:r>
              <a:rPr lang="en-IN" sz="1600" dirty="0" err="1" smtClean="0"/>
              <a:t>url</a:t>
            </a:r>
            <a:r>
              <a:rPr lang="en-IN" sz="1600" dirty="0" smtClean="0"/>
              <a:t>: 'https://www.google.co.in/',      </a:t>
            </a:r>
            <a:br>
              <a:rPr lang="en-IN" sz="1600" dirty="0" smtClean="0"/>
            </a:br>
            <a:r>
              <a:rPr lang="en-IN" sz="1600" dirty="0" smtClean="0"/>
              <a:t>  success: function(result) {         </a:t>
            </a:r>
            <a:br>
              <a:rPr lang="en-IN" sz="1600" dirty="0" smtClean="0"/>
            </a:br>
            <a:r>
              <a:rPr lang="en-IN" sz="1600" dirty="0" smtClean="0"/>
              <a:t>    //$('#champ').html(result);    </a:t>
            </a:r>
            <a:br>
              <a:rPr lang="en-IN" sz="1600" dirty="0" smtClean="0"/>
            </a:br>
            <a:r>
              <a:rPr lang="en-IN" sz="1600" dirty="0" smtClean="0"/>
              <a:t>    }      </a:t>
            </a:r>
            <a:br>
              <a:rPr lang="en-IN" sz="1600" dirty="0" smtClean="0"/>
            </a:br>
            <a:r>
              <a:rPr lang="en-IN" sz="1600" dirty="0" smtClean="0"/>
              <a:t>});	</a:t>
            </a:r>
            <a:br>
              <a:rPr lang="en-IN" sz="1600" dirty="0" smtClean="0"/>
            </a:br>
            <a:r>
              <a:rPr lang="en-IN" sz="1600" dirty="0" smtClean="0"/>
              <a:t>&lt;/script&gt;			  </a:t>
            </a:r>
            <a:br>
              <a:rPr lang="en-IN" sz="1600" dirty="0" smtClean="0"/>
            </a:br>
            <a:r>
              <a:rPr lang="en-IN" sz="1600" dirty="0" smtClean="0"/>
              <a:t>&lt;/body&gt;</a:t>
            </a:r>
            <a:br>
              <a:rPr lang="en-IN" sz="1600" dirty="0" smtClean="0"/>
            </a:br>
            <a:r>
              <a:rPr lang="en-IN" sz="1600" dirty="0" smtClean="0"/>
              <a:t>&lt;/html&gt;</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4025103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2400" b="1" dirty="0"/>
              <a:t>Middleware for use in Express apps -</a:t>
            </a:r>
            <a:br>
              <a:rPr lang="en-US" sz="2400" b="1" dirty="0"/>
            </a:br>
            <a:r>
              <a:rPr lang="en-US" sz="1600" dirty="0" smtClean="0"/>
              <a:t>Middleware </a:t>
            </a:r>
            <a:r>
              <a:rPr lang="en-US" sz="1600" dirty="0"/>
              <a:t>functions are functions that have access to the request object (</a:t>
            </a:r>
            <a:r>
              <a:rPr lang="en-US" sz="1600" dirty="0" err="1"/>
              <a:t>req</a:t>
            </a:r>
            <a:r>
              <a:rPr lang="en-US" sz="1600" dirty="0"/>
              <a:t>), the response object (res), and the next function in the application’s request-response cycle. The next function is a function in the Express router which, when invoked, executes the middleware succeeding the current middleware.</a:t>
            </a:r>
            <a:br>
              <a:rPr lang="en-US" sz="1600" dirty="0"/>
            </a:br>
            <a:r>
              <a:rPr lang="en-US" sz="1600" dirty="0"/>
              <a:t/>
            </a:r>
            <a:br>
              <a:rPr lang="en-US" sz="1600" dirty="0"/>
            </a:br>
            <a:r>
              <a:rPr lang="en-US" sz="1600" dirty="0"/>
              <a:t>Middleware functions can perform the following tasks:</a:t>
            </a:r>
            <a:br>
              <a:rPr lang="en-US" sz="1600" dirty="0"/>
            </a:br>
            <a:r>
              <a:rPr lang="en-US" sz="1600" dirty="0"/>
              <a:t/>
            </a:r>
            <a:br>
              <a:rPr lang="en-US" sz="1600" dirty="0"/>
            </a:br>
            <a:r>
              <a:rPr lang="en-US" sz="1600" dirty="0"/>
              <a:t>    Execute any code.</a:t>
            </a:r>
            <a:br>
              <a:rPr lang="en-US" sz="1600" dirty="0"/>
            </a:br>
            <a:r>
              <a:rPr lang="en-US" sz="1600" dirty="0"/>
              <a:t>    Make changes to the request and the response objects.</a:t>
            </a:r>
            <a:br>
              <a:rPr lang="en-US" sz="1600" dirty="0"/>
            </a:br>
            <a:r>
              <a:rPr lang="en-US" sz="1600" dirty="0"/>
              <a:t>    End the request-response cycle.</a:t>
            </a:r>
            <a:br>
              <a:rPr lang="en-US" sz="1600" dirty="0"/>
            </a:br>
            <a:r>
              <a:rPr lang="en-US" sz="1600" dirty="0"/>
              <a:t>    Call the next middleware in the stack.</a:t>
            </a:r>
            <a:br>
              <a:rPr lang="en-US" sz="1600" dirty="0"/>
            </a:br>
            <a:r>
              <a:rPr lang="en-US" sz="1600" dirty="0"/>
              <a:t/>
            </a:r>
            <a:br>
              <a:rPr lang="en-US" sz="1600" dirty="0"/>
            </a:br>
            <a:r>
              <a:rPr lang="en-US" sz="1600" dirty="0"/>
              <a:t>If the current middleware function does not end the request-response cycle, it must call next() to pass control to the next middleware function. Otherwise, the request will be left hanging.</a:t>
            </a:r>
            <a:br>
              <a:rPr lang="en-US" sz="1600" dirty="0"/>
            </a:br>
            <a:r>
              <a:rPr lang="en-US" sz="1600" dirty="0"/>
              <a:t/>
            </a:r>
            <a:br>
              <a:rPr lang="en-US" sz="1600" dirty="0"/>
            </a:br>
            <a:r>
              <a:rPr lang="en-US" sz="1600" dirty="0" err="1"/>
              <a:t>app.use</a:t>
            </a:r>
            <a:r>
              <a:rPr lang="en-US" sz="1600" dirty="0"/>
              <a:t>() -  </a:t>
            </a:r>
            <a:br>
              <a:rPr lang="en-US" sz="1600" dirty="0"/>
            </a:br>
            <a:r>
              <a:rPr lang="en-US" sz="1600" dirty="0"/>
              <a:t/>
            </a:r>
            <a:br>
              <a:rPr lang="en-US" sz="1600" dirty="0"/>
            </a:br>
            <a:r>
              <a:rPr lang="en-US" sz="1600" dirty="0" err="1"/>
              <a:t>var</a:t>
            </a:r>
            <a:r>
              <a:rPr lang="en-US" sz="1600" dirty="0"/>
              <a:t> </a:t>
            </a:r>
            <a:r>
              <a:rPr lang="en-US" sz="1600" dirty="0" err="1"/>
              <a:t>requestTime</a:t>
            </a:r>
            <a:r>
              <a:rPr lang="en-US" sz="1600" dirty="0"/>
              <a:t> = function (</a:t>
            </a:r>
            <a:r>
              <a:rPr lang="en-US" sz="1600" dirty="0" err="1"/>
              <a:t>req</a:t>
            </a:r>
            <a:r>
              <a:rPr lang="en-US" sz="1600" dirty="0"/>
              <a:t>, res, next) {</a:t>
            </a:r>
            <a:br>
              <a:rPr lang="en-US" sz="1600" dirty="0"/>
            </a:br>
            <a:r>
              <a:rPr lang="en-US" sz="1600" dirty="0"/>
              <a:t>  </a:t>
            </a:r>
            <a:r>
              <a:rPr lang="en-US" sz="1600" dirty="0" err="1"/>
              <a:t>req.requestTime</a:t>
            </a:r>
            <a:r>
              <a:rPr lang="en-US" sz="1600" dirty="0"/>
              <a:t> = </a:t>
            </a:r>
            <a:r>
              <a:rPr lang="en-US" sz="1600" dirty="0" err="1"/>
              <a:t>Date.now</a:t>
            </a:r>
            <a:r>
              <a:rPr lang="en-US" sz="1600" dirty="0"/>
              <a:t>()</a:t>
            </a:r>
            <a:br>
              <a:rPr lang="en-US" sz="1600" dirty="0"/>
            </a:br>
            <a:r>
              <a:rPr lang="en-US" sz="1600" dirty="0"/>
              <a:t>  next()</a:t>
            </a:r>
            <a:br>
              <a:rPr lang="en-US" sz="1600" dirty="0"/>
            </a:br>
            <a:r>
              <a:rPr lang="en-US" sz="1600" dirty="0"/>
              <a:t>}</a:t>
            </a:r>
            <a:br>
              <a:rPr lang="en-US" sz="1600" dirty="0"/>
            </a:br>
            <a:r>
              <a:rPr lang="en-US" sz="1600" dirty="0"/>
              <a:t/>
            </a:r>
            <a:br>
              <a:rPr lang="en-US" sz="1600" dirty="0"/>
            </a:br>
            <a:r>
              <a:rPr lang="en-US" sz="1600" dirty="0" err="1"/>
              <a:t>app.use</a:t>
            </a:r>
            <a:r>
              <a:rPr lang="en-US" sz="1600" dirty="0"/>
              <a:t>(</a:t>
            </a:r>
            <a:r>
              <a:rPr lang="en-US" sz="1600" dirty="0" err="1"/>
              <a:t>requestTime</a:t>
            </a:r>
            <a:r>
              <a:rPr lang="en-US" sz="1600" dirty="0" smtClean="0"/>
              <a:t>)</a:t>
            </a:r>
            <a:br>
              <a:rPr lang="en-US" sz="1600" dirty="0" smtClean="0"/>
            </a:br>
            <a:r>
              <a:rPr lang="en-US" sz="1600" dirty="0"/>
              <a:t/>
            </a:r>
            <a:br>
              <a:rPr lang="en-US" sz="1600" dirty="0"/>
            </a:br>
            <a:r>
              <a:rPr lang="en-US" sz="1600" dirty="0" err="1"/>
              <a:t>app.get</a:t>
            </a:r>
            <a:r>
              <a:rPr lang="en-US" sz="1600" dirty="0"/>
              <a:t>('/', function (</a:t>
            </a:r>
            <a:r>
              <a:rPr lang="en-US" sz="1600" dirty="0" err="1"/>
              <a:t>req</a:t>
            </a:r>
            <a:r>
              <a:rPr lang="en-US" sz="1600" dirty="0"/>
              <a:t>, res) {</a:t>
            </a:r>
            <a:br>
              <a:rPr lang="en-US" sz="1600" dirty="0"/>
            </a:br>
            <a:r>
              <a:rPr lang="en-US" sz="1600" dirty="0"/>
              <a:t>  </a:t>
            </a:r>
            <a:r>
              <a:rPr lang="en-US" sz="1600" dirty="0" err="1"/>
              <a:t>var</a:t>
            </a:r>
            <a:r>
              <a:rPr lang="en-US" sz="1600" dirty="0"/>
              <a:t> </a:t>
            </a:r>
            <a:r>
              <a:rPr lang="en-US" sz="1600" dirty="0" err="1"/>
              <a:t>responseText</a:t>
            </a:r>
            <a:r>
              <a:rPr lang="en-US" sz="1600" dirty="0"/>
              <a:t> = 'Hello World!&lt;</a:t>
            </a:r>
            <a:r>
              <a:rPr lang="en-US" sz="1600" dirty="0" err="1"/>
              <a:t>br</a:t>
            </a:r>
            <a:r>
              <a:rPr lang="en-US" sz="1600" dirty="0"/>
              <a:t>&gt;'</a:t>
            </a:r>
            <a:br>
              <a:rPr lang="en-US" sz="1600" dirty="0"/>
            </a:br>
            <a:r>
              <a:rPr lang="en-US" sz="1600" dirty="0"/>
              <a:t>  </a:t>
            </a:r>
            <a:r>
              <a:rPr lang="en-US" sz="1600" dirty="0" err="1"/>
              <a:t>responseText</a:t>
            </a:r>
            <a:r>
              <a:rPr lang="en-US" sz="1600" dirty="0"/>
              <a:t> += '&lt;small&gt;Requested at: ' + </a:t>
            </a:r>
            <a:r>
              <a:rPr lang="en-US" sz="1600" dirty="0" err="1"/>
              <a:t>req.requestTime</a:t>
            </a:r>
            <a:r>
              <a:rPr lang="en-US" sz="1600" dirty="0"/>
              <a:t> + '&lt;/small&gt;'</a:t>
            </a:r>
            <a:br>
              <a:rPr lang="en-US" sz="1600" dirty="0"/>
            </a:br>
            <a:r>
              <a:rPr lang="en-US" sz="1600" dirty="0"/>
              <a:t>  </a:t>
            </a:r>
            <a:r>
              <a:rPr lang="en-US" sz="1600" dirty="0" err="1"/>
              <a:t>res.send</a:t>
            </a:r>
            <a:r>
              <a:rPr lang="en-US" sz="1600" dirty="0"/>
              <a:t>(</a:t>
            </a:r>
            <a:r>
              <a:rPr lang="en-US" sz="1600" dirty="0" err="1"/>
              <a:t>responseText</a:t>
            </a:r>
            <a:r>
              <a:rPr lang="en-US" sz="1600" dirty="0"/>
              <a:t>)</a:t>
            </a:r>
            <a:br>
              <a:rPr lang="en-US" sz="1600" dirty="0"/>
            </a:br>
            <a:r>
              <a:rPr lang="en-US" sz="1600" dirty="0" smtClean="0"/>
              <a:t>})</a:t>
            </a: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2343030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1600" dirty="0" smtClean="0"/>
              <a:t/>
            </a:r>
            <a:br>
              <a:rPr lang="en-US" sz="1600" dirty="0" smtClean="0"/>
            </a:br>
            <a:r>
              <a:rPr lang="en-US" sz="1600" b="1" dirty="0" err="1" smtClean="0"/>
              <a:t>app.all</a:t>
            </a:r>
            <a:r>
              <a:rPr lang="en-US" sz="1600" b="1" dirty="0" smtClean="0"/>
              <a:t> </a:t>
            </a:r>
            <a:r>
              <a:rPr lang="en-US" sz="1600" b="1" dirty="0"/>
              <a:t>-  </a:t>
            </a:r>
            <a:r>
              <a:rPr lang="en-US" sz="1600" dirty="0"/>
              <a:t/>
            </a:r>
            <a:br>
              <a:rPr lang="en-US" sz="1600" dirty="0"/>
            </a:br>
            <a:r>
              <a:rPr lang="en-US" sz="1600" dirty="0"/>
              <a:t/>
            </a:r>
            <a:br>
              <a:rPr lang="en-US" sz="1600" dirty="0"/>
            </a:br>
            <a:r>
              <a:rPr lang="en-US" sz="1600" dirty="0" err="1"/>
              <a:t>app.all</a:t>
            </a:r>
            <a:r>
              <a:rPr lang="en-US" sz="1600" dirty="0"/>
              <a:t>('/', function (</a:t>
            </a:r>
            <a:r>
              <a:rPr lang="en-US" sz="1600" dirty="0" err="1"/>
              <a:t>req</a:t>
            </a:r>
            <a:r>
              <a:rPr lang="en-US" sz="1600" dirty="0"/>
              <a:t>, res, next) {</a:t>
            </a:r>
            <a:br>
              <a:rPr lang="en-US" sz="1600" dirty="0"/>
            </a:br>
            <a:r>
              <a:rPr lang="en-US" sz="1600" dirty="0"/>
              <a:t>  console.log('Accessing the secret section ...')</a:t>
            </a:r>
            <a:br>
              <a:rPr lang="en-US" sz="1600" dirty="0"/>
            </a:br>
            <a:r>
              <a:rPr lang="en-US" sz="1600" dirty="0"/>
              <a:t>  next() // pass control to the next handler</a:t>
            </a:r>
            <a:br>
              <a:rPr lang="en-US" sz="1600" dirty="0"/>
            </a:br>
            <a:r>
              <a:rPr lang="en-US" sz="1600" dirty="0"/>
              <a:t>})</a:t>
            </a:r>
            <a:r>
              <a:rPr lang="en-US" sz="1600" dirty="0" smtClean="0">
                <a:latin typeface="+mn-lt"/>
              </a:rPr>
              <a:t/>
            </a:r>
            <a:br>
              <a:rPr lang="en-US" sz="1600" dirty="0" smtClean="0">
                <a:latin typeface="+mn-lt"/>
              </a:rPr>
            </a:br>
            <a:endParaRPr lang="en-US" sz="1600" dirty="0">
              <a:latin typeface="+mn-lt"/>
            </a:endParaRPr>
          </a:p>
        </p:txBody>
      </p:sp>
    </p:spTree>
    <p:extLst>
      <p:ext uri="{BB962C8B-B14F-4D97-AF65-F5344CB8AC3E}">
        <p14:creationId xmlns="" xmlns:p14="http://schemas.microsoft.com/office/powerpoint/2010/main" val="25894763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a:t>Database integration-</a:t>
            </a:r>
            <a:br>
              <a:rPr lang="en-US" sz="2400" b="1" dirty="0"/>
            </a:br>
            <a:r>
              <a:rPr lang="en-US" sz="1600" dirty="0"/>
              <a:t>Adding the capability to connect databases to Express apps is just a matter of loading an appropriate Node.js driver for the database in your app. This document briefly explains how to add and use some of the most popular Node.js modules for database systems in your Express app:</a:t>
            </a:r>
            <a:br>
              <a:rPr lang="en-US" sz="1600" dirty="0"/>
            </a:br>
            <a:r>
              <a:rPr lang="en-US" sz="1600" dirty="0"/>
              <a:t/>
            </a:r>
            <a:br>
              <a:rPr lang="en-US" sz="1600" dirty="0"/>
            </a:br>
            <a:r>
              <a:rPr lang="en-US" sz="1600" dirty="0"/>
              <a:t>reference for database connection- </a:t>
            </a:r>
            <a:br>
              <a:rPr lang="en-US" sz="1600" dirty="0"/>
            </a:br>
            <a:r>
              <a:rPr lang="en-US" sz="1600" dirty="0"/>
              <a:t/>
            </a:r>
            <a:br>
              <a:rPr lang="en-US" sz="1600" dirty="0"/>
            </a:br>
            <a:r>
              <a:rPr lang="en-US" sz="1600" dirty="0"/>
              <a:t>https://expressjs.com/en/guide/database-integration.html</a:t>
            </a:r>
            <a:br>
              <a:rPr lang="en-US" sz="1600" dirty="0"/>
            </a:br>
            <a:r>
              <a:rPr lang="en-US" sz="1600" dirty="0"/>
              <a:t/>
            </a:r>
            <a:br>
              <a:rPr lang="en-US" sz="1600" dirty="0"/>
            </a:br>
            <a:r>
              <a:rPr lang="en-US" sz="1600" dirty="0"/>
              <a:t>Cassandra:</a:t>
            </a:r>
            <a:br>
              <a:rPr lang="en-US" sz="1600" dirty="0"/>
            </a:br>
            <a:r>
              <a:rPr lang="en-US" sz="1600" dirty="0"/>
              <a:t/>
            </a:r>
            <a:br>
              <a:rPr lang="en-US" sz="1600" dirty="0"/>
            </a:br>
            <a:r>
              <a:rPr lang="en-US" sz="1600" dirty="0" err="1"/>
              <a:t>npm</a:t>
            </a:r>
            <a:r>
              <a:rPr lang="en-US" sz="1600" dirty="0"/>
              <a:t> install </a:t>
            </a:r>
            <a:r>
              <a:rPr lang="en-US" sz="1600" dirty="0" err="1"/>
              <a:t>cassandra</a:t>
            </a:r>
            <a:r>
              <a:rPr lang="en-US" sz="1600" dirty="0"/>
              <a:t>-driver</a:t>
            </a:r>
            <a:br>
              <a:rPr lang="en-US" sz="1600" dirty="0"/>
            </a:br>
            <a:r>
              <a:rPr lang="en-US" sz="1600" dirty="0"/>
              <a:t/>
            </a:r>
            <a:br>
              <a:rPr lang="en-US" sz="1600" dirty="0"/>
            </a:br>
            <a:r>
              <a:rPr lang="en-US" sz="1600" dirty="0" err="1"/>
              <a:t>MongoDB</a:t>
            </a:r>
            <a:r>
              <a:rPr lang="en-US" sz="1600" dirty="0"/>
              <a:t>:</a:t>
            </a:r>
            <a:br>
              <a:rPr lang="en-US" sz="1600" dirty="0"/>
            </a:br>
            <a:r>
              <a:rPr lang="en-US" sz="1600" dirty="0"/>
              <a:t/>
            </a:r>
            <a:br>
              <a:rPr lang="en-US" sz="1600" dirty="0"/>
            </a:br>
            <a:r>
              <a:rPr lang="en-US" sz="1600" dirty="0" err="1"/>
              <a:t>npm</a:t>
            </a:r>
            <a:r>
              <a:rPr lang="en-US" sz="1600" dirty="0"/>
              <a:t> install </a:t>
            </a:r>
            <a:r>
              <a:rPr lang="en-US" sz="1600" dirty="0" err="1"/>
              <a:t>mongodb</a:t>
            </a:r>
            <a:r>
              <a:rPr lang="en-US" sz="1600" dirty="0"/>
              <a:t/>
            </a:r>
            <a:br>
              <a:rPr lang="en-US" sz="1600" dirty="0"/>
            </a:br>
            <a:r>
              <a:rPr lang="en-US" sz="1600" dirty="0"/>
              <a:t/>
            </a:r>
            <a:br>
              <a:rPr lang="en-US" sz="1600" dirty="0"/>
            </a:br>
            <a:r>
              <a:rPr lang="en-US" sz="1600" dirty="0"/>
              <a:t>MySQL:</a:t>
            </a:r>
            <a:br>
              <a:rPr lang="en-US" sz="1600" dirty="0"/>
            </a:br>
            <a:r>
              <a:rPr lang="en-US" sz="1600" dirty="0"/>
              <a:t/>
            </a:r>
            <a:br>
              <a:rPr lang="en-US" sz="1600" dirty="0"/>
            </a:br>
            <a:r>
              <a:rPr lang="en-US" sz="1600" dirty="0" err="1"/>
              <a:t>npm</a:t>
            </a:r>
            <a:r>
              <a:rPr lang="en-US" sz="1600" dirty="0"/>
              <a:t> install </a:t>
            </a:r>
            <a:r>
              <a:rPr lang="en-US" sz="1600" dirty="0" err="1"/>
              <a:t>mysql</a:t>
            </a:r>
            <a:r>
              <a:rPr lang="en-US" sz="1600" dirty="0"/>
              <a:t/>
            </a:r>
            <a:br>
              <a:rPr lang="en-US" sz="1600" dirty="0"/>
            </a:br>
            <a:endParaRPr lang="en-US" sz="1600" dirty="0">
              <a:latin typeface="+mn-lt"/>
            </a:endParaRPr>
          </a:p>
        </p:txBody>
      </p:sp>
    </p:spTree>
    <p:extLst>
      <p:ext uri="{BB962C8B-B14F-4D97-AF65-F5344CB8AC3E}">
        <p14:creationId xmlns="" xmlns:p14="http://schemas.microsoft.com/office/powerpoint/2010/main" val="2858900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err="1" smtClean="0"/>
              <a:t>Mysql</a:t>
            </a:r>
            <a:r>
              <a:rPr lang="en-US" sz="2400" b="1" dirty="0" smtClean="0"/>
              <a:t> Driver – </a:t>
            </a:r>
            <a:br>
              <a:rPr lang="en-US" sz="2400" b="1" dirty="0" smtClean="0"/>
            </a:br>
            <a:r>
              <a:rPr lang="en-US" sz="2400" b="1" dirty="0"/>
              <a:t/>
            </a:r>
            <a:br>
              <a:rPr lang="en-US" sz="2400" b="1" dirty="0"/>
            </a:br>
            <a:r>
              <a:rPr lang="en-US" sz="1600" dirty="0"/>
              <a:t>Connection -- </a:t>
            </a:r>
            <a:br>
              <a:rPr lang="en-US" sz="1600" dirty="0"/>
            </a:br>
            <a:r>
              <a:rPr lang="en-US" sz="1600" dirty="0"/>
              <a:t/>
            </a:r>
            <a:br>
              <a:rPr lang="en-US" sz="1600" dirty="0"/>
            </a:br>
            <a:r>
              <a:rPr lang="en-US" sz="1600" dirty="0" err="1"/>
              <a:t>var</a:t>
            </a:r>
            <a:r>
              <a:rPr lang="en-US" sz="1600" dirty="0"/>
              <a:t> </a:t>
            </a:r>
            <a:r>
              <a:rPr lang="en-US" sz="1600" dirty="0" err="1"/>
              <a:t>mysql</a:t>
            </a:r>
            <a:r>
              <a:rPr lang="en-US" sz="1600" dirty="0"/>
              <a:t> = require('</a:t>
            </a:r>
            <a:r>
              <a:rPr lang="en-US" sz="1600" dirty="0" err="1"/>
              <a:t>mysql</a:t>
            </a:r>
            <a:r>
              <a:rPr lang="en-US" sz="1600" dirty="0"/>
              <a:t>')</a:t>
            </a:r>
            <a:br>
              <a:rPr lang="en-US" sz="1600" dirty="0"/>
            </a:br>
            <a:r>
              <a:rPr lang="en-US" sz="1600" dirty="0" err="1"/>
              <a:t>var</a:t>
            </a:r>
            <a:r>
              <a:rPr lang="en-US" sz="1600" dirty="0"/>
              <a:t> connection = </a:t>
            </a:r>
            <a:r>
              <a:rPr lang="en-US" sz="1600" dirty="0" err="1"/>
              <a:t>mysql.createConnection</a:t>
            </a:r>
            <a:r>
              <a:rPr lang="en-US" sz="1600" dirty="0"/>
              <a:t>({</a:t>
            </a:r>
            <a:br>
              <a:rPr lang="en-US" sz="1600" dirty="0"/>
            </a:br>
            <a:r>
              <a:rPr lang="en-US" sz="1600" dirty="0"/>
              <a:t>  host     : '</a:t>
            </a:r>
            <a:r>
              <a:rPr lang="en-US" sz="1600" dirty="0" err="1"/>
              <a:t>localhost</a:t>
            </a:r>
            <a:r>
              <a:rPr lang="en-US" sz="1600" dirty="0"/>
              <a:t>',</a:t>
            </a:r>
            <a:br>
              <a:rPr lang="en-US" sz="1600" dirty="0"/>
            </a:br>
            <a:r>
              <a:rPr lang="en-US" sz="1600" dirty="0"/>
              <a:t>  user     : 'root',</a:t>
            </a:r>
            <a:br>
              <a:rPr lang="en-US" sz="1600" dirty="0"/>
            </a:br>
            <a:r>
              <a:rPr lang="en-US" sz="1600" dirty="0"/>
              <a:t>  password : '',</a:t>
            </a:r>
            <a:br>
              <a:rPr lang="en-US" sz="1600" dirty="0"/>
            </a:br>
            <a:r>
              <a:rPr lang="en-US" sz="1600" dirty="0"/>
              <a:t>  database : 'test'</a:t>
            </a:r>
            <a:br>
              <a:rPr lang="en-US" sz="1600" dirty="0"/>
            </a:br>
            <a:r>
              <a:rPr lang="en-US" sz="1600" dirty="0"/>
              <a:t>});</a:t>
            </a:r>
            <a:br>
              <a:rPr lang="en-US" sz="1600" dirty="0"/>
            </a:br>
            <a:r>
              <a:rPr lang="en-US" sz="1600" dirty="0"/>
              <a:t/>
            </a:r>
            <a:br>
              <a:rPr lang="en-US" sz="1600" dirty="0"/>
            </a:br>
            <a:r>
              <a:rPr lang="en-US" sz="1600" dirty="0" err="1"/>
              <a:t>connection.connect</a:t>
            </a:r>
            <a:r>
              <a:rPr lang="en-US" sz="1600" dirty="0"/>
              <a:t>();</a:t>
            </a:r>
            <a:br>
              <a:rPr lang="en-US" sz="1600" dirty="0"/>
            </a:br>
            <a:r>
              <a:rPr lang="en-US" sz="1600" dirty="0"/>
              <a:t/>
            </a:r>
            <a:br>
              <a:rPr lang="en-US" sz="1600" dirty="0"/>
            </a:br>
            <a:r>
              <a:rPr lang="en-US" sz="1600" dirty="0" err="1"/>
              <a:t>connection.query</a:t>
            </a:r>
            <a:r>
              <a:rPr lang="en-US" sz="1600" dirty="0"/>
              <a:t>('SELECT * from </a:t>
            </a:r>
            <a:r>
              <a:rPr lang="en-US" sz="1600" dirty="0" err="1"/>
              <a:t>abc</a:t>
            </a:r>
            <a:r>
              <a:rPr lang="en-US" sz="1600" dirty="0"/>
              <a:t>', function (err, rows, fields) {</a:t>
            </a:r>
            <a:br>
              <a:rPr lang="en-US" sz="1600" dirty="0"/>
            </a:br>
            <a:r>
              <a:rPr lang="en-US" sz="1600" dirty="0"/>
              <a:t>  if (err) throw err</a:t>
            </a:r>
            <a:br>
              <a:rPr lang="en-US" sz="1600" dirty="0"/>
            </a:br>
            <a:r>
              <a:rPr lang="en-US" sz="1600" dirty="0"/>
              <a:t/>
            </a:r>
            <a:br>
              <a:rPr lang="en-US" sz="1600" dirty="0"/>
            </a:br>
            <a:r>
              <a:rPr lang="en-US" sz="1600" dirty="0"/>
              <a:t>  console.log('The solution is: ', rows)</a:t>
            </a:r>
            <a:br>
              <a:rPr lang="en-US" sz="1600" dirty="0"/>
            </a:br>
            <a:r>
              <a:rPr lang="en-US" sz="1600" dirty="0"/>
              <a:t>})</a:t>
            </a:r>
            <a:br>
              <a:rPr lang="en-US" sz="1600" dirty="0"/>
            </a:br>
            <a:r>
              <a:rPr lang="en-US" sz="1600" dirty="0"/>
              <a:t/>
            </a:r>
            <a:br>
              <a:rPr lang="en-US" sz="1600" dirty="0"/>
            </a:br>
            <a:r>
              <a:rPr lang="en-US" sz="1600" dirty="0" err="1"/>
              <a:t>connection.end</a:t>
            </a:r>
            <a:r>
              <a:rPr lang="en-US" sz="1600" dirty="0"/>
              <a:t>()</a:t>
            </a:r>
            <a:br>
              <a:rPr lang="en-US" sz="1600" dirty="0"/>
            </a:br>
            <a:r>
              <a:rPr lang="en-US" sz="1600" dirty="0"/>
              <a:t/>
            </a:r>
            <a:br>
              <a:rPr lang="en-US" sz="1600" dirty="0"/>
            </a:br>
            <a:endParaRPr lang="en-US" sz="1600" dirty="0">
              <a:latin typeface="+mn-lt"/>
            </a:endParaRPr>
          </a:p>
        </p:txBody>
      </p:sp>
    </p:spTree>
    <p:extLst>
      <p:ext uri="{BB962C8B-B14F-4D97-AF65-F5344CB8AC3E}">
        <p14:creationId xmlns="" xmlns:p14="http://schemas.microsoft.com/office/powerpoint/2010/main" val="3434194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a:t>Insert Query -</a:t>
            </a:r>
            <a:r>
              <a:rPr lang="en-US" sz="2400" b="1" dirty="0" smtClean="0"/>
              <a:t/>
            </a:r>
            <a:br>
              <a:rPr lang="en-US" sz="2400" b="1" dirty="0" smtClean="0"/>
            </a:br>
            <a:r>
              <a:rPr lang="en-US" sz="2400" b="1" dirty="0"/>
              <a:t/>
            </a:r>
            <a:br>
              <a:rPr lang="en-US" sz="2400" b="1" dirty="0"/>
            </a:br>
            <a:r>
              <a:rPr lang="en-US" sz="1600" dirty="0" err="1"/>
              <a:t>connection.query</a:t>
            </a:r>
            <a:r>
              <a:rPr lang="en-US" sz="1600" dirty="0"/>
              <a:t>('INSERT INTO </a:t>
            </a:r>
            <a:r>
              <a:rPr lang="en-US" sz="1600" dirty="0" err="1"/>
              <a:t>abc</a:t>
            </a:r>
            <a:r>
              <a:rPr lang="en-US" sz="1600" dirty="0"/>
              <a:t> (name, mobile) values ("</a:t>
            </a:r>
            <a:r>
              <a:rPr lang="en-US" sz="1600" dirty="0" err="1"/>
              <a:t>gurubaksh</a:t>
            </a:r>
            <a:r>
              <a:rPr lang="en-US" sz="1600" dirty="0"/>
              <a:t>", 987651111) ', function (err, rows, fields) {</a:t>
            </a:r>
            <a:br>
              <a:rPr lang="en-US" sz="1600" dirty="0"/>
            </a:br>
            <a:r>
              <a:rPr lang="en-US" sz="1600" dirty="0"/>
              <a:t>  if (err) throw err</a:t>
            </a:r>
            <a:br>
              <a:rPr lang="en-US" sz="1600" dirty="0"/>
            </a:br>
            <a:r>
              <a:rPr lang="en-US" sz="1600" dirty="0"/>
              <a:t/>
            </a:r>
            <a:br>
              <a:rPr lang="en-US" sz="1600" dirty="0"/>
            </a:br>
            <a:r>
              <a:rPr lang="en-US" sz="1600" dirty="0"/>
              <a:t>  console.log('The solution is: ', rows)</a:t>
            </a:r>
            <a:br>
              <a:rPr lang="en-US" sz="1600" dirty="0"/>
            </a:br>
            <a:r>
              <a:rPr lang="en-US" sz="1600" dirty="0"/>
              <a:t>});</a:t>
            </a:r>
            <a:br>
              <a:rPr lang="en-US" sz="1600" dirty="0"/>
            </a:br>
            <a:r>
              <a:rPr lang="en-US" sz="1600" dirty="0"/>
              <a:t/>
            </a:r>
            <a:br>
              <a:rPr lang="en-US" sz="1600" dirty="0"/>
            </a:br>
            <a:r>
              <a:rPr lang="en-US" sz="1600" dirty="0"/>
              <a:t/>
            </a:r>
            <a:br>
              <a:rPr lang="en-US" sz="1600" dirty="0"/>
            </a:br>
            <a:r>
              <a:rPr lang="en-US" sz="1600" dirty="0"/>
              <a:t>---- second way --- </a:t>
            </a:r>
            <a:br>
              <a:rPr lang="en-US" sz="1600" dirty="0"/>
            </a:br>
            <a:r>
              <a:rPr lang="en-US" sz="1600" dirty="0" err="1"/>
              <a:t>var</a:t>
            </a:r>
            <a:r>
              <a:rPr lang="en-US" sz="1600" dirty="0"/>
              <a:t> </a:t>
            </a:r>
            <a:r>
              <a:rPr lang="en-US" sz="1600" dirty="0" err="1"/>
              <a:t>sql</a:t>
            </a:r>
            <a:r>
              <a:rPr lang="en-US" sz="1600" dirty="0"/>
              <a:t> = "INSERT INTO </a:t>
            </a:r>
            <a:r>
              <a:rPr lang="en-US" sz="1600" dirty="0" err="1"/>
              <a:t>abc</a:t>
            </a:r>
            <a:r>
              <a:rPr lang="en-US" sz="1600" dirty="0"/>
              <a:t> (name, mobile) VALUES ?";</a:t>
            </a:r>
            <a:br>
              <a:rPr lang="en-US" sz="1600" dirty="0"/>
            </a:br>
            <a:r>
              <a:rPr lang="en-US" sz="1600" dirty="0"/>
              <a:t>  </a:t>
            </a:r>
            <a:r>
              <a:rPr lang="en-US" sz="1600" dirty="0" err="1"/>
              <a:t>var</a:t>
            </a:r>
            <a:r>
              <a:rPr lang="en-US" sz="1600" dirty="0"/>
              <a:t> values = [</a:t>
            </a:r>
            <a:br>
              <a:rPr lang="en-US" sz="1600" dirty="0"/>
            </a:br>
            <a:r>
              <a:rPr lang="en-US" sz="1600" dirty="0"/>
              <a:t>    ['John', '123456789'], </a:t>
            </a:r>
            <a:r>
              <a:rPr lang="en-US" sz="1600" dirty="0" smtClean="0"/>
              <a:t/>
            </a:r>
            <a:br>
              <a:rPr lang="en-US" sz="1600" dirty="0" smtClean="0"/>
            </a:br>
            <a:r>
              <a:rPr lang="en-US" sz="1600" dirty="0" smtClean="0"/>
              <a:t>    [‘joh3’, ‘53353535535’],</a:t>
            </a:r>
            <a:r>
              <a:rPr lang="en-US" sz="1600" dirty="0"/>
              <a:t/>
            </a:r>
            <a:br>
              <a:rPr lang="en-US" sz="1600" dirty="0"/>
            </a:br>
            <a:r>
              <a:rPr lang="en-US" sz="1600" dirty="0"/>
              <a:t>  ];</a:t>
            </a:r>
            <a:br>
              <a:rPr lang="en-US" sz="1600" dirty="0"/>
            </a:br>
            <a:r>
              <a:rPr lang="en-US" sz="1600" dirty="0"/>
              <a:t>  </a:t>
            </a:r>
            <a:r>
              <a:rPr lang="en-US" sz="1600" dirty="0" err="1"/>
              <a:t>connection.query</a:t>
            </a:r>
            <a:r>
              <a:rPr lang="en-US" sz="1600" dirty="0"/>
              <a:t>(</a:t>
            </a:r>
            <a:r>
              <a:rPr lang="en-US" sz="1600" dirty="0" err="1"/>
              <a:t>sql</a:t>
            </a:r>
            <a:r>
              <a:rPr lang="en-US" sz="1600" dirty="0"/>
              <a:t>, [values], function (err, result) {</a:t>
            </a:r>
            <a:br>
              <a:rPr lang="en-US" sz="1600" dirty="0"/>
            </a:br>
            <a:r>
              <a:rPr lang="en-US" sz="1600" dirty="0"/>
              <a:t>    if (err) throw err;</a:t>
            </a:r>
            <a:br>
              <a:rPr lang="en-US" sz="1600" dirty="0"/>
            </a:br>
            <a:r>
              <a:rPr lang="en-US" sz="1600" dirty="0"/>
              <a:t>    console.log("Number of records inserted: " + </a:t>
            </a:r>
            <a:r>
              <a:rPr lang="en-US" sz="1600" dirty="0" err="1"/>
              <a:t>result.affectedRows</a:t>
            </a:r>
            <a:r>
              <a:rPr lang="en-US" sz="1600" dirty="0"/>
              <a:t>);</a:t>
            </a:r>
            <a:br>
              <a:rPr lang="en-US" sz="1600" dirty="0"/>
            </a:br>
            <a:r>
              <a:rPr lang="en-US" sz="1600" dirty="0"/>
              <a:t>  });</a:t>
            </a:r>
            <a:br>
              <a:rPr lang="en-US" sz="1600" dirty="0"/>
            </a:br>
            <a:r>
              <a:rPr lang="en-US" sz="1600" dirty="0"/>
              <a:t/>
            </a:r>
            <a:br>
              <a:rPr lang="en-US" sz="1600" dirty="0"/>
            </a:br>
            <a:endParaRPr lang="en-US" sz="1600" dirty="0">
              <a:latin typeface="+mn-lt"/>
            </a:endParaRPr>
          </a:p>
        </p:txBody>
      </p:sp>
    </p:spTree>
    <p:extLst>
      <p:ext uri="{BB962C8B-B14F-4D97-AF65-F5344CB8AC3E}">
        <p14:creationId xmlns="" xmlns:p14="http://schemas.microsoft.com/office/powerpoint/2010/main" val="9769516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fontScale="90000"/>
          </a:bodyPr>
          <a:lstStyle/>
          <a:p>
            <a:r>
              <a:rPr lang="en-US" sz="2400" b="1" dirty="0"/>
              <a:t>Update Query - </a:t>
            </a:r>
            <a:r>
              <a:rPr lang="en-US" sz="2400" b="1" dirty="0" smtClean="0"/>
              <a:t/>
            </a:r>
            <a:br>
              <a:rPr lang="en-US" sz="2400" b="1" dirty="0" smtClean="0"/>
            </a:br>
            <a:r>
              <a:rPr lang="en-US" sz="2400" b="1" dirty="0"/>
              <a:t/>
            </a:r>
            <a:br>
              <a:rPr lang="en-US" sz="2400" b="1" dirty="0"/>
            </a:br>
            <a:r>
              <a:rPr lang="en-US" sz="1600" dirty="0" err="1"/>
              <a:t>connection.query</a:t>
            </a:r>
            <a:r>
              <a:rPr lang="en-US" sz="1600" dirty="0"/>
              <a:t>({</a:t>
            </a:r>
            <a:br>
              <a:rPr lang="en-US" sz="1600" dirty="0"/>
            </a:br>
            <a:r>
              <a:rPr lang="en-US" sz="1600" dirty="0"/>
              <a:t>      </a:t>
            </a:r>
            <a:r>
              <a:rPr lang="en-US" sz="1600" dirty="0" err="1"/>
              <a:t>sql</a:t>
            </a:r>
            <a:r>
              <a:rPr lang="en-US" sz="1600" dirty="0"/>
              <a:t>: 'update `</a:t>
            </a:r>
            <a:r>
              <a:rPr lang="en-US" sz="1600" dirty="0" err="1"/>
              <a:t>abc</a:t>
            </a:r>
            <a:r>
              <a:rPr lang="en-US" sz="1600" dirty="0"/>
              <a:t>` set `name`= ?, mobile = ?  where `id` = ?',</a:t>
            </a:r>
            <a:br>
              <a:rPr lang="en-US" sz="1600" dirty="0"/>
            </a:br>
            <a:r>
              <a:rPr lang="en-US" sz="1600" dirty="0"/>
              <a:t>      timeout: 40000, // 40s</a:t>
            </a:r>
            <a:br>
              <a:rPr lang="en-US" sz="1600" dirty="0"/>
            </a:br>
            <a:r>
              <a:rPr lang="en-US" sz="1600" dirty="0"/>
              <a:t>      values: ['tt',7890, </a:t>
            </a:r>
            <a:r>
              <a:rPr lang="en-US" sz="1600" dirty="0" smtClean="0"/>
              <a:t>2]</a:t>
            </a:r>
            <a:r>
              <a:rPr lang="en-US" sz="1600" dirty="0"/>
              <a:t/>
            </a:r>
            <a:br>
              <a:rPr lang="en-US" sz="1600" dirty="0"/>
            </a:br>
            <a:r>
              <a:rPr lang="en-US" sz="1600" dirty="0"/>
              <a:t>    }, function (error, results, fields) {</a:t>
            </a:r>
            <a:br>
              <a:rPr lang="en-US" sz="1600" dirty="0"/>
            </a:br>
            <a:r>
              <a:rPr lang="en-US" sz="1600" dirty="0"/>
              <a:t/>
            </a:r>
            <a:br>
              <a:rPr lang="en-US" sz="1600" dirty="0"/>
            </a:br>
            <a:r>
              <a:rPr lang="en-US" sz="1600" dirty="0"/>
              <a:t>      // Handle error after the release.</a:t>
            </a:r>
            <a:br>
              <a:rPr lang="en-US" sz="1600" dirty="0"/>
            </a:br>
            <a:r>
              <a:rPr lang="en-US" sz="1600" dirty="0"/>
              <a:t>      if (error) throw error;</a:t>
            </a:r>
            <a:br>
              <a:rPr lang="en-US" sz="1600" dirty="0"/>
            </a:br>
            <a:r>
              <a:rPr lang="en-US" sz="1600" dirty="0"/>
              <a:t>      console.log(error);</a:t>
            </a:r>
            <a:br>
              <a:rPr lang="en-US" sz="1600" dirty="0"/>
            </a:br>
            <a:r>
              <a:rPr lang="en-US" sz="1600" dirty="0"/>
              <a:t>      // Don't use the connection here, it has been returned to the pool.</a:t>
            </a:r>
            <a:br>
              <a:rPr lang="en-US" sz="1600" dirty="0"/>
            </a:br>
            <a:r>
              <a:rPr lang="en-US" sz="1600" dirty="0"/>
              <a:t>    </a:t>
            </a:r>
            <a:r>
              <a:rPr lang="en-US" sz="1600" dirty="0" smtClean="0"/>
              <a:t>});</a:t>
            </a:r>
            <a:br>
              <a:rPr lang="en-US" sz="1600" dirty="0" smtClean="0"/>
            </a:br>
            <a:r>
              <a:rPr lang="en-US" sz="1600" dirty="0"/>
              <a:t/>
            </a:r>
            <a:br>
              <a:rPr lang="en-US" sz="1600" dirty="0"/>
            </a:br>
            <a:r>
              <a:rPr lang="en-US" sz="2400" b="1" dirty="0"/>
              <a:t>Delete Query - </a:t>
            </a:r>
            <a:r>
              <a:rPr lang="en-US" sz="1600" dirty="0"/>
              <a:t/>
            </a:r>
            <a:br>
              <a:rPr lang="en-US" sz="1600" dirty="0"/>
            </a:br>
            <a:r>
              <a:rPr lang="en-US" sz="1600" dirty="0"/>
              <a:t/>
            </a:r>
            <a:br>
              <a:rPr lang="en-US" sz="1600" dirty="0"/>
            </a:br>
            <a:r>
              <a:rPr lang="en-US" sz="1600" dirty="0" err="1"/>
              <a:t>connection.query</a:t>
            </a:r>
            <a:r>
              <a:rPr lang="en-US" sz="1600" dirty="0"/>
              <a:t>({</a:t>
            </a:r>
            <a:br>
              <a:rPr lang="en-US" sz="1600" dirty="0"/>
            </a:br>
            <a:r>
              <a:rPr lang="en-US" sz="1600" dirty="0"/>
              <a:t>      </a:t>
            </a:r>
            <a:r>
              <a:rPr lang="en-US" sz="1600" dirty="0" err="1"/>
              <a:t>sql</a:t>
            </a:r>
            <a:r>
              <a:rPr lang="en-US" sz="1600" dirty="0"/>
              <a:t>: 'delete from </a:t>
            </a:r>
            <a:r>
              <a:rPr lang="en-US" sz="1600" dirty="0" err="1"/>
              <a:t>abc</a:t>
            </a:r>
            <a:r>
              <a:rPr lang="en-US" sz="1600" dirty="0"/>
              <a:t>  where `id` = ?',</a:t>
            </a:r>
            <a:br>
              <a:rPr lang="en-US" sz="1600" dirty="0"/>
            </a:br>
            <a:r>
              <a:rPr lang="en-US" sz="1600" dirty="0"/>
              <a:t>      timeout: 40000, // 40s</a:t>
            </a:r>
            <a:br>
              <a:rPr lang="en-US" sz="1600" dirty="0"/>
            </a:br>
            <a:r>
              <a:rPr lang="en-US" sz="1600" dirty="0"/>
              <a:t>      values: [1]</a:t>
            </a:r>
            <a:br>
              <a:rPr lang="en-US" sz="1600" dirty="0"/>
            </a:br>
            <a:r>
              <a:rPr lang="en-US" sz="1600" dirty="0"/>
              <a:t>    }, function (error, results, fields) {</a:t>
            </a:r>
            <a:br>
              <a:rPr lang="en-US" sz="1600" dirty="0"/>
            </a:br>
            <a:r>
              <a:rPr lang="en-US" sz="1600" dirty="0"/>
              <a:t/>
            </a:r>
            <a:br>
              <a:rPr lang="en-US" sz="1600" dirty="0"/>
            </a:br>
            <a:r>
              <a:rPr lang="en-US" sz="1600" dirty="0"/>
              <a:t>      // Handle error after the release.</a:t>
            </a:r>
            <a:br>
              <a:rPr lang="en-US" sz="1600" dirty="0"/>
            </a:br>
            <a:r>
              <a:rPr lang="en-US" sz="1600" dirty="0"/>
              <a:t>      if (error) throw error;</a:t>
            </a:r>
            <a:br>
              <a:rPr lang="en-US" sz="1600" dirty="0"/>
            </a:br>
            <a:r>
              <a:rPr lang="en-US" sz="1600" dirty="0"/>
              <a:t>      console.log(error);</a:t>
            </a:r>
            <a:br>
              <a:rPr lang="en-US" sz="1600" dirty="0"/>
            </a:br>
            <a:r>
              <a:rPr lang="en-US" sz="1600" dirty="0"/>
              <a:t>      // Don't use the connection here, it has been returned to the pool.</a:t>
            </a:r>
            <a:br>
              <a:rPr lang="en-US" sz="1600" dirty="0"/>
            </a:br>
            <a:r>
              <a:rPr lang="en-US" sz="1600" dirty="0"/>
              <a:t>    });</a:t>
            </a:r>
            <a:br>
              <a:rPr lang="en-US" sz="1600" dirty="0"/>
            </a:br>
            <a:endParaRPr lang="en-US" sz="1600" dirty="0">
              <a:latin typeface="+mn-lt"/>
            </a:endParaRPr>
          </a:p>
        </p:txBody>
      </p:sp>
    </p:spTree>
    <p:extLst>
      <p:ext uri="{BB962C8B-B14F-4D97-AF65-F5344CB8AC3E}">
        <p14:creationId xmlns="" xmlns:p14="http://schemas.microsoft.com/office/powerpoint/2010/main" val="42498637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1" y="375516"/>
            <a:ext cx="5918662" cy="5942157"/>
          </a:xfrm>
        </p:spPr>
        <p:txBody>
          <a:bodyPr>
            <a:normAutofit fontScale="90000"/>
          </a:bodyPr>
          <a:lstStyle/>
          <a:p>
            <a:r>
              <a:rPr lang="en-US" sz="2400" b="1" dirty="0" smtClean="0"/>
              <a:t>File upload by </a:t>
            </a:r>
            <a:r>
              <a:rPr lang="en-US" sz="2400" b="1" dirty="0" err="1" smtClean="0"/>
              <a:t>multer</a:t>
            </a:r>
            <a:r>
              <a:rPr lang="en-US" sz="2400" b="1" dirty="0" smtClean="0"/>
              <a:t>- </a:t>
            </a:r>
            <a:br>
              <a:rPr lang="en-US" sz="2400" b="1" dirty="0" smtClean="0"/>
            </a:br>
            <a:r>
              <a:rPr lang="en-US" sz="2400" b="1" dirty="0"/>
              <a:t/>
            </a:r>
            <a:br>
              <a:rPr lang="en-US" sz="2400" b="1" dirty="0"/>
            </a:br>
            <a:r>
              <a:rPr lang="en-US" sz="1600" dirty="0" err="1"/>
              <a:t>var</a:t>
            </a:r>
            <a:r>
              <a:rPr lang="en-US" sz="1600" dirty="0"/>
              <a:t> express = require('express')</a:t>
            </a:r>
            <a:br>
              <a:rPr lang="en-US" sz="1600" dirty="0"/>
            </a:br>
            <a:r>
              <a:rPr lang="en-US" sz="1600" dirty="0" err="1"/>
              <a:t>var</a:t>
            </a:r>
            <a:r>
              <a:rPr lang="en-US" sz="1600" dirty="0"/>
              <a:t> </a:t>
            </a:r>
            <a:r>
              <a:rPr lang="en-US" sz="1600" dirty="0" err="1"/>
              <a:t>multer</a:t>
            </a:r>
            <a:r>
              <a:rPr lang="en-US" sz="1600" dirty="0"/>
              <a:t>  = require('</a:t>
            </a:r>
            <a:r>
              <a:rPr lang="en-US" sz="1600" dirty="0" err="1"/>
              <a:t>multer</a:t>
            </a:r>
            <a:r>
              <a:rPr lang="en-US" sz="1600" dirty="0"/>
              <a:t>')</a:t>
            </a:r>
            <a:br>
              <a:rPr lang="en-US" sz="1600" dirty="0"/>
            </a:br>
            <a:r>
              <a:rPr lang="en-US" sz="1600" dirty="0" err="1"/>
              <a:t>var</a:t>
            </a:r>
            <a:r>
              <a:rPr lang="en-US" sz="1600" dirty="0"/>
              <a:t> storage = </a:t>
            </a:r>
            <a:r>
              <a:rPr lang="en-US" sz="1600" dirty="0" err="1"/>
              <a:t>multer.diskStorage</a:t>
            </a:r>
            <a:r>
              <a:rPr lang="en-US" sz="1600" dirty="0"/>
              <a:t>({</a:t>
            </a:r>
            <a:br>
              <a:rPr lang="en-US" sz="1600" dirty="0"/>
            </a:br>
            <a:r>
              <a:rPr lang="en-US" sz="1600" dirty="0"/>
              <a:t>  destination: function (</a:t>
            </a:r>
            <a:r>
              <a:rPr lang="en-US" sz="1600" dirty="0" err="1"/>
              <a:t>req</a:t>
            </a:r>
            <a:r>
              <a:rPr lang="en-US" sz="1600" dirty="0"/>
              <a:t>, file, </a:t>
            </a:r>
            <a:r>
              <a:rPr lang="en-US" sz="1600" dirty="0" err="1"/>
              <a:t>cb</a:t>
            </a:r>
            <a:r>
              <a:rPr lang="en-US" sz="1600" dirty="0"/>
              <a:t>) {</a:t>
            </a:r>
            <a:br>
              <a:rPr lang="en-US" sz="1600" dirty="0"/>
            </a:br>
            <a:r>
              <a:rPr lang="en-US" sz="1600" dirty="0"/>
              <a:t>    </a:t>
            </a:r>
            <a:r>
              <a:rPr lang="en-US" sz="1600" dirty="0" err="1"/>
              <a:t>cb</a:t>
            </a:r>
            <a:r>
              <a:rPr lang="en-US" sz="1600" dirty="0"/>
              <a:t>(null, 'uploads')</a:t>
            </a:r>
            <a:br>
              <a:rPr lang="en-US" sz="1600" dirty="0"/>
            </a:br>
            <a:r>
              <a:rPr lang="en-US" sz="1600" dirty="0"/>
              <a:t>  },</a:t>
            </a:r>
            <a:br>
              <a:rPr lang="en-US" sz="1600" dirty="0"/>
            </a:br>
            <a:r>
              <a:rPr lang="en-US" sz="1600" dirty="0"/>
              <a:t>  filename: function (</a:t>
            </a:r>
            <a:r>
              <a:rPr lang="en-US" sz="1600" dirty="0" err="1"/>
              <a:t>req</a:t>
            </a:r>
            <a:r>
              <a:rPr lang="en-US" sz="1600" dirty="0"/>
              <a:t>, file, </a:t>
            </a:r>
            <a:r>
              <a:rPr lang="en-US" sz="1600" dirty="0" err="1"/>
              <a:t>cb</a:t>
            </a:r>
            <a:r>
              <a:rPr lang="en-US" sz="1600" dirty="0"/>
              <a:t>) {</a:t>
            </a:r>
            <a:br>
              <a:rPr lang="en-US" sz="1600" dirty="0"/>
            </a:br>
            <a:r>
              <a:rPr lang="en-US" sz="1600" dirty="0"/>
              <a:t>    </a:t>
            </a:r>
            <a:r>
              <a:rPr lang="en-US" sz="1600" dirty="0" err="1"/>
              <a:t>cb</a:t>
            </a:r>
            <a:r>
              <a:rPr lang="en-US" sz="1600" dirty="0"/>
              <a:t>(null, </a:t>
            </a:r>
            <a:r>
              <a:rPr lang="en-US" sz="1600" dirty="0" err="1"/>
              <a:t>Date.now</a:t>
            </a:r>
            <a:r>
              <a:rPr lang="en-US" sz="1600" dirty="0"/>
              <a:t>() + '-' + </a:t>
            </a:r>
            <a:r>
              <a:rPr lang="en-US" sz="1600" dirty="0" err="1"/>
              <a:t>file.originalname</a:t>
            </a:r>
            <a:r>
              <a:rPr lang="en-US" sz="1600" dirty="0"/>
              <a:t>)</a:t>
            </a:r>
            <a:br>
              <a:rPr lang="en-US" sz="1600" dirty="0"/>
            </a:br>
            <a:r>
              <a:rPr lang="en-US" sz="1600" dirty="0"/>
              <a:t>  }</a:t>
            </a:r>
            <a:br>
              <a:rPr lang="en-US" sz="1600" dirty="0"/>
            </a:br>
            <a:r>
              <a:rPr lang="en-US" sz="1600" dirty="0"/>
              <a:t>})</a:t>
            </a:r>
            <a:br>
              <a:rPr lang="en-US" sz="1600" dirty="0"/>
            </a:br>
            <a:r>
              <a:rPr lang="en-US" sz="1600" dirty="0"/>
              <a:t> </a:t>
            </a:r>
            <a:br>
              <a:rPr lang="en-US" sz="1600" dirty="0"/>
            </a:br>
            <a:r>
              <a:rPr lang="en-US" sz="1600" dirty="0" err="1"/>
              <a:t>var</a:t>
            </a:r>
            <a:r>
              <a:rPr lang="en-US" sz="1600" dirty="0"/>
              <a:t> upload = </a:t>
            </a:r>
            <a:r>
              <a:rPr lang="en-US" sz="1600" dirty="0" err="1"/>
              <a:t>multer</a:t>
            </a:r>
            <a:r>
              <a:rPr lang="en-US" sz="1600" dirty="0"/>
              <a:t>({ storage: storage })</a:t>
            </a:r>
            <a:br>
              <a:rPr lang="en-US" sz="1600" dirty="0"/>
            </a:br>
            <a:r>
              <a:rPr lang="en-US" sz="1600" dirty="0"/>
              <a:t/>
            </a:r>
            <a:br>
              <a:rPr lang="en-US" sz="1600" dirty="0"/>
            </a:br>
            <a:r>
              <a:rPr lang="en-US" sz="1600" dirty="0" err="1"/>
              <a:t>var</a:t>
            </a:r>
            <a:r>
              <a:rPr lang="en-US" sz="1600" dirty="0"/>
              <a:t> app = express()</a:t>
            </a:r>
            <a:br>
              <a:rPr lang="en-US" sz="1600" dirty="0"/>
            </a:br>
            <a:r>
              <a:rPr lang="en-US" sz="1600" dirty="0"/>
              <a:t/>
            </a:r>
            <a:br>
              <a:rPr lang="en-US" sz="1600" dirty="0"/>
            </a:br>
            <a:r>
              <a:rPr lang="en-US" sz="1600" dirty="0" err="1"/>
              <a:t>app.post</a:t>
            </a:r>
            <a:r>
              <a:rPr lang="en-US" sz="1600" dirty="0"/>
              <a:t>('/profile', </a:t>
            </a:r>
            <a:r>
              <a:rPr lang="en-US" sz="1600" dirty="0" err="1"/>
              <a:t>upload.single</a:t>
            </a:r>
            <a:r>
              <a:rPr lang="en-US" sz="1600" dirty="0"/>
              <a:t>('avatar'), function (</a:t>
            </a:r>
            <a:r>
              <a:rPr lang="en-US" sz="1600" dirty="0" err="1"/>
              <a:t>req</a:t>
            </a:r>
            <a:r>
              <a:rPr lang="en-US" sz="1600" dirty="0"/>
              <a:t>, res, next) {</a:t>
            </a:r>
            <a:br>
              <a:rPr lang="en-US" sz="1600" dirty="0"/>
            </a:br>
            <a:r>
              <a:rPr lang="en-US" sz="1600" dirty="0"/>
              <a:t>  // </a:t>
            </a:r>
            <a:r>
              <a:rPr lang="en-US" sz="1600" dirty="0" err="1"/>
              <a:t>req.file</a:t>
            </a:r>
            <a:r>
              <a:rPr lang="en-US" sz="1600" dirty="0"/>
              <a:t> is the `avatar` file</a:t>
            </a:r>
            <a:br>
              <a:rPr lang="en-US" sz="1600" dirty="0"/>
            </a:br>
            <a:r>
              <a:rPr lang="en-US" sz="1600" dirty="0"/>
              <a:t>  // </a:t>
            </a:r>
            <a:r>
              <a:rPr lang="en-US" sz="1600" dirty="0" err="1"/>
              <a:t>req.body</a:t>
            </a:r>
            <a:r>
              <a:rPr lang="en-US" sz="1600" dirty="0"/>
              <a:t> will hold the text fields, if there were any</a:t>
            </a:r>
            <a:br>
              <a:rPr lang="en-US" sz="1600" dirty="0"/>
            </a:br>
            <a:r>
              <a:rPr lang="en-US" sz="1600" dirty="0"/>
              <a:t>  console.log(</a:t>
            </a:r>
            <a:r>
              <a:rPr lang="en-US" sz="1600" dirty="0" err="1"/>
              <a:t>req.file.filename</a:t>
            </a:r>
            <a:r>
              <a:rPr lang="en-US" sz="1600" dirty="0"/>
              <a:t>);</a:t>
            </a:r>
            <a:br>
              <a:rPr lang="en-US" sz="1600" dirty="0"/>
            </a:br>
            <a:r>
              <a:rPr lang="en-US" sz="1600" dirty="0"/>
              <a:t>   </a:t>
            </a:r>
            <a:r>
              <a:rPr lang="en-US" sz="1600" dirty="0" err="1"/>
              <a:t>res.send</a:t>
            </a:r>
            <a:r>
              <a:rPr lang="en-US" sz="1600" dirty="0"/>
              <a:t>('</a:t>
            </a:r>
            <a:r>
              <a:rPr lang="en-US" sz="1600" dirty="0" err="1"/>
              <a:t>fileuploaded</a:t>
            </a:r>
            <a:r>
              <a:rPr lang="en-US" sz="1600" dirty="0"/>
              <a:t>')</a:t>
            </a:r>
            <a:br>
              <a:rPr lang="en-US" sz="1600" dirty="0"/>
            </a:br>
            <a:r>
              <a:rPr lang="en-US" sz="1600" dirty="0"/>
              <a:t>})</a:t>
            </a:r>
            <a:br>
              <a:rPr lang="en-US" sz="1600" dirty="0"/>
            </a:br>
            <a:r>
              <a:rPr lang="en-US" sz="1600" dirty="0"/>
              <a:t/>
            </a:r>
            <a:br>
              <a:rPr lang="en-US" sz="1600" dirty="0"/>
            </a:br>
            <a:r>
              <a:rPr lang="en-US" sz="1600" dirty="0" err="1"/>
              <a:t>app.post</a:t>
            </a:r>
            <a:r>
              <a:rPr lang="en-US" sz="1600" dirty="0"/>
              <a:t>('/photos/upload', </a:t>
            </a:r>
            <a:r>
              <a:rPr lang="en-US" sz="1600" dirty="0" err="1"/>
              <a:t>upload.array</a:t>
            </a:r>
            <a:r>
              <a:rPr lang="en-US" sz="1600" dirty="0"/>
              <a:t>('photos', 12), function (</a:t>
            </a:r>
            <a:r>
              <a:rPr lang="en-US" sz="1600" dirty="0" err="1"/>
              <a:t>req</a:t>
            </a:r>
            <a:r>
              <a:rPr lang="en-US" sz="1600" dirty="0"/>
              <a:t>, res, next) {</a:t>
            </a:r>
            <a:br>
              <a:rPr lang="en-US" sz="1600" dirty="0"/>
            </a:br>
            <a:r>
              <a:rPr lang="en-US" sz="1600" dirty="0"/>
              <a:t>  // </a:t>
            </a:r>
            <a:r>
              <a:rPr lang="en-US" sz="1600" dirty="0" err="1"/>
              <a:t>req.files</a:t>
            </a:r>
            <a:r>
              <a:rPr lang="en-US" sz="1600" dirty="0"/>
              <a:t> is array of `photos` files</a:t>
            </a:r>
            <a:br>
              <a:rPr lang="en-US" sz="1600" dirty="0"/>
            </a:br>
            <a:r>
              <a:rPr lang="en-US" sz="1600" dirty="0"/>
              <a:t>  // </a:t>
            </a:r>
            <a:r>
              <a:rPr lang="en-US" sz="1600" dirty="0" err="1"/>
              <a:t>req.body</a:t>
            </a:r>
            <a:r>
              <a:rPr lang="en-US" sz="1600" dirty="0"/>
              <a:t> will contain the text fields, if there were any</a:t>
            </a:r>
            <a:br>
              <a:rPr lang="en-US" sz="1600" dirty="0"/>
            </a:br>
            <a:r>
              <a:rPr lang="en-US" sz="1600" dirty="0"/>
              <a:t>  console.log(</a:t>
            </a:r>
            <a:r>
              <a:rPr lang="en-US" sz="1600" dirty="0" err="1"/>
              <a:t>req.files</a:t>
            </a:r>
            <a:r>
              <a:rPr lang="en-US" sz="1600" dirty="0"/>
              <a:t>);</a:t>
            </a:r>
            <a:br>
              <a:rPr lang="en-US" sz="1600" dirty="0"/>
            </a:br>
            <a:r>
              <a:rPr lang="en-US" sz="1600" dirty="0"/>
              <a:t>   </a:t>
            </a:r>
            <a:r>
              <a:rPr lang="en-US" sz="1600" dirty="0" err="1"/>
              <a:t>res.send</a:t>
            </a:r>
            <a:r>
              <a:rPr lang="en-US" sz="1600" dirty="0"/>
              <a:t>('</a:t>
            </a:r>
            <a:r>
              <a:rPr lang="en-US" sz="1600" dirty="0" err="1"/>
              <a:t>fileuploaded</a:t>
            </a:r>
            <a:r>
              <a:rPr lang="en-US" sz="1600" dirty="0"/>
              <a:t>')</a:t>
            </a:r>
            <a:br>
              <a:rPr lang="en-US" sz="1600" dirty="0"/>
            </a:br>
            <a:r>
              <a:rPr lang="en-US" sz="1600" dirty="0"/>
              <a:t>})</a:t>
            </a:r>
            <a:endParaRPr lang="en-US" sz="1600" dirty="0">
              <a:latin typeface="+mn-lt"/>
            </a:endParaRPr>
          </a:p>
        </p:txBody>
      </p:sp>
    </p:spTree>
    <p:extLst>
      <p:ext uri="{BB962C8B-B14F-4D97-AF65-F5344CB8AC3E}">
        <p14:creationId xmlns="" xmlns:p14="http://schemas.microsoft.com/office/powerpoint/2010/main" val="2197252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1" y="375517"/>
            <a:ext cx="5918662" cy="1526020"/>
          </a:xfrm>
        </p:spPr>
        <p:txBody>
          <a:bodyPr>
            <a:normAutofit fontScale="90000"/>
          </a:bodyPr>
          <a:lstStyle/>
          <a:p>
            <a:r>
              <a:rPr lang="en-US" sz="2400" b="1" dirty="0" smtClean="0"/>
              <a:t/>
            </a:r>
            <a:br>
              <a:rPr lang="en-US" sz="2400" b="1" dirty="0" smtClean="0"/>
            </a:br>
            <a:r>
              <a:rPr lang="en-US" sz="2400" b="1" dirty="0" smtClean="0"/>
              <a:t/>
            </a:r>
            <a:br>
              <a:rPr lang="en-US" sz="2400" b="1" dirty="0" smtClean="0"/>
            </a:br>
            <a:r>
              <a:rPr lang="en-US" sz="1600" dirty="0" err="1"/>
              <a:t>var</a:t>
            </a:r>
            <a:r>
              <a:rPr lang="en-US" sz="1600" dirty="0"/>
              <a:t> server = </a:t>
            </a:r>
            <a:r>
              <a:rPr lang="en-US" sz="1600" dirty="0" err="1"/>
              <a:t>app.listen</a:t>
            </a:r>
            <a:r>
              <a:rPr lang="en-US" sz="1600" dirty="0"/>
              <a:t>(8081, function () {</a:t>
            </a:r>
            <a:br>
              <a:rPr lang="en-US" sz="1600" dirty="0"/>
            </a:br>
            <a:r>
              <a:rPr lang="en-US" sz="1600" dirty="0"/>
              <a:t>   </a:t>
            </a:r>
            <a:r>
              <a:rPr lang="en-US" sz="1600" dirty="0" err="1"/>
              <a:t>var</a:t>
            </a:r>
            <a:r>
              <a:rPr lang="en-US" sz="1600" dirty="0"/>
              <a:t> host = </a:t>
            </a:r>
            <a:r>
              <a:rPr lang="en-US" sz="1600" dirty="0" err="1"/>
              <a:t>server.address</a:t>
            </a:r>
            <a:r>
              <a:rPr lang="en-US" sz="1600" dirty="0"/>
              <a:t>().address</a:t>
            </a:r>
            <a:br>
              <a:rPr lang="en-US" sz="1600" dirty="0"/>
            </a:br>
            <a:r>
              <a:rPr lang="en-US" sz="1600" dirty="0"/>
              <a:t>   </a:t>
            </a:r>
            <a:r>
              <a:rPr lang="en-US" sz="1600" dirty="0" err="1"/>
              <a:t>var</a:t>
            </a:r>
            <a:r>
              <a:rPr lang="en-US" sz="1600" dirty="0"/>
              <a:t> port = </a:t>
            </a:r>
            <a:r>
              <a:rPr lang="en-US" sz="1600" dirty="0" err="1"/>
              <a:t>server.address</a:t>
            </a:r>
            <a:r>
              <a:rPr lang="en-US" sz="1600" dirty="0"/>
              <a:t>().port</a:t>
            </a:r>
            <a:br>
              <a:rPr lang="en-US" sz="1600" dirty="0"/>
            </a:br>
            <a:r>
              <a:rPr lang="en-US" sz="1600" dirty="0"/>
              <a:t>   </a:t>
            </a:r>
            <a:br>
              <a:rPr lang="en-US" sz="1600" dirty="0"/>
            </a:br>
            <a:r>
              <a:rPr lang="en-US" sz="1600" dirty="0"/>
              <a:t>   console.log("Example app listening at http://%s:%s", host, port)</a:t>
            </a:r>
            <a:br>
              <a:rPr lang="en-US" sz="1600" dirty="0"/>
            </a:br>
            <a:r>
              <a:rPr lang="en-US" sz="1600" dirty="0"/>
              <a:t>})</a:t>
            </a:r>
            <a:endParaRPr lang="en-US" sz="1600" dirty="0">
              <a:latin typeface="+mn-lt"/>
            </a:endParaRPr>
          </a:p>
        </p:txBody>
      </p:sp>
    </p:spTree>
    <p:extLst>
      <p:ext uri="{BB962C8B-B14F-4D97-AF65-F5344CB8AC3E}">
        <p14:creationId xmlns="" xmlns:p14="http://schemas.microsoft.com/office/powerpoint/2010/main" val="7766078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1" y="375516"/>
            <a:ext cx="10842170" cy="5942157"/>
          </a:xfrm>
        </p:spPr>
        <p:txBody>
          <a:bodyPr>
            <a:normAutofit fontScale="90000"/>
          </a:bodyPr>
          <a:lstStyle/>
          <a:p>
            <a:r>
              <a:rPr lang="en-US" sz="2400" b="1" dirty="0" err="1" smtClean="0"/>
              <a:t>ExpressJS</a:t>
            </a:r>
            <a:r>
              <a:rPr lang="en-US" sz="2400" b="1" dirty="0" smtClean="0"/>
              <a:t> – Cookies -</a:t>
            </a:r>
            <a:br>
              <a:rPr lang="en-US" sz="2400" b="1" dirty="0" smtClean="0"/>
            </a:br>
            <a:r>
              <a:rPr lang="en-IN" sz="1600" dirty="0" smtClean="0"/>
              <a:t/>
            </a:r>
            <a:br>
              <a:rPr lang="en-IN" sz="1600" dirty="0" smtClean="0"/>
            </a:br>
            <a:r>
              <a:rPr lang="en-IN" sz="1600" dirty="0" smtClean="0"/>
              <a:t>Cookies are simple, small files/data that are sent to client with a server request and stored on the client side. Every time the user loads the website back, this cookie is sent with the request.</a:t>
            </a:r>
            <a:br>
              <a:rPr lang="en-IN" sz="1600" dirty="0" smtClean="0"/>
            </a:br>
            <a:r>
              <a:rPr lang="en-IN" sz="1600" dirty="0" smtClean="0"/>
              <a:t/>
            </a:r>
            <a:br>
              <a:rPr lang="en-IN" sz="1600" dirty="0" smtClean="0"/>
            </a:br>
            <a:r>
              <a:rPr lang="en-IN" sz="1600" dirty="0" smtClean="0"/>
              <a:t>The following are the numerous uses of the HTTP Cookies −</a:t>
            </a:r>
            <a:br>
              <a:rPr lang="en-IN" sz="1600" dirty="0" smtClean="0"/>
            </a:br>
            <a:r>
              <a:rPr lang="en-IN" sz="1600" dirty="0" smtClean="0"/>
              <a:t/>
            </a:r>
            <a:br>
              <a:rPr lang="en-IN" sz="1600" dirty="0" smtClean="0"/>
            </a:br>
            <a:r>
              <a:rPr lang="en-IN" sz="1600" dirty="0" smtClean="0"/>
              <a:t>    Session management</a:t>
            </a:r>
            <a:br>
              <a:rPr lang="en-IN" sz="1600" dirty="0" smtClean="0"/>
            </a:br>
            <a:r>
              <a:rPr lang="en-IN" sz="1600" dirty="0" smtClean="0"/>
              <a:t>    Personalization(Recommendation systems)</a:t>
            </a:r>
            <a:br>
              <a:rPr lang="en-IN" sz="1600" dirty="0" smtClean="0"/>
            </a:br>
            <a:r>
              <a:rPr lang="en-IN" sz="1600" dirty="0" smtClean="0"/>
              <a:t>    User tracking</a:t>
            </a:r>
            <a:br>
              <a:rPr lang="en-IN" sz="1600" dirty="0" smtClean="0"/>
            </a:br>
            <a:r>
              <a:rPr lang="en-IN" sz="1600" dirty="0" smtClean="0"/>
              <a:t/>
            </a:r>
            <a:br>
              <a:rPr lang="en-IN" sz="1600" dirty="0" smtClean="0"/>
            </a:br>
            <a:r>
              <a:rPr lang="en-IN" sz="1600" dirty="0" smtClean="0"/>
              <a:t>To use cookies with Express, we need the cookie-parser middleware. To install it, use the following code −</a:t>
            </a:r>
            <a:br>
              <a:rPr lang="en-IN" sz="1600" dirty="0" smtClean="0"/>
            </a:br>
            <a:r>
              <a:rPr lang="en-IN" sz="1600" dirty="0" smtClean="0"/>
              <a:t/>
            </a:r>
            <a:br>
              <a:rPr lang="en-IN" sz="1600" dirty="0" smtClean="0"/>
            </a:br>
            <a:r>
              <a:rPr lang="en-IN" sz="1600" dirty="0" err="1" smtClean="0"/>
              <a:t>npm</a:t>
            </a:r>
            <a:r>
              <a:rPr lang="en-IN" sz="1600" dirty="0" smtClean="0"/>
              <a:t> install --save cookie-parser</a:t>
            </a:r>
            <a:br>
              <a:rPr lang="en-IN" sz="1600" dirty="0" smtClean="0"/>
            </a:br>
            <a:r>
              <a:rPr lang="en-IN" sz="1600" dirty="0" smtClean="0"/>
              <a:t/>
            </a:r>
            <a:br>
              <a:rPr lang="en-IN" sz="1600" dirty="0" smtClean="0"/>
            </a:br>
            <a:r>
              <a:rPr lang="en-IN" sz="1600" dirty="0" err="1" smtClean="0"/>
              <a:t>var</a:t>
            </a:r>
            <a:r>
              <a:rPr lang="en-IN" sz="1600" dirty="0" smtClean="0"/>
              <a:t> </a:t>
            </a:r>
            <a:r>
              <a:rPr lang="en-IN" sz="1600" dirty="0" err="1" smtClean="0"/>
              <a:t>cookieParser</a:t>
            </a:r>
            <a:r>
              <a:rPr lang="en-IN" sz="1600" dirty="0" smtClean="0"/>
              <a:t> = require('cookie-parser');</a:t>
            </a:r>
            <a:br>
              <a:rPr lang="en-IN" sz="1600" dirty="0" smtClean="0"/>
            </a:br>
            <a:r>
              <a:rPr lang="en-IN" sz="1600" dirty="0" err="1" smtClean="0"/>
              <a:t>app.use</a:t>
            </a:r>
            <a:r>
              <a:rPr lang="en-IN" sz="1600" dirty="0" smtClean="0"/>
              <a:t>(</a:t>
            </a:r>
            <a:r>
              <a:rPr lang="en-IN" sz="1600" dirty="0" err="1" smtClean="0"/>
              <a:t>cookieParser</a:t>
            </a:r>
            <a:r>
              <a:rPr lang="en-IN" sz="1600" dirty="0" smtClean="0"/>
              <a:t>());</a:t>
            </a:r>
            <a:br>
              <a:rPr lang="en-IN" sz="1600" dirty="0" smtClean="0"/>
            </a:br>
            <a:r>
              <a:rPr lang="en-IN" sz="1600" dirty="0" smtClean="0"/>
              <a:t/>
            </a:r>
            <a:br>
              <a:rPr lang="en-IN" sz="1600" dirty="0" smtClean="0"/>
            </a:br>
            <a:r>
              <a:rPr lang="en-IN" sz="1600" b="1" dirty="0" smtClean="0"/>
              <a:t>set cookie – </a:t>
            </a:r>
            <a:br>
              <a:rPr lang="en-IN" sz="1600" b="1" dirty="0" smtClean="0"/>
            </a:br>
            <a:r>
              <a:rPr lang="en-IN" sz="1600" b="1" dirty="0" smtClean="0"/>
              <a:t/>
            </a:r>
            <a:br>
              <a:rPr lang="en-IN" sz="1600" b="1" dirty="0" smtClean="0"/>
            </a:br>
            <a:r>
              <a:rPr lang="en-IN" sz="1600" dirty="0" err="1" smtClean="0"/>
              <a:t>res.cookie</a:t>
            </a:r>
            <a:r>
              <a:rPr lang="en-IN" sz="1600" dirty="0" smtClean="0"/>
              <a:t>('name', 'express');</a:t>
            </a:r>
            <a:br>
              <a:rPr lang="en-IN" sz="1600" dirty="0" smtClean="0"/>
            </a:br>
            <a:r>
              <a:rPr lang="en-IN" sz="1600" dirty="0" smtClean="0"/>
              <a:t/>
            </a:r>
            <a:br>
              <a:rPr lang="en-IN" sz="1600" dirty="0" smtClean="0"/>
            </a:br>
            <a:r>
              <a:rPr lang="en-IN" sz="1600" dirty="0" err="1" smtClean="0"/>
              <a:t>res.cookie</a:t>
            </a:r>
            <a:r>
              <a:rPr lang="en-IN" sz="1600" dirty="0" smtClean="0"/>
              <a:t>('name11', 'value', {expire: 360000 + </a:t>
            </a:r>
            <a:r>
              <a:rPr lang="en-IN" sz="1600" dirty="0" err="1" smtClean="0"/>
              <a:t>Date.now</a:t>
            </a:r>
            <a:r>
              <a:rPr lang="en-IN" sz="1600" dirty="0" smtClean="0"/>
              <a:t>()}); </a:t>
            </a:r>
            <a:br>
              <a:rPr lang="en-IN" sz="1600" dirty="0" smtClean="0"/>
            </a:br>
            <a:r>
              <a:rPr lang="en-IN" sz="1600" dirty="0" smtClean="0"/>
              <a:t/>
            </a:r>
            <a:br>
              <a:rPr lang="en-IN" sz="1600" dirty="0" smtClean="0"/>
            </a:br>
            <a:r>
              <a:rPr lang="en-IN" sz="1600" dirty="0" err="1" smtClean="0"/>
              <a:t>res.cookie</a:t>
            </a:r>
            <a:r>
              <a:rPr lang="en-IN" sz="1600" dirty="0" smtClean="0"/>
              <a:t>('name222', 'value', {</a:t>
            </a:r>
            <a:r>
              <a:rPr lang="en-IN" sz="1600" dirty="0" err="1" smtClean="0"/>
              <a:t>maxAge</a:t>
            </a:r>
            <a:r>
              <a:rPr lang="en-IN" sz="1600" dirty="0" smtClean="0"/>
              <a:t>: 360000});</a:t>
            </a:r>
            <a:br>
              <a:rPr lang="en-IN" sz="1600" dirty="0" smtClean="0"/>
            </a:br>
            <a:r>
              <a:rPr lang="en-IN" sz="1600" dirty="0" smtClean="0"/>
              <a:t/>
            </a:r>
            <a:br>
              <a:rPr lang="en-IN" sz="1600" dirty="0" smtClean="0"/>
            </a:br>
            <a:r>
              <a:rPr lang="en-IN" sz="1600" b="1" dirty="0" smtClean="0"/>
              <a:t>delete cookies – </a:t>
            </a:r>
            <a:br>
              <a:rPr lang="en-IN" sz="1600" b="1" dirty="0" smtClean="0"/>
            </a:br>
            <a:r>
              <a:rPr lang="en-IN" sz="1600" b="1" dirty="0" smtClean="0"/>
              <a:t/>
            </a:r>
            <a:br>
              <a:rPr lang="en-IN" sz="1600" b="1" dirty="0" smtClean="0"/>
            </a:br>
            <a:r>
              <a:rPr lang="en-IN" sz="1600" dirty="0" err="1" smtClean="0"/>
              <a:t>res.clearCookie</a:t>
            </a:r>
            <a:r>
              <a:rPr lang="en-IN" sz="1600" dirty="0" smtClean="0"/>
              <a:t>('name');</a:t>
            </a:r>
            <a:endParaRPr lang="en-US" sz="1600" dirty="0" err="1" smtClean="0"/>
          </a:p>
        </p:txBody>
      </p:sp>
    </p:spTree>
    <p:extLst>
      <p:ext uri="{BB962C8B-B14F-4D97-AF65-F5344CB8AC3E}">
        <p14:creationId xmlns="" xmlns:p14="http://schemas.microsoft.com/office/powerpoint/2010/main" val="2197252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1670454"/>
          </a:xfrm>
        </p:spPr>
        <p:txBody>
          <a:bodyPr>
            <a:normAutofit/>
          </a:bodyPr>
          <a:lstStyle/>
          <a:p>
            <a:r>
              <a:rPr lang="en-US" sz="1600" dirty="0" smtClean="0">
                <a:latin typeface="+mn-lt"/>
              </a:rPr>
              <a:t/>
            </a:r>
            <a:br>
              <a:rPr lang="en-US" sz="1600" dirty="0" smtClean="0">
                <a:latin typeface="+mn-lt"/>
              </a:rPr>
            </a:br>
            <a:r>
              <a:rPr lang="en-US" sz="1600" dirty="0">
                <a:latin typeface="+mn-lt"/>
              </a:rPr>
              <a:t/>
            </a:r>
            <a:br>
              <a:rPr lang="en-US" sz="1600" dirty="0">
                <a:latin typeface="+mn-lt"/>
              </a:rPr>
            </a:br>
            <a:endParaRPr lang="en-US" sz="1600" dirty="0">
              <a:latin typeface="+mn-lt"/>
            </a:endParaRPr>
          </a:p>
        </p:txBody>
      </p:sp>
      <p:graphicFrame>
        <p:nvGraphicFramePr>
          <p:cNvPr id="5" name="Table 4"/>
          <p:cNvGraphicFramePr>
            <a:graphicFrameLocks noGrp="1"/>
          </p:cNvGraphicFramePr>
          <p:nvPr>
            <p:extLst>
              <p:ext uri="{D42A27DB-BD31-4B8C-83A1-F6EECF244321}">
                <p14:modId xmlns="" xmlns:p14="http://schemas.microsoft.com/office/powerpoint/2010/main" val="2512639348"/>
              </p:ext>
            </p:extLst>
          </p:nvPr>
        </p:nvGraphicFramePr>
        <p:xfrm>
          <a:off x="777239" y="1245873"/>
          <a:ext cx="8526782" cy="1989610"/>
        </p:xfrm>
        <a:graphic>
          <a:graphicData uri="http://schemas.openxmlformats.org/drawingml/2006/table">
            <a:tbl>
              <a:tblPr/>
              <a:tblGrid>
                <a:gridCol w="4263391"/>
                <a:gridCol w="4263391"/>
              </a:tblGrid>
              <a:tr h="315541">
                <a:tc>
                  <a:txBody>
                    <a:bodyPr/>
                    <a:lstStyle/>
                    <a:p>
                      <a:r>
                        <a:rPr lang="en-US" sz="1700" dirty="0"/>
                        <a:t>Commands</a:t>
                      </a:r>
                    </a:p>
                  </a:txBody>
                  <a:tcPr marL="87027" marR="87027" marT="43513" marB="43513" anchor="ctr">
                    <a:lnL>
                      <a:noFill/>
                    </a:lnL>
                    <a:lnR>
                      <a:noFill/>
                    </a:lnR>
                    <a:lnT>
                      <a:noFill/>
                    </a:lnT>
                    <a:lnB>
                      <a:noFill/>
                    </a:lnB>
                  </a:tcPr>
                </a:tc>
                <a:tc>
                  <a:txBody>
                    <a:bodyPr/>
                    <a:lstStyle/>
                    <a:p>
                      <a:r>
                        <a:rPr lang="en-US" sz="1700" dirty="0"/>
                        <a:t>Description</a:t>
                      </a:r>
                    </a:p>
                  </a:txBody>
                  <a:tcPr marL="87027" marR="87027" marT="43513" marB="43513" anchor="ctr">
                    <a:lnL>
                      <a:noFill/>
                    </a:lnL>
                    <a:lnR>
                      <a:noFill/>
                    </a:lnR>
                    <a:lnT>
                      <a:noFill/>
                    </a:lnT>
                    <a:lnB>
                      <a:noFill/>
                    </a:lnB>
                  </a:tcPr>
                </a:tc>
              </a:tr>
              <a:tr h="315541">
                <a:tc>
                  <a:txBody>
                    <a:bodyPr/>
                    <a:lstStyle/>
                    <a:p>
                      <a:r>
                        <a:rPr lang="en-US" sz="1700" dirty="0"/>
                        <a:t>ctrl + c</a:t>
                      </a:r>
                    </a:p>
                  </a:txBody>
                  <a:tcPr marL="87027" marR="87027" marT="43513" marB="43513" anchor="ctr">
                    <a:lnL>
                      <a:noFill/>
                    </a:lnL>
                    <a:lnR>
                      <a:noFill/>
                    </a:lnR>
                    <a:lnT>
                      <a:noFill/>
                    </a:lnT>
                    <a:lnB>
                      <a:noFill/>
                    </a:lnB>
                  </a:tcPr>
                </a:tc>
                <a:tc>
                  <a:txBody>
                    <a:bodyPr/>
                    <a:lstStyle/>
                    <a:p>
                      <a:r>
                        <a:rPr lang="en-US" sz="1700"/>
                        <a:t>It is used to terminate the current command.</a:t>
                      </a:r>
                    </a:p>
                  </a:txBody>
                  <a:tcPr marL="87027" marR="87027" marT="43513" marB="43513" anchor="ctr">
                    <a:lnL>
                      <a:noFill/>
                    </a:lnL>
                    <a:lnR>
                      <a:noFill/>
                    </a:lnR>
                    <a:lnT>
                      <a:noFill/>
                    </a:lnT>
                    <a:lnB>
                      <a:noFill/>
                    </a:lnB>
                  </a:tcPr>
                </a:tc>
              </a:tr>
              <a:tr h="315541">
                <a:tc>
                  <a:txBody>
                    <a:bodyPr/>
                    <a:lstStyle/>
                    <a:p>
                      <a:r>
                        <a:rPr lang="en-US" sz="1700" dirty="0"/>
                        <a:t>ctrl + c twice</a:t>
                      </a:r>
                    </a:p>
                  </a:txBody>
                  <a:tcPr marL="87027" marR="87027" marT="43513" marB="43513" anchor="ctr">
                    <a:lnL>
                      <a:noFill/>
                    </a:lnL>
                    <a:lnR>
                      <a:noFill/>
                    </a:lnR>
                    <a:lnT>
                      <a:noFill/>
                    </a:lnT>
                    <a:lnB>
                      <a:noFill/>
                    </a:lnB>
                  </a:tcPr>
                </a:tc>
                <a:tc>
                  <a:txBody>
                    <a:bodyPr/>
                    <a:lstStyle/>
                    <a:p>
                      <a:r>
                        <a:rPr lang="en-US" sz="1700"/>
                        <a:t>It terminates the node repl.</a:t>
                      </a:r>
                    </a:p>
                  </a:txBody>
                  <a:tcPr marL="87027" marR="87027" marT="43513" marB="43513" anchor="ctr">
                    <a:lnL>
                      <a:noFill/>
                    </a:lnL>
                    <a:lnR>
                      <a:noFill/>
                    </a:lnR>
                    <a:lnT>
                      <a:noFill/>
                    </a:lnT>
                    <a:lnB>
                      <a:noFill/>
                    </a:lnB>
                  </a:tcPr>
                </a:tc>
              </a:tr>
              <a:tr h="315541">
                <a:tc>
                  <a:txBody>
                    <a:bodyPr/>
                    <a:lstStyle/>
                    <a:p>
                      <a:r>
                        <a:rPr lang="en-US" sz="1700"/>
                        <a:t>ctrl + d</a:t>
                      </a:r>
                    </a:p>
                  </a:txBody>
                  <a:tcPr marL="87027" marR="87027" marT="43513" marB="43513" anchor="ctr">
                    <a:lnL>
                      <a:noFill/>
                    </a:lnL>
                    <a:lnR>
                      <a:noFill/>
                    </a:lnR>
                    <a:lnT>
                      <a:noFill/>
                    </a:lnT>
                    <a:lnB>
                      <a:noFill/>
                    </a:lnB>
                  </a:tcPr>
                </a:tc>
                <a:tc>
                  <a:txBody>
                    <a:bodyPr/>
                    <a:lstStyle/>
                    <a:p>
                      <a:r>
                        <a:rPr lang="en-US" sz="1700"/>
                        <a:t>It terminates the node repl.</a:t>
                      </a:r>
                    </a:p>
                  </a:txBody>
                  <a:tcPr marL="87027" marR="87027" marT="43513" marB="43513" anchor="ctr">
                    <a:lnL>
                      <a:noFill/>
                    </a:lnL>
                    <a:lnR>
                      <a:noFill/>
                    </a:lnR>
                    <a:lnT>
                      <a:noFill/>
                    </a:lnT>
                    <a:lnB>
                      <a:noFill/>
                    </a:lnB>
                  </a:tcPr>
                </a:tc>
              </a:tr>
              <a:tr h="551741">
                <a:tc>
                  <a:txBody>
                    <a:bodyPr/>
                    <a:lstStyle/>
                    <a:p>
                      <a:r>
                        <a:rPr lang="en-US" sz="1700" dirty="0"/>
                        <a:t>up/down keys</a:t>
                      </a:r>
                    </a:p>
                  </a:txBody>
                  <a:tcPr marL="87027" marR="87027" marT="43513" marB="43513" anchor="ctr">
                    <a:lnL>
                      <a:noFill/>
                    </a:lnL>
                    <a:lnR>
                      <a:noFill/>
                    </a:lnR>
                    <a:lnT>
                      <a:noFill/>
                    </a:lnT>
                    <a:lnB>
                      <a:noFill/>
                    </a:lnB>
                  </a:tcPr>
                </a:tc>
                <a:tc>
                  <a:txBody>
                    <a:bodyPr/>
                    <a:lstStyle/>
                    <a:p>
                      <a:r>
                        <a:rPr lang="en-US" sz="1700" dirty="0"/>
                        <a:t>It is used to see command history and modify previous commands.</a:t>
                      </a:r>
                    </a:p>
                  </a:txBody>
                  <a:tcPr marL="87027" marR="87027" marT="43513" marB="43513" anchor="ctr">
                    <a:lnL>
                      <a:noFill/>
                    </a:lnL>
                    <a:lnR>
                      <a:noFill/>
                    </a:lnR>
                    <a:lnT>
                      <a:noFill/>
                    </a:lnT>
                    <a:lnB>
                      <a:noFill/>
                    </a:lnB>
                  </a:tcPr>
                </a:tc>
              </a:tr>
            </a:tbl>
          </a:graphicData>
        </a:graphic>
      </p:graphicFrame>
      <p:sp>
        <p:nvSpPr>
          <p:cNvPr id="6" name="Rectangle 5"/>
          <p:cNvSpPr/>
          <p:nvPr/>
        </p:nvSpPr>
        <p:spPr>
          <a:xfrm>
            <a:off x="777239" y="626029"/>
            <a:ext cx="2688557" cy="369332"/>
          </a:xfrm>
          <a:prstGeom prst="rect">
            <a:avLst/>
          </a:prstGeom>
        </p:spPr>
        <p:txBody>
          <a:bodyPr wrap="none">
            <a:spAutoFit/>
          </a:bodyPr>
          <a:lstStyle/>
          <a:p>
            <a:r>
              <a:rPr lang="en-US" dirty="0" smtClean="0"/>
              <a:t>Node.js REPL Commands - </a:t>
            </a:r>
            <a:endParaRPr lang="en-US" dirty="0"/>
          </a:p>
        </p:txBody>
      </p:sp>
    </p:spTree>
    <p:extLst>
      <p:ext uri="{BB962C8B-B14F-4D97-AF65-F5344CB8AC3E}">
        <p14:creationId xmlns="" xmlns:p14="http://schemas.microsoft.com/office/powerpoint/2010/main" val="689265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1" y="375516"/>
            <a:ext cx="10842170" cy="5942157"/>
          </a:xfrm>
        </p:spPr>
        <p:txBody>
          <a:bodyPr>
            <a:normAutofit fontScale="90000"/>
          </a:bodyPr>
          <a:lstStyle/>
          <a:p>
            <a:r>
              <a:rPr lang="en-US" sz="2400" b="1" dirty="0" smtClean="0"/>
              <a:t>Session Management – </a:t>
            </a:r>
            <a:br>
              <a:rPr lang="en-US" sz="2400" b="1" dirty="0" smtClean="0"/>
            </a:br>
            <a:r>
              <a:rPr lang="en-US" sz="2400" b="1" dirty="0" smtClean="0"/>
              <a:t/>
            </a:r>
            <a:br>
              <a:rPr lang="en-US" sz="2400" b="1" dirty="0" smtClean="0"/>
            </a:br>
            <a:r>
              <a:rPr lang="en-IN" sz="1600" dirty="0" smtClean="0"/>
              <a:t>A session is a way to store information (in variables) to be used across multiple pages. Unlike a cookie, the information is not stored on the users computer.</a:t>
            </a:r>
            <a:br>
              <a:rPr lang="en-IN" sz="1600" dirty="0" smtClean="0"/>
            </a:br>
            <a:r>
              <a:rPr lang="en-IN" sz="1600" dirty="0" smtClean="0"/>
              <a:t>The following are the numerous uses of the HTTP Cookies −</a:t>
            </a:r>
            <a:br>
              <a:rPr lang="en-IN" sz="1600" dirty="0" smtClean="0"/>
            </a:br>
            <a:r>
              <a:rPr lang="en-IN" sz="1600" dirty="0" smtClean="0"/>
              <a:t/>
            </a:r>
            <a:br>
              <a:rPr lang="en-IN" sz="1600" dirty="0" smtClean="0"/>
            </a:br>
            <a:r>
              <a:rPr lang="en-IN" sz="1600" dirty="0" smtClean="0"/>
              <a:t>    Session management</a:t>
            </a:r>
            <a:br>
              <a:rPr lang="en-IN" sz="1600" dirty="0" smtClean="0"/>
            </a:br>
            <a:r>
              <a:rPr lang="en-IN" sz="1600" dirty="0" smtClean="0"/>
              <a:t>    Personalization(Recommendation systems)</a:t>
            </a:r>
            <a:br>
              <a:rPr lang="en-IN" sz="1600" dirty="0" smtClean="0"/>
            </a:br>
            <a:r>
              <a:rPr lang="en-IN" sz="1600" dirty="0" smtClean="0"/>
              <a:t>    User tracking</a:t>
            </a:r>
            <a:br>
              <a:rPr lang="en-IN" sz="1600" dirty="0" smtClean="0"/>
            </a:br>
            <a:r>
              <a:rPr lang="en-IN" sz="1600" dirty="0" smtClean="0"/>
              <a:t/>
            </a:r>
            <a:br>
              <a:rPr lang="en-IN" sz="1600" dirty="0" smtClean="0"/>
            </a:br>
            <a:r>
              <a:rPr lang="en-IN" sz="1600" dirty="0" smtClean="0"/>
              <a:t>We will need the Express-session, so install it using the following code.</a:t>
            </a:r>
            <a:br>
              <a:rPr lang="en-IN" sz="1600" dirty="0" smtClean="0"/>
            </a:br>
            <a:r>
              <a:rPr lang="en-IN" sz="1600" dirty="0" smtClean="0"/>
              <a:t/>
            </a:r>
            <a:br>
              <a:rPr lang="en-IN" sz="1600" dirty="0" smtClean="0"/>
            </a:br>
            <a:r>
              <a:rPr lang="en-IN" sz="1600" dirty="0" err="1" smtClean="0"/>
              <a:t>npm</a:t>
            </a:r>
            <a:r>
              <a:rPr lang="en-IN" sz="1600" dirty="0" smtClean="0"/>
              <a:t> install  express-session</a:t>
            </a:r>
            <a:br>
              <a:rPr lang="en-IN" sz="1600" dirty="0" smtClean="0"/>
            </a:br>
            <a:r>
              <a:rPr lang="en-IN" sz="1600" dirty="0" smtClean="0"/>
              <a:t/>
            </a:r>
            <a:br>
              <a:rPr lang="en-IN" sz="1600" dirty="0" smtClean="0"/>
            </a:br>
            <a:r>
              <a:rPr lang="en-IN" sz="1600" dirty="0" err="1" smtClean="0"/>
              <a:t>var</a:t>
            </a:r>
            <a:r>
              <a:rPr lang="en-IN" sz="1600" dirty="0" smtClean="0"/>
              <a:t> </a:t>
            </a:r>
            <a:r>
              <a:rPr lang="en-IN" sz="1600" dirty="0" err="1" smtClean="0"/>
              <a:t>cookieParser</a:t>
            </a:r>
            <a:r>
              <a:rPr lang="en-IN" sz="1600" dirty="0" smtClean="0"/>
              <a:t> = require('cookie-parser');</a:t>
            </a:r>
            <a:br>
              <a:rPr lang="en-IN" sz="1600" dirty="0" smtClean="0"/>
            </a:br>
            <a:r>
              <a:rPr lang="en-IN" sz="1600" dirty="0" err="1" smtClean="0"/>
              <a:t>var</a:t>
            </a:r>
            <a:r>
              <a:rPr lang="en-IN" sz="1600" dirty="0" smtClean="0"/>
              <a:t> session = require('express-session');</a:t>
            </a:r>
            <a:br>
              <a:rPr lang="en-IN" sz="1600" dirty="0" smtClean="0"/>
            </a:br>
            <a:r>
              <a:rPr lang="en-IN" sz="1600" dirty="0" err="1" smtClean="0"/>
              <a:t>app.use</a:t>
            </a:r>
            <a:r>
              <a:rPr lang="en-IN" sz="1600" dirty="0" smtClean="0"/>
              <a:t>(</a:t>
            </a:r>
            <a:r>
              <a:rPr lang="en-IN" sz="1600" dirty="0" err="1" smtClean="0"/>
              <a:t>cookieParser</a:t>
            </a:r>
            <a:r>
              <a:rPr lang="en-IN" sz="1600" dirty="0" smtClean="0"/>
              <a:t>());</a:t>
            </a:r>
            <a:br>
              <a:rPr lang="en-IN" sz="1600" dirty="0" smtClean="0"/>
            </a:br>
            <a:r>
              <a:rPr lang="en-IN" sz="1600" dirty="0" err="1" smtClean="0"/>
              <a:t>app.use</a:t>
            </a:r>
            <a:r>
              <a:rPr lang="en-IN" sz="1600" dirty="0" smtClean="0"/>
              <a:t>(session({ secret: 'a4f8071f-c873-4447-8ee2'}));</a:t>
            </a:r>
            <a:br>
              <a:rPr lang="en-IN" sz="1600" dirty="0" smtClean="0"/>
            </a:br>
            <a:r>
              <a:rPr lang="en-IN" sz="1600" dirty="0" smtClean="0"/>
              <a:t/>
            </a:r>
            <a:br>
              <a:rPr lang="en-IN" sz="1600" dirty="0" smtClean="0"/>
            </a:br>
            <a:r>
              <a:rPr lang="en-IN" sz="1600" dirty="0" smtClean="0"/>
              <a:t>if(</a:t>
            </a:r>
            <a:r>
              <a:rPr lang="en-IN" sz="1600" dirty="0" err="1" smtClean="0"/>
              <a:t>req.session.page_views</a:t>
            </a:r>
            <a:r>
              <a:rPr lang="en-IN" sz="1600" dirty="0" smtClean="0"/>
              <a:t>){</a:t>
            </a:r>
            <a:br>
              <a:rPr lang="en-IN" sz="1600" dirty="0" smtClean="0"/>
            </a:br>
            <a:r>
              <a:rPr lang="en-IN" sz="1600" dirty="0" smtClean="0"/>
              <a:t>      </a:t>
            </a:r>
            <a:r>
              <a:rPr lang="en-IN" sz="1600" dirty="0" err="1" smtClean="0"/>
              <a:t>req.session.page_views</a:t>
            </a:r>
            <a:r>
              <a:rPr lang="en-IN" sz="1600" dirty="0" smtClean="0"/>
              <a:t>++;</a:t>
            </a:r>
            <a:br>
              <a:rPr lang="en-IN" sz="1600" dirty="0" smtClean="0"/>
            </a:br>
            <a:r>
              <a:rPr lang="en-IN" sz="1600" dirty="0" smtClean="0"/>
              <a:t>      </a:t>
            </a:r>
            <a:r>
              <a:rPr lang="en-IN" sz="1600" dirty="0" err="1" smtClean="0"/>
              <a:t>res.send</a:t>
            </a:r>
            <a:r>
              <a:rPr lang="en-IN" sz="1600" dirty="0" smtClean="0"/>
              <a:t>("You visited this page " + </a:t>
            </a:r>
            <a:r>
              <a:rPr lang="en-IN" sz="1600" dirty="0" err="1" smtClean="0"/>
              <a:t>req.session.page_views</a:t>
            </a:r>
            <a:r>
              <a:rPr lang="en-IN" sz="1600" dirty="0" smtClean="0"/>
              <a:t> + " times");</a:t>
            </a:r>
            <a:br>
              <a:rPr lang="en-IN" sz="1600" dirty="0" smtClean="0"/>
            </a:br>
            <a:r>
              <a:rPr lang="en-IN" sz="1600" dirty="0" smtClean="0"/>
              <a:t>   } else {</a:t>
            </a:r>
            <a:br>
              <a:rPr lang="en-IN" sz="1600" dirty="0" smtClean="0"/>
            </a:br>
            <a:r>
              <a:rPr lang="en-IN" sz="1600" dirty="0" smtClean="0"/>
              <a:t>      </a:t>
            </a:r>
            <a:r>
              <a:rPr lang="en-IN" sz="1600" dirty="0" err="1" smtClean="0"/>
              <a:t>req.session.page_views</a:t>
            </a:r>
            <a:r>
              <a:rPr lang="en-IN" sz="1600" dirty="0" smtClean="0"/>
              <a:t> = 1;</a:t>
            </a:r>
            <a:br>
              <a:rPr lang="en-IN" sz="1600" dirty="0" smtClean="0"/>
            </a:br>
            <a:r>
              <a:rPr lang="en-IN" sz="1600" dirty="0" smtClean="0"/>
              <a:t>      </a:t>
            </a:r>
            <a:r>
              <a:rPr lang="en-IN" sz="1600" dirty="0" err="1" smtClean="0"/>
              <a:t>res.send</a:t>
            </a:r>
            <a:r>
              <a:rPr lang="en-IN" sz="1600" dirty="0" smtClean="0"/>
              <a:t>("Welcome to this page for the first time!");</a:t>
            </a:r>
            <a:br>
              <a:rPr lang="en-IN" sz="1600" dirty="0" smtClean="0"/>
            </a:br>
            <a:r>
              <a:rPr lang="en-IN" sz="1600" dirty="0" smtClean="0"/>
              <a:t>   }</a:t>
            </a:r>
            <a:endParaRPr lang="en-US" sz="1600" dirty="0" err="1" smtClean="0"/>
          </a:p>
        </p:txBody>
      </p:sp>
    </p:spTree>
    <p:extLst>
      <p:ext uri="{BB962C8B-B14F-4D97-AF65-F5344CB8AC3E}">
        <p14:creationId xmlns="" xmlns:p14="http://schemas.microsoft.com/office/powerpoint/2010/main" val="2197252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Variable </a:t>
            </a:r>
            <a:r>
              <a:rPr lang="en-US" sz="2400" b="1" dirty="0" smtClean="0"/>
              <a:t>Types- </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IN" sz="1600" dirty="0" smtClean="0">
                <a:latin typeface="+mn-lt"/>
              </a:rPr>
              <a:t>If I don’t need to reassign, `const` is my default choice over `let` because I want the usage to be as clear as possible in the code.</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I use `let` when I need to reassign a variable. Because I use one variable to represent one thing, the use case for `let` tends to be for loops or mathematical algorithms.</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I don’t use `</a:t>
            </a:r>
            <a:r>
              <a:rPr lang="en-IN" sz="1600" dirty="0" err="1" smtClean="0">
                <a:latin typeface="+mn-lt"/>
              </a:rPr>
              <a:t>var</a:t>
            </a:r>
            <a:r>
              <a:rPr lang="en-IN" sz="1600" dirty="0" smtClean="0">
                <a:latin typeface="+mn-lt"/>
              </a:rPr>
              <a:t>` in ES6. There is value in block scope for loops, but I can’t think of a situation where I’d prefer `</a:t>
            </a:r>
            <a:r>
              <a:rPr lang="en-IN" sz="1600" dirty="0" err="1" smtClean="0">
                <a:latin typeface="+mn-lt"/>
              </a:rPr>
              <a:t>var</a:t>
            </a:r>
            <a:r>
              <a:rPr lang="en-IN" sz="1600" dirty="0" smtClean="0">
                <a:latin typeface="+mn-lt"/>
              </a:rPr>
              <a:t>` over `let</a:t>
            </a:r>
            <a:r>
              <a:rPr lang="en-IN" sz="1600" dirty="0" smtClean="0">
                <a:latin typeface="+mn-lt"/>
              </a:rPr>
              <a:t>`.</a:t>
            </a:r>
            <a:br>
              <a:rPr lang="en-IN" sz="1600" dirty="0" smtClean="0">
                <a:latin typeface="+mn-lt"/>
              </a:rPr>
            </a:br>
            <a:r>
              <a:rPr lang="en-IN" sz="1600" dirty="0" smtClean="0">
                <a:latin typeface="+mn-lt"/>
              </a:rPr>
              <a:t/>
            </a:r>
            <a:br>
              <a:rPr lang="en-IN" sz="1600" dirty="0" smtClean="0">
                <a:latin typeface="+mn-lt"/>
              </a:rPr>
            </a:br>
            <a:r>
              <a:rPr lang="en-IN" sz="1600" b="1" dirty="0" smtClean="0">
                <a:latin typeface="+mn-lt"/>
              </a:rPr>
              <a:t>const-  </a:t>
            </a:r>
            <a:r>
              <a:rPr lang="en-IN" sz="1600" dirty="0" smtClean="0">
                <a:latin typeface="+mn-lt"/>
              </a:rPr>
              <a:t/>
            </a:r>
            <a:br>
              <a:rPr lang="en-IN" sz="1600" dirty="0" smtClean="0">
                <a:latin typeface="+mn-lt"/>
              </a:rPr>
            </a:br>
            <a:r>
              <a:rPr lang="en-IN" sz="1600" dirty="0" smtClean="0">
                <a:latin typeface="+mn-lt"/>
              </a:rPr>
              <a:t>const </a:t>
            </a:r>
            <a:r>
              <a:rPr lang="en-IN" sz="1600" dirty="0" err="1" smtClean="0">
                <a:latin typeface="+mn-lt"/>
              </a:rPr>
              <a:t>abc</a:t>
            </a:r>
            <a:r>
              <a:rPr lang="en-IN" sz="1600" dirty="0" smtClean="0">
                <a:latin typeface="+mn-lt"/>
              </a:rPr>
              <a:t>= {</a:t>
            </a:r>
            <a:r>
              <a:rPr lang="en-IN" sz="1600" dirty="0" err="1" smtClean="0">
                <a:latin typeface="+mn-lt"/>
              </a:rPr>
              <a:t>name:'tam</a:t>
            </a:r>
            <a:r>
              <a:rPr lang="en-IN" sz="1600" dirty="0" smtClean="0">
                <a:latin typeface="+mn-lt"/>
              </a:rPr>
              <a:t>'};</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console.log(</a:t>
            </a:r>
            <a:r>
              <a:rPr lang="en-IN" sz="1600" dirty="0" err="1" smtClean="0">
                <a:latin typeface="+mn-lt"/>
              </a:rPr>
              <a:t>abc</a:t>
            </a:r>
            <a:r>
              <a:rPr lang="en-IN" sz="1600" dirty="0" smtClean="0">
                <a:latin typeface="+mn-lt"/>
              </a:rPr>
              <a:t>);</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abc.name = 'ram';</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a:t>
            </a:r>
            <a:r>
              <a:rPr lang="en-IN" sz="1600" dirty="0" err="1" smtClean="0">
                <a:latin typeface="+mn-lt"/>
              </a:rPr>
              <a:t>abc</a:t>
            </a:r>
            <a:r>
              <a:rPr lang="en-IN" sz="1600" dirty="0" smtClean="0">
                <a:latin typeface="+mn-lt"/>
              </a:rPr>
              <a:t> = {</a:t>
            </a:r>
            <a:r>
              <a:rPr lang="en-IN" sz="1600" dirty="0" err="1" smtClean="0">
                <a:latin typeface="+mn-lt"/>
              </a:rPr>
              <a:t>name:'john</a:t>
            </a:r>
            <a:r>
              <a:rPr lang="en-IN" sz="1600" dirty="0" smtClean="0">
                <a:latin typeface="+mn-lt"/>
              </a:rPr>
              <a:t>'};</a:t>
            </a:r>
            <a:br>
              <a:rPr lang="en-IN" sz="1600" dirty="0" smtClean="0">
                <a:latin typeface="+mn-lt"/>
              </a:rPr>
            </a:br>
            <a:r>
              <a:rPr lang="en-IN" sz="1600" dirty="0" smtClean="0">
                <a:latin typeface="+mn-lt"/>
              </a:rPr>
              <a:t/>
            </a:r>
            <a:br>
              <a:rPr lang="en-IN" sz="1600" dirty="0" smtClean="0">
                <a:latin typeface="+mn-lt"/>
              </a:rPr>
            </a:br>
            <a:r>
              <a:rPr lang="en-IN" sz="1600" b="1" dirty="0" smtClean="0">
                <a:latin typeface="+mn-lt"/>
              </a:rPr>
              <a:t>Let - </a:t>
            </a:r>
            <a:r>
              <a:rPr lang="en-IN" sz="1600" dirty="0" smtClean="0">
                <a:latin typeface="+mn-lt"/>
              </a:rPr>
              <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for(let </a:t>
            </a:r>
            <a:r>
              <a:rPr lang="en-IN" sz="1600" dirty="0" err="1" smtClean="0">
                <a:latin typeface="+mn-lt"/>
              </a:rPr>
              <a:t>i</a:t>
            </a:r>
            <a:r>
              <a:rPr lang="en-IN" sz="1600" dirty="0" smtClean="0">
                <a:latin typeface="+mn-lt"/>
              </a:rPr>
              <a:t>=0; </a:t>
            </a:r>
            <a:r>
              <a:rPr lang="en-IN" sz="1600" dirty="0" err="1" smtClean="0">
                <a:latin typeface="+mn-lt"/>
              </a:rPr>
              <a:t>i</a:t>
            </a:r>
            <a:r>
              <a:rPr lang="en-IN" sz="1600" dirty="0" smtClean="0">
                <a:latin typeface="+mn-lt"/>
              </a:rPr>
              <a:t>&lt;=2; </a:t>
            </a:r>
            <a:r>
              <a:rPr lang="en-IN" sz="1600" dirty="0" err="1" smtClean="0">
                <a:latin typeface="+mn-lt"/>
              </a:rPr>
              <a:t>i</a:t>
            </a:r>
            <a:r>
              <a:rPr lang="en-IN" sz="1600" dirty="0" smtClean="0">
                <a:latin typeface="+mn-lt"/>
              </a:rPr>
              <a:t>++) {	</a:t>
            </a:r>
            <a:br>
              <a:rPr lang="en-IN" sz="1600" dirty="0" smtClean="0">
                <a:latin typeface="+mn-lt"/>
              </a:rPr>
            </a:br>
            <a:r>
              <a:rPr lang="en-IN" sz="1600" dirty="0" smtClean="0">
                <a:latin typeface="+mn-lt"/>
              </a:rPr>
              <a:t>	console.log(</a:t>
            </a:r>
            <a:r>
              <a:rPr lang="en-IN" sz="1600" dirty="0" err="1" smtClean="0">
                <a:latin typeface="+mn-lt"/>
              </a:rPr>
              <a:t>i</a:t>
            </a:r>
            <a:r>
              <a:rPr lang="en-IN" sz="1600" dirty="0" smtClean="0">
                <a:latin typeface="+mn-lt"/>
              </a:rPr>
              <a:t>);</a:t>
            </a:r>
            <a:br>
              <a:rPr lang="en-IN" sz="1600" dirty="0" smtClean="0">
                <a:latin typeface="+mn-lt"/>
              </a:rPr>
            </a:br>
            <a:r>
              <a:rPr lang="en-IN" sz="1600" dirty="0" smtClean="0">
                <a:latin typeface="+mn-lt"/>
              </a:rPr>
              <a:t>}</a:t>
            </a:r>
            <a:r>
              <a:rPr lang="en-US" sz="1600" dirty="0" smtClean="0"/>
              <a:t/>
            </a:r>
            <a:br>
              <a:rPr lang="en-US" sz="1600" dirty="0" smtClean="0"/>
            </a:br>
            <a:r>
              <a:rPr lang="en-US" sz="1600" dirty="0" smtClean="0"/>
              <a:t/>
            </a:r>
            <a:br>
              <a:rPr lang="en-US" sz="1600" dirty="0" smtClean="0"/>
            </a:br>
            <a:r>
              <a:rPr lang="en-US" sz="1600" dirty="0"/>
              <a:t/>
            </a:r>
            <a:br>
              <a:rPr lang="en-US" sz="1600" dirty="0"/>
            </a:br>
            <a:endParaRPr lang="en-US" sz="1600" dirty="0"/>
          </a:p>
        </p:txBody>
      </p:sp>
    </p:spTree>
    <p:extLst>
      <p:ext uri="{BB962C8B-B14F-4D97-AF65-F5344CB8AC3E}">
        <p14:creationId xmlns="" xmlns:p14="http://schemas.microsoft.com/office/powerpoint/2010/main" val="2232082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Arrow Function- </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IN" sz="1600" dirty="0" smtClean="0">
                <a:latin typeface="+mn-lt"/>
              </a:rPr>
              <a:t>Arrow functions are a more concise syntax for writing function expressions.</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function add2(num) {</a:t>
            </a:r>
            <a:br>
              <a:rPr lang="en-IN" sz="1600" dirty="0" smtClean="0">
                <a:latin typeface="+mn-lt"/>
              </a:rPr>
            </a:br>
            <a:r>
              <a:rPr lang="en-IN" sz="1600" dirty="0" smtClean="0">
                <a:latin typeface="+mn-lt"/>
              </a:rPr>
              <a:t>   return num + 2;</a:t>
            </a:r>
            <a:br>
              <a:rPr lang="en-IN" sz="1600" dirty="0" smtClean="0">
                <a:latin typeface="+mn-lt"/>
              </a:rPr>
            </a:br>
            <a:r>
              <a:rPr lang="en-IN" sz="1600" dirty="0" smtClean="0">
                <a:latin typeface="+mn-lt"/>
              </a:rPr>
              <a:t> }</a:t>
            </a:r>
            <a:br>
              <a:rPr lang="en-IN" sz="1600" dirty="0" smtClean="0">
                <a:latin typeface="+mn-lt"/>
              </a:rPr>
            </a:br>
            <a:r>
              <a:rPr lang="en-IN" sz="1600" dirty="0" smtClean="0">
                <a:latin typeface="+mn-lt"/>
              </a:rPr>
              <a:t>--------------- arrow</a:t>
            </a:r>
            <a:br>
              <a:rPr lang="en-IN" sz="1600" dirty="0" smtClean="0">
                <a:latin typeface="+mn-lt"/>
              </a:rPr>
            </a:br>
            <a:r>
              <a:rPr lang="en-IN" sz="1600" dirty="0" smtClean="0">
                <a:latin typeface="+mn-lt"/>
              </a:rPr>
              <a:t>add2(2);</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const add2 = num =&gt; num + 2</a:t>
            </a:r>
            <a:br>
              <a:rPr lang="en-IN" sz="1600" dirty="0" smtClean="0">
                <a:latin typeface="+mn-lt"/>
              </a:rPr>
            </a:br>
            <a:r>
              <a:rPr lang="en-IN" sz="1600" dirty="0" smtClean="0">
                <a:latin typeface="+mn-lt"/>
              </a:rPr>
              <a:t/>
            </a:r>
            <a:br>
              <a:rPr lang="en-IN" sz="1600" dirty="0" smtClean="0">
                <a:latin typeface="+mn-lt"/>
              </a:rPr>
            </a:br>
            <a:r>
              <a:rPr lang="en-IN" sz="1600" dirty="0" smtClean="0">
                <a:latin typeface="+mn-lt"/>
              </a:rPr>
              <a:t>add2(2);</a:t>
            </a:r>
            <a:r>
              <a:rPr lang="en-US" sz="1600" dirty="0" smtClean="0"/>
              <a:t/>
            </a:r>
            <a:br>
              <a:rPr lang="en-US" sz="1600" dirty="0" smtClean="0"/>
            </a:br>
            <a:r>
              <a:rPr lang="en-US" sz="1600" dirty="0" smtClean="0"/>
              <a:t/>
            </a:r>
            <a:br>
              <a:rPr lang="en-US" sz="1600" dirty="0" smtClean="0"/>
            </a:br>
            <a:r>
              <a:rPr lang="en-US" sz="1600" dirty="0"/>
              <a:t/>
            </a:r>
            <a:br>
              <a:rPr lang="en-US" sz="1600" dirty="0"/>
            </a:br>
            <a:endParaRPr lang="en-US" sz="1600" dirty="0"/>
          </a:p>
        </p:txBody>
      </p:sp>
    </p:spTree>
    <p:extLst>
      <p:ext uri="{BB962C8B-B14F-4D97-AF65-F5344CB8AC3E}">
        <p14:creationId xmlns="" xmlns:p14="http://schemas.microsoft.com/office/powerpoint/2010/main" val="2232082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Built-in </a:t>
            </a:r>
            <a:r>
              <a:rPr lang="en-US" sz="2400" b="1" dirty="0"/>
              <a:t>Modules - </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Node.js has a set of built-in modules which you can use without any further installation.</a:t>
            </a:r>
            <a:br>
              <a:rPr lang="en-US" sz="1600" dirty="0" smtClean="0">
                <a:latin typeface="+mn-lt"/>
              </a:rPr>
            </a:br>
            <a:r>
              <a:rPr lang="en-US" sz="2400" b="1" dirty="0"/>
              <a:t/>
            </a:r>
            <a:br>
              <a:rPr lang="en-US" sz="2400" b="1" dirty="0"/>
            </a:br>
            <a:r>
              <a:rPr lang="en-US" sz="2400" b="1" dirty="0"/>
              <a:t>List of Built-in modules -</a:t>
            </a:r>
            <a:r>
              <a:rPr lang="en-US" sz="1600" dirty="0" smtClean="0"/>
              <a:t/>
            </a:r>
            <a:br>
              <a:rPr lang="en-US" sz="1600" dirty="0" smtClean="0"/>
            </a:br>
            <a:r>
              <a:rPr lang="en-US" sz="1600" dirty="0" smtClean="0"/>
              <a:t/>
            </a:r>
            <a:br>
              <a:rPr lang="en-US" sz="1600" dirty="0" smtClean="0"/>
            </a:br>
            <a:r>
              <a:rPr lang="en-US" sz="1600" dirty="0"/>
              <a:t/>
            </a:r>
            <a:br>
              <a:rPr lang="en-US" sz="1600" dirty="0"/>
            </a:br>
            <a:endParaRPr lang="en-US" sz="1600" dirty="0"/>
          </a:p>
        </p:txBody>
      </p:sp>
    </p:spTree>
    <p:extLst>
      <p:ext uri="{BB962C8B-B14F-4D97-AF65-F5344CB8AC3E}">
        <p14:creationId xmlns="" xmlns:p14="http://schemas.microsoft.com/office/powerpoint/2010/main" val="2232082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80010"/>
            <a:ext cx="11664834" cy="6777990"/>
          </a:xfrm>
        </p:spPr>
        <p:txBody>
          <a:bodyPr>
            <a:normAutofit/>
          </a:bodyPr>
          <a:lstStyle/>
          <a:p>
            <a:endParaRPr lang="en-US" sz="1600" dirty="0"/>
          </a:p>
        </p:txBody>
      </p:sp>
      <p:graphicFrame>
        <p:nvGraphicFramePr>
          <p:cNvPr id="2" name="Table 1"/>
          <p:cNvGraphicFramePr>
            <a:graphicFrameLocks noGrp="1"/>
          </p:cNvGraphicFramePr>
          <p:nvPr>
            <p:extLst>
              <p:ext uri="{D42A27DB-BD31-4B8C-83A1-F6EECF244321}">
                <p14:modId xmlns="" xmlns:p14="http://schemas.microsoft.com/office/powerpoint/2010/main" val="542663275"/>
              </p:ext>
            </p:extLst>
          </p:nvPr>
        </p:nvGraphicFramePr>
        <p:xfrm>
          <a:off x="1360167" y="468640"/>
          <a:ext cx="8881112" cy="5852149"/>
        </p:xfrm>
        <a:graphic>
          <a:graphicData uri="http://schemas.openxmlformats.org/drawingml/2006/table">
            <a:tbl>
              <a:tblPr/>
              <a:tblGrid>
                <a:gridCol w="4440556"/>
                <a:gridCol w="4440556"/>
              </a:tblGrid>
              <a:tr h="195357">
                <a:tc>
                  <a:txBody>
                    <a:bodyPr/>
                    <a:lstStyle/>
                    <a:p>
                      <a:r>
                        <a:rPr lang="en-US" sz="700" dirty="0"/>
                        <a:t>Module</a:t>
                      </a:r>
                    </a:p>
                  </a:txBody>
                  <a:tcPr marL="36566" marR="36566" marT="18283" marB="18283" anchor="ctr">
                    <a:lnL>
                      <a:noFill/>
                    </a:lnL>
                    <a:lnR>
                      <a:noFill/>
                    </a:lnR>
                    <a:lnT>
                      <a:noFill/>
                    </a:lnT>
                    <a:lnB>
                      <a:noFill/>
                    </a:lnB>
                  </a:tcPr>
                </a:tc>
                <a:tc>
                  <a:txBody>
                    <a:bodyPr/>
                    <a:lstStyle/>
                    <a:p>
                      <a:r>
                        <a:rPr lang="en-US" sz="700"/>
                        <a:t>Description</a:t>
                      </a:r>
                    </a:p>
                  </a:txBody>
                  <a:tcPr marL="36566" marR="36566" marT="18283" marB="18283" anchor="ctr">
                    <a:lnL>
                      <a:noFill/>
                    </a:lnL>
                    <a:lnR>
                      <a:noFill/>
                    </a:lnR>
                    <a:lnT>
                      <a:noFill/>
                    </a:lnT>
                    <a:lnB>
                      <a:noFill/>
                    </a:lnB>
                  </a:tcPr>
                </a:tc>
              </a:tr>
              <a:tr h="195357">
                <a:tc>
                  <a:txBody>
                    <a:bodyPr/>
                    <a:lstStyle/>
                    <a:p>
                      <a:r>
                        <a:rPr lang="en-US" sz="700">
                          <a:hlinkClick r:id="rId2"/>
                        </a:rPr>
                        <a:t>assert</a:t>
                      </a:r>
                      <a:endParaRPr lang="en-US" sz="700"/>
                    </a:p>
                  </a:txBody>
                  <a:tcPr marL="36566" marR="36566" marT="18283" marB="18283" anchor="ctr">
                    <a:lnL>
                      <a:noFill/>
                    </a:lnL>
                    <a:lnR>
                      <a:noFill/>
                    </a:lnR>
                    <a:lnT>
                      <a:noFill/>
                    </a:lnT>
                    <a:lnB>
                      <a:noFill/>
                    </a:lnB>
                  </a:tcPr>
                </a:tc>
                <a:tc>
                  <a:txBody>
                    <a:bodyPr/>
                    <a:lstStyle/>
                    <a:p>
                      <a:r>
                        <a:rPr lang="en-US" sz="700"/>
                        <a:t>Provides a set of assertion tests</a:t>
                      </a:r>
                    </a:p>
                  </a:txBody>
                  <a:tcPr marL="36566" marR="36566" marT="18283" marB="18283" anchor="ctr">
                    <a:lnL>
                      <a:noFill/>
                    </a:lnL>
                    <a:lnR>
                      <a:noFill/>
                    </a:lnR>
                    <a:lnT>
                      <a:noFill/>
                    </a:lnT>
                    <a:lnB>
                      <a:noFill/>
                    </a:lnB>
                  </a:tcPr>
                </a:tc>
              </a:tr>
              <a:tr h="195357">
                <a:tc>
                  <a:txBody>
                    <a:bodyPr/>
                    <a:lstStyle/>
                    <a:p>
                      <a:r>
                        <a:rPr lang="en-US" sz="700">
                          <a:hlinkClick r:id="rId3"/>
                        </a:rPr>
                        <a:t>buffer</a:t>
                      </a:r>
                      <a:endParaRPr lang="en-US" sz="700"/>
                    </a:p>
                  </a:txBody>
                  <a:tcPr marL="36566" marR="36566" marT="18283" marB="18283" anchor="ctr">
                    <a:lnL>
                      <a:noFill/>
                    </a:lnL>
                    <a:lnR>
                      <a:noFill/>
                    </a:lnR>
                    <a:lnT>
                      <a:noFill/>
                    </a:lnT>
                    <a:lnB>
                      <a:noFill/>
                    </a:lnB>
                  </a:tcPr>
                </a:tc>
                <a:tc>
                  <a:txBody>
                    <a:bodyPr/>
                    <a:lstStyle/>
                    <a:p>
                      <a:r>
                        <a:rPr lang="en-US" sz="700"/>
                        <a:t>To handle binary data</a:t>
                      </a:r>
                    </a:p>
                  </a:txBody>
                  <a:tcPr marL="36566" marR="36566" marT="18283" marB="18283" anchor="ctr">
                    <a:lnL>
                      <a:noFill/>
                    </a:lnL>
                    <a:lnR>
                      <a:noFill/>
                    </a:lnR>
                    <a:lnT>
                      <a:noFill/>
                    </a:lnT>
                    <a:lnB>
                      <a:noFill/>
                    </a:lnB>
                  </a:tcPr>
                </a:tc>
              </a:tr>
              <a:tr h="195357">
                <a:tc>
                  <a:txBody>
                    <a:bodyPr/>
                    <a:lstStyle/>
                    <a:p>
                      <a:r>
                        <a:rPr lang="en-US" sz="700"/>
                        <a:t>child_process</a:t>
                      </a:r>
                    </a:p>
                  </a:txBody>
                  <a:tcPr marL="36566" marR="36566" marT="18283" marB="18283" anchor="ctr">
                    <a:lnL>
                      <a:noFill/>
                    </a:lnL>
                    <a:lnR>
                      <a:noFill/>
                    </a:lnR>
                    <a:lnT>
                      <a:noFill/>
                    </a:lnT>
                    <a:lnB>
                      <a:noFill/>
                    </a:lnB>
                  </a:tcPr>
                </a:tc>
                <a:tc>
                  <a:txBody>
                    <a:bodyPr/>
                    <a:lstStyle/>
                    <a:p>
                      <a:r>
                        <a:rPr lang="en-US" sz="700"/>
                        <a:t>To run a child process</a:t>
                      </a:r>
                    </a:p>
                  </a:txBody>
                  <a:tcPr marL="36566" marR="36566" marT="18283" marB="18283" anchor="ctr">
                    <a:lnL>
                      <a:noFill/>
                    </a:lnL>
                    <a:lnR>
                      <a:noFill/>
                    </a:lnR>
                    <a:lnT>
                      <a:noFill/>
                    </a:lnT>
                    <a:lnB>
                      <a:noFill/>
                    </a:lnB>
                  </a:tcPr>
                </a:tc>
              </a:tr>
              <a:tr h="195357">
                <a:tc>
                  <a:txBody>
                    <a:bodyPr/>
                    <a:lstStyle/>
                    <a:p>
                      <a:r>
                        <a:rPr lang="en-US" sz="700" dirty="0">
                          <a:hlinkClick r:id="rId4"/>
                        </a:rPr>
                        <a:t>cluster</a:t>
                      </a:r>
                      <a:endParaRPr lang="en-US" sz="700" dirty="0"/>
                    </a:p>
                  </a:txBody>
                  <a:tcPr marL="36566" marR="36566" marT="18283" marB="18283" anchor="ctr">
                    <a:lnL>
                      <a:noFill/>
                    </a:lnL>
                    <a:lnR>
                      <a:noFill/>
                    </a:lnR>
                    <a:lnT>
                      <a:noFill/>
                    </a:lnT>
                    <a:lnB>
                      <a:noFill/>
                    </a:lnB>
                  </a:tcPr>
                </a:tc>
                <a:tc>
                  <a:txBody>
                    <a:bodyPr/>
                    <a:lstStyle/>
                    <a:p>
                      <a:r>
                        <a:rPr lang="en-US" sz="700"/>
                        <a:t>To split a single Node process into multiple processes</a:t>
                      </a:r>
                    </a:p>
                  </a:txBody>
                  <a:tcPr marL="36566" marR="36566" marT="18283" marB="18283" anchor="ctr">
                    <a:lnL>
                      <a:noFill/>
                    </a:lnL>
                    <a:lnR>
                      <a:noFill/>
                    </a:lnR>
                    <a:lnT>
                      <a:noFill/>
                    </a:lnT>
                    <a:lnB>
                      <a:noFill/>
                    </a:lnB>
                  </a:tcPr>
                </a:tc>
              </a:tr>
              <a:tr h="195357">
                <a:tc>
                  <a:txBody>
                    <a:bodyPr/>
                    <a:lstStyle/>
                    <a:p>
                      <a:r>
                        <a:rPr lang="en-US" sz="700">
                          <a:hlinkClick r:id="rId5"/>
                        </a:rPr>
                        <a:t>crypto</a:t>
                      </a:r>
                      <a:endParaRPr lang="en-US" sz="700"/>
                    </a:p>
                  </a:txBody>
                  <a:tcPr marL="36566" marR="36566" marT="18283" marB="18283" anchor="ctr">
                    <a:lnL>
                      <a:noFill/>
                    </a:lnL>
                    <a:lnR>
                      <a:noFill/>
                    </a:lnR>
                    <a:lnT>
                      <a:noFill/>
                    </a:lnT>
                    <a:lnB>
                      <a:noFill/>
                    </a:lnB>
                  </a:tcPr>
                </a:tc>
                <a:tc>
                  <a:txBody>
                    <a:bodyPr/>
                    <a:lstStyle/>
                    <a:p>
                      <a:r>
                        <a:rPr lang="en-US" sz="700"/>
                        <a:t>To handle OpenSSL cryptographic functions</a:t>
                      </a:r>
                    </a:p>
                  </a:txBody>
                  <a:tcPr marL="36566" marR="36566" marT="18283" marB="18283" anchor="ctr">
                    <a:lnL>
                      <a:noFill/>
                    </a:lnL>
                    <a:lnR>
                      <a:noFill/>
                    </a:lnR>
                    <a:lnT>
                      <a:noFill/>
                    </a:lnT>
                    <a:lnB>
                      <a:noFill/>
                    </a:lnB>
                  </a:tcPr>
                </a:tc>
              </a:tr>
              <a:tr h="195357">
                <a:tc>
                  <a:txBody>
                    <a:bodyPr/>
                    <a:lstStyle/>
                    <a:p>
                      <a:r>
                        <a:rPr lang="en-US" sz="700">
                          <a:hlinkClick r:id="rId6"/>
                        </a:rPr>
                        <a:t>dgram</a:t>
                      </a:r>
                      <a:endParaRPr lang="en-US" sz="700"/>
                    </a:p>
                  </a:txBody>
                  <a:tcPr marL="36566" marR="36566" marT="18283" marB="18283" anchor="ctr">
                    <a:lnL>
                      <a:noFill/>
                    </a:lnL>
                    <a:lnR>
                      <a:noFill/>
                    </a:lnR>
                    <a:lnT>
                      <a:noFill/>
                    </a:lnT>
                    <a:lnB>
                      <a:noFill/>
                    </a:lnB>
                  </a:tcPr>
                </a:tc>
                <a:tc>
                  <a:txBody>
                    <a:bodyPr/>
                    <a:lstStyle/>
                    <a:p>
                      <a:r>
                        <a:rPr lang="en-US" sz="700"/>
                        <a:t>Provides implementation of UDP datagram sockets</a:t>
                      </a:r>
                    </a:p>
                  </a:txBody>
                  <a:tcPr marL="36566" marR="36566" marT="18283" marB="18283" anchor="ctr">
                    <a:lnL>
                      <a:noFill/>
                    </a:lnL>
                    <a:lnR>
                      <a:noFill/>
                    </a:lnR>
                    <a:lnT>
                      <a:noFill/>
                    </a:lnT>
                    <a:lnB>
                      <a:noFill/>
                    </a:lnB>
                  </a:tcPr>
                </a:tc>
              </a:tr>
              <a:tr h="195357">
                <a:tc>
                  <a:txBody>
                    <a:bodyPr/>
                    <a:lstStyle/>
                    <a:p>
                      <a:r>
                        <a:rPr lang="en-US" sz="700">
                          <a:hlinkClick r:id="rId7"/>
                        </a:rPr>
                        <a:t>dns</a:t>
                      </a:r>
                      <a:endParaRPr lang="en-US" sz="700"/>
                    </a:p>
                  </a:txBody>
                  <a:tcPr marL="36566" marR="36566" marT="18283" marB="18283" anchor="ctr">
                    <a:lnL>
                      <a:noFill/>
                    </a:lnL>
                    <a:lnR>
                      <a:noFill/>
                    </a:lnR>
                    <a:lnT>
                      <a:noFill/>
                    </a:lnT>
                    <a:lnB>
                      <a:noFill/>
                    </a:lnB>
                  </a:tcPr>
                </a:tc>
                <a:tc>
                  <a:txBody>
                    <a:bodyPr/>
                    <a:lstStyle/>
                    <a:p>
                      <a:r>
                        <a:rPr lang="en-US" sz="700"/>
                        <a:t>To do DNS lookups and name resolution functions</a:t>
                      </a:r>
                    </a:p>
                  </a:txBody>
                  <a:tcPr marL="36566" marR="36566" marT="18283" marB="18283" anchor="ctr">
                    <a:lnL>
                      <a:noFill/>
                    </a:lnL>
                    <a:lnR>
                      <a:noFill/>
                    </a:lnR>
                    <a:lnT>
                      <a:noFill/>
                    </a:lnT>
                    <a:lnB>
                      <a:noFill/>
                    </a:lnB>
                  </a:tcPr>
                </a:tc>
              </a:tr>
              <a:tr h="195357">
                <a:tc>
                  <a:txBody>
                    <a:bodyPr/>
                    <a:lstStyle/>
                    <a:p>
                      <a:r>
                        <a:rPr lang="en-US" sz="700"/>
                        <a:t>domain</a:t>
                      </a:r>
                    </a:p>
                  </a:txBody>
                  <a:tcPr marL="36566" marR="36566" marT="18283" marB="18283" anchor="ctr">
                    <a:lnL>
                      <a:noFill/>
                    </a:lnL>
                    <a:lnR>
                      <a:noFill/>
                    </a:lnR>
                    <a:lnT>
                      <a:noFill/>
                    </a:lnT>
                    <a:lnB>
                      <a:noFill/>
                    </a:lnB>
                  </a:tcPr>
                </a:tc>
                <a:tc>
                  <a:txBody>
                    <a:bodyPr/>
                    <a:lstStyle/>
                    <a:p>
                      <a:r>
                        <a:rPr lang="en-US" sz="700"/>
                        <a:t>Deprecated. To handle unhandled errors</a:t>
                      </a:r>
                    </a:p>
                  </a:txBody>
                  <a:tcPr marL="36566" marR="36566" marT="18283" marB="18283" anchor="ctr">
                    <a:lnL>
                      <a:noFill/>
                    </a:lnL>
                    <a:lnR>
                      <a:noFill/>
                    </a:lnR>
                    <a:lnT>
                      <a:noFill/>
                    </a:lnT>
                    <a:lnB>
                      <a:noFill/>
                    </a:lnB>
                  </a:tcPr>
                </a:tc>
              </a:tr>
              <a:tr h="195357">
                <a:tc>
                  <a:txBody>
                    <a:bodyPr/>
                    <a:lstStyle/>
                    <a:p>
                      <a:r>
                        <a:rPr lang="en-US" sz="700">
                          <a:hlinkClick r:id="rId8"/>
                        </a:rPr>
                        <a:t>events</a:t>
                      </a:r>
                      <a:endParaRPr lang="en-US" sz="700"/>
                    </a:p>
                  </a:txBody>
                  <a:tcPr marL="36566" marR="36566" marT="18283" marB="18283" anchor="ctr">
                    <a:lnL>
                      <a:noFill/>
                    </a:lnL>
                    <a:lnR>
                      <a:noFill/>
                    </a:lnR>
                    <a:lnT>
                      <a:noFill/>
                    </a:lnT>
                    <a:lnB>
                      <a:noFill/>
                    </a:lnB>
                  </a:tcPr>
                </a:tc>
                <a:tc>
                  <a:txBody>
                    <a:bodyPr/>
                    <a:lstStyle/>
                    <a:p>
                      <a:r>
                        <a:rPr lang="en-US" sz="700"/>
                        <a:t>To handle events</a:t>
                      </a:r>
                    </a:p>
                  </a:txBody>
                  <a:tcPr marL="36566" marR="36566" marT="18283" marB="18283" anchor="ctr">
                    <a:lnL>
                      <a:noFill/>
                    </a:lnL>
                    <a:lnR>
                      <a:noFill/>
                    </a:lnR>
                    <a:lnT>
                      <a:noFill/>
                    </a:lnT>
                    <a:lnB>
                      <a:noFill/>
                    </a:lnB>
                  </a:tcPr>
                </a:tc>
              </a:tr>
              <a:tr h="195357">
                <a:tc>
                  <a:txBody>
                    <a:bodyPr/>
                    <a:lstStyle/>
                    <a:p>
                      <a:r>
                        <a:rPr lang="en-US" sz="700">
                          <a:hlinkClick r:id="rId9"/>
                        </a:rPr>
                        <a:t>fs</a:t>
                      </a:r>
                      <a:endParaRPr lang="en-US" sz="700"/>
                    </a:p>
                  </a:txBody>
                  <a:tcPr marL="36566" marR="36566" marT="18283" marB="18283" anchor="ctr">
                    <a:lnL>
                      <a:noFill/>
                    </a:lnL>
                    <a:lnR>
                      <a:noFill/>
                    </a:lnR>
                    <a:lnT>
                      <a:noFill/>
                    </a:lnT>
                    <a:lnB>
                      <a:noFill/>
                    </a:lnB>
                  </a:tcPr>
                </a:tc>
                <a:tc>
                  <a:txBody>
                    <a:bodyPr/>
                    <a:lstStyle/>
                    <a:p>
                      <a:r>
                        <a:rPr lang="en-US" sz="700"/>
                        <a:t>To handle the file system</a:t>
                      </a:r>
                    </a:p>
                  </a:txBody>
                  <a:tcPr marL="36566" marR="36566" marT="18283" marB="18283" anchor="ctr">
                    <a:lnL>
                      <a:noFill/>
                    </a:lnL>
                    <a:lnR>
                      <a:noFill/>
                    </a:lnR>
                    <a:lnT>
                      <a:noFill/>
                    </a:lnT>
                    <a:lnB>
                      <a:noFill/>
                    </a:lnB>
                  </a:tcPr>
                </a:tc>
              </a:tr>
              <a:tr h="195357">
                <a:tc>
                  <a:txBody>
                    <a:bodyPr/>
                    <a:lstStyle/>
                    <a:p>
                      <a:r>
                        <a:rPr lang="en-US" sz="700">
                          <a:hlinkClick r:id="rId10"/>
                        </a:rPr>
                        <a:t>http</a:t>
                      </a:r>
                      <a:endParaRPr lang="en-US" sz="700"/>
                    </a:p>
                  </a:txBody>
                  <a:tcPr marL="36566" marR="36566" marT="18283" marB="18283" anchor="ctr">
                    <a:lnL>
                      <a:noFill/>
                    </a:lnL>
                    <a:lnR>
                      <a:noFill/>
                    </a:lnR>
                    <a:lnT>
                      <a:noFill/>
                    </a:lnT>
                    <a:lnB>
                      <a:noFill/>
                    </a:lnB>
                  </a:tcPr>
                </a:tc>
                <a:tc>
                  <a:txBody>
                    <a:bodyPr/>
                    <a:lstStyle/>
                    <a:p>
                      <a:r>
                        <a:rPr lang="en-US" sz="700"/>
                        <a:t>To make Node.js act as an HTTP server</a:t>
                      </a:r>
                    </a:p>
                  </a:txBody>
                  <a:tcPr marL="36566" marR="36566" marT="18283" marB="18283" anchor="ctr">
                    <a:lnL>
                      <a:noFill/>
                    </a:lnL>
                    <a:lnR>
                      <a:noFill/>
                    </a:lnR>
                    <a:lnT>
                      <a:noFill/>
                    </a:lnT>
                    <a:lnB>
                      <a:noFill/>
                    </a:lnB>
                  </a:tcPr>
                </a:tc>
              </a:tr>
              <a:tr h="195357">
                <a:tc>
                  <a:txBody>
                    <a:bodyPr/>
                    <a:lstStyle/>
                    <a:p>
                      <a:r>
                        <a:rPr lang="en-US" sz="700">
                          <a:hlinkClick r:id="rId11"/>
                        </a:rPr>
                        <a:t>https</a:t>
                      </a:r>
                      <a:endParaRPr lang="en-US" sz="700"/>
                    </a:p>
                  </a:txBody>
                  <a:tcPr marL="36566" marR="36566" marT="18283" marB="18283" anchor="ctr">
                    <a:lnL>
                      <a:noFill/>
                    </a:lnL>
                    <a:lnR>
                      <a:noFill/>
                    </a:lnR>
                    <a:lnT>
                      <a:noFill/>
                    </a:lnT>
                    <a:lnB>
                      <a:noFill/>
                    </a:lnB>
                  </a:tcPr>
                </a:tc>
                <a:tc>
                  <a:txBody>
                    <a:bodyPr/>
                    <a:lstStyle/>
                    <a:p>
                      <a:r>
                        <a:rPr lang="en-US" sz="700"/>
                        <a:t>To make Node.js act as an HTTPS server.</a:t>
                      </a:r>
                    </a:p>
                  </a:txBody>
                  <a:tcPr marL="36566" marR="36566" marT="18283" marB="18283" anchor="ctr">
                    <a:lnL>
                      <a:noFill/>
                    </a:lnL>
                    <a:lnR>
                      <a:noFill/>
                    </a:lnR>
                    <a:lnT>
                      <a:noFill/>
                    </a:lnT>
                    <a:lnB>
                      <a:noFill/>
                    </a:lnB>
                  </a:tcPr>
                </a:tc>
              </a:tr>
              <a:tr h="195357">
                <a:tc>
                  <a:txBody>
                    <a:bodyPr/>
                    <a:lstStyle/>
                    <a:p>
                      <a:r>
                        <a:rPr lang="en-US" sz="700">
                          <a:hlinkClick r:id="rId12"/>
                        </a:rPr>
                        <a:t>net</a:t>
                      </a:r>
                      <a:endParaRPr lang="en-US" sz="700"/>
                    </a:p>
                  </a:txBody>
                  <a:tcPr marL="36566" marR="36566" marT="18283" marB="18283" anchor="ctr">
                    <a:lnL>
                      <a:noFill/>
                    </a:lnL>
                    <a:lnR>
                      <a:noFill/>
                    </a:lnR>
                    <a:lnT>
                      <a:noFill/>
                    </a:lnT>
                    <a:lnB>
                      <a:noFill/>
                    </a:lnB>
                  </a:tcPr>
                </a:tc>
                <a:tc>
                  <a:txBody>
                    <a:bodyPr/>
                    <a:lstStyle/>
                    <a:p>
                      <a:r>
                        <a:rPr lang="en-US" sz="700"/>
                        <a:t>To create servers and clients</a:t>
                      </a:r>
                    </a:p>
                  </a:txBody>
                  <a:tcPr marL="36566" marR="36566" marT="18283" marB="18283" anchor="ctr">
                    <a:lnL>
                      <a:noFill/>
                    </a:lnL>
                    <a:lnR>
                      <a:noFill/>
                    </a:lnR>
                    <a:lnT>
                      <a:noFill/>
                    </a:lnT>
                    <a:lnB>
                      <a:noFill/>
                    </a:lnB>
                  </a:tcPr>
                </a:tc>
              </a:tr>
              <a:tr h="235635">
                <a:tc>
                  <a:txBody>
                    <a:bodyPr/>
                    <a:lstStyle/>
                    <a:p>
                      <a:r>
                        <a:rPr lang="en-US" sz="700">
                          <a:hlinkClick r:id="rId13"/>
                        </a:rPr>
                        <a:t>os</a:t>
                      </a:r>
                      <a:endParaRPr lang="en-US" sz="700"/>
                    </a:p>
                  </a:txBody>
                  <a:tcPr marL="36566" marR="36566" marT="18283" marB="18283" anchor="ctr">
                    <a:lnL>
                      <a:noFill/>
                    </a:lnL>
                    <a:lnR>
                      <a:noFill/>
                    </a:lnR>
                    <a:lnT>
                      <a:noFill/>
                    </a:lnT>
                    <a:lnB>
                      <a:noFill/>
                    </a:lnB>
                  </a:tcPr>
                </a:tc>
                <a:tc>
                  <a:txBody>
                    <a:bodyPr/>
                    <a:lstStyle/>
                    <a:p>
                      <a:r>
                        <a:rPr lang="en-US" sz="700"/>
                        <a:t>Provides information about the operation system</a:t>
                      </a:r>
                    </a:p>
                  </a:txBody>
                  <a:tcPr marL="36566" marR="36566" marT="18283" marB="18283" anchor="ctr">
                    <a:lnL>
                      <a:noFill/>
                    </a:lnL>
                    <a:lnR>
                      <a:noFill/>
                    </a:lnR>
                    <a:lnT>
                      <a:noFill/>
                    </a:lnT>
                    <a:lnB>
                      <a:noFill/>
                    </a:lnB>
                  </a:tcPr>
                </a:tc>
              </a:tr>
              <a:tr h="195357">
                <a:tc>
                  <a:txBody>
                    <a:bodyPr/>
                    <a:lstStyle/>
                    <a:p>
                      <a:r>
                        <a:rPr lang="en-US" sz="700">
                          <a:hlinkClick r:id="rId14"/>
                        </a:rPr>
                        <a:t>path</a:t>
                      </a:r>
                      <a:endParaRPr lang="en-US" sz="700"/>
                    </a:p>
                  </a:txBody>
                  <a:tcPr marL="36566" marR="36566" marT="18283" marB="18283" anchor="ctr">
                    <a:lnL>
                      <a:noFill/>
                    </a:lnL>
                    <a:lnR>
                      <a:noFill/>
                    </a:lnR>
                    <a:lnT>
                      <a:noFill/>
                    </a:lnT>
                    <a:lnB>
                      <a:noFill/>
                    </a:lnB>
                  </a:tcPr>
                </a:tc>
                <a:tc>
                  <a:txBody>
                    <a:bodyPr/>
                    <a:lstStyle/>
                    <a:p>
                      <a:r>
                        <a:rPr lang="en-US" sz="700"/>
                        <a:t>To handle file paths</a:t>
                      </a:r>
                    </a:p>
                  </a:txBody>
                  <a:tcPr marL="36566" marR="36566" marT="18283" marB="18283" anchor="ctr">
                    <a:lnL>
                      <a:noFill/>
                    </a:lnL>
                    <a:lnR>
                      <a:noFill/>
                    </a:lnR>
                    <a:lnT>
                      <a:noFill/>
                    </a:lnT>
                    <a:lnB>
                      <a:noFill/>
                    </a:lnB>
                  </a:tcPr>
                </a:tc>
              </a:tr>
              <a:tr h="195357">
                <a:tc>
                  <a:txBody>
                    <a:bodyPr/>
                    <a:lstStyle/>
                    <a:p>
                      <a:r>
                        <a:rPr lang="en-US" sz="700"/>
                        <a:t>punycode</a:t>
                      </a:r>
                    </a:p>
                  </a:txBody>
                  <a:tcPr marL="36566" marR="36566" marT="18283" marB="18283" anchor="ctr">
                    <a:lnL>
                      <a:noFill/>
                    </a:lnL>
                    <a:lnR>
                      <a:noFill/>
                    </a:lnR>
                    <a:lnT>
                      <a:noFill/>
                    </a:lnT>
                    <a:lnB>
                      <a:noFill/>
                    </a:lnB>
                  </a:tcPr>
                </a:tc>
                <a:tc>
                  <a:txBody>
                    <a:bodyPr/>
                    <a:lstStyle/>
                    <a:p>
                      <a:r>
                        <a:rPr lang="en-US" sz="700"/>
                        <a:t>Deprecated. A character encoding scheme</a:t>
                      </a:r>
                    </a:p>
                  </a:txBody>
                  <a:tcPr marL="36566" marR="36566" marT="18283" marB="18283" anchor="ctr">
                    <a:lnL>
                      <a:noFill/>
                    </a:lnL>
                    <a:lnR>
                      <a:noFill/>
                    </a:lnR>
                    <a:lnT>
                      <a:noFill/>
                    </a:lnT>
                    <a:lnB>
                      <a:noFill/>
                    </a:lnB>
                  </a:tcPr>
                </a:tc>
              </a:tr>
              <a:tr h="195357">
                <a:tc>
                  <a:txBody>
                    <a:bodyPr/>
                    <a:lstStyle/>
                    <a:p>
                      <a:r>
                        <a:rPr lang="en-US" sz="700">
                          <a:hlinkClick r:id="rId15"/>
                        </a:rPr>
                        <a:t>querystring</a:t>
                      </a:r>
                      <a:endParaRPr lang="en-US" sz="700"/>
                    </a:p>
                  </a:txBody>
                  <a:tcPr marL="36566" marR="36566" marT="18283" marB="18283" anchor="ctr">
                    <a:lnL>
                      <a:noFill/>
                    </a:lnL>
                    <a:lnR>
                      <a:noFill/>
                    </a:lnR>
                    <a:lnT>
                      <a:noFill/>
                    </a:lnT>
                    <a:lnB>
                      <a:noFill/>
                    </a:lnB>
                  </a:tcPr>
                </a:tc>
                <a:tc>
                  <a:txBody>
                    <a:bodyPr/>
                    <a:lstStyle/>
                    <a:p>
                      <a:r>
                        <a:rPr lang="en-US" sz="700"/>
                        <a:t>To handle URL query strings</a:t>
                      </a:r>
                    </a:p>
                  </a:txBody>
                  <a:tcPr marL="36566" marR="36566" marT="18283" marB="18283" anchor="ctr">
                    <a:lnL>
                      <a:noFill/>
                    </a:lnL>
                    <a:lnR>
                      <a:noFill/>
                    </a:lnR>
                    <a:lnT>
                      <a:noFill/>
                    </a:lnT>
                    <a:lnB>
                      <a:noFill/>
                    </a:lnB>
                  </a:tcPr>
                </a:tc>
              </a:tr>
              <a:tr h="195357">
                <a:tc>
                  <a:txBody>
                    <a:bodyPr/>
                    <a:lstStyle/>
                    <a:p>
                      <a:r>
                        <a:rPr lang="en-US" sz="700">
                          <a:hlinkClick r:id="rId16"/>
                        </a:rPr>
                        <a:t>readline</a:t>
                      </a:r>
                      <a:endParaRPr lang="en-US" sz="700"/>
                    </a:p>
                  </a:txBody>
                  <a:tcPr marL="36566" marR="36566" marT="18283" marB="18283" anchor="ctr">
                    <a:lnL>
                      <a:noFill/>
                    </a:lnL>
                    <a:lnR>
                      <a:noFill/>
                    </a:lnR>
                    <a:lnT>
                      <a:noFill/>
                    </a:lnT>
                    <a:lnB>
                      <a:noFill/>
                    </a:lnB>
                  </a:tcPr>
                </a:tc>
                <a:tc>
                  <a:txBody>
                    <a:bodyPr/>
                    <a:lstStyle/>
                    <a:p>
                      <a:r>
                        <a:rPr lang="en-US" sz="700"/>
                        <a:t>To handle readable streams one line at the time</a:t>
                      </a:r>
                    </a:p>
                  </a:txBody>
                  <a:tcPr marL="36566" marR="36566" marT="18283" marB="18283" anchor="ctr">
                    <a:lnL>
                      <a:noFill/>
                    </a:lnL>
                    <a:lnR>
                      <a:noFill/>
                    </a:lnR>
                    <a:lnT>
                      <a:noFill/>
                    </a:lnT>
                    <a:lnB>
                      <a:noFill/>
                    </a:lnB>
                  </a:tcPr>
                </a:tc>
              </a:tr>
              <a:tr h="195357">
                <a:tc>
                  <a:txBody>
                    <a:bodyPr/>
                    <a:lstStyle/>
                    <a:p>
                      <a:r>
                        <a:rPr lang="en-US" sz="700" dirty="0">
                          <a:hlinkClick r:id="rId17"/>
                        </a:rPr>
                        <a:t>stream</a:t>
                      </a:r>
                      <a:endParaRPr lang="en-US" sz="700" dirty="0"/>
                    </a:p>
                  </a:txBody>
                  <a:tcPr marL="36566" marR="36566" marT="18283" marB="18283" anchor="ctr">
                    <a:lnL>
                      <a:noFill/>
                    </a:lnL>
                    <a:lnR>
                      <a:noFill/>
                    </a:lnR>
                    <a:lnT>
                      <a:noFill/>
                    </a:lnT>
                    <a:lnB>
                      <a:noFill/>
                    </a:lnB>
                  </a:tcPr>
                </a:tc>
                <a:tc>
                  <a:txBody>
                    <a:bodyPr/>
                    <a:lstStyle/>
                    <a:p>
                      <a:r>
                        <a:rPr lang="en-US" sz="700"/>
                        <a:t>To handle streaming data</a:t>
                      </a:r>
                    </a:p>
                  </a:txBody>
                  <a:tcPr marL="36566" marR="36566" marT="18283" marB="18283" anchor="ctr">
                    <a:lnL>
                      <a:noFill/>
                    </a:lnL>
                    <a:lnR>
                      <a:noFill/>
                    </a:lnR>
                    <a:lnT>
                      <a:noFill/>
                    </a:lnT>
                    <a:lnB>
                      <a:noFill/>
                    </a:lnB>
                  </a:tcPr>
                </a:tc>
              </a:tr>
              <a:tr h="195357">
                <a:tc>
                  <a:txBody>
                    <a:bodyPr/>
                    <a:lstStyle/>
                    <a:p>
                      <a:r>
                        <a:rPr lang="en-US" sz="700">
                          <a:hlinkClick r:id="rId18"/>
                        </a:rPr>
                        <a:t>string_decoder</a:t>
                      </a:r>
                      <a:endParaRPr lang="en-US" sz="700"/>
                    </a:p>
                  </a:txBody>
                  <a:tcPr marL="36566" marR="36566" marT="18283" marB="18283" anchor="ctr">
                    <a:lnL>
                      <a:noFill/>
                    </a:lnL>
                    <a:lnR>
                      <a:noFill/>
                    </a:lnR>
                    <a:lnT>
                      <a:noFill/>
                    </a:lnT>
                    <a:lnB>
                      <a:noFill/>
                    </a:lnB>
                  </a:tcPr>
                </a:tc>
                <a:tc>
                  <a:txBody>
                    <a:bodyPr/>
                    <a:lstStyle/>
                    <a:p>
                      <a:r>
                        <a:rPr lang="en-US" sz="700"/>
                        <a:t>To decode buffer objects into strings</a:t>
                      </a:r>
                    </a:p>
                  </a:txBody>
                  <a:tcPr marL="36566" marR="36566" marT="18283" marB="18283" anchor="ctr">
                    <a:lnL>
                      <a:noFill/>
                    </a:lnL>
                    <a:lnR>
                      <a:noFill/>
                    </a:lnR>
                    <a:lnT>
                      <a:noFill/>
                    </a:lnT>
                    <a:lnB>
                      <a:noFill/>
                    </a:lnB>
                  </a:tcPr>
                </a:tc>
              </a:tr>
              <a:tr h="341875">
                <a:tc>
                  <a:txBody>
                    <a:bodyPr/>
                    <a:lstStyle/>
                    <a:p>
                      <a:r>
                        <a:rPr lang="en-US" sz="700">
                          <a:hlinkClick r:id="rId19"/>
                        </a:rPr>
                        <a:t>timers</a:t>
                      </a:r>
                      <a:endParaRPr lang="en-US" sz="700"/>
                    </a:p>
                  </a:txBody>
                  <a:tcPr marL="36566" marR="36566" marT="18283" marB="18283" anchor="ctr">
                    <a:lnL>
                      <a:noFill/>
                    </a:lnL>
                    <a:lnR>
                      <a:noFill/>
                    </a:lnR>
                    <a:lnT>
                      <a:noFill/>
                    </a:lnT>
                    <a:lnB>
                      <a:noFill/>
                    </a:lnB>
                  </a:tcPr>
                </a:tc>
                <a:tc>
                  <a:txBody>
                    <a:bodyPr/>
                    <a:lstStyle/>
                    <a:p>
                      <a:r>
                        <a:rPr lang="en-US" sz="700"/>
                        <a:t>To execute a function after a given number of milliseconds</a:t>
                      </a:r>
                    </a:p>
                  </a:txBody>
                  <a:tcPr marL="36566" marR="36566" marT="18283" marB="18283" anchor="ctr">
                    <a:lnL>
                      <a:noFill/>
                    </a:lnL>
                    <a:lnR>
                      <a:noFill/>
                    </a:lnR>
                    <a:lnT>
                      <a:noFill/>
                    </a:lnT>
                    <a:lnB>
                      <a:noFill/>
                    </a:lnB>
                  </a:tcPr>
                </a:tc>
              </a:tr>
              <a:tr h="195357">
                <a:tc>
                  <a:txBody>
                    <a:bodyPr/>
                    <a:lstStyle/>
                    <a:p>
                      <a:r>
                        <a:rPr lang="en-US" sz="700">
                          <a:hlinkClick r:id="rId20"/>
                        </a:rPr>
                        <a:t>tls</a:t>
                      </a:r>
                      <a:endParaRPr lang="en-US" sz="700"/>
                    </a:p>
                  </a:txBody>
                  <a:tcPr marL="36566" marR="36566" marT="18283" marB="18283" anchor="ctr">
                    <a:lnL>
                      <a:noFill/>
                    </a:lnL>
                    <a:lnR>
                      <a:noFill/>
                    </a:lnR>
                    <a:lnT>
                      <a:noFill/>
                    </a:lnT>
                    <a:lnB>
                      <a:noFill/>
                    </a:lnB>
                  </a:tcPr>
                </a:tc>
                <a:tc>
                  <a:txBody>
                    <a:bodyPr/>
                    <a:lstStyle/>
                    <a:p>
                      <a:r>
                        <a:rPr lang="en-US" sz="700"/>
                        <a:t>To implement TLS and SSL protocols</a:t>
                      </a:r>
                    </a:p>
                  </a:txBody>
                  <a:tcPr marL="36566" marR="36566" marT="18283" marB="18283" anchor="ctr">
                    <a:lnL>
                      <a:noFill/>
                    </a:lnL>
                    <a:lnR>
                      <a:noFill/>
                    </a:lnR>
                    <a:lnT>
                      <a:noFill/>
                    </a:lnT>
                    <a:lnB>
                      <a:noFill/>
                    </a:lnB>
                  </a:tcPr>
                </a:tc>
              </a:tr>
              <a:tr h="195357">
                <a:tc>
                  <a:txBody>
                    <a:bodyPr/>
                    <a:lstStyle/>
                    <a:p>
                      <a:r>
                        <a:rPr lang="en-US" sz="700"/>
                        <a:t>tty</a:t>
                      </a:r>
                    </a:p>
                  </a:txBody>
                  <a:tcPr marL="36566" marR="36566" marT="18283" marB="18283" anchor="ctr">
                    <a:lnL>
                      <a:noFill/>
                    </a:lnL>
                    <a:lnR>
                      <a:noFill/>
                    </a:lnR>
                    <a:lnT>
                      <a:noFill/>
                    </a:lnT>
                    <a:lnB>
                      <a:noFill/>
                    </a:lnB>
                  </a:tcPr>
                </a:tc>
                <a:tc>
                  <a:txBody>
                    <a:bodyPr/>
                    <a:lstStyle/>
                    <a:p>
                      <a:r>
                        <a:rPr lang="en-US" sz="700"/>
                        <a:t>Provides classes used by a text terminal</a:t>
                      </a:r>
                    </a:p>
                  </a:txBody>
                  <a:tcPr marL="36566" marR="36566" marT="18283" marB="18283" anchor="ctr">
                    <a:lnL>
                      <a:noFill/>
                    </a:lnL>
                    <a:lnR>
                      <a:noFill/>
                    </a:lnR>
                    <a:lnT>
                      <a:noFill/>
                    </a:lnT>
                    <a:lnB>
                      <a:noFill/>
                    </a:lnB>
                  </a:tcPr>
                </a:tc>
              </a:tr>
              <a:tr h="195357">
                <a:tc>
                  <a:txBody>
                    <a:bodyPr/>
                    <a:lstStyle/>
                    <a:p>
                      <a:r>
                        <a:rPr lang="en-US" sz="700">
                          <a:hlinkClick r:id="rId21"/>
                        </a:rPr>
                        <a:t>url</a:t>
                      </a:r>
                      <a:endParaRPr lang="en-US" sz="700"/>
                    </a:p>
                  </a:txBody>
                  <a:tcPr marL="36566" marR="36566" marT="18283" marB="18283" anchor="ctr">
                    <a:lnL>
                      <a:noFill/>
                    </a:lnL>
                    <a:lnR>
                      <a:noFill/>
                    </a:lnR>
                    <a:lnT>
                      <a:noFill/>
                    </a:lnT>
                    <a:lnB>
                      <a:noFill/>
                    </a:lnB>
                  </a:tcPr>
                </a:tc>
                <a:tc>
                  <a:txBody>
                    <a:bodyPr/>
                    <a:lstStyle/>
                    <a:p>
                      <a:r>
                        <a:rPr lang="en-US" sz="700"/>
                        <a:t>To parse URL strings</a:t>
                      </a:r>
                    </a:p>
                  </a:txBody>
                  <a:tcPr marL="36566" marR="36566" marT="18283" marB="18283" anchor="ctr">
                    <a:lnL>
                      <a:noFill/>
                    </a:lnL>
                    <a:lnR>
                      <a:noFill/>
                    </a:lnR>
                    <a:lnT>
                      <a:noFill/>
                    </a:lnT>
                    <a:lnB>
                      <a:noFill/>
                    </a:lnB>
                  </a:tcPr>
                </a:tc>
              </a:tr>
              <a:tr h="195357">
                <a:tc>
                  <a:txBody>
                    <a:bodyPr/>
                    <a:lstStyle/>
                    <a:p>
                      <a:r>
                        <a:rPr lang="en-US" sz="700">
                          <a:hlinkClick r:id="rId22"/>
                        </a:rPr>
                        <a:t>util</a:t>
                      </a:r>
                      <a:endParaRPr lang="en-US" sz="700"/>
                    </a:p>
                  </a:txBody>
                  <a:tcPr marL="36566" marR="36566" marT="18283" marB="18283" anchor="ctr">
                    <a:lnL>
                      <a:noFill/>
                    </a:lnL>
                    <a:lnR>
                      <a:noFill/>
                    </a:lnR>
                    <a:lnT>
                      <a:noFill/>
                    </a:lnT>
                    <a:lnB>
                      <a:noFill/>
                    </a:lnB>
                  </a:tcPr>
                </a:tc>
                <a:tc>
                  <a:txBody>
                    <a:bodyPr/>
                    <a:lstStyle/>
                    <a:p>
                      <a:r>
                        <a:rPr lang="en-US" sz="700"/>
                        <a:t>To access utility functions</a:t>
                      </a:r>
                    </a:p>
                  </a:txBody>
                  <a:tcPr marL="36566" marR="36566" marT="18283" marB="18283" anchor="ctr">
                    <a:lnL>
                      <a:noFill/>
                    </a:lnL>
                    <a:lnR>
                      <a:noFill/>
                    </a:lnR>
                    <a:lnT>
                      <a:noFill/>
                    </a:lnT>
                    <a:lnB>
                      <a:noFill/>
                    </a:lnB>
                  </a:tcPr>
                </a:tc>
              </a:tr>
              <a:tr h="195357">
                <a:tc>
                  <a:txBody>
                    <a:bodyPr/>
                    <a:lstStyle/>
                    <a:p>
                      <a:r>
                        <a:rPr lang="en-US" sz="700"/>
                        <a:t>v8</a:t>
                      </a:r>
                    </a:p>
                  </a:txBody>
                  <a:tcPr marL="36566" marR="36566" marT="18283" marB="18283" anchor="ctr">
                    <a:lnL>
                      <a:noFill/>
                    </a:lnL>
                    <a:lnR>
                      <a:noFill/>
                    </a:lnR>
                    <a:lnT>
                      <a:noFill/>
                    </a:lnT>
                    <a:lnB>
                      <a:noFill/>
                    </a:lnB>
                  </a:tcPr>
                </a:tc>
                <a:tc>
                  <a:txBody>
                    <a:bodyPr/>
                    <a:lstStyle/>
                    <a:p>
                      <a:r>
                        <a:rPr lang="en-US" sz="700"/>
                        <a:t>To access information about V8 (the JavaScript engine)</a:t>
                      </a:r>
                    </a:p>
                  </a:txBody>
                  <a:tcPr marL="36566" marR="36566" marT="18283" marB="18283" anchor="ctr">
                    <a:lnL>
                      <a:noFill/>
                    </a:lnL>
                    <a:lnR>
                      <a:noFill/>
                    </a:lnR>
                    <a:lnT>
                      <a:noFill/>
                    </a:lnT>
                    <a:lnB>
                      <a:noFill/>
                    </a:lnB>
                  </a:tcPr>
                </a:tc>
              </a:tr>
              <a:tr h="195357">
                <a:tc>
                  <a:txBody>
                    <a:bodyPr/>
                    <a:lstStyle/>
                    <a:p>
                      <a:r>
                        <a:rPr lang="en-US" sz="700">
                          <a:hlinkClick r:id="rId23"/>
                        </a:rPr>
                        <a:t>vm</a:t>
                      </a:r>
                      <a:endParaRPr lang="en-US" sz="700"/>
                    </a:p>
                  </a:txBody>
                  <a:tcPr marL="36566" marR="36566" marT="18283" marB="18283" anchor="ctr">
                    <a:lnL>
                      <a:noFill/>
                    </a:lnL>
                    <a:lnR>
                      <a:noFill/>
                    </a:lnR>
                    <a:lnT>
                      <a:noFill/>
                    </a:lnT>
                    <a:lnB>
                      <a:noFill/>
                    </a:lnB>
                  </a:tcPr>
                </a:tc>
                <a:tc>
                  <a:txBody>
                    <a:bodyPr/>
                    <a:lstStyle/>
                    <a:p>
                      <a:r>
                        <a:rPr lang="en-US" sz="700"/>
                        <a:t>To compile JavaScript code in a virtual machine</a:t>
                      </a:r>
                    </a:p>
                  </a:txBody>
                  <a:tcPr marL="36566" marR="36566" marT="18283" marB="18283" anchor="ctr">
                    <a:lnL>
                      <a:noFill/>
                    </a:lnL>
                    <a:lnR>
                      <a:noFill/>
                    </a:lnR>
                    <a:lnT>
                      <a:noFill/>
                    </a:lnT>
                    <a:lnB>
                      <a:noFill/>
                    </a:lnB>
                  </a:tcPr>
                </a:tc>
              </a:tr>
              <a:tr h="195357">
                <a:tc>
                  <a:txBody>
                    <a:bodyPr/>
                    <a:lstStyle/>
                    <a:p>
                      <a:r>
                        <a:rPr lang="en-US" sz="700">
                          <a:hlinkClick r:id="rId24"/>
                        </a:rPr>
                        <a:t>zlib</a:t>
                      </a:r>
                      <a:endParaRPr lang="en-US" sz="700"/>
                    </a:p>
                  </a:txBody>
                  <a:tcPr marL="36566" marR="36566" marT="18283" marB="18283" anchor="ctr">
                    <a:lnL>
                      <a:noFill/>
                    </a:lnL>
                    <a:lnR>
                      <a:noFill/>
                    </a:lnR>
                    <a:lnT>
                      <a:noFill/>
                    </a:lnT>
                    <a:lnB>
                      <a:noFill/>
                    </a:lnB>
                  </a:tcPr>
                </a:tc>
                <a:tc>
                  <a:txBody>
                    <a:bodyPr/>
                    <a:lstStyle/>
                    <a:p>
                      <a:r>
                        <a:rPr lang="en-US" sz="700" dirty="0"/>
                        <a:t>To compress or decompress files</a:t>
                      </a:r>
                    </a:p>
                  </a:txBody>
                  <a:tcPr marL="36566" marR="36566" marT="18283" marB="18283" anchor="ctr">
                    <a:lnL>
                      <a:noFill/>
                    </a:lnL>
                    <a:lnR>
                      <a:noFill/>
                    </a:lnR>
                    <a:lnT>
                      <a:noFill/>
                    </a:lnT>
                    <a:lnB>
                      <a:noFill/>
                    </a:lnB>
                  </a:tcPr>
                </a:tc>
              </a:tr>
            </a:tbl>
          </a:graphicData>
        </a:graphic>
      </p:graphicFrame>
    </p:spTree>
    <p:extLst>
      <p:ext uri="{BB962C8B-B14F-4D97-AF65-F5344CB8AC3E}">
        <p14:creationId xmlns="" xmlns:p14="http://schemas.microsoft.com/office/powerpoint/2010/main" val="2044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hemeClr val="accent1">
                <a:lumMod val="45000"/>
                <a:lumOff val="55000"/>
              </a:schemeClr>
            </a:gs>
            <a:gs pos="89000">
              <a:srgbClr val="B8D3EC"/>
            </a:gs>
            <a:gs pos="93000">
              <a:schemeClr val="accent1">
                <a:lumMod val="45000"/>
                <a:lumOff val="55000"/>
              </a:schemeClr>
            </a:gs>
            <a:gs pos="0">
              <a:schemeClr val="accent2">
                <a:lumMod val="60000"/>
                <a:lumOff val="40000"/>
              </a:schemeClr>
            </a:gs>
          </a:gsLst>
          <a:lin ang="48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320" y="375516"/>
            <a:ext cx="11664834" cy="5945274"/>
          </a:xfrm>
        </p:spPr>
        <p:txBody>
          <a:bodyPr>
            <a:normAutofit/>
          </a:bodyPr>
          <a:lstStyle/>
          <a:p>
            <a:r>
              <a:rPr lang="en-US" sz="2400" b="1" dirty="0" smtClean="0"/>
              <a:t>Include Modules- </a:t>
            </a: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To include a module, use the require() function with the name of the module.</a:t>
            </a:r>
            <a:br>
              <a:rPr lang="en-US" sz="1600" dirty="0" smtClean="0">
                <a:latin typeface="+mn-lt"/>
              </a:rPr>
            </a:br>
            <a:r>
              <a:rPr lang="en-US" sz="2400" b="1" dirty="0"/>
              <a:t/>
            </a:r>
            <a:br>
              <a:rPr lang="en-US" sz="2400" b="1" dirty="0"/>
            </a:br>
            <a:r>
              <a:rPr lang="en-US" sz="2400" b="1" dirty="0" smtClean="0"/>
              <a:t>Example –</a:t>
            </a:r>
            <a:br>
              <a:rPr lang="en-US" sz="2400" b="1" dirty="0" smtClean="0"/>
            </a:br>
            <a:r>
              <a:rPr lang="en-US" sz="2400" b="1" dirty="0" smtClean="0"/>
              <a:t> </a:t>
            </a:r>
            <a:br>
              <a:rPr lang="en-US" sz="2400" b="1" dirty="0" smtClean="0"/>
            </a:br>
            <a:r>
              <a:rPr lang="en-US" sz="1600" dirty="0" err="1">
                <a:latin typeface="+mn-lt"/>
              </a:rPr>
              <a:t>var</a:t>
            </a:r>
            <a:r>
              <a:rPr lang="en-US" sz="1600" dirty="0">
                <a:latin typeface="+mn-lt"/>
              </a:rPr>
              <a:t> http = require('http');</a:t>
            </a:r>
            <a:br>
              <a:rPr lang="en-US" sz="1600" dirty="0">
                <a:latin typeface="+mn-lt"/>
              </a:rPr>
            </a:br>
            <a:r>
              <a:rPr lang="en-US" sz="1600" dirty="0" err="1">
                <a:latin typeface="+mn-lt"/>
              </a:rPr>
              <a:t>var</a:t>
            </a:r>
            <a:r>
              <a:rPr lang="en-US" sz="1600" dirty="0">
                <a:latin typeface="+mn-lt"/>
              </a:rPr>
              <a:t> </a:t>
            </a:r>
            <a:r>
              <a:rPr lang="en-US" sz="1600" dirty="0" err="1">
                <a:latin typeface="+mn-lt"/>
              </a:rPr>
              <a:t>url</a:t>
            </a:r>
            <a:r>
              <a:rPr lang="en-US" sz="1600" dirty="0">
                <a:latin typeface="+mn-lt"/>
              </a:rPr>
              <a:t> = require('</a:t>
            </a:r>
            <a:r>
              <a:rPr lang="en-US" sz="1600" dirty="0" err="1">
                <a:latin typeface="+mn-lt"/>
              </a:rPr>
              <a:t>url</a:t>
            </a:r>
            <a:r>
              <a:rPr lang="en-US" sz="1600" dirty="0">
                <a:latin typeface="+mn-lt"/>
              </a:rPr>
              <a:t>');</a:t>
            </a:r>
            <a:br>
              <a:rPr lang="en-US" sz="1600" dirty="0">
                <a:latin typeface="+mn-lt"/>
              </a:rPr>
            </a:br>
            <a:r>
              <a:rPr lang="en-US" sz="1600" dirty="0">
                <a:latin typeface="+mn-lt"/>
              </a:rPr>
              <a:t/>
            </a:r>
            <a:br>
              <a:rPr lang="en-US" sz="1600" dirty="0">
                <a:latin typeface="+mn-lt"/>
              </a:rPr>
            </a:br>
            <a:r>
              <a:rPr lang="en-US" sz="1600" dirty="0" err="1">
                <a:latin typeface="+mn-lt"/>
              </a:rPr>
              <a:t>http.createServer</a:t>
            </a:r>
            <a:r>
              <a:rPr lang="en-US" sz="1600" dirty="0">
                <a:latin typeface="+mn-lt"/>
              </a:rPr>
              <a:t>(function (</a:t>
            </a:r>
            <a:r>
              <a:rPr lang="en-US" sz="1600" dirty="0" err="1">
                <a:latin typeface="+mn-lt"/>
              </a:rPr>
              <a:t>req</a:t>
            </a:r>
            <a:r>
              <a:rPr lang="en-US" sz="1600" dirty="0">
                <a:latin typeface="+mn-lt"/>
              </a:rPr>
              <a:t>, res) {</a:t>
            </a:r>
            <a:br>
              <a:rPr lang="en-US" sz="1600" dirty="0">
                <a:latin typeface="+mn-lt"/>
              </a:rPr>
            </a:br>
            <a:r>
              <a:rPr lang="en-US" sz="1600" dirty="0">
                <a:latin typeface="+mn-lt"/>
              </a:rPr>
              <a:t>  </a:t>
            </a:r>
            <a:r>
              <a:rPr lang="en-US" sz="1600" dirty="0" err="1">
                <a:latin typeface="+mn-lt"/>
              </a:rPr>
              <a:t>res.writeHead</a:t>
            </a:r>
            <a:r>
              <a:rPr lang="en-US" sz="1600" dirty="0">
                <a:latin typeface="+mn-lt"/>
              </a:rPr>
              <a:t>(200, {'Content-Type': 'text/html'}); // content type header</a:t>
            </a:r>
            <a:br>
              <a:rPr lang="en-US" sz="1600" dirty="0">
                <a:latin typeface="+mn-lt"/>
              </a:rPr>
            </a:br>
            <a:r>
              <a:rPr lang="en-US" sz="1600" dirty="0">
                <a:latin typeface="+mn-lt"/>
              </a:rPr>
              <a:t>  </a:t>
            </a:r>
            <a:r>
              <a:rPr lang="en-US" sz="1600" dirty="0" err="1">
                <a:latin typeface="+mn-lt"/>
              </a:rPr>
              <a:t>var</a:t>
            </a:r>
            <a:r>
              <a:rPr lang="en-US" sz="1600" dirty="0">
                <a:latin typeface="+mn-lt"/>
              </a:rPr>
              <a:t> q = </a:t>
            </a:r>
            <a:r>
              <a:rPr lang="en-US" sz="1600" dirty="0" err="1">
                <a:latin typeface="+mn-lt"/>
              </a:rPr>
              <a:t>url.parse</a:t>
            </a:r>
            <a:r>
              <a:rPr lang="en-US" sz="1600" dirty="0">
                <a:latin typeface="+mn-lt"/>
              </a:rPr>
              <a:t>(req.url, true).query; //  { year: '2017', month: 'July' }</a:t>
            </a:r>
            <a:br>
              <a:rPr lang="en-US" sz="1600" dirty="0">
                <a:latin typeface="+mn-lt"/>
              </a:rPr>
            </a:br>
            <a:r>
              <a:rPr lang="en-US" sz="1600" dirty="0">
                <a:latin typeface="+mn-lt"/>
              </a:rPr>
              <a:t>  </a:t>
            </a:r>
            <a:r>
              <a:rPr lang="en-US" sz="1600" dirty="0" err="1">
                <a:latin typeface="+mn-lt"/>
              </a:rPr>
              <a:t>var</a:t>
            </a:r>
            <a:r>
              <a:rPr lang="en-US" sz="1600" dirty="0">
                <a:latin typeface="+mn-lt"/>
              </a:rPr>
              <a:t> txt = </a:t>
            </a:r>
            <a:r>
              <a:rPr lang="en-US" sz="1600" dirty="0" err="1">
                <a:latin typeface="+mn-lt"/>
              </a:rPr>
              <a:t>q.year</a:t>
            </a:r>
            <a:r>
              <a:rPr lang="en-US" sz="1600" dirty="0">
                <a:latin typeface="+mn-lt"/>
              </a:rPr>
              <a:t> + " " + </a:t>
            </a:r>
            <a:r>
              <a:rPr lang="en-US" sz="1600" dirty="0" err="1">
                <a:latin typeface="+mn-lt"/>
              </a:rPr>
              <a:t>q.month</a:t>
            </a:r>
            <a:r>
              <a:rPr lang="en-US" sz="1600" dirty="0">
                <a:latin typeface="+mn-lt"/>
              </a:rPr>
              <a:t>;</a:t>
            </a:r>
            <a:br>
              <a:rPr lang="en-US" sz="1600" dirty="0">
                <a:latin typeface="+mn-lt"/>
              </a:rPr>
            </a:br>
            <a:r>
              <a:rPr lang="en-US" sz="1600" dirty="0">
                <a:latin typeface="+mn-lt"/>
              </a:rPr>
              <a:t>  </a:t>
            </a:r>
            <a:br>
              <a:rPr lang="en-US" sz="1600" dirty="0">
                <a:latin typeface="+mn-lt"/>
              </a:rPr>
            </a:br>
            <a:r>
              <a:rPr lang="en-US" sz="1600" dirty="0">
                <a:latin typeface="+mn-lt"/>
              </a:rPr>
              <a:t>  </a:t>
            </a:r>
            <a:r>
              <a:rPr lang="en-US" sz="1600" dirty="0" err="1">
                <a:latin typeface="+mn-lt"/>
              </a:rPr>
              <a:t>res.end</a:t>
            </a:r>
            <a:r>
              <a:rPr lang="en-US" sz="1600" dirty="0">
                <a:latin typeface="+mn-lt"/>
              </a:rPr>
              <a:t>(txt);</a:t>
            </a:r>
            <a:br>
              <a:rPr lang="en-US" sz="1600" dirty="0">
                <a:latin typeface="+mn-lt"/>
              </a:rPr>
            </a:br>
            <a:r>
              <a:rPr lang="en-US" sz="1600" dirty="0">
                <a:latin typeface="+mn-lt"/>
              </a:rPr>
              <a:t>}).listen(8080);</a:t>
            </a:r>
            <a:br>
              <a:rPr lang="en-US" sz="1600" dirty="0">
                <a:latin typeface="+mn-lt"/>
              </a:rPr>
            </a:br>
            <a:r>
              <a:rPr lang="en-US" sz="1600" dirty="0" smtClean="0">
                <a:latin typeface="+mn-lt"/>
              </a:rPr>
              <a:t/>
            </a:r>
            <a:br>
              <a:rPr lang="en-US" sz="1600" dirty="0" smtClean="0">
                <a:latin typeface="+mn-lt"/>
              </a:rPr>
            </a:br>
            <a:r>
              <a:rPr lang="en-US" sz="1600" dirty="0">
                <a:latin typeface="+mn-lt"/>
              </a:rPr>
              <a:t/>
            </a:r>
            <a:br>
              <a:rPr lang="en-US" sz="1600" dirty="0">
                <a:latin typeface="+mn-lt"/>
              </a:rPr>
            </a:br>
            <a:r>
              <a:rPr lang="en-US" sz="1600" dirty="0" smtClean="0">
                <a:latin typeface="+mn-lt"/>
              </a:rPr>
              <a:t>http://localhost:8080/?year=2017&amp;month=July</a:t>
            </a:r>
            <a:endParaRPr lang="en-US" sz="1600" dirty="0">
              <a:latin typeface="+mn-lt"/>
            </a:endParaRPr>
          </a:p>
        </p:txBody>
      </p:sp>
    </p:spTree>
    <p:extLst>
      <p:ext uri="{BB962C8B-B14F-4D97-AF65-F5344CB8AC3E}">
        <p14:creationId xmlns="" xmlns:p14="http://schemas.microsoft.com/office/powerpoint/2010/main" val="3072669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371</Words>
  <Application>Microsoft Office PowerPoint</Application>
  <PresentationFormat>Custom</PresentationFormat>
  <Paragraphs>108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What is Node.js?   Node.js is a server-side platform built on Google Chrome's JavaScript Engine (V8 Engine). Node.js was developed by Ryan Dahl in 2009.  “Node.js is a platform built on Chrome's JavaScript runtime for easily building fast and scalable network applications. Node.js uses an event-driven, non-blocking I/O model that makes it lightweight and efficient, perfect for data-intensive real-time applications that run across distributed devices.”  Features of Node.js -   Asynchronous and Event Driven −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  Single Threaded but Highly Scalable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  Very Fast − Being built on Google Chrome's V8 JavaScript Engine, Node.js library is very fast in code execution.  No Buffering − Node.js applications never buffer any data. These applications simply output the data in chunks.  License − Node.js is released under the MIT license.  Companies using node js –   Bay, General Electric, GoDaddy, Microsoft, PayPal, Uber, Wikipins, Yahoo!, Yammer.etc </vt:lpstr>
      <vt:lpstr>Environment Setup  To install and setup an environment for Node.js, you need the following two softwares available on your computer:  1-Text Editor. 2-Node.js Binary installable  The source files for Node.js programs are typically named with the extension ".js".  Verify installation: Executing a File –   Create a js file named main.js on your machine (Windows or Linux) having the following code.  console.log("Hello, World!")  node main.js </vt:lpstr>
      <vt:lpstr>Node.js REPL  The term REPL stands for Read Eval Print and Loop. It specifies a computer environment like a window console or a Unix/Linux shell where you can enter the commands and the system responds with an output in an interactive mode.  The Node.js or node come bundled with REPL environment. Each part of the REPL environment has a specific work.  Read: It reads user's input; parse the input into JavaScript data-structure and stores in memory. Eval: It takes and evaluates the data structure. Print: It prints the result. Loop: It loops the above command until user press ctrl-c twice.  How to start REPL  You can start REPL by simply running "node" on the command prompt. See this:  Example: &gt;10+20-5  Example: var x = 0   do {   x++;   console.log("x: " + x);   } while ( x &lt; 10 );   </vt:lpstr>
      <vt:lpstr>  </vt:lpstr>
      <vt:lpstr>Variable Types-   If I don’t need to reassign, `const` is my default choice over `let` because I want the usage to be as clear as possible in the code.  I use `let` when I need to reassign a variable. Because I use one variable to represent one thing, the use case for `let` tends to be for loops or mathematical algorithms.  I don’t use `var` in ES6. There is value in block scope for loops, but I can’t think of a situation where I’d prefer `var` over `let`.  const-   const abc= {name:'tam'};  console.log(abc);  abc.name = 'ram';  //abc = {name:'john'};  Let -   for(let i=0; i&lt;=2; i++) {   console.log(i); }   </vt:lpstr>
      <vt:lpstr>Arrow Function-   Arrow functions are a more concise syntax for writing function expressions.  function add2(num) {    return num + 2;  } --------------- arrow add2(2);  const add2 = num =&gt; num + 2  add2(2);   </vt:lpstr>
      <vt:lpstr>Built-in Modules -   Node.js has a set of built-in modules which you can use without any further installation.  List of Built-in modules -   </vt:lpstr>
      <vt:lpstr>Slide 8</vt:lpstr>
      <vt:lpstr>Include Modules-   To include a module, use the require() function with the name of the module.  Example –   var http = require('http'); var url = require('url');  http.createServer(function (req, res) {   res.writeHead(200, {'Content-Type': 'text/html'}); // content type header   var q = url.parse(req.url, true).query; //  { year: '2017', month: 'July' }   var txt = q.year + " " + q.month;      res.end(txt); }).listen(8080);   http://localhost:8080/?year=2017&amp;month=July</vt:lpstr>
      <vt:lpstr>Include Your Own Module -   myfirstmodule.js-  exports.myDateTime = function () {     return Date(); };   demo_module.js -   var http = require('http'); var dt = require('./myfirstmodule');  http.createServer(function (req, res) {     res.writeHead(200, {'Content-Type': 'text/html'});     res.write("The date and time are currently: " + dt.myDateTime());     res.end(); }).listen(8080); </vt:lpstr>
      <vt:lpstr>Node.js – NPM -    Node Package Manager (NPM) provides two main functionalities −  1-Online repositories for node.js packages/modules which are searchable on search.nodejs.org 2-Command line utility to install Node.js packages, do version management and dependency management of Node.js packages.   NPM  commands –   npm --version Installing Modules using NPM  npm install &lt;Module Name&gt;  npm ls npm ls -g npm update express npm search express npm install express --no-save </vt:lpstr>
      <vt:lpstr>What is Callback? –  Callback is an asynchronous equivalent for a function. A callback function is called at the completion of a given task. Node makes heavy use of callbacks. All the APIs of Node are written in such a way that they support callbacks.  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   Blocking Code Example –  block.js -  var fs = require("fs"); var data = fs.readFileSync('input.txt'); console.log(data.toString()); console.log("Program Ended");  input.txt –   Tutorials Point is giving self learning content to teach the world in simple and easy way!!!!! </vt:lpstr>
      <vt:lpstr>Non-Blocking Code Example–  Callback is an asynchronous equivalent for a function. A callback function is called at the completion of a given task. Node makes heavy use of callbacks. All the APIs of Node are written in such a way that they support callbacks.  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   Blocking Code Example –  block.js -  var fs = require("fs"); var data = fs.readFileSync('input.txt'); console.log(data.toString()); console.log("Program Ended");  input.txt –   Tutorials Point is giving self learning content to teach the world in simple and easy way!!!!! </vt:lpstr>
      <vt:lpstr>The Built-in URL Module–  The URL module splits up a web address into readable parts.  var http = require('http'); var url = require('url');  http.createServer(function (req, res) {   res.writeHead(200, {'Content-Type': 'text/html'}); // content type header    var q  = url.parse(req.url, true);  console.log(q.host); //returns 'localhost:8080'  console.log(q.pathname); //returns '/default.htm'  console.log(q.search); //returns '?year=2017&amp;month=february'   var qdata = q.query; //returns an object: { year: 2017, month: 'february' }  console.log(qdata.month); //returns 'february'     res.end('sdfgsdfgsdfgsfdsf'); }).listen(8081);  http://localhost:8081/default.htm?year=2017&amp;month=february </vt:lpstr>
      <vt:lpstr>Node.js File System Module –  The Node.js file system module allow you to work with the file system on your computer.  Common use for the File System module:  Read files Create files Update files Delete files Rename files   </vt:lpstr>
      <vt:lpstr>Read Files --  The fs.readFile() method is used to read files on your computer. Assume we have the following HTML file (located in the same folder as Node.js);  demofile1.html   &lt;html&gt; &lt;body&gt; &lt;h1&gt;My Header&lt;/h1&gt; &lt;p&gt;My paragraph.&lt;/p&gt; &lt;/body&gt; &lt;/html&gt;   demo_readfile.js  var http = require('http'); var fs = require('fs'); http.createServer(function (req, res) {   //Open a file on the server and return it's content:   fs.readFile('demofile1.html', function(err, data) {     res.writeHead(200, {'Content-Type': 'text/html'});     res.write(data);     return res.end();   }); }).listen(8080); </vt:lpstr>
      <vt:lpstr>Create Files--   The File System module has methods for creating new files:  1-fs.appendFile() - The fs.appendFile() method appends specified content to a file. If the file does not exist, the file will be created: 2-fs.open() - The fs.open() method takes a "flag" as the second argument, if the flag is "w" for "writing", the specified file is opened for writing. If the file does not exist, an empty file is created: 3-fs.writeFile() - The fs.writeFile() method replaces the specified file and content if it exists. If the file does not exist, a new file, containing the specified content, will be created:  example of append file -   var fs = require('fs'); //create a file named mynewfile1.txt: fs.appendFile('mynewfile1.txt', 'Hello content!', function (err) {   if (err) throw err;   console.log('Saved!'); });  </vt:lpstr>
      <vt:lpstr>Update Files -   1-fs.appendFile() 2-fs.writeFile()  Delete Files -  To delete a file with the File System module,  use the fs.unlink() method.  var fs = require('fs');  //Delete the file mynewfile2.txt: fs.unlink('mynewfile2.txt', function (err) {   if (err) throw err;   console.log('File deleted!'); });  Rename Files -  To rename a file with the File System module,  use the fs.rename() method.  var fs = require('fs');  fs.rename('mynewfile1.txt', 'myrenamedfile.txt', function (err) {   if (err) throw err;   console.log('File Renamed!'); });  </vt:lpstr>
      <vt:lpstr>Synchronous vs Asynchronous-    Every method in the fs module has synchronous as well as asynchronous forms. Asynchronous methods take the last parameter as the completion function callback and the first parameter of the callback function as error. It is better to use an asynchronous method instead of a synchronous method, as the former never blocks a program during its execution, whereas the second one does.   var fs = require("fs");  // Asynchronous read fs.readFile('input.txt', function (err, data) {    if (err) {       return console.error(err);    }    console.log("Asynchronous read: " + data.toString()); });  // Synchronous read var data = fs.readFileSync('input.txt'); console.log("Synchronous read: " + data.toString());  console.log("Program Ended");  </vt:lpstr>
      <vt:lpstr>Node.js - Global Objects-  Node.js global objects are global in nature and they are available in all modules. We do not need to include these objects in our application, rather we can use them directly.   1- __filename  The __filename represents the filename of the code being executed. This is the resolved absolute path of this code file. For a main program, this is not necessarily the same filename used in the command line. The value inside a module is the path to that module file.  console.log( __filename );  C:\Users\gursingh\Desktop\nodejs\global.js  2- __dirname  The __dirname represents the name of the directory that the currently executing script resides in.  console.log( __dirname );  C:\Users\gursingh\Desktop\nodejs  </vt:lpstr>
      <vt:lpstr>setTimeout(cb, ms) -  The setTimeout(cb, ms) global function is used to run callback cb after at least ms milliseconds.  function printHello(){    console.log( "Hello, World!"); } // Now call above function after 2 seconds setTimeout(printHello, 2000);  output is printed after a little delay. -- Hello, World!  clearTimeout(t) –  The clearTimeout(t) global function is used to stop a timer that was previously created with setTimeout(). Here t is the timer returned by the setTimeout() function.  function printHello(){    console.log( "Hello, World!"); }  // Now call above function after 2 seconds var t = setTimeout(printHello, 2000);  // Now clear the timer clearTimeout(t);   output where you will not find anything printed.   </vt:lpstr>
      <vt:lpstr>setInterval(cb, ms) -  The setInterval(cb, ms) global function is used to run callback cb repeatedly after at least ms milliseconds. The actual delay depends on external factors like OS timer granularity and system load. A timer cannot span more than 24.8 days.  This function returns an opaque value that represents the timer which can be used to clear the timer using the function clearInterval(t).   function printHello(){    console.log( "Hello, World!"); } // Now call above function after 2 seconds setInterval(printHello, 2000);   </vt:lpstr>
      <vt:lpstr>Node.js - Utility Modules-  There are several utility modules available in Node.js module library. These modules are very common and are frequently used while developing any Node based application  OS Module - Provides basic operating-system related utility functions. Path Module - Provides utilities for handling and transforming file paths. Net Module - Provides both servers and clients as streams. Acts as a network wrapper. DNS Module - Provides functions to do actual DNS lookup as well as to use underlying operating system name resolution functionalities. Domain Module - Provides ways to handle multiple different I/O operations as a single group.   </vt:lpstr>
      <vt:lpstr>  What is express js -   Express is a minimal and flexible Node.js web application framework that provides a robust set of features to develop web and mobile applications. It facilitates the rapid development of Node based Web applications. Following are some of the core features of Express framework −  1-Allows to set up middlewares to respond to HTTP Requests. 2-Defines a routing table which is used to perform different actions based on HTTP Method and URL. 3-Allows to dynamically render HTML Pages based on passing arguments to templates.  Installing Express 1- npm init  and fill the details  2- npm install express  The above command saves the installation locally in the node_modules directory and creates a directory express inside node_modules  Hello world Example -   var express = require('express'); var app = express();  app.get('/', function (req, res) {    res.send('Hello World'); })  var server = app.listen(8081, function () {    var host = server.address().address    var port = server.address().port        console.log("Example app listening at http://%s:%s", host, port) })   </vt:lpstr>
      <vt:lpstr>  Express application generator--    Use the application generator tool, express-generator, to quickly create an application skeleton.  The express-generator package installs the express command-line tool. Use the following command to do so:  npm install express-generator -g  help -  express -h  generate app  --  express --view=ejs myapp  run app --  set DEBUG=myapp:* &amp; npm start   </vt:lpstr>
      <vt:lpstr>  Basic routing -   Routing refers to determining how an application responds to a client request to a particular endpoint, which is a URI (or path) and a specific HTTP request method (GET, POST, and so on).  Each route can have one or more handler functions, which are executed when the route is matched.  Route definition takes the following structure:  app.METHOD(PATH, HANDLER)  Where:      app is an instance of express.     METHOD is an HTTP request method, in lowercase.     PATH is a path on the server.     HANDLER is the function executed when the route is matched.  app.get('/', function (req, res) {   res.send('Hello World!') })  app.post('/', function (req, res) {   res.send('Got a POST request') })  app.put('/user', function (req, res) {   res.send('Got a PUT request at /user') })  app.delete('/user', function (req, res) {   res.send('Got a DELETE request at /user') })   </vt:lpstr>
      <vt:lpstr>pass parameter:   app.get('/users/:userId/books/:bookId', function (req, res) {   res.send(req.params) })  regular expression -   app.get('/ab?cd', function (req, res) {   res.send('ab?cd') })  This route path will match acd and abcd.   app.get('/ab+cd', function (req, res) {   res.send('ab+cd') })   This route path will match abcd, abbcd, abbbcd, and so on.    </vt:lpstr>
      <vt:lpstr>Serving static files in Express -   app.use(express.static('public'))  http://localhost:8081/img4.png    </vt:lpstr>
      <vt:lpstr>Template Engine-    A template engine enables you to use static template files in your application. At runtime, the template engine replaces variables in a template file with actual values, and transforms the template into an HTML file sent to the client. This approach makes it easier to design an HTML page.  Some popular template engines that work with Express are -   1-Pug,  2-Mustache 3-Jade 4-EJS  EJS  (Wmbedded Javascript )–  http://www.embeddedjs.com/getting_started.html  everything inside &lt;% %&gt; tags is executed  index.js --  router.get('/ejsform', function(req, res, next) {  console.log(req.query.name_field)  let data = { title: 'Express',supplies: ['mop', 'broom', 'duster']   }    </vt:lpstr>
      <vt:lpstr>index.ejs -   &lt;html&gt;   &lt;head&gt;     &lt;title&gt;&lt;%= title %&gt;&lt;/title&gt;     &lt;link rel='stylesheet' href='/stylesheets/style.css' /&gt;  &lt;script src="https://ajax.googleapis.com/ajax/libs/jquery/3.3.1/jquery.min.js"&gt;&lt;/script&gt;   &lt;/head&gt;   &lt;body&gt;     &lt;h1&gt;&lt;%= title %&gt;&lt;/h1&gt;     &lt;p&gt;Welcome to &lt;%= title %&gt;&lt;/p&gt;    &lt;% for(var i=0; i&lt;supplies.length; i++) {%&gt;  &lt;% if(i==1) { %&gt; &lt;span onclick='testFun()'&gt; loop is &lt;%= i %&gt; position  &lt;/span&gt; &lt;%}%&gt;  &lt;br&gt;    &lt;span&gt;&lt;%= supplies[i] %&gt;&lt;/span&gt; &lt;% } %&gt; &lt;form action="/ejsform" method="get"&gt;     &lt;label for="team_name"&gt;Enter name: &lt;/label&gt;     &lt;input id="team_name" type="text" name="name_field" value="Default name for team."&gt;     &lt;input type="submit" value="OK"&gt; &lt;/form&gt;  &lt;script&gt;  function testFun() {   alert();  }    $.ajax({         type: 'GET',         url: 'https://www.google.co.in/',         success: function(result) {              //$('#champ').html(result);         }       });  &lt;/script&gt;      &lt;/body&gt; &lt;/html&gt;   </vt:lpstr>
      <vt:lpstr>Middleware for use in Express apps - Middleware functions are functions that have access to the request object (req), the response object (res), and the next function in the application’s request-response cycle. The next function is a function in the Express router which, when invoked, executes the middleware succeeding the current middleware.  Middleware functions can perform the following tasks:      Execute any code.     Make changes to the request and the response objects.     End the request-response cycle.     Call the next middleware in the stack.  If the current middleware function does not end the request-response cycle, it must call next() to pass control to the next middleware function. Otherwise, the request will be left hanging.  app.use() -    var requestTime = function (req, res, next) {   req.requestTime = Date.now()   next() }  app.use(requestTime)  app.get('/', function (req, res) {   var responseText = 'Hello World!&lt;br&gt;'   responseText += '&lt;small&gt;Requested at: ' + req.requestTime + '&lt;/small&gt;'   res.send(responseText) }) </vt:lpstr>
      <vt:lpstr> app.all -    app.all('/', function (req, res, next) {   console.log('Accessing the secret section ...')   next() // pass control to the next handler }) </vt:lpstr>
      <vt:lpstr>Database integration- Adding the capability to connect databases to Express apps is just a matter of loading an appropriate Node.js driver for the database in your app. This document briefly explains how to add and use some of the most popular Node.js modules for database systems in your Express app:  reference for database connection-   https://expressjs.com/en/guide/database-integration.html  Cassandra:  npm install cassandra-driver  MongoDB:  npm install mongodb  MySQL:  npm install mysql </vt:lpstr>
      <vt:lpstr>Mysql Driver –   Connection --   var mysql = require('mysql') var connection = mysql.createConnection({   host     : 'localhost',   user     : 'root',   password : '',   database : 'test' });  connection.connect();  connection.query('SELECT * from abc', function (err, rows, fields) {   if (err) throw err    console.log('The solution is: ', rows) })  connection.end()  </vt:lpstr>
      <vt:lpstr>Insert Query -  connection.query('INSERT INTO abc (name, mobile) values ("gurubaksh", 987651111) ', function (err, rows, fields) {   if (err) throw err    console.log('The solution is: ', rows) });   ---- second way ---  var sql = "INSERT INTO abc (name, mobile) VALUES ?";   var values = [     ['John', '123456789'],      [‘joh3’, ‘53353535535’],   ];   connection.query(sql, [values], function (err, result) {     if (err) throw err;     console.log("Number of records inserted: " + result.affectedRows);   });  </vt:lpstr>
      <vt:lpstr>Update Query -   connection.query({       sql: 'update `abc` set `name`= ?, mobile = ?  where `id` = ?',       timeout: 40000, // 40s       values: ['tt',7890, 2]     }, function (error, results, fields) {        // Handle error after the release.       if (error) throw error;       console.log(error);       // Don't use the connection here, it has been returned to the pool.     });  Delete Query -   connection.query({       sql: 'delete from abc  where `id` = ?',       timeout: 40000, // 40s       values: [1]     }, function (error, results, fields) {        // Handle error after the release.       if (error) throw error;       console.log(error);       // Don't use the connection here, it has been returned to the pool.     }); </vt:lpstr>
      <vt:lpstr>File upload by multer-   var express = require('express') var multer  = require('multer') var storage = multer.diskStorage({   destination: function (req, file, cb) {     cb(null, 'uploads')   },   filename: function (req, file, cb) {     cb(null, Date.now() + '-' + file.originalname)   } })   var upload = multer({ storage: storage })  var app = express()  app.post('/profile', upload.single('avatar'), function (req, res, next) {   // req.file is the `avatar` file   // req.body will hold the text fields, if there were any   console.log(req.file.filename);    res.send('fileuploaded') })  app.post('/photos/upload', upload.array('photos', 12), function (req, res, next) {   // req.files is array of `photos` files   // req.body will contain the text fields, if there were any   console.log(req.files);    res.send('fileuploaded') })</vt:lpstr>
      <vt:lpstr>  var server = app.listen(8081, function () {    var host = server.address().address    var port = server.address().port        console.log("Example app listening at http://%s:%s", host, port) })</vt:lpstr>
      <vt:lpstr>ExpressJS – Cookies -  Cookies are simple, small files/data that are sent to client with a server request and stored on the client side. Every time the user loads the website back, this cookie is sent with the request.  The following are the numerous uses of the HTTP Cookies −      Session management     Personalization(Recommendation systems)     User tracking  To use cookies with Express, we need the cookie-parser middleware. To install it, use the following code −  npm install --save cookie-parser  var cookieParser = require('cookie-parser'); app.use(cookieParser());  set cookie –   res.cookie('name', 'express');  res.cookie('name11', 'value', {expire: 360000 + Date.now()});   res.cookie('name222', 'value', {maxAge: 360000});  delete cookies –   res.clearCookie('name');</vt:lpstr>
      <vt:lpstr>Session Management –   A session is a way to store information (in variables) to be used across multiple pages. Unlike a cookie, the information is not stored on the users computer. The following are the numerous uses of the HTTP Cookies −      Session management     Personalization(Recommendation systems)     User tracking  We will need the Express-session, so install it using the following code.  npm install  express-session  var cookieParser = require('cookie-parser'); var session = require('express-session'); app.use(cookieParser()); app.use(session({ secret: 'a4f8071f-c873-4447-8ee2'}));  if(req.session.page_views){       req.session.page_views++;       res.send("You visited this page " + req.session.page_views + " times");    } else {       req.session.page_views = 1;       res.send("Welcome to this page for the first time!");    }</vt:lpstr>
    </vt:vector>
  </TitlesOfParts>
  <Company>Monster Worldwide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Node.js?</dc:title>
  <dc:creator>Singh, Gurubaksh</dc:creator>
  <cp:lastModifiedBy>Tinu</cp:lastModifiedBy>
  <cp:revision>84</cp:revision>
  <dcterms:created xsi:type="dcterms:W3CDTF">2018-04-12T04:33:19Z</dcterms:created>
  <dcterms:modified xsi:type="dcterms:W3CDTF">2018-04-15T18:45:55Z</dcterms:modified>
</cp:coreProperties>
</file>