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6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28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1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0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26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5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2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5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6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385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Top view of a keyboard, mug with coffee, and office supplies on a white surface">
            <a:extLst>
              <a:ext uri="{FF2B5EF4-FFF2-40B4-BE49-F238E27FC236}">
                <a16:creationId xmlns:a16="http://schemas.microsoft.com/office/drawing/2014/main" id="{3FFF02F7-4FF8-1986-C354-519C2CECA5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-1" b="15708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4FA3B7-53AB-45FD-B9FD-F18C524D3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4583" y="1694794"/>
            <a:ext cx="5859787" cy="27429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SQL AND POSTGRESQL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4880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35A6EE8-1728-4686-BF19-3F0CB801D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2" y="466238"/>
            <a:ext cx="7531653" cy="592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00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5B74B2-CAA5-401D-852F-91B2A9622F8A}"/>
              </a:ext>
            </a:extLst>
          </p:cNvPr>
          <p:cNvSpPr txBox="1"/>
          <p:nvPr/>
        </p:nvSpPr>
        <p:spPr>
          <a:xfrm>
            <a:off x="857250" y="628650"/>
            <a:ext cx="5724644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AGGREGATION &amp; GROUPING	</a:t>
            </a:r>
          </a:p>
          <a:p>
            <a:r>
              <a:rPr lang="en-US" sz="3200" dirty="0"/>
              <a:t> </a:t>
            </a:r>
          </a:p>
          <a:p>
            <a:r>
              <a:rPr lang="en-US" sz="2800" dirty="0"/>
              <a:t>AGGREGATION</a:t>
            </a:r>
          </a:p>
          <a:p>
            <a:r>
              <a:rPr lang="en-US" sz="2800" dirty="0"/>
              <a:t>	</a:t>
            </a:r>
            <a:r>
              <a:rPr lang="en-US" sz="2400" dirty="0"/>
              <a:t>Reduces Many rows to one</a:t>
            </a:r>
          </a:p>
          <a:p>
            <a:r>
              <a:rPr lang="en-US" sz="2400" dirty="0"/>
              <a:t>	Many aggregation functions</a:t>
            </a:r>
          </a:p>
          <a:p>
            <a:r>
              <a:rPr lang="en-US" sz="2400" dirty="0"/>
              <a:t>		COUNT( )</a:t>
            </a:r>
          </a:p>
          <a:p>
            <a:r>
              <a:rPr lang="en-US" sz="2400" dirty="0"/>
              <a:t>		MAX( )</a:t>
            </a:r>
          </a:p>
          <a:p>
            <a:r>
              <a:rPr lang="en-US" sz="2400" dirty="0"/>
              <a:t>		MIN( )</a:t>
            </a:r>
          </a:p>
          <a:p>
            <a:r>
              <a:rPr lang="en-US" sz="2400" dirty="0"/>
              <a:t>		SUM( )</a:t>
            </a:r>
          </a:p>
          <a:p>
            <a:r>
              <a:rPr lang="en-US" sz="2400" dirty="0"/>
              <a:t>		AVG( )</a:t>
            </a:r>
          </a:p>
          <a:p>
            <a:endParaRPr lang="en-US" sz="2400" dirty="0"/>
          </a:p>
          <a:p>
            <a:r>
              <a:rPr lang="en-US" sz="2400" dirty="0"/>
              <a:t>GROUPING</a:t>
            </a:r>
          </a:p>
          <a:p>
            <a:r>
              <a:rPr lang="en-US" sz="2400" dirty="0"/>
              <a:t>	Reduces Many rows to fewer</a:t>
            </a:r>
            <a:endParaRPr lang="en-US" sz="2800" dirty="0"/>
          </a:p>
          <a:p>
            <a:r>
              <a:rPr lang="en-US" sz="2800" dirty="0"/>
              <a:t>	</a:t>
            </a:r>
            <a:r>
              <a:rPr lang="en-US" sz="2400" dirty="0"/>
              <a:t>Used with Having to fetch data</a:t>
            </a:r>
          </a:p>
        </p:txBody>
      </p:sp>
    </p:spTree>
    <p:extLst>
      <p:ext uri="{BB962C8B-B14F-4D97-AF65-F5344CB8AC3E}">
        <p14:creationId xmlns:p14="http://schemas.microsoft.com/office/powerpoint/2010/main" val="790007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283849-67FC-4F11-943D-EC90D7ADADC6}"/>
              </a:ext>
            </a:extLst>
          </p:cNvPr>
          <p:cNvSpPr txBox="1"/>
          <p:nvPr/>
        </p:nvSpPr>
        <p:spPr>
          <a:xfrm>
            <a:off x="228600" y="762000"/>
            <a:ext cx="8189037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SORTING</a:t>
            </a:r>
          </a:p>
          <a:p>
            <a:r>
              <a:rPr lang="en-US" sz="2000" dirty="0"/>
              <a:t>	Select (</a:t>
            </a:r>
            <a:r>
              <a:rPr lang="en-US" sz="2000" dirty="0" err="1"/>
              <a:t>column_name</a:t>
            </a:r>
            <a:r>
              <a:rPr lang="en-US" sz="2000" dirty="0"/>
              <a:t>) from (</a:t>
            </a:r>
            <a:r>
              <a:rPr lang="en-US" sz="2000" dirty="0" err="1"/>
              <a:t>Table_name</a:t>
            </a:r>
            <a:r>
              <a:rPr lang="en-US" sz="2000" dirty="0"/>
              <a:t>) Order by (</a:t>
            </a:r>
            <a:r>
              <a:rPr lang="en-US" sz="2000" dirty="0" err="1"/>
              <a:t>column_name</a:t>
            </a:r>
            <a:r>
              <a:rPr lang="en-US" sz="2000" dirty="0"/>
              <a:t>)</a:t>
            </a:r>
          </a:p>
          <a:p>
            <a:r>
              <a:rPr lang="en-US" sz="2000" dirty="0"/>
              <a:t>Specify ASC or DESC;</a:t>
            </a:r>
          </a:p>
          <a:p>
            <a:endParaRPr lang="en-US" sz="2000" dirty="0"/>
          </a:p>
          <a:p>
            <a:r>
              <a:rPr lang="en-US" sz="2000" dirty="0"/>
              <a:t>OFFSET</a:t>
            </a:r>
          </a:p>
          <a:p>
            <a:r>
              <a:rPr lang="en-US" sz="2000" dirty="0"/>
              <a:t>	Select (</a:t>
            </a:r>
            <a:r>
              <a:rPr lang="en-US" sz="2000" dirty="0" err="1"/>
              <a:t>column_name</a:t>
            </a:r>
            <a:r>
              <a:rPr lang="en-US" sz="2000" dirty="0"/>
              <a:t>) from (</a:t>
            </a:r>
            <a:r>
              <a:rPr lang="en-US" sz="2000" dirty="0" err="1"/>
              <a:t>Table_name</a:t>
            </a:r>
            <a:r>
              <a:rPr lang="en-US" sz="2000" dirty="0"/>
              <a:t>) OFFSET (no. of columns)</a:t>
            </a:r>
          </a:p>
          <a:p>
            <a:endParaRPr lang="en-US" sz="2000" dirty="0"/>
          </a:p>
          <a:p>
            <a:r>
              <a:rPr lang="en-US" sz="2000" dirty="0"/>
              <a:t>LIMIT</a:t>
            </a:r>
          </a:p>
          <a:p>
            <a:r>
              <a:rPr lang="en-US" sz="2000" dirty="0"/>
              <a:t>	Select (</a:t>
            </a:r>
            <a:r>
              <a:rPr lang="en-US" sz="2000" dirty="0" err="1"/>
              <a:t>column_name</a:t>
            </a:r>
            <a:r>
              <a:rPr lang="en-US" sz="2000" dirty="0"/>
              <a:t>) from (</a:t>
            </a:r>
            <a:r>
              <a:rPr lang="en-US" sz="2000" dirty="0" err="1"/>
              <a:t>Table_name</a:t>
            </a:r>
            <a:r>
              <a:rPr lang="en-US" sz="2000" dirty="0"/>
              <a:t>) LIMIT (no. of columns)</a:t>
            </a:r>
          </a:p>
          <a:p>
            <a:endParaRPr lang="en-US" sz="2000" dirty="0"/>
          </a:p>
          <a:p>
            <a:r>
              <a:rPr lang="en-US" sz="2000" dirty="0"/>
              <a:t>UNION  and UNION ALL</a:t>
            </a:r>
          </a:p>
          <a:p>
            <a:r>
              <a:rPr lang="en-US" sz="2000" dirty="0"/>
              <a:t>	Select query 1 UNION Select query 2</a:t>
            </a:r>
          </a:p>
          <a:p>
            <a:endParaRPr lang="en-US" sz="2000" dirty="0"/>
          </a:p>
          <a:p>
            <a:r>
              <a:rPr lang="en-US" sz="2000" dirty="0"/>
              <a:t>INTERSECT AND INTERSECT ALL</a:t>
            </a:r>
          </a:p>
          <a:p>
            <a:r>
              <a:rPr lang="en-US" sz="2000" dirty="0"/>
              <a:t>	Select query 1 INTERSECT Select query 2</a:t>
            </a:r>
          </a:p>
          <a:p>
            <a:endParaRPr lang="en-US" sz="2000" dirty="0"/>
          </a:p>
          <a:p>
            <a:r>
              <a:rPr lang="en-US" sz="2000" dirty="0"/>
              <a:t>EXCEPT AND EXCEPT ALL</a:t>
            </a:r>
          </a:p>
          <a:p>
            <a:r>
              <a:rPr lang="en-US" sz="2000" dirty="0"/>
              <a:t>	Select query 1 EXCEPT Select query 2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8875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8EFE-F06E-4F61-BEA3-CA307285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19B8B-CD07-4019-961C-034D8F1F1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language to interact with the Database.</a:t>
            </a:r>
          </a:p>
          <a:p>
            <a:r>
              <a:rPr lang="en-US" dirty="0"/>
              <a:t>Used to interact with various database like Oracle, MySQL, MS SQL, Postgres </a:t>
            </a:r>
            <a:r>
              <a:rPr lang="en-US" dirty="0" err="1"/>
              <a:t>etc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 Relational Data Model</a:t>
            </a:r>
          </a:p>
          <a:p>
            <a:pPr marL="0" indent="0">
              <a:buNone/>
            </a:pPr>
            <a:r>
              <a:rPr lang="en-US" dirty="0"/>
              <a:t>Supports various Data types</a:t>
            </a:r>
          </a:p>
          <a:p>
            <a:pPr marL="0" indent="0">
              <a:buNone/>
            </a:pPr>
            <a:r>
              <a:rPr lang="en-US" dirty="0"/>
              <a:t>Can create new type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EABC53-F69D-4CA1-8D76-38976FC5F21C}"/>
              </a:ext>
            </a:extLst>
          </p:cNvPr>
          <p:cNvSpPr txBox="1"/>
          <p:nvPr/>
        </p:nvSpPr>
        <p:spPr>
          <a:xfrm>
            <a:off x="457200" y="3552495"/>
            <a:ext cx="4469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WHY POSTGRESQL ?</a:t>
            </a:r>
          </a:p>
        </p:txBody>
      </p:sp>
    </p:spTree>
    <p:extLst>
      <p:ext uri="{BB962C8B-B14F-4D97-AF65-F5344CB8AC3E}">
        <p14:creationId xmlns:p14="http://schemas.microsoft.com/office/powerpoint/2010/main" val="325926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7C94-59C1-4049-885D-C608CA8EE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FECD8-70E5-438F-B8B2-32D11EBF8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 of data are we storing ?</a:t>
            </a:r>
          </a:p>
          <a:p>
            <a:pPr marL="0" indent="0">
              <a:buNone/>
            </a:pPr>
            <a:r>
              <a:rPr lang="en-US" dirty="0"/>
              <a:t>	Used to design the tables we are going to create</a:t>
            </a:r>
          </a:p>
          <a:p>
            <a:r>
              <a:rPr lang="en-US" dirty="0"/>
              <a:t>What properties does it have ?</a:t>
            </a:r>
          </a:p>
          <a:p>
            <a:pPr marL="0" indent="0">
              <a:buNone/>
            </a:pPr>
            <a:r>
              <a:rPr lang="en-US" dirty="0"/>
              <a:t>	Used to design the number of columns in the table</a:t>
            </a:r>
          </a:p>
          <a:p>
            <a:r>
              <a:rPr lang="en-US" dirty="0"/>
              <a:t>What type of data does they have ?</a:t>
            </a:r>
          </a:p>
          <a:p>
            <a:pPr marL="0" indent="0">
              <a:buNone/>
            </a:pPr>
            <a:r>
              <a:rPr lang="en-US" dirty="0"/>
              <a:t>	Determine the type of data in the table</a:t>
            </a:r>
          </a:p>
        </p:txBody>
      </p:sp>
    </p:spTree>
    <p:extLst>
      <p:ext uri="{BB962C8B-B14F-4D97-AF65-F5344CB8AC3E}">
        <p14:creationId xmlns:p14="http://schemas.microsoft.com/office/powerpoint/2010/main" val="1148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5EFA0-B05F-40CE-BF13-4269E754B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149AB-5C6B-4AE3-A056-2601551C2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CREATE</a:t>
            </a:r>
          </a:p>
          <a:p>
            <a:r>
              <a:rPr lang="en-US" sz="2400" dirty="0"/>
              <a:t>INSERT</a:t>
            </a:r>
          </a:p>
          <a:p>
            <a:r>
              <a:rPr lang="en-US" sz="2400" dirty="0"/>
              <a:t>SELECT</a:t>
            </a:r>
          </a:p>
          <a:p>
            <a:r>
              <a:rPr lang="en-US" sz="2400" dirty="0"/>
              <a:t>UPDATE</a:t>
            </a:r>
          </a:p>
          <a:p>
            <a:r>
              <a:rPr lang="en-US" sz="2400" dirty="0"/>
              <a:t>DELETE</a:t>
            </a:r>
          </a:p>
          <a:p>
            <a:r>
              <a:rPr lang="en-US" sz="2400" dirty="0"/>
              <a:t>ALTER</a:t>
            </a:r>
          </a:p>
          <a:p>
            <a:pPr lvl="1"/>
            <a:r>
              <a:rPr lang="en-US" sz="2400" dirty="0"/>
              <a:t>ADD</a:t>
            </a:r>
          </a:p>
          <a:p>
            <a:pPr lvl="1"/>
            <a:r>
              <a:rPr lang="en-US" sz="2400" dirty="0"/>
              <a:t>DROP</a:t>
            </a:r>
          </a:p>
          <a:p>
            <a:r>
              <a:rPr lang="en-US" sz="2400" dirty="0"/>
              <a:t>DROP</a:t>
            </a:r>
          </a:p>
          <a:p>
            <a:r>
              <a:rPr lang="en-US" sz="2400" dirty="0"/>
              <a:t>TRUNCATE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99356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8AADFB-9438-41E3-9463-1CB34E8427BE}"/>
              </a:ext>
            </a:extLst>
          </p:cNvPr>
          <p:cNvSpPr txBox="1"/>
          <p:nvPr/>
        </p:nvSpPr>
        <p:spPr>
          <a:xfrm>
            <a:off x="346229" y="568171"/>
            <a:ext cx="2870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CREATE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3766BD-6DD7-46B8-8682-0C7B27E500E8}"/>
              </a:ext>
            </a:extLst>
          </p:cNvPr>
          <p:cNvSpPr txBox="1"/>
          <p:nvPr/>
        </p:nvSpPr>
        <p:spPr>
          <a:xfrm>
            <a:off x="852256" y="1152946"/>
            <a:ext cx="69126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Table (</a:t>
            </a:r>
            <a:r>
              <a:rPr lang="en-US" dirty="0" err="1"/>
              <a:t>Table_name</a:t>
            </a:r>
            <a:r>
              <a:rPr lang="en-US" dirty="0"/>
              <a:t>) ( </a:t>
            </a:r>
            <a:r>
              <a:rPr lang="en-US" dirty="0" err="1"/>
              <a:t>column_name</a:t>
            </a:r>
            <a:r>
              <a:rPr lang="en-US" dirty="0"/>
              <a:t> datatype);</a:t>
            </a:r>
          </a:p>
          <a:p>
            <a:endParaRPr lang="en-US" dirty="0"/>
          </a:p>
          <a:p>
            <a:r>
              <a:rPr lang="en-US" sz="2400" dirty="0"/>
              <a:t>A TABLE SHOULD HAVE ATLEAST ONE COLUMN</a:t>
            </a:r>
          </a:p>
          <a:p>
            <a:r>
              <a:rPr lang="en-US" sz="2400" dirty="0"/>
              <a:t>                      WHILE CREATION !!!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B0AFF-F5A7-4E9B-BF01-3B3AC2551679}"/>
              </a:ext>
            </a:extLst>
          </p:cNvPr>
          <p:cNvSpPr txBox="1"/>
          <p:nvPr/>
        </p:nvSpPr>
        <p:spPr>
          <a:xfrm>
            <a:off x="346229" y="3027286"/>
            <a:ext cx="29842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INSERT VALUES</a:t>
            </a:r>
          </a:p>
          <a:p>
            <a:r>
              <a:rPr lang="en-US" sz="3200" dirty="0"/>
              <a:t>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F084F-F839-430C-AEF0-555B672C0B6F}"/>
              </a:ext>
            </a:extLst>
          </p:cNvPr>
          <p:cNvSpPr txBox="1"/>
          <p:nvPr/>
        </p:nvSpPr>
        <p:spPr>
          <a:xfrm>
            <a:off x="852256" y="3932783"/>
            <a:ext cx="62008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Into (</a:t>
            </a:r>
            <a:r>
              <a:rPr lang="en-US" dirty="0" err="1"/>
              <a:t>Table_name</a:t>
            </a:r>
            <a:r>
              <a:rPr lang="en-US" dirty="0"/>
              <a:t>) (specify </a:t>
            </a:r>
            <a:r>
              <a:rPr lang="en-US" dirty="0" err="1"/>
              <a:t>column_names</a:t>
            </a:r>
            <a:r>
              <a:rPr lang="en-US" dirty="0"/>
              <a:t>)</a:t>
            </a:r>
          </a:p>
          <a:p>
            <a:r>
              <a:rPr lang="en-US" dirty="0"/>
              <a:t>Values (specify values respectively)</a:t>
            </a:r>
          </a:p>
          <a:p>
            <a:endParaRPr lang="en-US" dirty="0"/>
          </a:p>
          <a:p>
            <a:r>
              <a:rPr lang="en-US" dirty="0"/>
              <a:t>Insert Into (</a:t>
            </a:r>
            <a:r>
              <a:rPr lang="en-US" dirty="0" err="1"/>
              <a:t>Table_name</a:t>
            </a:r>
            <a:r>
              <a:rPr lang="en-US" dirty="0"/>
              <a:t>) Values (values in the order of creation)</a:t>
            </a:r>
          </a:p>
          <a:p>
            <a:endParaRPr lang="en-US" dirty="0"/>
          </a:p>
          <a:p>
            <a:r>
              <a:rPr lang="en-US" dirty="0"/>
              <a:t>Still works if the values are entered in correct 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49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6CE97-5E6C-4ECE-8EDF-051B1EB6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06798-3F37-4B97-BF54-D9352D99E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the contents of the Table</a:t>
            </a:r>
          </a:p>
          <a:p>
            <a:pPr marL="0" indent="0">
              <a:buNone/>
            </a:pPr>
            <a:r>
              <a:rPr lang="en-US" dirty="0"/>
              <a:t>Select (</a:t>
            </a:r>
            <a:r>
              <a:rPr lang="en-US" dirty="0" err="1"/>
              <a:t>column_names</a:t>
            </a:r>
            <a:r>
              <a:rPr lang="en-US" dirty="0"/>
              <a:t>) from (</a:t>
            </a:r>
            <a:r>
              <a:rPr lang="en-US" dirty="0" err="1"/>
              <a:t>Table_name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>
              <a:buNone/>
            </a:pPr>
            <a:r>
              <a:rPr lang="en-US" dirty="0"/>
              <a:t>Filters can be used over select to display the specific contents</a:t>
            </a:r>
          </a:p>
          <a:p>
            <a:pPr marL="0" indent="0">
              <a:buNone/>
            </a:pPr>
            <a:r>
              <a:rPr lang="en-US" dirty="0"/>
              <a:t>Mathematical filters can be used to display contents of integer data type</a:t>
            </a:r>
          </a:p>
          <a:p>
            <a:pPr marL="0" indent="0">
              <a:buNone/>
            </a:pPr>
            <a:r>
              <a:rPr lang="en-US" dirty="0"/>
              <a:t>STRING OPERATIONS</a:t>
            </a:r>
          </a:p>
          <a:p>
            <a:pPr marL="0" indent="0">
              <a:buNone/>
            </a:pPr>
            <a:r>
              <a:rPr lang="en-US" dirty="0"/>
              <a:t>|| - Concatenate</a:t>
            </a:r>
          </a:p>
          <a:p>
            <a:pPr marL="0" indent="0">
              <a:buNone/>
            </a:pPr>
            <a:r>
              <a:rPr lang="en-US" dirty="0"/>
              <a:t>LENGTH( ) – length of the data</a:t>
            </a:r>
          </a:p>
          <a:p>
            <a:pPr marL="0" indent="0">
              <a:buNone/>
            </a:pPr>
            <a:r>
              <a:rPr lang="en-US" dirty="0"/>
              <a:t>LOWER( ) – display in upper lower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05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F7AB56-3D43-4137-B140-E09FA346DC64}"/>
              </a:ext>
            </a:extLst>
          </p:cNvPr>
          <p:cNvSpPr txBox="1"/>
          <p:nvPr/>
        </p:nvSpPr>
        <p:spPr>
          <a:xfrm>
            <a:off x="639192" y="923278"/>
            <a:ext cx="72175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</a:t>
            </a:r>
          </a:p>
          <a:p>
            <a:r>
              <a:rPr lang="en-US" dirty="0"/>
              <a:t>	Update (</a:t>
            </a:r>
            <a:r>
              <a:rPr lang="en-US" dirty="0" err="1"/>
              <a:t>Table_name</a:t>
            </a:r>
            <a:r>
              <a:rPr lang="en-US" dirty="0"/>
              <a:t>) set (</a:t>
            </a:r>
            <a:r>
              <a:rPr lang="en-US" dirty="0" err="1"/>
              <a:t>column_name</a:t>
            </a:r>
            <a:r>
              <a:rPr lang="en-US" dirty="0"/>
              <a:t>=value) where (</a:t>
            </a:r>
            <a:r>
              <a:rPr lang="en-US" dirty="0" err="1"/>
              <a:t>column_name</a:t>
            </a:r>
            <a:r>
              <a:rPr lang="en-US" dirty="0"/>
              <a:t>=value)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DELETE</a:t>
            </a:r>
          </a:p>
          <a:p>
            <a:r>
              <a:rPr lang="en-US" dirty="0"/>
              <a:t>	Delete From (</a:t>
            </a:r>
            <a:r>
              <a:rPr lang="en-US" dirty="0" err="1"/>
              <a:t>Table_name</a:t>
            </a:r>
            <a:r>
              <a:rPr lang="en-US" dirty="0"/>
              <a:t>) Where (</a:t>
            </a:r>
            <a:r>
              <a:rPr lang="en-US" dirty="0" err="1"/>
              <a:t>column_name</a:t>
            </a:r>
            <a:r>
              <a:rPr lang="en-US" dirty="0"/>
              <a:t>=value)</a:t>
            </a:r>
          </a:p>
          <a:p>
            <a:endParaRPr lang="en-US" dirty="0"/>
          </a:p>
          <a:p>
            <a:r>
              <a:rPr lang="en-US" dirty="0"/>
              <a:t>ALTER</a:t>
            </a:r>
          </a:p>
          <a:p>
            <a:r>
              <a:rPr lang="en-US" dirty="0"/>
              <a:t>	Alter Table (</a:t>
            </a:r>
            <a:r>
              <a:rPr lang="en-US" dirty="0" err="1"/>
              <a:t>Table_name</a:t>
            </a:r>
            <a:r>
              <a:rPr lang="en-US" dirty="0"/>
              <a:t>) add (</a:t>
            </a:r>
            <a:r>
              <a:rPr lang="en-US" dirty="0" err="1"/>
              <a:t>column_name</a:t>
            </a:r>
            <a:r>
              <a:rPr lang="en-US" dirty="0"/>
              <a:t> datatype)</a:t>
            </a:r>
          </a:p>
          <a:p>
            <a:r>
              <a:rPr lang="en-US" dirty="0"/>
              <a:t>	Alter Table (</a:t>
            </a:r>
            <a:r>
              <a:rPr lang="en-US" dirty="0" err="1"/>
              <a:t>Table_name</a:t>
            </a:r>
            <a:r>
              <a:rPr lang="en-US" dirty="0"/>
              <a:t>) drop column (</a:t>
            </a:r>
            <a:r>
              <a:rPr lang="en-US" dirty="0" err="1"/>
              <a:t>column_name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DROP</a:t>
            </a:r>
          </a:p>
          <a:p>
            <a:r>
              <a:rPr lang="en-US" dirty="0"/>
              <a:t>	Drop Table (</a:t>
            </a:r>
            <a:r>
              <a:rPr lang="en-US" dirty="0" err="1"/>
              <a:t>Table_name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TRUNCATE </a:t>
            </a:r>
          </a:p>
          <a:p>
            <a:r>
              <a:rPr lang="en-US" dirty="0"/>
              <a:t>	Truncate Table (</a:t>
            </a:r>
            <a:r>
              <a:rPr lang="en-US" dirty="0" err="1"/>
              <a:t>Table_name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886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DF7D7F-09F4-4F16-824E-7B4D337C9451}"/>
              </a:ext>
            </a:extLst>
          </p:cNvPr>
          <p:cNvSpPr txBox="1"/>
          <p:nvPr/>
        </p:nvSpPr>
        <p:spPr>
          <a:xfrm>
            <a:off x="790112" y="807868"/>
            <a:ext cx="4169411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DATABASE DESIGN</a:t>
            </a:r>
          </a:p>
          <a:p>
            <a:endParaRPr lang="en-US" sz="2400" dirty="0"/>
          </a:p>
          <a:p>
            <a:r>
              <a:rPr lang="en-US" dirty="0"/>
              <a:t>RELATIONSHIPS BETWEEN DATA</a:t>
            </a:r>
          </a:p>
          <a:p>
            <a:r>
              <a:rPr lang="en-US" dirty="0"/>
              <a:t>	</a:t>
            </a:r>
            <a:r>
              <a:rPr lang="en-US" sz="2000" dirty="0"/>
              <a:t>One to Many Relationship</a:t>
            </a:r>
          </a:p>
          <a:p>
            <a:r>
              <a:rPr lang="en-US" sz="2000" dirty="0"/>
              <a:t> 		</a:t>
            </a:r>
            <a:r>
              <a:rPr lang="en-US" sz="2000" dirty="0" err="1"/>
              <a:t>Eg</a:t>
            </a:r>
            <a:r>
              <a:rPr lang="en-US" sz="2000" dirty="0"/>
              <a:t> : Phone number </a:t>
            </a:r>
          </a:p>
          <a:p>
            <a:endParaRPr lang="en-US" sz="2000" dirty="0"/>
          </a:p>
          <a:p>
            <a:r>
              <a:rPr lang="en-US" sz="2000" dirty="0"/>
              <a:t>	Many to One Relationship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Eg</a:t>
            </a:r>
            <a:r>
              <a:rPr lang="en-US" sz="2000" dirty="0"/>
              <a:t> : Manager</a:t>
            </a:r>
          </a:p>
          <a:p>
            <a:endParaRPr lang="en-US" sz="2000" dirty="0"/>
          </a:p>
          <a:p>
            <a:r>
              <a:rPr lang="en-US" sz="2000" dirty="0"/>
              <a:t>	One to One Relationship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Eg</a:t>
            </a:r>
            <a:r>
              <a:rPr lang="en-US" sz="2000" dirty="0"/>
              <a:t> : Aadhar Card</a:t>
            </a:r>
          </a:p>
          <a:p>
            <a:endParaRPr lang="en-US" sz="2000" dirty="0"/>
          </a:p>
          <a:p>
            <a:r>
              <a:rPr lang="en-US" sz="2000" dirty="0"/>
              <a:t>	Many to Many Relation ship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Eg</a:t>
            </a:r>
            <a:r>
              <a:rPr lang="en-US" sz="2000" dirty="0"/>
              <a:t> : Printer</a:t>
            </a:r>
          </a:p>
        </p:txBody>
      </p:sp>
    </p:spTree>
    <p:extLst>
      <p:ext uri="{BB962C8B-B14F-4D97-AF65-F5344CB8AC3E}">
        <p14:creationId xmlns:p14="http://schemas.microsoft.com/office/powerpoint/2010/main" val="244064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F3B8-09BA-4E6B-BC61-7B4F24CCF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 VS FOREIGN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28C4D-4C29-4B3D-888A-D191BC7C4E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unique key in current table</a:t>
            </a:r>
          </a:p>
          <a:p>
            <a:r>
              <a:rPr lang="en-US" sz="3600" dirty="0"/>
              <a:t>Cannot be null or repeated</a:t>
            </a:r>
          </a:p>
          <a:p>
            <a:r>
              <a:rPr lang="en-US" sz="3600" dirty="0"/>
              <a:t>Helpful to fetch from the current table 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77EEB-2C7C-4623-AF43-E682E84DE6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unique key in other table present in the current table</a:t>
            </a:r>
          </a:p>
          <a:p>
            <a:r>
              <a:rPr lang="en-US" sz="3200" dirty="0"/>
              <a:t>Can be repeated </a:t>
            </a:r>
          </a:p>
          <a:p>
            <a:r>
              <a:rPr lang="en-US" sz="3200" dirty="0"/>
              <a:t>When using Joins it is helpful to fetch from multiple tables</a:t>
            </a:r>
          </a:p>
        </p:txBody>
      </p:sp>
    </p:spTree>
    <p:extLst>
      <p:ext uri="{BB962C8B-B14F-4D97-AF65-F5344CB8AC3E}">
        <p14:creationId xmlns:p14="http://schemas.microsoft.com/office/powerpoint/2010/main" val="2260962954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DarkSeedRightStep">
      <a:dk1>
        <a:srgbClr val="000000"/>
      </a:dk1>
      <a:lt1>
        <a:srgbClr val="FFFFFF"/>
      </a:lt1>
      <a:dk2>
        <a:srgbClr val="29301B"/>
      </a:dk2>
      <a:lt2>
        <a:srgbClr val="F0F0F3"/>
      </a:lt2>
      <a:accent1>
        <a:srgbClr val="ABA343"/>
      </a:accent1>
      <a:accent2>
        <a:srgbClr val="85AB39"/>
      </a:accent2>
      <a:accent3>
        <a:srgbClr val="61B146"/>
      </a:accent3>
      <a:accent4>
        <a:srgbClr val="3BB14E"/>
      </a:accent4>
      <a:accent5>
        <a:srgbClr val="46B386"/>
      </a:accent5>
      <a:accent6>
        <a:srgbClr val="3BB1B1"/>
      </a:accent6>
      <a:hlink>
        <a:srgbClr val="C24990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</Words>
  <Application>Microsoft Office PowerPoint</Application>
  <PresentationFormat>Widescreen</PresentationFormat>
  <Paragraphs>122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Nova</vt:lpstr>
      <vt:lpstr>TropicVTI</vt:lpstr>
      <vt:lpstr>SQL AND POSTGRESQL</vt:lpstr>
      <vt:lpstr>SQL </vt:lpstr>
      <vt:lpstr>DATABASE DESIGN</vt:lpstr>
      <vt:lpstr>BASIC SQL QUERIES</vt:lpstr>
      <vt:lpstr>PowerPoint Presentation</vt:lpstr>
      <vt:lpstr>SELECT</vt:lpstr>
      <vt:lpstr>PowerPoint Presentation</vt:lpstr>
      <vt:lpstr>PowerPoint Presentation</vt:lpstr>
      <vt:lpstr>PRIMARY KEY VS FOREIGN KEY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AND POSTGRESQL</dc:title>
  <dc:creator>Livin, Fenaya</dc:creator>
  <cp:lastModifiedBy>Livin, Fenaya</cp:lastModifiedBy>
  <cp:revision>22</cp:revision>
  <dcterms:created xsi:type="dcterms:W3CDTF">2022-05-16T04:12:06Z</dcterms:created>
  <dcterms:modified xsi:type="dcterms:W3CDTF">2022-05-16T10:37:29Z</dcterms:modified>
</cp:coreProperties>
</file>