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568" r:id="rId2"/>
    <p:sldId id="570" r:id="rId3"/>
    <p:sldId id="571" r:id="rId4"/>
    <p:sldId id="627" r:id="rId5"/>
    <p:sldId id="628" r:id="rId6"/>
    <p:sldId id="629" r:id="rId7"/>
    <p:sldId id="630" r:id="rId8"/>
    <p:sldId id="631" r:id="rId9"/>
    <p:sldId id="632" r:id="rId10"/>
    <p:sldId id="633" r:id="rId11"/>
    <p:sldId id="634" r:id="rId12"/>
    <p:sldId id="635" r:id="rId13"/>
    <p:sldId id="636" r:id="rId14"/>
    <p:sldId id="49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0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86" autoAdjust="0"/>
  </p:normalViewPr>
  <p:slideViewPr>
    <p:cSldViewPr>
      <p:cViewPr>
        <p:scale>
          <a:sx n="60" d="100"/>
          <a:sy n="60" d="100"/>
        </p:scale>
        <p:origin x="-1620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07EF9-30CF-4AAE-9D17-255FBED9613B}" type="datetimeFigureOut">
              <a:rPr lang="en-US" smtClean="0"/>
              <a:t>10-Jun-20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CCC4F-146D-459C-911E-E0CC49939F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11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jpe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IUA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59024"/>
            <a:ext cx="7315200" cy="685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3600" b="0" i="0" u="none" kern="1200" dirty="0">
                <a:solidFill>
                  <a:srgbClr val="D43A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103120"/>
            <a:ext cx="7315200" cy="2286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70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0" y="91440"/>
            <a:ext cx="9144000" cy="731520"/>
          </a:xfrm>
          <a:prstGeom prst="rect">
            <a:avLst/>
          </a:prstGeom>
        </p:spPr>
        <p:txBody>
          <a:bodyPr wrap="none" lIns="274320" rIns="274320" anchor="ctr" anchorCtr="0">
            <a:normAutofit/>
          </a:bodyPr>
          <a:lstStyle>
            <a:lvl1pPr>
              <a:defRPr lang="en-US" sz="4000" b="1" i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l"/>
            <a:r>
              <a:rPr lang="en-US" dirty="0" smtClean="0"/>
              <a:t>Click to edit </a:t>
            </a:r>
            <a:r>
              <a:rPr lang="en-US" dirty="0" err="1" smtClean="0"/>
              <a:t>AMaster</a:t>
            </a:r>
            <a:r>
              <a:rPr lang="en-US" dirty="0" smtClean="0"/>
              <a:t> 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72400" y="6525344"/>
            <a:ext cx="936104" cy="31402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fld id="{CBE0357F-229F-4BD9-AE90-5490DF2A6E29}" type="slidenum">
              <a:rPr lang="en-US" sz="1400" smtClean="0">
                <a:solidFill>
                  <a:schemeClr val="accent3">
                    <a:lumMod val="50000"/>
                  </a:schemeClr>
                </a:solidFill>
                <a:latin typeface="Myriad Web Pro" panose="020B0503030403020204" pitchFamily="34" charset="0"/>
              </a:rPr>
              <a:pPr algn="r"/>
              <a:t>‹#›</a:t>
            </a:fld>
            <a:endParaRPr lang="en-US" sz="1400" dirty="0">
              <a:solidFill>
                <a:schemeClr val="accent3">
                  <a:lumMod val="50000"/>
                </a:schemeClr>
              </a:solidFill>
              <a:latin typeface="Myriad Web Pro" panose="020B0503030403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57200" y="1188720"/>
            <a:ext cx="8229600" cy="50292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36576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v"/>
              <a:defRPr lang="en-US" sz="2400" b="1" kern="12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3152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Ø"/>
              <a:defRPr lang="en-US" sz="2000" kern="12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09728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ü"/>
              <a:defRPr lang="en-US" sz="2000" kern="12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52513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UA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1371600"/>
            <a:ext cx="7315200" cy="274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Valediction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76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UA SALT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1371600"/>
            <a:ext cx="7315200" cy="274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Valediction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457200" y="6400800"/>
            <a:ext cx="8229600" cy="457200"/>
          </a:xfrm>
          <a:prstGeom prst="rect">
            <a:avLst/>
          </a:prstGeom>
        </p:spPr>
        <p:txBody>
          <a:bodyPr anchor="ctr" anchorCtr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0" dirty="0" smtClean="0">
                <a:solidFill>
                  <a:schemeClr val="tx2">
                    <a:lumMod val="50000"/>
                  </a:schemeClr>
                </a:solidFill>
              </a:rPr>
              <a:t>Created in partnership with the School of Applied Learning in Testing</a:t>
            </a:r>
            <a:r>
              <a:rPr lang="en-US" sz="1200" b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sz="1200" b="0" i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818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X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1371600"/>
            <a:ext cx="7315200" cy="274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Valediction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72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X SALT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1371600"/>
            <a:ext cx="7315200" cy="274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Valediction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 userDrawn="1"/>
        </p:nvSpPr>
        <p:spPr>
          <a:xfrm>
            <a:off x="457200" y="6400800"/>
            <a:ext cx="8229600" cy="457200"/>
          </a:xfrm>
          <a:prstGeom prst="rect">
            <a:avLst/>
          </a:prstGeom>
        </p:spPr>
        <p:txBody>
          <a:bodyPr anchor="ctr" anchorCtr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0" dirty="0" smtClean="0">
                <a:solidFill>
                  <a:schemeClr val="tx2">
                    <a:lumMod val="50000"/>
                  </a:schemeClr>
                </a:solidFill>
              </a:rPr>
              <a:t>Created in partnership with the School of Applied Learning in Testing</a:t>
            </a:r>
            <a:r>
              <a:rPr lang="en-US" sz="1200" b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sz="1200" b="0" i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203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9CE611-81BB-4F68-9DCE-7122D6BF5A21}" type="datetimeFigureOut">
              <a:rPr lang="en-IN" smtClean="0"/>
              <a:pPr/>
              <a:t>10-06-2020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20EB92-6F84-4A9E-9A59-D2D5AB212173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0"/>
            <a:ext cx="9144000" cy="76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"/>
            <a:ext cx="91440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90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48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0"/>
            <a:ext cx="9144000" cy="76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6556384"/>
            <a:ext cx="1524000" cy="21907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132320" y="6529088"/>
            <a:ext cx="2011680" cy="276999"/>
          </a:xfrm>
          <a:prstGeom prst="rect">
            <a:avLst/>
          </a:prstGeom>
          <a:noFill/>
        </p:spPr>
        <p:txBody>
          <a:bodyPr wrap="square" lIns="0" rIns="274320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1200" dirty="0">
              <a:solidFill>
                <a:schemeClr val="tx1"/>
              </a:solidFill>
              <a:latin typeface="Myriad Web Pro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"/>
            <a:ext cx="91440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42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28800"/>
            <a:ext cx="8229600" cy="1463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24071"/>
                </a:solidFill>
                <a:latin typeface="Myriad Web Pro" pitchFamily="34" charset="0"/>
              </a:defRPr>
            </a:lvl1pPr>
          </a:lstStyle>
          <a:p>
            <a:r>
              <a:rPr lang="en-US" dirty="0" smtClean="0"/>
              <a:t>Click to add valediction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057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95" y="5312049"/>
            <a:ext cx="3214211" cy="46958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788920" y="5897880"/>
            <a:ext cx="3566160" cy="274320"/>
          </a:xfrm>
          <a:prstGeom prst="rect">
            <a:avLst/>
          </a:prstGeom>
          <a:noFill/>
        </p:spPr>
        <p:txBody>
          <a:bodyPr wrap="none" lIns="0" rIns="0" rtlCol="0" anchor="ctr" anchorCtr="0">
            <a:spAutoFit/>
          </a:bodyPr>
          <a:lstStyle/>
          <a:p>
            <a:r>
              <a:rPr lang="en-US" sz="2000" b="0" dirty="0" smtClean="0">
                <a:latin typeface="Myriad Web Pro" pitchFamily="34" charset="0"/>
              </a:rPr>
              <a:t>Building Learning Organizations</a:t>
            </a:r>
            <a:endParaRPr lang="en-US" sz="2000" b="0" dirty="0">
              <a:latin typeface="Myriad Web Pro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200400" y="6202680"/>
            <a:ext cx="2743200" cy="274320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2000" dirty="0">
              <a:solidFill>
                <a:schemeClr val="tx1"/>
              </a:solidFill>
              <a:latin typeface="Myriad Web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28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X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59024"/>
            <a:ext cx="73152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i="0" u="none" kern="1200" dirty="0">
                <a:solidFill>
                  <a:srgbClr val="D43A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103120"/>
            <a:ext cx="7315200" cy="2286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61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IUA Testi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68880"/>
            <a:ext cx="4114800" cy="73152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i="0" u="none" kern="1200" dirty="0">
                <a:solidFill>
                  <a:srgbClr val="D43A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74720"/>
            <a:ext cx="8229600" cy="1828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"/>
            <a:ext cx="4572000" cy="362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3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IUA SALT Testi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68880"/>
            <a:ext cx="4114800" cy="73152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i="0" u="none" kern="1200" dirty="0">
                <a:solidFill>
                  <a:srgbClr val="D43A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74720"/>
            <a:ext cx="8229600" cy="1828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"/>
            <a:ext cx="4572000" cy="362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17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X Testi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68880"/>
            <a:ext cx="4114800" cy="73152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i="0" u="none" kern="1200" dirty="0">
                <a:solidFill>
                  <a:srgbClr val="D43A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74720"/>
            <a:ext cx="8229600" cy="1828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"/>
            <a:ext cx="4572000" cy="362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95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X SALT Testi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68880"/>
            <a:ext cx="4114800" cy="73152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i="0" u="none" kern="1200" dirty="0">
                <a:solidFill>
                  <a:srgbClr val="D43A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74720"/>
            <a:ext cx="8229600" cy="1828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457200" y="6400800"/>
            <a:ext cx="8229600" cy="457200"/>
          </a:xfrm>
          <a:prstGeom prst="rect">
            <a:avLst/>
          </a:prstGeom>
        </p:spPr>
        <p:txBody>
          <a:bodyPr anchor="ctr" anchorCtr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0" dirty="0" smtClean="0">
                <a:solidFill>
                  <a:schemeClr val="tx2">
                    <a:lumMod val="50000"/>
                  </a:schemeClr>
                </a:solidFill>
              </a:rPr>
              <a:t>Created in partnership with the School of Applied Learning in Testing</a:t>
            </a:r>
            <a:r>
              <a:rPr lang="en-US" sz="1200" b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sz="1200" b="0" i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"/>
            <a:ext cx="4572000" cy="362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0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0" y="91440"/>
            <a:ext cx="9144000" cy="731520"/>
          </a:xfrm>
          <a:prstGeom prst="rect">
            <a:avLst/>
          </a:prstGeom>
        </p:spPr>
        <p:txBody>
          <a:bodyPr wrap="none" lIns="274320" rIns="274320" anchor="ctr" anchorCtr="0">
            <a:normAutofit/>
          </a:bodyPr>
          <a:lstStyle>
            <a:lvl1pPr algn="l">
              <a:defRPr sz="4000" b="1" i="0" u="none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CMaster</a:t>
            </a:r>
            <a:r>
              <a:rPr lang="en-US" dirty="0" smtClean="0"/>
              <a:t>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548640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sz="2800" b="1" i="0"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1737360"/>
            <a:ext cx="8229600" cy="448056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365760" indent="-36576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v"/>
              <a:defRPr sz="24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31520" indent="-36576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Ø"/>
              <a:defRPr sz="20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097280" indent="-36576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ü"/>
              <a:defRPr sz="20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172400" y="6525344"/>
            <a:ext cx="936104" cy="31402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fld id="{CBE0357F-229F-4BD9-AE90-5490DF2A6E29}" type="slidenum">
              <a:rPr lang="en-US" sz="1400" smtClean="0">
                <a:solidFill>
                  <a:schemeClr val="tx2">
                    <a:lumMod val="50000"/>
                  </a:schemeClr>
                </a:solidFill>
                <a:latin typeface="Myriad Web Pro" panose="020B0503030403020204" pitchFamily="34" charset="0"/>
              </a:rPr>
              <a:pPr algn="r"/>
              <a:t>‹#›</a:t>
            </a:fld>
            <a:endParaRPr lang="en-US" sz="1400" dirty="0">
              <a:solidFill>
                <a:schemeClr val="tx2">
                  <a:lumMod val="50000"/>
                </a:schemeClr>
              </a:solidFill>
              <a:latin typeface="Myriad Web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725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0" y="91440"/>
            <a:ext cx="9144000" cy="731520"/>
          </a:xfrm>
          <a:prstGeom prst="rect">
            <a:avLst/>
          </a:prstGeom>
        </p:spPr>
        <p:txBody>
          <a:bodyPr wrap="none" lIns="274320" rIns="274320" anchor="ctr" anchorCtr="0">
            <a:normAutofit/>
          </a:bodyPr>
          <a:lstStyle>
            <a:lvl1pPr algn="l">
              <a:defRPr sz="4000" b="1" i="0" u="none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CMaster</a:t>
            </a:r>
            <a:r>
              <a:rPr lang="en-US" dirty="0" smtClean="0"/>
              <a:t>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1188720"/>
            <a:ext cx="8229600" cy="50292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36576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v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3152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Ø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09728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ü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172400" y="6531592"/>
            <a:ext cx="936104" cy="3077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fld id="{CBE0357F-229F-4BD9-AE90-5490DF2A6E29}" type="slidenum">
              <a:rPr lang="en-US" sz="1400" smtClean="0">
                <a:solidFill>
                  <a:schemeClr val="tx2">
                    <a:lumMod val="50000"/>
                  </a:schemeClr>
                </a:solidFill>
                <a:latin typeface="Myriad Web Pro" panose="020B0503030403020204" pitchFamily="34" charset="0"/>
              </a:rPr>
              <a:pPr algn="r"/>
              <a:t>‹#›</a:t>
            </a:fld>
            <a:endParaRPr lang="en-US" sz="1400" dirty="0">
              <a:solidFill>
                <a:schemeClr val="tx2">
                  <a:lumMod val="50000"/>
                </a:schemeClr>
              </a:solidFill>
              <a:latin typeface="Myriad Web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205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0" y="91440"/>
            <a:ext cx="9144000" cy="731520"/>
          </a:xfrm>
          <a:prstGeom prst="rect">
            <a:avLst/>
          </a:prstGeom>
        </p:spPr>
        <p:txBody>
          <a:bodyPr wrap="none" lIns="274320" rIns="274320" anchor="ctr" anchorCtr="0">
            <a:normAutofit/>
          </a:bodyPr>
          <a:lstStyle>
            <a:lvl1pPr>
              <a:defRPr lang="en-US" sz="4000" b="1" i="0" u="none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l"/>
            <a:r>
              <a:rPr lang="en-US" dirty="0" smtClean="0"/>
              <a:t>Click to edit </a:t>
            </a:r>
            <a:r>
              <a:rPr lang="en-US" dirty="0" err="1" smtClean="0"/>
              <a:t>QMaster</a:t>
            </a:r>
            <a:r>
              <a:rPr lang="en-US" dirty="0" smtClean="0"/>
              <a:t>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72400" y="6531592"/>
            <a:ext cx="936104" cy="3077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fld id="{CBE0357F-229F-4BD9-AE90-5490DF2A6E29}" type="slidenum">
              <a:rPr lang="en-US" sz="1400" smtClean="0">
                <a:solidFill>
                  <a:schemeClr val="accent6">
                    <a:lumMod val="50000"/>
                  </a:schemeClr>
                </a:solidFill>
                <a:latin typeface="Myriad Web Pro" panose="020B0503030403020204" pitchFamily="34" charset="0"/>
              </a:rPr>
              <a:pPr algn="r"/>
              <a:t>‹#›</a:t>
            </a:fld>
            <a:endParaRPr lang="en-US" sz="1400" dirty="0">
              <a:solidFill>
                <a:schemeClr val="accent6">
                  <a:lumMod val="50000"/>
                </a:schemeClr>
              </a:solidFill>
              <a:latin typeface="Myriad Web Pro" panose="020B0503030403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57200" y="1188720"/>
            <a:ext cx="8229600" cy="50292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36576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v"/>
              <a:defRPr lang="en-US" sz="2400" b="1" kern="12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3152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Ø"/>
              <a:defRPr lang="en-US" sz="2000" kern="12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09728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ü"/>
              <a:defRPr lang="en-US" sz="2000" kern="12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60937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39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tx2"/>
              </a:buClr>
              <a:buSzPct val="75000"/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endParaRPr lang="en-US" sz="6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6600" b="1" dirty="0" smtClean="0">
                <a:latin typeface="Times New Roman" pitchFamily="18" charset="0"/>
                <a:cs typeface="Times New Roman" pitchFamily="18" charset="0"/>
              </a:rPr>
              <a:t>Microservices Load Balancing with Ribbon</a:t>
            </a:r>
            <a:endParaRPr lang="en-US" sz="6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6600" b="1" dirty="0" smtClean="0">
                <a:latin typeface="Times New Roman" pitchFamily="18" charset="0"/>
                <a:cs typeface="Times New Roman" pitchFamily="18" charset="0"/>
              </a:rPr>
              <a:t>- Guru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950793"/>
            <a:ext cx="2992793" cy="918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8460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Client Side Load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Balancer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 marL="0" indent="0">
              <a:buNone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Eureka uses client side Load balancer called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"RIBBON"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16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Case: Client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Side Load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Balancer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Let's create two simple microservices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HelloWorld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Runs on Port # 1111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Name: helloworld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HelloWorld1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Runs on Port # 2222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Name: helloworld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Register them in Eureka server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74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Case: Client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Side Load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Balancer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Let's create one more microservice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(for consuming these microservices)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Call it: NetflixRibbonClient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 it run on port no# 4444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the dependency:</a:t>
            </a: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&lt;dependency&gt;</a:t>
            </a: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&lt;groupId&gt;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com.netflix.ribbon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&lt;/groupId&gt;</a:t>
            </a: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&lt;artifactId&gt;ribbon&lt;/artifactId&gt;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dependency&gt;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1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Case: Client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Side Load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Balancer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 the URL to access the HelloWorld microservices: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Netflixribbonclient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-&gt; You can see it routes to first instance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Try again, you can see it routes to second instance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round robin fashion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88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5" name="Subtitle 3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End of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Load Balancing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01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Load Balancing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Wikipedia  Definition: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computing, load balancing refers to the process of distributing a set of tasks over a set of resources, with the aim of making their overall processing more efficient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96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Load Balancing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700670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65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Load Balancing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10540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load balancer acts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“traffic cop” sitting in front of your servers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and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routing client requests across all servers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capable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fulfilling those requests in a manner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maximizes speed and capacity utilization and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Ensures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that no one server is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overworked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a single server goes down, the load balancer redirects traffic to the remaining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servers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new server is added to the server group, the load balancer automatically starts to send requests to it.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33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Load Balancing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105400"/>
          </a:xfrm>
        </p:spPr>
        <p:txBody>
          <a:bodyPr/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Round Robin 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Least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Connections</a:t>
            </a: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Least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Time</a:t>
            </a: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Hash 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(Based on a key you define)</a:t>
            </a: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IP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Hash</a:t>
            </a: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Random with Two Choices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4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Server Side Load Balancer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such as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Netscaler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5" name="Picture 4" descr="server side Load Balanci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90700"/>
            <a:ext cx="5943600" cy="445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743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Server side Load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Balancer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Java EE architecture, we deploy our war/ear files into multiple application servers,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create a pool of server and put a load balancer (Netscaler) in front of it, which has a public IP.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client makes a request using that public IP, and Netscaler decides in which internal application server it forwards the request by round robin or sticky session algorithm.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call it server side load balancing.</a:t>
            </a:r>
          </a:p>
        </p:txBody>
      </p:sp>
    </p:spTree>
    <p:extLst>
      <p:ext uri="{BB962C8B-B14F-4D97-AF65-F5344CB8AC3E}">
        <p14:creationId xmlns:p14="http://schemas.microsoft.com/office/powerpoint/2010/main" val="190474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Server side Load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Balancer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Problems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one or more servers stop responding, we have to manually remove those servers from the load balancer by updating the IP table of the load balancer.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Another problem is that we have to implement a failover policy to provide the client with a seamless experience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So, microservices DON’T USE SERVER SIDE LOAD BALANCING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44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Client Side Load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Balancer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Client-side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load balancer like Ribbon, API caller (client) should know the list of servers and choose one of them from the list.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That's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why we call it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client-side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load balancer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But, When we are using traditional load balancer (server-side load balancer), API caller (client) only knows a single endpoint that is a load balancer and the client doesn't know the list of servers. Load balancer chooses a server from the list.</a:t>
            </a:r>
          </a:p>
        </p:txBody>
      </p:sp>
    </p:spTree>
    <p:extLst>
      <p:ext uri="{BB962C8B-B14F-4D97-AF65-F5344CB8AC3E}">
        <p14:creationId xmlns:p14="http://schemas.microsoft.com/office/powerpoint/2010/main" val="337188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G Grey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16400</TotalTime>
  <Words>444</Words>
  <Application>Microsoft Office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MG Grey Theme</vt:lpstr>
      <vt:lpstr>PowerPoint Presentation</vt:lpstr>
      <vt:lpstr>Load Balancing</vt:lpstr>
      <vt:lpstr>Load Balancing</vt:lpstr>
      <vt:lpstr>Load Balancing</vt:lpstr>
      <vt:lpstr>Load Balancing Algorithms</vt:lpstr>
      <vt:lpstr>Server Side Load Balancer such as Netscaler</vt:lpstr>
      <vt:lpstr>Server side Load Balancer </vt:lpstr>
      <vt:lpstr>Server side Load Balancer - Problems </vt:lpstr>
      <vt:lpstr>Client Side Load Balancer</vt:lpstr>
      <vt:lpstr>Client Side Load Balancer</vt:lpstr>
      <vt:lpstr>Use Case: Client Side Load Balancer</vt:lpstr>
      <vt:lpstr>Use Case: Client Side Load Balancer</vt:lpstr>
      <vt:lpstr>Use Case: Client Side Load Balancer</vt:lpstr>
      <vt:lpstr>End of Load Balancing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Ramani  Venkatesh</dc:creator>
  <cp:lastModifiedBy>Guru</cp:lastModifiedBy>
  <cp:revision>1171</cp:revision>
  <dcterms:created xsi:type="dcterms:W3CDTF">2014-11-14T08:39:44Z</dcterms:created>
  <dcterms:modified xsi:type="dcterms:W3CDTF">2020-06-10T11:00:40Z</dcterms:modified>
</cp:coreProperties>
</file>