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568" r:id="rId2"/>
    <p:sldId id="569" r:id="rId3"/>
    <p:sldId id="570" r:id="rId4"/>
    <p:sldId id="571" r:id="rId5"/>
    <p:sldId id="572" r:id="rId6"/>
    <p:sldId id="573" r:id="rId7"/>
    <p:sldId id="574" r:id="rId8"/>
    <p:sldId id="575" r:id="rId9"/>
    <p:sldId id="576" r:id="rId10"/>
    <p:sldId id="577" r:id="rId11"/>
    <p:sldId id="578" r:id="rId12"/>
    <p:sldId id="579" r:id="rId13"/>
    <p:sldId id="580" r:id="rId14"/>
    <p:sldId id="581" r:id="rId15"/>
    <p:sldId id="582" r:id="rId16"/>
    <p:sldId id="583" r:id="rId17"/>
    <p:sldId id="584" r:id="rId18"/>
    <p:sldId id="585" r:id="rId19"/>
    <p:sldId id="587" r:id="rId20"/>
    <p:sldId id="588" r:id="rId21"/>
    <p:sldId id="589" r:id="rId22"/>
    <p:sldId id="590" r:id="rId23"/>
    <p:sldId id="595" r:id="rId24"/>
    <p:sldId id="596" r:id="rId25"/>
    <p:sldId id="597" r:id="rId26"/>
    <p:sldId id="598" r:id="rId27"/>
    <p:sldId id="599" r:id="rId28"/>
    <p:sldId id="600" r:id="rId29"/>
    <p:sldId id="586" r:id="rId30"/>
    <p:sldId id="601" r:id="rId31"/>
    <p:sldId id="602" r:id="rId32"/>
    <p:sldId id="603" r:id="rId33"/>
    <p:sldId id="604" r:id="rId34"/>
    <p:sldId id="605" r:id="rId35"/>
    <p:sldId id="606" r:id="rId36"/>
    <p:sldId id="621" r:id="rId37"/>
    <p:sldId id="607" r:id="rId38"/>
    <p:sldId id="608" r:id="rId39"/>
    <p:sldId id="609" r:id="rId40"/>
    <p:sldId id="610" r:id="rId41"/>
    <p:sldId id="611" r:id="rId42"/>
    <p:sldId id="499"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0B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586" autoAdjust="0"/>
  </p:normalViewPr>
  <p:slideViewPr>
    <p:cSldViewPr>
      <p:cViewPr>
        <p:scale>
          <a:sx n="60" d="100"/>
          <a:sy n="60" d="100"/>
        </p:scale>
        <p:origin x="-1620" y="-4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007EF9-30CF-4AAE-9D17-255FBED9613B}" type="datetimeFigureOut">
              <a:rPr lang="en-US" smtClean="0"/>
              <a:t>09-Jun-20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0CCC4F-146D-459C-911E-E0CC49939FE0}" type="slidenum">
              <a:rPr lang="en-US" smtClean="0"/>
              <a:t>‹#›</a:t>
            </a:fld>
            <a:endParaRPr lang="en-US" dirty="0"/>
          </a:p>
        </p:txBody>
      </p:sp>
    </p:spTree>
    <p:extLst>
      <p:ext uri="{BB962C8B-B14F-4D97-AF65-F5344CB8AC3E}">
        <p14:creationId xmlns:p14="http://schemas.microsoft.com/office/powerpoint/2010/main" val="3657117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D:\allsoftwares\ngrok-stable-windows-amd64&gt;ngrok http 1237 (</a:t>
            </a:r>
            <a:r>
              <a:rPr lang="en-US" dirty="0" err="1" smtClean="0"/>
              <a:t>zuul</a:t>
            </a:r>
            <a:r>
              <a:rPr lang="en-US" dirty="0" smtClean="0"/>
              <a:t> gateway port no)</a:t>
            </a:r>
            <a:endParaRPr lang="en-US" dirty="0"/>
          </a:p>
        </p:txBody>
      </p:sp>
      <p:sp>
        <p:nvSpPr>
          <p:cNvPr id="4" name="Slide Number Placeholder 3"/>
          <p:cNvSpPr>
            <a:spLocks noGrp="1"/>
          </p:cNvSpPr>
          <p:nvPr>
            <p:ph type="sldNum" sz="quarter" idx="10"/>
          </p:nvPr>
        </p:nvSpPr>
        <p:spPr/>
        <p:txBody>
          <a:bodyPr/>
          <a:lstStyle/>
          <a:p>
            <a:fld id="{FE0CCC4F-146D-459C-911E-E0CC49939FE0}" type="slidenum">
              <a:rPr lang="en-US" smtClean="0"/>
              <a:t>36</a:t>
            </a:fld>
            <a:endParaRPr lang="en-US" dirty="0"/>
          </a:p>
        </p:txBody>
      </p:sp>
    </p:spTree>
    <p:extLst>
      <p:ext uri="{BB962C8B-B14F-4D97-AF65-F5344CB8AC3E}">
        <p14:creationId xmlns:p14="http://schemas.microsoft.com/office/powerpoint/2010/main" val="1509417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5.jpe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IUA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59024"/>
            <a:ext cx="7315200" cy="685800"/>
          </a:xfrm>
          <a:prstGeom prst="rect">
            <a:avLst/>
          </a:prstGeom>
        </p:spPr>
        <p:txBody>
          <a:bodyPr>
            <a:normAutofit/>
          </a:bodyPr>
          <a:lstStyle>
            <a:lvl1pPr>
              <a:defRPr lang="en-US" sz="3600" b="0" i="0" u="none" kern="1200" dirty="0">
                <a:solidFill>
                  <a:srgbClr val="D43A3C"/>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914400" y="2103120"/>
            <a:ext cx="7315200" cy="2286000"/>
          </a:xfrm>
          <a:prstGeom prst="rect">
            <a:avLst/>
          </a:prstGeom>
        </p:spPr>
        <p:txBody>
          <a:bodyPr anchor="ctr" anchorCtr="0">
            <a:normAutofit/>
          </a:bodyPr>
          <a:lstStyle>
            <a:lvl1pPr marL="0" indent="0" algn="ctr" defTabSz="914400" rtl="0" eaLnBrk="1" latinLnBrk="0" hangingPunct="1">
              <a:spcBef>
                <a:spcPts val="0"/>
              </a:spcBef>
              <a:buFont typeface="Arial" pitchFamily="34" charset="0"/>
              <a:buNone/>
              <a:defRPr lang="en-US" sz="4800" b="1" i="0" kern="1200" dirty="0">
                <a:solidFill>
                  <a:schemeClr val="tx2">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425857055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ctivity">
    <p:spTree>
      <p:nvGrpSpPr>
        <p:cNvPr id="1" name=""/>
        <p:cNvGrpSpPr/>
        <p:nvPr/>
      </p:nvGrpSpPr>
      <p:grpSpPr>
        <a:xfrm>
          <a:off x="0" y="0"/>
          <a:ext cx="0" cy="0"/>
          <a:chOff x="0" y="0"/>
          <a:chExt cx="0" cy="0"/>
        </a:xfrm>
      </p:grpSpPr>
      <p:sp>
        <p:nvSpPr>
          <p:cNvPr id="5" name="Title 1"/>
          <p:cNvSpPr>
            <a:spLocks noGrp="1" noChangeAspect="1"/>
          </p:cNvSpPr>
          <p:nvPr>
            <p:ph type="title" hasCustomPrompt="1"/>
          </p:nvPr>
        </p:nvSpPr>
        <p:spPr>
          <a:xfrm>
            <a:off x="0" y="91440"/>
            <a:ext cx="9144000" cy="731520"/>
          </a:xfrm>
          <a:prstGeom prst="rect">
            <a:avLst/>
          </a:prstGeom>
        </p:spPr>
        <p:txBody>
          <a:bodyPr wrap="none" lIns="274320" rIns="274320" anchor="ctr" anchorCtr="0">
            <a:normAutofit/>
          </a:bodyPr>
          <a:lstStyle>
            <a:lvl1pPr>
              <a:defRPr lang="en-US" sz="4000" b="1" i="0" dirty="0">
                <a:solidFill>
                  <a:schemeClr val="accent3">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pPr lvl="0" algn="l"/>
            <a:r>
              <a:rPr lang="en-US" dirty="0" smtClean="0"/>
              <a:t>Click to edit </a:t>
            </a:r>
            <a:r>
              <a:rPr lang="en-US" dirty="0" err="1" smtClean="0"/>
              <a:t>AMaster</a:t>
            </a:r>
            <a:r>
              <a:rPr lang="en-US" dirty="0" smtClean="0"/>
              <a:t> title style</a:t>
            </a:r>
            <a:endParaRPr lang="en-US" dirty="0"/>
          </a:p>
        </p:txBody>
      </p:sp>
      <p:sp>
        <p:nvSpPr>
          <p:cNvPr id="8" name="TextBox 7"/>
          <p:cNvSpPr txBox="1"/>
          <p:nvPr userDrawn="1"/>
        </p:nvSpPr>
        <p:spPr>
          <a:xfrm>
            <a:off x="8172400" y="6525344"/>
            <a:ext cx="936104" cy="314025"/>
          </a:xfrm>
          <a:prstGeom prst="rect">
            <a:avLst/>
          </a:prstGeom>
          <a:noFill/>
        </p:spPr>
        <p:txBody>
          <a:bodyPr wrap="square" rtlCol="0" anchor="b" anchorCtr="0">
            <a:spAutoFit/>
          </a:bodyPr>
          <a:lstStyle/>
          <a:p>
            <a:pPr algn="r"/>
            <a:fld id="{CBE0357F-229F-4BD9-AE90-5490DF2A6E29}" type="slidenum">
              <a:rPr lang="en-US" sz="1400" smtClean="0">
                <a:solidFill>
                  <a:schemeClr val="accent3">
                    <a:lumMod val="50000"/>
                  </a:schemeClr>
                </a:solidFill>
                <a:latin typeface="Myriad Web Pro" panose="020B0503030403020204" pitchFamily="34" charset="0"/>
              </a:rPr>
              <a:pPr algn="r"/>
              <a:t>‹#›</a:t>
            </a:fld>
            <a:endParaRPr lang="en-US" sz="1400" dirty="0">
              <a:solidFill>
                <a:schemeClr val="accent3">
                  <a:lumMod val="50000"/>
                </a:schemeClr>
              </a:solidFill>
              <a:latin typeface="Myriad Web Pro" panose="020B0503030403020204" pitchFamily="34" charset="0"/>
            </a:endParaRPr>
          </a:p>
        </p:txBody>
      </p:sp>
      <p:sp>
        <p:nvSpPr>
          <p:cNvPr id="6" name="Content Placeholder 2"/>
          <p:cNvSpPr>
            <a:spLocks noGrp="1"/>
          </p:cNvSpPr>
          <p:nvPr>
            <p:ph idx="13"/>
          </p:nvPr>
        </p:nvSpPr>
        <p:spPr>
          <a:xfrm>
            <a:off x="457200" y="1188720"/>
            <a:ext cx="8229600" cy="5029200"/>
          </a:xfrm>
          <a:prstGeom prst="rect">
            <a:avLst/>
          </a:prstGeom>
        </p:spPr>
        <p:txBody>
          <a:bodyPr lIns="0" rIns="0">
            <a:normAutofit/>
          </a:bodyPr>
          <a:lstStyle>
            <a:lvl1pPr marL="365760" indent="-365760" algn="l" defTabSz="914400" rtl="0" eaLnBrk="1" latinLnBrk="0" hangingPunct="1">
              <a:lnSpc>
                <a:spcPct val="150000"/>
              </a:lnSpc>
              <a:spcBef>
                <a:spcPts val="0"/>
              </a:spcBef>
              <a:spcAft>
                <a:spcPts val="600"/>
              </a:spcAft>
              <a:buClr>
                <a:srgbClr val="D43A3C"/>
              </a:buClr>
              <a:buFont typeface="Wingdings" panose="05000000000000000000" pitchFamily="2" charset="2"/>
              <a:buChar char="v"/>
              <a:defRPr lang="en-US" sz="2400" b="1" kern="1200" dirty="0" smtClean="0">
                <a:solidFill>
                  <a:schemeClr val="accent3">
                    <a:lumMod val="50000"/>
                  </a:schemeClr>
                </a:solidFill>
                <a:latin typeface="Arial" panose="020B0604020202020204" pitchFamily="34" charset="0"/>
                <a:ea typeface="Verdana" panose="020B0604030504040204" pitchFamily="34" charset="0"/>
                <a:cs typeface="Arial" panose="020B0604020202020204" pitchFamily="34" charset="0"/>
              </a:defRPr>
            </a:lvl1pPr>
            <a:lvl2pPr marL="731520" indent="-365760" algn="l" defTabSz="914400" rtl="0" eaLnBrk="1" latinLnBrk="0" hangingPunct="1">
              <a:lnSpc>
                <a:spcPct val="150000"/>
              </a:lnSpc>
              <a:spcBef>
                <a:spcPts val="0"/>
              </a:spcBef>
              <a:spcAft>
                <a:spcPts val="600"/>
              </a:spcAft>
              <a:buClr>
                <a:srgbClr val="D43A3C"/>
              </a:buClr>
              <a:buFont typeface="Wingdings" panose="05000000000000000000" pitchFamily="2" charset="2"/>
              <a:buChar char="Ø"/>
              <a:defRPr lang="en-US" sz="2000" kern="1200" dirty="0" smtClean="0">
                <a:solidFill>
                  <a:schemeClr val="accent3">
                    <a:lumMod val="50000"/>
                  </a:schemeClr>
                </a:solidFill>
                <a:latin typeface="Arial" panose="020B0604020202020204" pitchFamily="34" charset="0"/>
                <a:ea typeface="Verdana" panose="020B0604030504040204" pitchFamily="34" charset="0"/>
                <a:cs typeface="Arial" panose="020B0604020202020204" pitchFamily="34" charset="0"/>
              </a:defRPr>
            </a:lvl2pPr>
            <a:lvl3pPr marL="1097280" indent="-365760" algn="l" defTabSz="914400" rtl="0" eaLnBrk="1" latinLnBrk="0" hangingPunct="1">
              <a:lnSpc>
                <a:spcPct val="150000"/>
              </a:lnSpc>
              <a:spcBef>
                <a:spcPts val="0"/>
              </a:spcBef>
              <a:spcAft>
                <a:spcPts val="600"/>
              </a:spcAft>
              <a:buClr>
                <a:srgbClr val="D43A3C"/>
              </a:buClr>
              <a:buFont typeface="Wingdings" panose="05000000000000000000" pitchFamily="2" charset="2"/>
              <a:buChar char="ü"/>
              <a:defRPr lang="en-US" sz="2000" kern="1200" dirty="0" smtClean="0">
                <a:solidFill>
                  <a:schemeClr val="accent3">
                    <a:lumMod val="50000"/>
                  </a:schemeClr>
                </a:solidFill>
                <a:latin typeface="Arial" panose="020B0604020202020204" pitchFamily="34" charset="0"/>
                <a:ea typeface="Verdana" panose="020B0604030504040204" pitchFamily="34" charset="0"/>
                <a:cs typeface="Arial" panose="020B0604020202020204" pitchFamily="34"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95251352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IUA End Slide">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a:effectLst/>
        </p:spPr>
      </p:pic>
      <p:sp>
        <p:nvSpPr>
          <p:cNvPr id="3" name="Subtitle 2"/>
          <p:cNvSpPr>
            <a:spLocks noGrp="1"/>
          </p:cNvSpPr>
          <p:nvPr>
            <p:ph type="subTitle" idx="1" hasCustomPrompt="1"/>
          </p:nvPr>
        </p:nvSpPr>
        <p:spPr>
          <a:xfrm>
            <a:off x="914400" y="1371600"/>
            <a:ext cx="7315200" cy="2743200"/>
          </a:xfrm>
          <a:prstGeom prst="rect">
            <a:avLst/>
          </a:prstGeom>
        </p:spPr>
        <p:txBody>
          <a:bodyPr anchor="ctr" anchorCtr="0">
            <a:normAutofit/>
          </a:bodyPr>
          <a:lstStyle>
            <a:lvl1pPr marL="0" indent="0" algn="ctr" defTabSz="914400" rtl="0" eaLnBrk="1" latinLnBrk="0" hangingPunct="1">
              <a:spcBef>
                <a:spcPts val="0"/>
              </a:spcBef>
              <a:buFont typeface="Arial" pitchFamily="34" charset="0"/>
              <a:buNone/>
              <a:defRPr lang="en-US" sz="4800" b="1" i="0" kern="1200" dirty="0">
                <a:solidFill>
                  <a:schemeClr val="tx2">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Valediction</a:t>
            </a:r>
            <a:endParaRPr lang="en-US" dirty="0"/>
          </a:p>
        </p:txBody>
      </p:sp>
    </p:spTree>
    <p:extLst>
      <p:ext uri="{BB962C8B-B14F-4D97-AF65-F5344CB8AC3E}">
        <p14:creationId xmlns:p14="http://schemas.microsoft.com/office/powerpoint/2010/main" val="161877602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IUA SALT End Slide">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a:effectLst/>
        </p:spPr>
      </p:pic>
      <p:sp>
        <p:nvSpPr>
          <p:cNvPr id="3" name="Subtitle 2"/>
          <p:cNvSpPr>
            <a:spLocks noGrp="1"/>
          </p:cNvSpPr>
          <p:nvPr>
            <p:ph type="subTitle" idx="1" hasCustomPrompt="1"/>
          </p:nvPr>
        </p:nvSpPr>
        <p:spPr>
          <a:xfrm>
            <a:off x="914400" y="1371600"/>
            <a:ext cx="7315200" cy="2743200"/>
          </a:xfrm>
          <a:prstGeom prst="rect">
            <a:avLst/>
          </a:prstGeom>
        </p:spPr>
        <p:txBody>
          <a:bodyPr anchor="ctr" anchorCtr="0">
            <a:normAutofit/>
          </a:bodyPr>
          <a:lstStyle>
            <a:lvl1pPr marL="0" indent="0" algn="ctr" defTabSz="914400" rtl="0" eaLnBrk="1" latinLnBrk="0" hangingPunct="1">
              <a:spcBef>
                <a:spcPts val="0"/>
              </a:spcBef>
              <a:buFont typeface="Arial" pitchFamily="34" charset="0"/>
              <a:buNone/>
              <a:defRPr lang="en-US" sz="4800" b="1" i="0" kern="1200" dirty="0">
                <a:solidFill>
                  <a:schemeClr val="tx2">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Valediction</a:t>
            </a:r>
            <a:endParaRPr lang="en-US" dirty="0"/>
          </a:p>
        </p:txBody>
      </p:sp>
      <p:sp>
        <p:nvSpPr>
          <p:cNvPr id="5" name="Subtitle 2"/>
          <p:cNvSpPr txBox="1">
            <a:spLocks/>
          </p:cNvSpPr>
          <p:nvPr userDrawn="1"/>
        </p:nvSpPr>
        <p:spPr>
          <a:xfrm>
            <a:off x="457200" y="6400800"/>
            <a:ext cx="8229600" cy="457200"/>
          </a:xfrm>
          <a:prstGeom prst="rect">
            <a:avLst/>
          </a:prstGeom>
        </p:spPr>
        <p:txBody>
          <a:bodyPr anchor="ctr" anchorCtr="1"/>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0" dirty="0" smtClean="0">
                <a:solidFill>
                  <a:schemeClr val="tx2">
                    <a:lumMod val="50000"/>
                  </a:schemeClr>
                </a:solidFill>
              </a:rPr>
              <a:t>Created in partnership with the School of Applied Learning in Testing</a:t>
            </a:r>
            <a:r>
              <a:rPr lang="en-US" sz="1200" b="0" baseline="0" dirty="0" smtClean="0">
                <a:solidFill>
                  <a:schemeClr val="tx2">
                    <a:lumMod val="50000"/>
                  </a:schemeClr>
                </a:solidFill>
              </a:rPr>
              <a:t> </a:t>
            </a:r>
            <a:endParaRPr lang="en-US" sz="1200" b="0" i="1" dirty="0">
              <a:solidFill>
                <a:schemeClr val="tx2">
                  <a:lumMod val="50000"/>
                </a:schemeClr>
              </a:solidFill>
            </a:endParaRPr>
          </a:p>
        </p:txBody>
      </p:sp>
    </p:spTree>
    <p:extLst>
      <p:ext uri="{BB962C8B-B14F-4D97-AF65-F5344CB8AC3E}">
        <p14:creationId xmlns:p14="http://schemas.microsoft.com/office/powerpoint/2010/main" val="415481840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X End Slide">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a:srcRect/>
          <a:stretch>
            <a:fillRect/>
          </a:stretch>
        </p:blipFill>
        <p:spPr bwMode="auto">
          <a:xfrm>
            <a:off x="0" y="0"/>
            <a:ext cx="9144000" cy="6858000"/>
          </a:xfrm>
          <a:prstGeom prst="rect">
            <a:avLst/>
          </a:prstGeom>
          <a:noFill/>
          <a:ln w="9525">
            <a:noFill/>
            <a:miter lim="800000"/>
            <a:headEnd/>
            <a:tailEnd/>
          </a:ln>
          <a:effectLst/>
        </p:spPr>
      </p:pic>
      <p:sp>
        <p:nvSpPr>
          <p:cNvPr id="3" name="Subtitle 2"/>
          <p:cNvSpPr>
            <a:spLocks noGrp="1"/>
          </p:cNvSpPr>
          <p:nvPr>
            <p:ph type="subTitle" idx="1" hasCustomPrompt="1"/>
          </p:nvPr>
        </p:nvSpPr>
        <p:spPr>
          <a:xfrm>
            <a:off x="914400" y="1371600"/>
            <a:ext cx="7315200" cy="2743200"/>
          </a:xfrm>
          <a:prstGeom prst="rect">
            <a:avLst/>
          </a:prstGeom>
        </p:spPr>
        <p:txBody>
          <a:bodyPr anchor="ctr" anchorCtr="0">
            <a:normAutofit/>
          </a:bodyPr>
          <a:lstStyle>
            <a:lvl1pPr marL="0" indent="0" algn="ctr" defTabSz="914400" rtl="0" eaLnBrk="1" latinLnBrk="0" hangingPunct="1">
              <a:spcBef>
                <a:spcPts val="0"/>
              </a:spcBef>
              <a:buFont typeface="Arial" pitchFamily="34" charset="0"/>
              <a:buNone/>
              <a:defRPr lang="en-US" sz="4800" b="1" i="0" kern="1200" dirty="0">
                <a:solidFill>
                  <a:schemeClr val="tx2">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Valediction</a:t>
            </a:r>
            <a:endParaRPr lang="en-US" dirty="0"/>
          </a:p>
        </p:txBody>
      </p:sp>
    </p:spTree>
    <p:extLst>
      <p:ext uri="{BB962C8B-B14F-4D97-AF65-F5344CB8AC3E}">
        <p14:creationId xmlns:p14="http://schemas.microsoft.com/office/powerpoint/2010/main" val="178777235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X SALT End Slide">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a:srcRect/>
          <a:stretch>
            <a:fillRect/>
          </a:stretch>
        </p:blipFill>
        <p:spPr bwMode="auto">
          <a:xfrm>
            <a:off x="0" y="0"/>
            <a:ext cx="9144000" cy="6858000"/>
          </a:xfrm>
          <a:prstGeom prst="rect">
            <a:avLst/>
          </a:prstGeom>
          <a:noFill/>
          <a:ln w="9525">
            <a:noFill/>
            <a:miter lim="800000"/>
            <a:headEnd/>
            <a:tailEnd/>
          </a:ln>
          <a:effectLst/>
        </p:spPr>
      </p:pic>
      <p:sp>
        <p:nvSpPr>
          <p:cNvPr id="3" name="Subtitle 2"/>
          <p:cNvSpPr>
            <a:spLocks noGrp="1"/>
          </p:cNvSpPr>
          <p:nvPr>
            <p:ph type="subTitle" idx="1" hasCustomPrompt="1"/>
          </p:nvPr>
        </p:nvSpPr>
        <p:spPr>
          <a:xfrm>
            <a:off x="914400" y="1371600"/>
            <a:ext cx="7315200" cy="2743200"/>
          </a:xfrm>
          <a:prstGeom prst="rect">
            <a:avLst/>
          </a:prstGeom>
        </p:spPr>
        <p:txBody>
          <a:bodyPr anchor="ctr" anchorCtr="0">
            <a:normAutofit/>
          </a:bodyPr>
          <a:lstStyle>
            <a:lvl1pPr marL="0" indent="0" algn="ctr" defTabSz="914400" rtl="0" eaLnBrk="1" latinLnBrk="0" hangingPunct="1">
              <a:spcBef>
                <a:spcPts val="0"/>
              </a:spcBef>
              <a:buFont typeface="Arial" pitchFamily="34" charset="0"/>
              <a:buNone/>
              <a:defRPr lang="en-US" sz="4800" b="1" i="0" kern="1200" dirty="0">
                <a:solidFill>
                  <a:schemeClr val="tx2">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Valediction</a:t>
            </a:r>
            <a:endParaRPr lang="en-US" dirty="0"/>
          </a:p>
        </p:txBody>
      </p:sp>
      <p:sp>
        <p:nvSpPr>
          <p:cNvPr id="6" name="Subtitle 2"/>
          <p:cNvSpPr txBox="1">
            <a:spLocks/>
          </p:cNvSpPr>
          <p:nvPr userDrawn="1"/>
        </p:nvSpPr>
        <p:spPr>
          <a:xfrm>
            <a:off x="457200" y="6400800"/>
            <a:ext cx="8229600" cy="457200"/>
          </a:xfrm>
          <a:prstGeom prst="rect">
            <a:avLst/>
          </a:prstGeom>
        </p:spPr>
        <p:txBody>
          <a:bodyPr anchor="ctr" anchorCtr="1"/>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0" dirty="0" smtClean="0">
                <a:solidFill>
                  <a:schemeClr val="tx2">
                    <a:lumMod val="50000"/>
                  </a:schemeClr>
                </a:solidFill>
              </a:rPr>
              <a:t>Created in partnership with the School of Applied Learning in Testing</a:t>
            </a:r>
            <a:r>
              <a:rPr lang="en-US" sz="1200" b="0" baseline="0" dirty="0" smtClean="0">
                <a:solidFill>
                  <a:schemeClr val="tx2">
                    <a:lumMod val="50000"/>
                  </a:schemeClr>
                </a:solidFill>
              </a:rPr>
              <a:t> </a:t>
            </a:r>
            <a:endParaRPr lang="en-US" sz="1200" b="0" i="1" dirty="0">
              <a:solidFill>
                <a:schemeClr val="tx2">
                  <a:lumMod val="50000"/>
                </a:schemeClr>
              </a:solidFill>
            </a:endParaRPr>
          </a:p>
        </p:txBody>
      </p:sp>
    </p:spTree>
    <p:extLst>
      <p:ext uri="{BB962C8B-B14F-4D97-AF65-F5344CB8AC3E}">
        <p14:creationId xmlns:p14="http://schemas.microsoft.com/office/powerpoint/2010/main" val="395820300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09CE611-81BB-4F68-9DCE-7122D6BF5A21}" type="datetimeFigureOut">
              <a:rPr lang="en-IN" smtClean="0"/>
              <a:pPr/>
              <a:t>09-06-2020</a:t>
            </a:fld>
            <a:endParaRPr lang="en-IN"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F920EB92-6F84-4A9E-9A59-D2D5AB212173}" type="slidenum">
              <a:rPr lang="en-IN" smtClean="0"/>
              <a:pPr/>
              <a:t>‹#›</a:t>
            </a:fld>
            <a:endParaRPr lang="en-IN"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Picture 7"/>
          <p:cNvPicPr>
            <a:picLocks noChangeAspect="1"/>
          </p:cNvPicPr>
          <p:nvPr userDrawn="1"/>
        </p:nvPicPr>
        <p:blipFill rotWithShape="1">
          <a:blip r:embed="rId4">
            <a:extLst>
              <a:ext uri="{28A0092B-C50C-407E-A947-70E740481C1C}">
                <a14:useLocalDpi xmlns:a14="http://schemas.microsoft.com/office/drawing/2010/main" val="0"/>
              </a:ext>
            </a:extLst>
          </a:blip>
          <a:srcRect b="89361"/>
          <a:stretch/>
        </p:blipFill>
        <p:spPr>
          <a:xfrm>
            <a:off x="0" y="6400800"/>
            <a:ext cx="9144000" cy="76200"/>
          </a:xfrm>
          <a:prstGeom prst="rect">
            <a:avLst/>
          </a:prstGeom>
        </p:spPr>
      </p:pic>
      <p:pic>
        <p:nvPicPr>
          <p:cNvPr id="11" name="Picture 10"/>
          <p:cNvPicPr>
            <a:picLocks noChangeAspect="1"/>
          </p:cNvPicPr>
          <p:nvPr userDrawn="1"/>
        </p:nvPicPr>
        <p:blipFill rotWithShape="1">
          <a:blip r:embed="rId4">
            <a:extLst>
              <a:ext uri="{28A0092B-C50C-407E-A947-70E740481C1C}">
                <a14:useLocalDpi xmlns:a14="http://schemas.microsoft.com/office/drawing/2010/main" val="0"/>
              </a:ext>
            </a:extLst>
          </a:blip>
          <a:srcRect b="89361"/>
          <a:stretch/>
        </p:blipFill>
        <p:spPr>
          <a:xfrm>
            <a:off x="0" y="640080"/>
            <a:ext cx="9144000" cy="76200"/>
          </a:xfrm>
          <a:prstGeom prst="rect">
            <a:avLst/>
          </a:prstGeom>
        </p:spPr>
      </p:pic>
    </p:spTree>
    <p:extLst>
      <p:ext uri="{BB962C8B-B14F-4D97-AF65-F5344CB8AC3E}">
        <p14:creationId xmlns:p14="http://schemas.microsoft.com/office/powerpoint/2010/main" val="2192290164"/>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Background">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8334828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Background">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b="89361"/>
          <a:stretch/>
        </p:blipFill>
        <p:spPr>
          <a:xfrm>
            <a:off x="0" y="6400800"/>
            <a:ext cx="9144000" cy="76200"/>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4320" y="6556384"/>
            <a:ext cx="1524000" cy="219075"/>
          </a:xfrm>
          <a:prstGeom prst="rect">
            <a:avLst/>
          </a:prstGeom>
        </p:spPr>
      </p:pic>
      <p:sp>
        <p:nvSpPr>
          <p:cNvPr id="12" name="TextBox 11"/>
          <p:cNvSpPr txBox="1"/>
          <p:nvPr userDrawn="1"/>
        </p:nvSpPr>
        <p:spPr>
          <a:xfrm>
            <a:off x="7132320" y="6529088"/>
            <a:ext cx="2011680" cy="276999"/>
          </a:xfrm>
          <a:prstGeom prst="rect">
            <a:avLst/>
          </a:prstGeom>
          <a:noFill/>
        </p:spPr>
        <p:txBody>
          <a:bodyPr wrap="square" lIns="0" rIns="274320" rtlCol="0" anchor="ctr" anchorCtr="0">
            <a:spAutoFit/>
          </a:bodyPr>
          <a:lstStyle/>
          <a:p>
            <a:pPr algn="r"/>
            <a:r>
              <a:rPr lang="en-US" sz="1200" dirty="0" smtClean="0">
                <a:solidFill>
                  <a:schemeClr val="tx1"/>
                </a:solidFill>
                <a:latin typeface="Myriad Web Pro" pitchFamily="34" charset="0"/>
              </a:rPr>
              <a:t>www.mentor-global.com</a:t>
            </a:r>
            <a:endParaRPr lang="en-US" sz="1200" dirty="0">
              <a:solidFill>
                <a:schemeClr val="tx1"/>
              </a:solidFill>
              <a:latin typeface="Myriad Web Pro" pitchFamily="34" charset="0"/>
            </a:endParaRPr>
          </a:p>
        </p:txBody>
      </p:sp>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b="89361"/>
          <a:stretch/>
        </p:blipFill>
        <p:spPr>
          <a:xfrm>
            <a:off x="0" y="640080"/>
            <a:ext cx="9144000" cy="76200"/>
          </a:xfrm>
          <a:prstGeom prst="rect">
            <a:avLst/>
          </a:prstGeom>
        </p:spPr>
      </p:pic>
    </p:spTree>
    <p:extLst>
      <p:ext uri="{BB962C8B-B14F-4D97-AF65-F5344CB8AC3E}">
        <p14:creationId xmlns:p14="http://schemas.microsoft.com/office/powerpoint/2010/main" val="127464271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457200" y="1828800"/>
            <a:ext cx="8229600" cy="1463040"/>
          </a:xfrm>
          <a:prstGeom prst="rect">
            <a:avLst/>
          </a:prstGeom>
        </p:spPr>
        <p:txBody>
          <a:bodyPr/>
          <a:lstStyle>
            <a:lvl1pPr>
              <a:defRPr>
                <a:solidFill>
                  <a:srgbClr val="124071"/>
                </a:solidFill>
                <a:latin typeface="Myriad Web Pro" pitchFamily="34" charset="0"/>
              </a:defRPr>
            </a:lvl1pPr>
          </a:lstStyle>
          <a:p>
            <a:r>
              <a:rPr lang="en-US" dirty="0" smtClean="0"/>
              <a:t>Click to add valediction</a:t>
            </a:r>
            <a:endParaRPr lang="en-US" dirty="0"/>
          </a:p>
        </p:txBody>
      </p:sp>
    </p:spTree>
    <p:extLst>
      <p:ext uri="{BB962C8B-B14F-4D97-AF65-F5344CB8AC3E}">
        <p14:creationId xmlns:p14="http://schemas.microsoft.com/office/powerpoint/2010/main" val="236105721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nd Slide Background">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64895" y="5312049"/>
            <a:ext cx="3214211" cy="469583"/>
          </a:xfrm>
          <a:prstGeom prst="rect">
            <a:avLst/>
          </a:prstGeom>
        </p:spPr>
      </p:pic>
      <p:sp>
        <p:nvSpPr>
          <p:cNvPr id="10" name="TextBox 9"/>
          <p:cNvSpPr txBox="1"/>
          <p:nvPr userDrawn="1"/>
        </p:nvSpPr>
        <p:spPr>
          <a:xfrm>
            <a:off x="2788920" y="5897880"/>
            <a:ext cx="3566160" cy="274320"/>
          </a:xfrm>
          <a:prstGeom prst="rect">
            <a:avLst/>
          </a:prstGeom>
          <a:noFill/>
        </p:spPr>
        <p:txBody>
          <a:bodyPr wrap="none" lIns="0" rIns="0" rtlCol="0" anchor="ctr" anchorCtr="0">
            <a:spAutoFit/>
          </a:bodyPr>
          <a:lstStyle/>
          <a:p>
            <a:r>
              <a:rPr lang="en-US" sz="2000" b="0" dirty="0" smtClean="0">
                <a:latin typeface="Myriad Web Pro" pitchFamily="34" charset="0"/>
              </a:rPr>
              <a:t>Building Learning Organizations</a:t>
            </a:r>
            <a:endParaRPr lang="en-US" sz="2000" b="0" dirty="0">
              <a:latin typeface="Myriad Web Pro" pitchFamily="34" charset="0"/>
            </a:endParaRPr>
          </a:p>
        </p:txBody>
      </p:sp>
      <p:sp>
        <p:nvSpPr>
          <p:cNvPr id="11" name="TextBox 10"/>
          <p:cNvSpPr txBox="1"/>
          <p:nvPr userDrawn="1"/>
        </p:nvSpPr>
        <p:spPr>
          <a:xfrm>
            <a:off x="3200400" y="6202680"/>
            <a:ext cx="2743200" cy="274320"/>
          </a:xfrm>
          <a:prstGeom prst="rect">
            <a:avLst/>
          </a:prstGeom>
          <a:noFill/>
        </p:spPr>
        <p:txBody>
          <a:bodyPr wrap="square" lIns="0" rIns="0" rtlCol="0" anchor="ctr" anchorCtr="0">
            <a:spAutoFit/>
          </a:bodyPr>
          <a:lstStyle/>
          <a:p>
            <a:pPr algn="r"/>
            <a:r>
              <a:rPr lang="en-US" sz="2000" dirty="0" smtClean="0">
                <a:solidFill>
                  <a:schemeClr val="tx1"/>
                </a:solidFill>
                <a:latin typeface="Myriad Web Pro" pitchFamily="34" charset="0"/>
              </a:rPr>
              <a:t>www.mentor-global.com</a:t>
            </a:r>
            <a:endParaRPr lang="en-US" sz="2000" dirty="0">
              <a:solidFill>
                <a:schemeClr val="tx1"/>
              </a:solidFill>
              <a:latin typeface="Myriad Web Pro" pitchFamily="34" charset="0"/>
            </a:endParaRPr>
          </a:p>
        </p:txBody>
      </p:sp>
    </p:spTree>
    <p:extLst>
      <p:ext uri="{BB962C8B-B14F-4D97-AF65-F5344CB8AC3E}">
        <p14:creationId xmlns:p14="http://schemas.microsoft.com/office/powerpoint/2010/main" val="169622879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MX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59024"/>
            <a:ext cx="7315200" cy="685800"/>
          </a:xfrm>
          <a:prstGeom prst="rect">
            <a:avLst/>
          </a:prstGeom>
        </p:spPr>
        <p:txBody>
          <a:bodyPr>
            <a:normAutofit/>
          </a:bodyPr>
          <a:lstStyle>
            <a:lvl1pPr algn="ctr" defTabSz="914400" rtl="0" eaLnBrk="1" latinLnBrk="0" hangingPunct="1">
              <a:spcBef>
                <a:spcPct val="0"/>
              </a:spcBef>
              <a:buNone/>
              <a:defRPr lang="en-US" sz="3600" b="0" i="0" u="none" kern="1200" dirty="0">
                <a:solidFill>
                  <a:srgbClr val="D43A3C"/>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914400" y="2103120"/>
            <a:ext cx="7315200" cy="2286000"/>
          </a:xfrm>
          <a:prstGeom prst="rect">
            <a:avLst/>
          </a:prstGeom>
        </p:spPr>
        <p:txBody>
          <a:bodyPr anchor="ctr" anchorCtr="0">
            <a:normAutofit/>
          </a:bodyPr>
          <a:lstStyle>
            <a:lvl1pPr marL="0" indent="0" algn="ctr" defTabSz="914400" rtl="0" eaLnBrk="1" latinLnBrk="0" hangingPunct="1">
              <a:spcBef>
                <a:spcPts val="0"/>
              </a:spcBef>
              <a:buFont typeface="Arial" pitchFamily="34" charset="0"/>
              <a:buNone/>
              <a:defRPr lang="en-US" sz="4800" b="1" i="0" kern="1200" dirty="0">
                <a:solidFill>
                  <a:schemeClr val="tx2">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0674611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IUA Testing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68880"/>
            <a:ext cx="4114800" cy="731520"/>
          </a:xfrm>
          <a:prstGeom prst="rect">
            <a:avLst/>
          </a:prstGeom>
        </p:spPr>
        <p:txBody>
          <a:bodyPr anchor="ctr" anchorCtr="0">
            <a:noAutofit/>
          </a:bodyPr>
          <a:lstStyle>
            <a:lvl1pPr algn="ctr" defTabSz="914400" rtl="0" eaLnBrk="1" latinLnBrk="0" hangingPunct="1">
              <a:spcBef>
                <a:spcPct val="0"/>
              </a:spcBef>
              <a:buNone/>
              <a:defRPr lang="en-US" sz="3600" b="0" i="0" u="none" kern="1200" dirty="0">
                <a:solidFill>
                  <a:srgbClr val="D43A3C"/>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200" y="3474720"/>
            <a:ext cx="8229600" cy="1828800"/>
          </a:xfrm>
          <a:prstGeom prst="rect">
            <a:avLst/>
          </a:prstGeom>
        </p:spPr>
        <p:txBody>
          <a:bodyPr anchor="ctr" anchorCtr="0">
            <a:normAutofit/>
          </a:bodyPr>
          <a:lstStyle>
            <a:lvl1pPr marL="0" indent="0" algn="ctr" defTabSz="914400" rtl="0" eaLnBrk="1" latinLnBrk="0" hangingPunct="1">
              <a:spcBef>
                <a:spcPts val="0"/>
              </a:spcBef>
              <a:buFont typeface="Arial" pitchFamily="34" charset="0"/>
              <a:buNone/>
              <a:defRPr lang="en-US" sz="4800" b="1" i="0" kern="1200" dirty="0">
                <a:solidFill>
                  <a:schemeClr val="tx2">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0" y="2"/>
            <a:ext cx="4572000" cy="3628569"/>
          </a:xfrm>
          <a:prstGeom prst="rect">
            <a:avLst/>
          </a:prstGeom>
        </p:spPr>
      </p:pic>
    </p:spTree>
    <p:extLst>
      <p:ext uri="{BB962C8B-B14F-4D97-AF65-F5344CB8AC3E}">
        <p14:creationId xmlns:p14="http://schemas.microsoft.com/office/powerpoint/2010/main" val="24472364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IUA SALT Testing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68880"/>
            <a:ext cx="4114800" cy="731520"/>
          </a:xfrm>
          <a:prstGeom prst="rect">
            <a:avLst/>
          </a:prstGeom>
        </p:spPr>
        <p:txBody>
          <a:bodyPr anchor="ctr" anchorCtr="0">
            <a:noAutofit/>
          </a:bodyPr>
          <a:lstStyle>
            <a:lvl1pPr algn="ctr" defTabSz="914400" rtl="0" eaLnBrk="1" latinLnBrk="0" hangingPunct="1">
              <a:spcBef>
                <a:spcPct val="0"/>
              </a:spcBef>
              <a:buNone/>
              <a:defRPr lang="en-US" sz="3600" b="0" i="0" u="none" kern="1200" dirty="0">
                <a:solidFill>
                  <a:srgbClr val="D43A3C"/>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200" y="3474720"/>
            <a:ext cx="8229600" cy="1828800"/>
          </a:xfrm>
          <a:prstGeom prst="rect">
            <a:avLst/>
          </a:prstGeom>
        </p:spPr>
        <p:txBody>
          <a:bodyPr anchor="ctr" anchorCtr="0">
            <a:normAutofit/>
          </a:bodyPr>
          <a:lstStyle>
            <a:lvl1pPr marL="0" indent="0" algn="ctr" defTabSz="914400" rtl="0" eaLnBrk="1" latinLnBrk="0" hangingPunct="1">
              <a:spcBef>
                <a:spcPts val="0"/>
              </a:spcBef>
              <a:buFont typeface="Arial" pitchFamily="34" charset="0"/>
              <a:buNone/>
              <a:defRPr lang="en-US" sz="4800" b="1" i="0" kern="1200" dirty="0">
                <a:solidFill>
                  <a:schemeClr val="tx2">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0" y="2"/>
            <a:ext cx="4572000" cy="3628569"/>
          </a:xfrm>
          <a:prstGeom prst="rect">
            <a:avLst/>
          </a:prstGeom>
        </p:spPr>
      </p:pic>
    </p:spTree>
    <p:extLst>
      <p:ext uri="{BB962C8B-B14F-4D97-AF65-F5344CB8AC3E}">
        <p14:creationId xmlns:p14="http://schemas.microsoft.com/office/powerpoint/2010/main" val="42079175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X Testing Title Slide">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srcRect/>
          <a:stretch>
            <a:fillRect/>
          </a:stretch>
        </p:blipFill>
        <p:spPr bwMode="auto">
          <a:xfrm>
            <a:off x="0" y="0"/>
            <a:ext cx="9144000" cy="6858000"/>
          </a:xfrm>
          <a:prstGeom prst="rect">
            <a:avLst/>
          </a:prstGeom>
          <a:noFill/>
          <a:ln w="9525">
            <a:noFill/>
            <a:miter lim="800000"/>
            <a:headEnd/>
            <a:tailEnd/>
          </a:ln>
          <a:effectLst/>
        </p:spPr>
      </p:pic>
      <p:sp>
        <p:nvSpPr>
          <p:cNvPr id="2" name="Title 1"/>
          <p:cNvSpPr>
            <a:spLocks noGrp="1"/>
          </p:cNvSpPr>
          <p:nvPr>
            <p:ph type="ctrTitle"/>
          </p:nvPr>
        </p:nvSpPr>
        <p:spPr>
          <a:xfrm>
            <a:off x="457200" y="2468880"/>
            <a:ext cx="4114800" cy="731520"/>
          </a:xfrm>
          <a:prstGeom prst="rect">
            <a:avLst/>
          </a:prstGeom>
        </p:spPr>
        <p:txBody>
          <a:bodyPr anchor="ctr" anchorCtr="0">
            <a:noAutofit/>
          </a:bodyPr>
          <a:lstStyle>
            <a:lvl1pPr algn="ctr" defTabSz="914400" rtl="0" eaLnBrk="1" latinLnBrk="0" hangingPunct="1">
              <a:spcBef>
                <a:spcPct val="0"/>
              </a:spcBef>
              <a:buNone/>
              <a:defRPr lang="en-US" sz="3600" b="0" i="0" u="none" kern="1200" dirty="0">
                <a:solidFill>
                  <a:srgbClr val="D43A3C"/>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200" y="3474720"/>
            <a:ext cx="8229600" cy="1828800"/>
          </a:xfrm>
          <a:prstGeom prst="rect">
            <a:avLst/>
          </a:prstGeom>
        </p:spPr>
        <p:txBody>
          <a:bodyPr anchor="ctr" anchorCtr="0">
            <a:normAutofit/>
          </a:bodyPr>
          <a:lstStyle>
            <a:lvl1pPr marL="0" indent="0" algn="ctr" defTabSz="914400" rtl="0" eaLnBrk="1" latinLnBrk="0" hangingPunct="1">
              <a:spcBef>
                <a:spcPts val="0"/>
              </a:spcBef>
              <a:buFont typeface="Arial" pitchFamily="34" charset="0"/>
              <a:buNone/>
              <a:defRPr lang="en-US" sz="4800" b="1" i="0" kern="1200" dirty="0">
                <a:solidFill>
                  <a:schemeClr val="tx2">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2"/>
            <a:ext cx="4572000" cy="3628569"/>
          </a:xfrm>
          <a:prstGeom prst="rect">
            <a:avLst/>
          </a:prstGeom>
        </p:spPr>
      </p:pic>
    </p:spTree>
    <p:extLst>
      <p:ext uri="{BB962C8B-B14F-4D97-AF65-F5344CB8AC3E}">
        <p14:creationId xmlns:p14="http://schemas.microsoft.com/office/powerpoint/2010/main" val="330079544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X SALT Testing Title Slide">
    <p:spTree>
      <p:nvGrpSpPr>
        <p:cNvPr id="1" name=""/>
        <p:cNvGrpSpPr/>
        <p:nvPr/>
      </p:nvGrpSpPr>
      <p:grpSpPr>
        <a:xfrm>
          <a:off x="0" y="0"/>
          <a:ext cx="0" cy="0"/>
          <a:chOff x="0" y="0"/>
          <a:chExt cx="0" cy="0"/>
        </a:xfrm>
      </p:grpSpPr>
      <p:pic>
        <p:nvPicPr>
          <p:cNvPr id="8" name="Picture 2"/>
          <p:cNvPicPr>
            <a:picLocks noChangeAspect="1" noChangeArrowheads="1"/>
          </p:cNvPicPr>
          <p:nvPr userDrawn="1"/>
        </p:nvPicPr>
        <p:blipFill>
          <a:blip r:embed="rId2"/>
          <a:srcRect/>
          <a:stretch>
            <a:fillRect/>
          </a:stretch>
        </p:blipFill>
        <p:spPr bwMode="auto">
          <a:xfrm>
            <a:off x="0" y="0"/>
            <a:ext cx="9144000" cy="6858000"/>
          </a:xfrm>
          <a:prstGeom prst="rect">
            <a:avLst/>
          </a:prstGeom>
          <a:noFill/>
          <a:ln w="9525">
            <a:noFill/>
            <a:miter lim="800000"/>
            <a:headEnd/>
            <a:tailEnd/>
          </a:ln>
          <a:effectLst/>
        </p:spPr>
      </p:pic>
      <p:sp>
        <p:nvSpPr>
          <p:cNvPr id="2" name="Title 1"/>
          <p:cNvSpPr>
            <a:spLocks noGrp="1"/>
          </p:cNvSpPr>
          <p:nvPr>
            <p:ph type="ctrTitle"/>
          </p:nvPr>
        </p:nvSpPr>
        <p:spPr>
          <a:xfrm>
            <a:off x="457200" y="2468880"/>
            <a:ext cx="4114800" cy="731520"/>
          </a:xfrm>
          <a:prstGeom prst="rect">
            <a:avLst/>
          </a:prstGeom>
        </p:spPr>
        <p:txBody>
          <a:bodyPr anchor="ctr" anchorCtr="0">
            <a:noAutofit/>
          </a:bodyPr>
          <a:lstStyle>
            <a:lvl1pPr algn="ctr" defTabSz="914400" rtl="0" eaLnBrk="1" latinLnBrk="0" hangingPunct="1">
              <a:spcBef>
                <a:spcPct val="0"/>
              </a:spcBef>
              <a:buNone/>
              <a:defRPr lang="en-US" sz="3600" b="0" i="0" u="none" kern="1200" dirty="0">
                <a:solidFill>
                  <a:srgbClr val="D43A3C"/>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200" y="3474720"/>
            <a:ext cx="8229600" cy="1828800"/>
          </a:xfrm>
          <a:prstGeom prst="rect">
            <a:avLst/>
          </a:prstGeom>
        </p:spPr>
        <p:txBody>
          <a:bodyPr anchor="ctr" anchorCtr="0">
            <a:normAutofit/>
          </a:bodyPr>
          <a:lstStyle>
            <a:lvl1pPr marL="0" indent="0" algn="ctr" defTabSz="914400" rtl="0" eaLnBrk="1" latinLnBrk="0" hangingPunct="1">
              <a:spcBef>
                <a:spcPts val="0"/>
              </a:spcBef>
              <a:buFont typeface="Arial" pitchFamily="34" charset="0"/>
              <a:buNone/>
              <a:defRPr lang="en-US" sz="4800" b="1" i="0" kern="1200" dirty="0">
                <a:solidFill>
                  <a:schemeClr val="tx2">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Subtitle 2"/>
          <p:cNvSpPr txBox="1">
            <a:spLocks/>
          </p:cNvSpPr>
          <p:nvPr userDrawn="1"/>
        </p:nvSpPr>
        <p:spPr>
          <a:xfrm>
            <a:off x="457200" y="6400800"/>
            <a:ext cx="8229600" cy="457200"/>
          </a:xfrm>
          <a:prstGeom prst="rect">
            <a:avLst/>
          </a:prstGeom>
        </p:spPr>
        <p:txBody>
          <a:bodyPr anchor="ctr" anchorCtr="1"/>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0" dirty="0" smtClean="0">
                <a:solidFill>
                  <a:schemeClr val="tx2">
                    <a:lumMod val="50000"/>
                  </a:schemeClr>
                </a:solidFill>
              </a:rPr>
              <a:t>Created in partnership with the School of Applied Learning in Testing</a:t>
            </a:r>
            <a:r>
              <a:rPr lang="en-US" sz="1200" b="0" baseline="0" dirty="0" smtClean="0">
                <a:solidFill>
                  <a:schemeClr val="tx2">
                    <a:lumMod val="50000"/>
                  </a:schemeClr>
                </a:solidFill>
              </a:rPr>
              <a:t> </a:t>
            </a:r>
            <a:endParaRPr lang="en-US" sz="1200" b="0" i="1" dirty="0">
              <a:solidFill>
                <a:schemeClr val="tx2">
                  <a:lumMod val="50000"/>
                </a:schemeClr>
              </a:solidFill>
            </a:endParaRP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2"/>
            <a:ext cx="4572000" cy="3628569"/>
          </a:xfrm>
          <a:prstGeom prst="rect">
            <a:avLst/>
          </a:prstGeom>
        </p:spPr>
      </p:pic>
    </p:spTree>
    <p:extLst>
      <p:ext uri="{BB962C8B-B14F-4D97-AF65-F5344CB8AC3E}">
        <p14:creationId xmlns:p14="http://schemas.microsoft.com/office/powerpoint/2010/main" val="37448015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with Subtitle">
    <p:spTree>
      <p:nvGrpSpPr>
        <p:cNvPr id="1" name=""/>
        <p:cNvGrpSpPr/>
        <p:nvPr/>
      </p:nvGrpSpPr>
      <p:grpSpPr>
        <a:xfrm>
          <a:off x="0" y="0"/>
          <a:ext cx="0" cy="0"/>
          <a:chOff x="0" y="0"/>
          <a:chExt cx="0" cy="0"/>
        </a:xfrm>
      </p:grpSpPr>
      <p:sp>
        <p:nvSpPr>
          <p:cNvPr id="2" name="Title 1"/>
          <p:cNvSpPr>
            <a:spLocks noGrp="1" noChangeAspect="1"/>
          </p:cNvSpPr>
          <p:nvPr>
            <p:ph type="title" hasCustomPrompt="1"/>
          </p:nvPr>
        </p:nvSpPr>
        <p:spPr>
          <a:xfrm>
            <a:off x="0" y="91440"/>
            <a:ext cx="9144000" cy="731520"/>
          </a:xfrm>
          <a:prstGeom prst="rect">
            <a:avLst/>
          </a:prstGeom>
        </p:spPr>
        <p:txBody>
          <a:bodyPr wrap="none" lIns="274320" rIns="274320" anchor="ctr" anchorCtr="0">
            <a:normAutofit/>
          </a:bodyPr>
          <a:lstStyle>
            <a:lvl1pPr algn="l">
              <a:defRPr sz="4000" b="1" i="0" u="none">
                <a:solidFill>
                  <a:schemeClr val="tx2">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a:t>
            </a:r>
            <a:r>
              <a:rPr lang="en-US" dirty="0" err="1" smtClean="0"/>
              <a:t>CMaster</a:t>
            </a:r>
            <a:r>
              <a:rPr lang="en-US" dirty="0" smtClean="0"/>
              <a:t> title style</a:t>
            </a:r>
            <a:endParaRPr lang="en-US" dirty="0"/>
          </a:p>
        </p:txBody>
      </p:sp>
      <p:sp>
        <p:nvSpPr>
          <p:cNvPr id="3" name="Content Placeholder 2"/>
          <p:cNvSpPr>
            <a:spLocks noGrp="1"/>
          </p:cNvSpPr>
          <p:nvPr>
            <p:ph idx="1"/>
          </p:nvPr>
        </p:nvSpPr>
        <p:spPr>
          <a:xfrm>
            <a:off x="457200" y="1188720"/>
            <a:ext cx="8229600" cy="548640"/>
          </a:xfrm>
          <a:prstGeom prst="rect">
            <a:avLst/>
          </a:prstGeom>
        </p:spPr>
        <p:txBody>
          <a:bodyPr lIns="0" rIns="0" anchor="ctr" anchorCtr="0">
            <a:normAutofit/>
          </a:bodyPr>
          <a:lstStyle>
            <a:lvl1pPr marL="0" indent="0">
              <a:spcBef>
                <a:spcPts val="0"/>
              </a:spcBef>
              <a:buNone/>
              <a:defRPr sz="2800" b="1" i="0">
                <a:solidFill>
                  <a:schemeClr val="tx2">
                    <a:lumMod val="50000"/>
                  </a:schemeClr>
                </a:solidFill>
                <a:effectLst/>
                <a:latin typeface="Verdana" panose="020B0604030504040204" pitchFamily="34" charset="0"/>
                <a:ea typeface="Verdana" panose="020B0604030504040204" pitchFamily="34" charset="0"/>
                <a:cs typeface="Verdana" panose="020B0604030504040204" pitchFamily="34" charset="0"/>
              </a:defRPr>
            </a:lvl1pPr>
          </a:lstStyle>
          <a:p>
            <a:pPr lvl="0"/>
            <a:r>
              <a:rPr lang="en-US" dirty="0" smtClean="0"/>
              <a:t>Click to edit Master text styles</a:t>
            </a:r>
          </a:p>
        </p:txBody>
      </p:sp>
      <p:sp>
        <p:nvSpPr>
          <p:cNvPr id="7" name="Content Placeholder 2"/>
          <p:cNvSpPr>
            <a:spLocks noGrp="1"/>
          </p:cNvSpPr>
          <p:nvPr>
            <p:ph idx="13"/>
          </p:nvPr>
        </p:nvSpPr>
        <p:spPr>
          <a:xfrm>
            <a:off x="457200" y="1737360"/>
            <a:ext cx="8229600" cy="4480560"/>
          </a:xfrm>
          <a:prstGeom prst="rect">
            <a:avLst/>
          </a:prstGeom>
        </p:spPr>
        <p:txBody>
          <a:bodyPr lIns="0" rIns="0">
            <a:normAutofit/>
          </a:bodyPr>
          <a:lstStyle>
            <a:lvl1pPr marL="365760" indent="-365760">
              <a:lnSpc>
                <a:spcPct val="150000"/>
              </a:lnSpc>
              <a:spcBef>
                <a:spcPts val="0"/>
              </a:spcBef>
              <a:spcAft>
                <a:spcPts val="600"/>
              </a:spcAft>
              <a:buClr>
                <a:srgbClr val="D43A3C"/>
              </a:buClr>
              <a:buFont typeface="Wingdings" panose="05000000000000000000" pitchFamily="2" charset="2"/>
              <a:buChar char="v"/>
              <a:defRPr sz="2400">
                <a:solidFill>
                  <a:schemeClr val="tx2">
                    <a:lumMod val="50000"/>
                  </a:schemeClr>
                </a:solidFill>
                <a:latin typeface="Arial" panose="020B0604020202020204" pitchFamily="34" charset="0"/>
                <a:ea typeface="Verdana" panose="020B0604030504040204" pitchFamily="34" charset="0"/>
                <a:cs typeface="Arial" panose="020B0604020202020204" pitchFamily="34" charset="0"/>
              </a:defRPr>
            </a:lvl1pPr>
            <a:lvl2pPr marL="731520" indent="-365760">
              <a:lnSpc>
                <a:spcPct val="150000"/>
              </a:lnSpc>
              <a:spcBef>
                <a:spcPts val="0"/>
              </a:spcBef>
              <a:spcAft>
                <a:spcPts val="600"/>
              </a:spcAft>
              <a:buClr>
                <a:srgbClr val="D43A3C"/>
              </a:buClr>
              <a:buFont typeface="Wingdings" panose="05000000000000000000" pitchFamily="2" charset="2"/>
              <a:buChar char="Ø"/>
              <a:defRPr sz="2000">
                <a:solidFill>
                  <a:schemeClr val="tx2">
                    <a:lumMod val="50000"/>
                  </a:schemeClr>
                </a:solidFill>
                <a:latin typeface="Arial" panose="020B0604020202020204" pitchFamily="34" charset="0"/>
                <a:ea typeface="Verdana" panose="020B0604030504040204" pitchFamily="34" charset="0"/>
                <a:cs typeface="Arial" panose="020B0604020202020204" pitchFamily="34" charset="0"/>
              </a:defRPr>
            </a:lvl2pPr>
            <a:lvl3pPr marL="1097280" indent="-365760">
              <a:lnSpc>
                <a:spcPct val="150000"/>
              </a:lnSpc>
              <a:spcBef>
                <a:spcPts val="0"/>
              </a:spcBef>
              <a:spcAft>
                <a:spcPts val="600"/>
              </a:spcAft>
              <a:buClr>
                <a:srgbClr val="D43A3C"/>
              </a:buClr>
              <a:buFont typeface="Wingdings" panose="05000000000000000000" pitchFamily="2" charset="2"/>
              <a:buChar char="ü"/>
              <a:defRPr sz="2000" baseline="0">
                <a:solidFill>
                  <a:schemeClr val="tx2">
                    <a:lumMod val="50000"/>
                  </a:schemeClr>
                </a:solidFill>
                <a:latin typeface="Arial" panose="020B0604020202020204" pitchFamily="34" charset="0"/>
                <a:cs typeface="Arial" panose="020B0604020202020204" pitchFamily="34"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TextBox 7"/>
          <p:cNvSpPr txBox="1"/>
          <p:nvPr userDrawn="1"/>
        </p:nvSpPr>
        <p:spPr>
          <a:xfrm>
            <a:off x="8172400" y="6525344"/>
            <a:ext cx="936104" cy="314025"/>
          </a:xfrm>
          <a:prstGeom prst="rect">
            <a:avLst/>
          </a:prstGeom>
          <a:noFill/>
        </p:spPr>
        <p:txBody>
          <a:bodyPr wrap="square" rtlCol="0" anchor="b" anchorCtr="0">
            <a:spAutoFit/>
          </a:bodyPr>
          <a:lstStyle/>
          <a:p>
            <a:pPr algn="r"/>
            <a:fld id="{CBE0357F-229F-4BD9-AE90-5490DF2A6E29}" type="slidenum">
              <a:rPr lang="en-US" sz="1400" smtClean="0">
                <a:solidFill>
                  <a:schemeClr val="tx2">
                    <a:lumMod val="50000"/>
                  </a:schemeClr>
                </a:solidFill>
                <a:latin typeface="Myriad Web Pro" panose="020B0503030403020204" pitchFamily="34" charset="0"/>
              </a:rPr>
              <a:pPr algn="r"/>
              <a:t>‹#›</a:t>
            </a:fld>
            <a:endParaRPr lang="en-US" sz="1400" dirty="0">
              <a:solidFill>
                <a:schemeClr val="tx2">
                  <a:lumMod val="50000"/>
                </a:schemeClr>
              </a:solidFill>
              <a:latin typeface="Myriad Web Pro" panose="020B0503030403020204" pitchFamily="34" charset="0"/>
            </a:endParaRPr>
          </a:p>
        </p:txBody>
      </p:sp>
    </p:spTree>
    <p:extLst>
      <p:ext uri="{BB962C8B-B14F-4D97-AF65-F5344CB8AC3E}">
        <p14:creationId xmlns:p14="http://schemas.microsoft.com/office/powerpoint/2010/main" val="117372539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noChangeAspect="1"/>
          </p:cNvSpPr>
          <p:nvPr>
            <p:ph type="title" hasCustomPrompt="1"/>
          </p:nvPr>
        </p:nvSpPr>
        <p:spPr>
          <a:xfrm>
            <a:off x="0" y="91440"/>
            <a:ext cx="9144000" cy="731520"/>
          </a:xfrm>
          <a:prstGeom prst="rect">
            <a:avLst/>
          </a:prstGeom>
        </p:spPr>
        <p:txBody>
          <a:bodyPr wrap="none" lIns="274320" rIns="274320" anchor="ctr" anchorCtr="0">
            <a:normAutofit/>
          </a:bodyPr>
          <a:lstStyle>
            <a:lvl1pPr algn="l">
              <a:defRPr sz="4000" b="1" i="0" u="none">
                <a:solidFill>
                  <a:schemeClr val="tx2">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a:t>
            </a:r>
            <a:r>
              <a:rPr lang="en-US" dirty="0" err="1" smtClean="0"/>
              <a:t>CMaster</a:t>
            </a:r>
            <a:r>
              <a:rPr lang="en-US" dirty="0" smtClean="0"/>
              <a:t> title style</a:t>
            </a:r>
            <a:endParaRPr lang="en-US" dirty="0"/>
          </a:p>
        </p:txBody>
      </p:sp>
      <p:sp>
        <p:nvSpPr>
          <p:cNvPr id="7" name="Content Placeholder 2"/>
          <p:cNvSpPr>
            <a:spLocks noGrp="1"/>
          </p:cNvSpPr>
          <p:nvPr>
            <p:ph idx="13"/>
          </p:nvPr>
        </p:nvSpPr>
        <p:spPr>
          <a:xfrm>
            <a:off x="457200" y="1188720"/>
            <a:ext cx="8229600" cy="5029200"/>
          </a:xfrm>
          <a:prstGeom prst="rect">
            <a:avLst/>
          </a:prstGeom>
        </p:spPr>
        <p:txBody>
          <a:bodyPr lIns="0" rIns="0">
            <a:normAutofit/>
          </a:bodyPr>
          <a:lstStyle>
            <a:lvl1pPr marL="365760" indent="-365760" algn="l" defTabSz="914400" rtl="0" eaLnBrk="1" latinLnBrk="0" hangingPunct="1">
              <a:lnSpc>
                <a:spcPct val="150000"/>
              </a:lnSpc>
              <a:spcBef>
                <a:spcPts val="0"/>
              </a:spcBef>
              <a:spcAft>
                <a:spcPts val="600"/>
              </a:spcAft>
              <a:buClr>
                <a:srgbClr val="D43A3C"/>
              </a:buClr>
              <a:buFont typeface="Wingdings" panose="05000000000000000000" pitchFamily="2" charset="2"/>
              <a:buChar char="v"/>
              <a:defRPr lang="en-US" sz="2400" kern="1200" dirty="0" smtClean="0">
                <a:solidFill>
                  <a:schemeClr val="tx2">
                    <a:lumMod val="50000"/>
                  </a:schemeClr>
                </a:solidFill>
                <a:latin typeface="Arial" panose="020B0604020202020204" pitchFamily="34" charset="0"/>
                <a:ea typeface="Verdana" panose="020B0604030504040204" pitchFamily="34" charset="0"/>
                <a:cs typeface="Arial" panose="020B0604020202020204" pitchFamily="34" charset="0"/>
              </a:defRPr>
            </a:lvl1pPr>
            <a:lvl2pPr marL="731520" indent="-365760" algn="l" defTabSz="914400" rtl="0" eaLnBrk="1" latinLnBrk="0" hangingPunct="1">
              <a:lnSpc>
                <a:spcPct val="150000"/>
              </a:lnSpc>
              <a:spcBef>
                <a:spcPts val="0"/>
              </a:spcBef>
              <a:spcAft>
                <a:spcPts val="600"/>
              </a:spcAft>
              <a:buClr>
                <a:srgbClr val="D43A3C"/>
              </a:buClr>
              <a:buFont typeface="Wingdings" panose="05000000000000000000" pitchFamily="2" charset="2"/>
              <a:buChar char="Ø"/>
              <a:defRPr lang="en-US" sz="2000" kern="1200" dirty="0" smtClean="0">
                <a:solidFill>
                  <a:schemeClr val="tx2">
                    <a:lumMod val="50000"/>
                  </a:schemeClr>
                </a:solidFill>
                <a:latin typeface="Arial" panose="020B0604020202020204" pitchFamily="34" charset="0"/>
                <a:ea typeface="Verdana" panose="020B0604030504040204" pitchFamily="34" charset="0"/>
                <a:cs typeface="Arial" panose="020B0604020202020204" pitchFamily="34" charset="0"/>
              </a:defRPr>
            </a:lvl2pPr>
            <a:lvl3pPr marL="1097280" indent="-365760" algn="l" defTabSz="914400" rtl="0" eaLnBrk="1" latinLnBrk="0" hangingPunct="1">
              <a:lnSpc>
                <a:spcPct val="150000"/>
              </a:lnSpc>
              <a:spcBef>
                <a:spcPts val="0"/>
              </a:spcBef>
              <a:spcAft>
                <a:spcPts val="600"/>
              </a:spcAft>
              <a:buClr>
                <a:srgbClr val="D43A3C"/>
              </a:buClr>
              <a:buFont typeface="Wingdings" panose="05000000000000000000" pitchFamily="2" charset="2"/>
              <a:buChar char="ü"/>
              <a:defRPr lang="en-US" sz="2000" kern="1200" dirty="0" smtClean="0">
                <a:solidFill>
                  <a:schemeClr val="tx2">
                    <a:lumMod val="50000"/>
                  </a:schemeClr>
                </a:solidFill>
                <a:latin typeface="Arial" panose="020B0604020202020204" pitchFamily="34" charset="0"/>
                <a:ea typeface="Verdana" panose="020B0604030504040204" pitchFamily="34" charset="0"/>
                <a:cs typeface="Arial" panose="020B0604020202020204" pitchFamily="34"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TextBox 5"/>
          <p:cNvSpPr txBox="1"/>
          <p:nvPr userDrawn="1"/>
        </p:nvSpPr>
        <p:spPr>
          <a:xfrm>
            <a:off x="8172400" y="6531592"/>
            <a:ext cx="936104" cy="307777"/>
          </a:xfrm>
          <a:prstGeom prst="rect">
            <a:avLst/>
          </a:prstGeom>
          <a:noFill/>
        </p:spPr>
        <p:txBody>
          <a:bodyPr wrap="square" rtlCol="0" anchor="b" anchorCtr="0">
            <a:spAutoFit/>
          </a:bodyPr>
          <a:lstStyle/>
          <a:p>
            <a:pPr algn="r"/>
            <a:fld id="{CBE0357F-229F-4BD9-AE90-5490DF2A6E29}" type="slidenum">
              <a:rPr lang="en-US" sz="1400" smtClean="0">
                <a:solidFill>
                  <a:schemeClr val="tx2">
                    <a:lumMod val="50000"/>
                  </a:schemeClr>
                </a:solidFill>
                <a:latin typeface="Myriad Web Pro" panose="020B0503030403020204" pitchFamily="34" charset="0"/>
              </a:rPr>
              <a:pPr algn="r"/>
              <a:t>‹#›</a:t>
            </a:fld>
            <a:endParaRPr lang="en-US" sz="1400" dirty="0">
              <a:solidFill>
                <a:schemeClr val="tx2">
                  <a:lumMod val="50000"/>
                </a:schemeClr>
              </a:solidFill>
              <a:latin typeface="Myriad Web Pro" panose="020B0503030403020204" pitchFamily="34" charset="0"/>
            </a:endParaRPr>
          </a:p>
        </p:txBody>
      </p:sp>
    </p:spTree>
    <p:extLst>
      <p:ext uri="{BB962C8B-B14F-4D97-AF65-F5344CB8AC3E}">
        <p14:creationId xmlns:p14="http://schemas.microsoft.com/office/powerpoint/2010/main" val="235620500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iz">
    <p:spTree>
      <p:nvGrpSpPr>
        <p:cNvPr id="1" name=""/>
        <p:cNvGrpSpPr/>
        <p:nvPr/>
      </p:nvGrpSpPr>
      <p:grpSpPr>
        <a:xfrm>
          <a:off x="0" y="0"/>
          <a:ext cx="0" cy="0"/>
          <a:chOff x="0" y="0"/>
          <a:chExt cx="0" cy="0"/>
        </a:xfrm>
      </p:grpSpPr>
      <p:sp>
        <p:nvSpPr>
          <p:cNvPr id="4" name="Title 1"/>
          <p:cNvSpPr>
            <a:spLocks noGrp="1" noChangeAspect="1"/>
          </p:cNvSpPr>
          <p:nvPr>
            <p:ph type="title" hasCustomPrompt="1"/>
          </p:nvPr>
        </p:nvSpPr>
        <p:spPr>
          <a:xfrm>
            <a:off x="0" y="91440"/>
            <a:ext cx="9144000" cy="731520"/>
          </a:xfrm>
          <a:prstGeom prst="rect">
            <a:avLst/>
          </a:prstGeom>
        </p:spPr>
        <p:txBody>
          <a:bodyPr wrap="none" lIns="274320" rIns="274320" anchor="ctr" anchorCtr="0">
            <a:normAutofit/>
          </a:bodyPr>
          <a:lstStyle>
            <a:lvl1pPr>
              <a:defRPr lang="en-US" sz="4000" b="1" i="0" u="none" dirty="0">
                <a:solidFill>
                  <a:schemeClr val="accent6">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pPr lvl="0" algn="l"/>
            <a:r>
              <a:rPr lang="en-US" dirty="0" smtClean="0"/>
              <a:t>Click to edit </a:t>
            </a:r>
            <a:r>
              <a:rPr lang="en-US" dirty="0" err="1" smtClean="0"/>
              <a:t>QMaster</a:t>
            </a:r>
            <a:r>
              <a:rPr lang="en-US" dirty="0" smtClean="0"/>
              <a:t> title style</a:t>
            </a:r>
            <a:endParaRPr lang="en-US" dirty="0"/>
          </a:p>
        </p:txBody>
      </p:sp>
      <p:sp>
        <p:nvSpPr>
          <p:cNvPr id="6" name="TextBox 5"/>
          <p:cNvSpPr txBox="1"/>
          <p:nvPr userDrawn="1"/>
        </p:nvSpPr>
        <p:spPr>
          <a:xfrm>
            <a:off x="8172400" y="6531592"/>
            <a:ext cx="936104" cy="307777"/>
          </a:xfrm>
          <a:prstGeom prst="rect">
            <a:avLst/>
          </a:prstGeom>
          <a:noFill/>
        </p:spPr>
        <p:txBody>
          <a:bodyPr wrap="square" rtlCol="0" anchor="b" anchorCtr="0">
            <a:spAutoFit/>
          </a:bodyPr>
          <a:lstStyle/>
          <a:p>
            <a:pPr algn="r"/>
            <a:fld id="{CBE0357F-229F-4BD9-AE90-5490DF2A6E29}" type="slidenum">
              <a:rPr lang="en-US" sz="1400" smtClean="0">
                <a:solidFill>
                  <a:schemeClr val="accent6">
                    <a:lumMod val="50000"/>
                  </a:schemeClr>
                </a:solidFill>
                <a:latin typeface="Myriad Web Pro" panose="020B0503030403020204" pitchFamily="34" charset="0"/>
              </a:rPr>
              <a:pPr algn="r"/>
              <a:t>‹#›</a:t>
            </a:fld>
            <a:endParaRPr lang="en-US" sz="1400" dirty="0">
              <a:solidFill>
                <a:schemeClr val="accent6">
                  <a:lumMod val="50000"/>
                </a:schemeClr>
              </a:solidFill>
              <a:latin typeface="Myriad Web Pro" panose="020B0503030403020204" pitchFamily="34" charset="0"/>
            </a:endParaRPr>
          </a:p>
        </p:txBody>
      </p:sp>
      <p:sp>
        <p:nvSpPr>
          <p:cNvPr id="5" name="Content Placeholder 2"/>
          <p:cNvSpPr>
            <a:spLocks noGrp="1"/>
          </p:cNvSpPr>
          <p:nvPr>
            <p:ph idx="13"/>
          </p:nvPr>
        </p:nvSpPr>
        <p:spPr>
          <a:xfrm>
            <a:off x="457200" y="1188720"/>
            <a:ext cx="8229600" cy="5029200"/>
          </a:xfrm>
          <a:prstGeom prst="rect">
            <a:avLst/>
          </a:prstGeom>
        </p:spPr>
        <p:txBody>
          <a:bodyPr lIns="0" rIns="0">
            <a:normAutofit/>
          </a:bodyPr>
          <a:lstStyle>
            <a:lvl1pPr marL="365760" indent="-365760" algn="l" defTabSz="914400" rtl="0" eaLnBrk="1" latinLnBrk="0" hangingPunct="1">
              <a:lnSpc>
                <a:spcPct val="150000"/>
              </a:lnSpc>
              <a:spcBef>
                <a:spcPts val="0"/>
              </a:spcBef>
              <a:spcAft>
                <a:spcPts val="600"/>
              </a:spcAft>
              <a:buClr>
                <a:srgbClr val="D43A3C"/>
              </a:buClr>
              <a:buFont typeface="Wingdings" panose="05000000000000000000" pitchFamily="2" charset="2"/>
              <a:buChar char="v"/>
              <a:defRPr lang="en-US" sz="2400" b="1" kern="1200" dirty="0" smtClean="0">
                <a:solidFill>
                  <a:schemeClr val="accent6">
                    <a:lumMod val="50000"/>
                  </a:schemeClr>
                </a:solidFill>
                <a:latin typeface="Arial" panose="020B0604020202020204" pitchFamily="34" charset="0"/>
                <a:ea typeface="Verdana" panose="020B0604030504040204" pitchFamily="34" charset="0"/>
                <a:cs typeface="Arial" panose="020B0604020202020204" pitchFamily="34" charset="0"/>
              </a:defRPr>
            </a:lvl1pPr>
            <a:lvl2pPr marL="731520" indent="-365760" algn="l" defTabSz="914400" rtl="0" eaLnBrk="1" latinLnBrk="0" hangingPunct="1">
              <a:lnSpc>
                <a:spcPct val="150000"/>
              </a:lnSpc>
              <a:spcBef>
                <a:spcPts val="0"/>
              </a:spcBef>
              <a:spcAft>
                <a:spcPts val="600"/>
              </a:spcAft>
              <a:buClr>
                <a:srgbClr val="D43A3C"/>
              </a:buClr>
              <a:buFont typeface="Wingdings" panose="05000000000000000000" pitchFamily="2" charset="2"/>
              <a:buChar char="Ø"/>
              <a:defRPr lang="en-US" sz="2000" kern="1200" dirty="0" smtClean="0">
                <a:solidFill>
                  <a:schemeClr val="accent6">
                    <a:lumMod val="50000"/>
                  </a:schemeClr>
                </a:solidFill>
                <a:latin typeface="Arial" panose="020B0604020202020204" pitchFamily="34" charset="0"/>
                <a:ea typeface="Verdana" panose="020B0604030504040204" pitchFamily="34" charset="0"/>
                <a:cs typeface="Arial" panose="020B0604020202020204" pitchFamily="34" charset="0"/>
              </a:defRPr>
            </a:lvl2pPr>
            <a:lvl3pPr marL="1097280" indent="-365760" algn="l" defTabSz="914400" rtl="0" eaLnBrk="1" latinLnBrk="0" hangingPunct="1">
              <a:lnSpc>
                <a:spcPct val="150000"/>
              </a:lnSpc>
              <a:spcBef>
                <a:spcPts val="0"/>
              </a:spcBef>
              <a:spcAft>
                <a:spcPts val="600"/>
              </a:spcAft>
              <a:buClr>
                <a:srgbClr val="D43A3C"/>
              </a:buClr>
              <a:buFont typeface="Wingdings" panose="05000000000000000000" pitchFamily="2" charset="2"/>
              <a:buChar char="ü"/>
              <a:defRPr lang="en-US" sz="2000" kern="1200" dirty="0" smtClean="0">
                <a:solidFill>
                  <a:schemeClr val="accent6">
                    <a:lumMod val="50000"/>
                  </a:schemeClr>
                </a:solidFill>
                <a:latin typeface="Arial" panose="020B0604020202020204" pitchFamily="34" charset="0"/>
                <a:ea typeface="Verdana" panose="020B0604030504040204" pitchFamily="34" charset="0"/>
                <a:cs typeface="Arial" panose="020B0604020202020204" pitchFamily="34"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6093706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83903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iming>
    <p:tnLst>
      <p:par>
        <p:cTn id="1" dur="indefinite" restart="never" nodeType="tmRoot"/>
      </p:par>
    </p:tnLst>
  </p:timing>
  <p:hf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hyperlink" Target="http://localhost:6789/actuator" TargetMode="Externa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hyperlink" Target="http://localhost:6789/actuator/" TargetMode="Externa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4525963"/>
          </a:xfrm>
        </p:spPr>
        <p:txBody>
          <a:bodyPr>
            <a:normAutofit fontScale="85000" lnSpcReduction="20000"/>
          </a:bodyPr>
          <a:lstStyle/>
          <a:p>
            <a:pPr>
              <a:lnSpc>
                <a:spcPct val="110000"/>
              </a:lnSpc>
              <a:buClr>
                <a:schemeClr val="tx2"/>
              </a:buClr>
              <a:buSzPct val="75000"/>
              <a:buNone/>
            </a:pPr>
            <a:endParaRPr lang="en-US" dirty="0" smtClean="0">
              <a:latin typeface="Arial" pitchFamily="34" charset="0"/>
              <a:cs typeface="Arial" pitchFamily="34" charset="0"/>
            </a:endParaRPr>
          </a:p>
          <a:p>
            <a:pPr marL="0" indent="0" algn="ctr">
              <a:buNone/>
            </a:pPr>
            <a:endParaRPr lang="en-US" sz="6600" b="1" dirty="0" smtClean="0">
              <a:latin typeface="Times New Roman" pitchFamily="18" charset="0"/>
              <a:cs typeface="Times New Roman" pitchFamily="18" charset="0"/>
            </a:endParaRPr>
          </a:p>
          <a:p>
            <a:pPr marL="0" indent="0" algn="ctr">
              <a:buNone/>
            </a:pPr>
            <a:r>
              <a:rPr lang="en-US" sz="6600" b="1" dirty="0" smtClean="0">
                <a:latin typeface="Times New Roman" pitchFamily="18" charset="0"/>
                <a:cs typeface="Times New Roman" pitchFamily="18" charset="0"/>
              </a:rPr>
              <a:t>Microservice Architecture with Spring Boot – Advanced Concepts</a:t>
            </a:r>
          </a:p>
          <a:p>
            <a:pPr marL="0" indent="0" algn="ctr">
              <a:buNone/>
            </a:pPr>
            <a:r>
              <a:rPr lang="en-US" sz="6600" b="1" dirty="0" smtClean="0">
                <a:latin typeface="Times New Roman" pitchFamily="18" charset="0"/>
                <a:cs typeface="Times New Roman" pitchFamily="18" charset="0"/>
              </a:rPr>
              <a:t>- Guru</a:t>
            </a:r>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950793"/>
            <a:ext cx="2992793" cy="918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6846054"/>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920EB92-6F84-4A9E-9A59-D2D5AB212173}" type="slidenum">
              <a:rPr lang="en-IN" smtClean="0"/>
              <a:pPr/>
              <a:t>10</a:t>
            </a:fld>
            <a:endParaRPr lang="en-IN" dirty="0"/>
          </a:p>
        </p:txBody>
      </p:sp>
      <p:sp>
        <p:nvSpPr>
          <p:cNvPr id="5" name="Content Placeholder 2"/>
          <p:cNvSpPr>
            <a:spLocks noGrp="1"/>
          </p:cNvSpPr>
          <p:nvPr>
            <p:ph idx="1"/>
          </p:nvPr>
        </p:nvSpPr>
        <p:spPr>
          <a:xfrm>
            <a:off x="381000" y="1447800"/>
            <a:ext cx="8229600" cy="4191000"/>
          </a:xfrm>
        </p:spPr>
        <p:txBody>
          <a:bodyPr/>
          <a:lstStyle/>
          <a:p>
            <a:r>
              <a:rPr lang="en-US" sz="2400" dirty="0" smtClean="0">
                <a:latin typeface="Times New Roman" pitchFamily="18" charset="0"/>
                <a:cs typeface="Times New Roman" pitchFamily="18" charset="0"/>
              </a:rPr>
              <a:t>You can handle this situations in the following two ways:</a:t>
            </a:r>
          </a:p>
          <a:p>
            <a:r>
              <a:rPr lang="en-US" sz="2400" dirty="0">
                <a:latin typeface="Times New Roman" pitchFamily="18" charset="0"/>
                <a:cs typeface="Times New Roman" pitchFamily="18" charset="0"/>
              </a:rPr>
              <a:t>RESTful web services should support the Cross-Origin Resource Sharing.</a:t>
            </a:r>
          </a:p>
          <a:p>
            <a:r>
              <a:rPr lang="en-US" sz="2400" dirty="0">
                <a:latin typeface="Times New Roman" pitchFamily="18" charset="0"/>
                <a:cs typeface="Times New Roman" pitchFamily="18" charset="0"/>
              </a:rPr>
              <a:t>RESTful web service application should allow accessing the API(s) from the 8080 port</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We need to configure it</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7" name="Title 1"/>
          <p:cNvSpPr>
            <a:spLocks noGrp="1"/>
          </p:cNvSpPr>
          <p:nvPr>
            <p:ph type="title"/>
          </p:nvPr>
        </p:nvSpPr>
        <p:spPr>
          <a:xfrm>
            <a:off x="228600" y="0"/>
            <a:ext cx="8229600" cy="1143000"/>
          </a:xfrm>
        </p:spPr>
        <p:txBody>
          <a:bodyPr/>
          <a:lstStyle/>
          <a:p>
            <a:r>
              <a:rPr lang="en-US" sz="4000" dirty="0" smtClean="0">
                <a:latin typeface="Times New Roman" pitchFamily="18" charset="0"/>
                <a:ea typeface="Verdana" pitchFamily="34" charset="0"/>
                <a:cs typeface="Times New Roman" pitchFamily="18" charset="0"/>
              </a:rPr>
              <a:t>CORS Support</a:t>
            </a:r>
            <a:endParaRPr lang="en-US" dirty="0">
              <a:latin typeface="Times New Roman" pitchFamily="18" charset="0"/>
              <a:ea typeface="Verdana" pitchFamily="34" charset="0"/>
              <a:cs typeface="Times New Roman" pitchFamily="18" charset="0"/>
            </a:endParaRPr>
          </a:p>
        </p:txBody>
      </p:sp>
    </p:spTree>
    <p:extLst>
      <p:ext uri="{BB962C8B-B14F-4D97-AF65-F5344CB8AC3E}">
        <p14:creationId xmlns:p14="http://schemas.microsoft.com/office/powerpoint/2010/main" val="35953760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920EB92-6F84-4A9E-9A59-D2D5AB212173}" type="slidenum">
              <a:rPr lang="en-IN" smtClean="0"/>
              <a:pPr/>
              <a:t>11</a:t>
            </a:fld>
            <a:endParaRPr lang="en-IN" dirty="0"/>
          </a:p>
        </p:txBody>
      </p:sp>
      <p:sp>
        <p:nvSpPr>
          <p:cNvPr id="5" name="Content Placeholder 2"/>
          <p:cNvSpPr>
            <a:spLocks noGrp="1"/>
          </p:cNvSpPr>
          <p:nvPr>
            <p:ph idx="1"/>
          </p:nvPr>
        </p:nvSpPr>
        <p:spPr>
          <a:xfrm>
            <a:off x="381000" y="1447800"/>
            <a:ext cx="8229600" cy="4191000"/>
          </a:xfrm>
        </p:spPr>
        <p:txBody>
          <a:bodyPr/>
          <a:lstStyle/>
          <a:p>
            <a:r>
              <a:rPr lang="en-US" sz="2400" b="1" dirty="0">
                <a:latin typeface="Times New Roman" pitchFamily="18" charset="0"/>
                <a:cs typeface="Times New Roman" pitchFamily="18" charset="0"/>
              </a:rPr>
              <a:t>Enabling CORS is straightforward – just add the annotation </a:t>
            </a:r>
            <a:r>
              <a:rPr lang="en-US" sz="2400" b="1" i="1" dirty="0">
                <a:latin typeface="Times New Roman" pitchFamily="18" charset="0"/>
                <a:cs typeface="Times New Roman" pitchFamily="18" charset="0"/>
              </a:rPr>
              <a:t>@CrossOrigin</a:t>
            </a:r>
            <a:r>
              <a:rPr lang="en-US" sz="2400" b="1" dirty="0" smtClean="0">
                <a:latin typeface="Times New Roman" pitchFamily="18" charset="0"/>
                <a:cs typeface="Times New Roman" pitchFamily="18" charset="0"/>
              </a:rPr>
              <a:t>.</a:t>
            </a:r>
          </a:p>
          <a:p>
            <a:pPr marL="0" indent="0">
              <a:buNone/>
            </a:pPr>
            <a:r>
              <a:rPr lang="en-US" sz="2400" dirty="0">
                <a:solidFill>
                  <a:srgbClr val="FF0000"/>
                </a:solidFill>
                <a:latin typeface="Times New Roman" pitchFamily="18" charset="0"/>
                <a:cs typeface="Times New Roman" pitchFamily="18" charset="0"/>
              </a:rPr>
              <a:t>@CrossOrigin</a:t>
            </a:r>
            <a:endParaRPr lang="en-US" sz="2400" dirty="0" smtClean="0">
              <a:solidFill>
                <a:srgbClr val="FF0000"/>
              </a:solidFill>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RequestMapping("/customers")</a:t>
            </a:r>
          </a:p>
          <a:p>
            <a:pPr marL="0" indent="0">
              <a:buNone/>
            </a:pPr>
            <a:r>
              <a:rPr lang="en-US" sz="2400" b="1" dirty="0">
                <a:latin typeface="Times New Roman" pitchFamily="18" charset="0"/>
                <a:cs typeface="Times New Roman" pitchFamily="18" charset="0"/>
              </a:rPr>
              <a:t>public List&lt;Customer&gt; getAllCustomers()</a:t>
            </a:r>
          </a:p>
          <a:p>
            <a:pPr marL="0" indent="0">
              <a:buNone/>
            </a:pPr>
            <a:r>
              <a:rPr lang="en-US" sz="2400" dirty="0">
                <a:latin typeface="Times New Roman" pitchFamily="18" charset="0"/>
                <a:cs typeface="Times New Roman" pitchFamily="18" charset="0"/>
              </a:rPr>
              <a:t>{</a:t>
            </a:r>
          </a:p>
          <a:p>
            <a:pPr marL="0" indent="0">
              <a:buNone/>
            </a:pPr>
            <a:r>
              <a:rPr lang="en-US" sz="2400" dirty="0">
                <a:latin typeface="Times New Roman" pitchFamily="18" charset="0"/>
                <a:cs typeface="Times New Roman" pitchFamily="18" charset="0"/>
              </a:rPr>
              <a:t>System.</a:t>
            </a:r>
            <a:r>
              <a:rPr lang="en-US" sz="2400" b="1" i="1" dirty="0">
                <a:latin typeface="Times New Roman" pitchFamily="18" charset="0"/>
                <a:cs typeface="Times New Roman" pitchFamily="18" charset="0"/>
              </a:rPr>
              <a:t>out.println("@EnableAutoConfiguration ");</a:t>
            </a:r>
          </a:p>
          <a:p>
            <a:pPr marL="0" indent="0">
              <a:buNone/>
            </a:pPr>
            <a:r>
              <a:rPr lang="en-US" sz="2400" b="1" dirty="0">
                <a:latin typeface="Times New Roman" pitchFamily="18" charset="0"/>
                <a:cs typeface="Times New Roman" pitchFamily="18" charset="0"/>
              </a:rPr>
              <a:t>return customerService.getAllCustomers();</a:t>
            </a:r>
          </a:p>
          <a:p>
            <a:pPr marL="0" indent="0">
              <a:buNone/>
            </a:pPr>
            <a:r>
              <a:rPr lang="en-US" sz="2400" dirty="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p:txBody>
      </p:sp>
      <p:sp>
        <p:nvSpPr>
          <p:cNvPr id="7" name="Title 1"/>
          <p:cNvSpPr>
            <a:spLocks noGrp="1"/>
          </p:cNvSpPr>
          <p:nvPr>
            <p:ph type="title"/>
          </p:nvPr>
        </p:nvSpPr>
        <p:spPr>
          <a:xfrm>
            <a:off x="228600" y="0"/>
            <a:ext cx="8229600" cy="1143000"/>
          </a:xfrm>
        </p:spPr>
        <p:txBody>
          <a:bodyPr/>
          <a:lstStyle/>
          <a:p>
            <a:r>
              <a:rPr lang="en-US" sz="4000" dirty="0" smtClean="0">
                <a:latin typeface="Verdana" pitchFamily="34" charset="0"/>
                <a:ea typeface="Verdana" pitchFamily="34" charset="0"/>
                <a:cs typeface="Verdana" pitchFamily="34" charset="0"/>
              </a:rPr>
              <a:t>CORS Support</a:t>
            </a:r>
            <a:endParaRPr lang="en-US" dirty="0">
              <a:latin typeface="Verdana" pitchFamily="34" charset="0"/>
              <a:ea typeface="Verdana" pitchFamily="34" charset="0"/>
              <a:cs typeface="Verdana" pitchFamily="34" charset="0"/>
            </a:endParaRPr>
          </a:p>
        </p:txBody>
      </p:sp>
      <p:sp>
        <p:nvSpPr>
          <p:cNvPr id="2" name="TextBox 1"/>
          <p:cNvSpPr txBox="1"/>
          <p:nvPr/>
        </p:nvSpPr>
        <p:spPr>
          <a:xfrm>
            <a:off x="5181600" y="2209800"/>
            <a:ext cx="3048000"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dirty="0" smtClean="0">
                <a:solidFill>
                  <a:srgbClr val="FF0000"/>
                </a:solidFill>
              </a:rPr>
              <a:t>CORS is enabled for getAllCustomers() method</a:t>
            </a:r>
            <a:endParaRPr lang="en-US" b="1" dirty="0">
              <a:solidFill>
                <a:srgbClr val="FF0000"/>
              </a:solidFill>
            </a:endParaRPr>
          </a:p>
        </p:txBody>
      </p:sp>
    </p:spTree>
    <p:extLst>
      <p:ext uri="{BB962C8B-B14F-4D97-AF65-F5344CB8AC3E}">
        <p14:creationId xmlns:p14="http://schemas.microsoft.com/office/powerpoint/2010/main" val="9066285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920EB92-6F84-4A9E-9A59-D2D5AB212173}" type="slidenum">
              <a:rPr lang="en-IN" smtClean="0"/>
              <a:pPr/>
              <a:t>12</a:t>
            </a:fld>
            <a:endParaRPr lang="en-IN" dirty="0"/>
          </a:p>
        </p:txBody>
      </p:sp>
      <p:sp>
        <p:nvSpPr>
          <p:cNvPr id="5" name="Content Placeholder 2"/>
          <p:cNvSpPr>
            <a:spLocks noGrp="1"/>
          </p:cNvSpPr>
          <p:nvPr>
            <p:ph idx="1"/>
          </p:nvPr>
        </p:nvSpPr>
        <p:spPr>
          <a:xfrm>
            <a:off x="381000" y="1447800"/>
            <a:ext cx="8229600" cy="4191000"/>
          </a:xfrm>
        </p:spPr>
        <p:txBody>
          <a:bodyPr/>
          <a:lstStyle/>
          <a:p>
            <a:r>
              <a:rPr lang="en-US" sz="2800" dirty="0" smtClean="0">
                <a:latin typeface="Times New Roman" pitchFamily="18" charset="0"/>
                <a:cs typeface="Times New Roman" pitchFamily="18" charset="0"/>
              </a:rPr>
              <a:t>We </a:t>
            </a:r>
            <a:r>
              <a:rPr lang="en-US" sz="2800" dirty="0">
                <a:latin typeface="Times New Roman" pitchFamily="18" charset="0"/>
                <a:cs typeface="Times New Roman" pitchFamily="18" charset="0"/>
              </a:rPr>
              <a:t>didn’t set any configuration for the </a:t>
            </a:r>
            <a:r>
              <a:rPr lang="en-US" sz="2800" i="1" dirty="0">
                <a:latin typeface="Times New Roman" pitchFamily="18" charset="0"/>
                <a:cs typeface="Times New Roman" pitchFamily="18" charset="0"/>
              </a:rPr>
              <a:t>@CrossOrigin</a:t>
            </a:r>
            <a:r>
              <a:rPr lang="en-US" sz="2800" dirty="0">
                <a:latin typeface="Times New Roman" pitchFamily="18" charset="0"/>
                <a:cs typeface="Times New Roman" pitchFamily="18" charset="0"/>
              </a:rPr>
              <a:t> annotation, so the default configuration takes place:</a:t>
            </a:r>
          </a:p>
          <a:p>
            <a:r>
              <a:rPr lang="en-US" sz="2800" dirty="0">
                <a:latin typeface="Times New Roman" pitchFamily="18" charset="0"/>
                <a:cs typeface="Times New Roman" pitchFamily="18" charset="0"/>
              </a:rPr>
              <a:t>All origins are allowed</a:t>
            </a:r>
          </a:p>
          <a:p>
            <a:r>
              <a:rPr lang="en-US" sz="2800" dirty="0">
                <a:latin typeface="Times New Roman" pitchFamily="18" charset="0"/>
                <a:cs typeface="Times New Roman" pitchFamily="18" charset="0"/>
              </a:rPr>
              <a:t>The HTTP methods allowed are those specified in the </a:t>
            </a:r>
            <a:r>
              <a:rPr lang="en-US" sz="2800" i="1" dirty="0">
                <a:latin typeface="Times New Roman" pitchFamily="18" charset="0"/>
                <a:cs typeface="Times New Roman" pitchFamily="18" charset="0"/>
              </a:rPr>
              <a:t>@RequestMapping</a:t>
            </a:r>
            <a:r>
              <a:rPr lang="en-US" sz="2800" dirty="0">
                <a:latin typeface="Times New Roman" pitchFamily="18" charset="0"/>
                <a:cs typeface="Times New Roman" pitchFamily="18" charset="0"/>
              </a:rPr>
              <a:t> annotation (for this example is GET)</a:t>
            </a:r>
          </a:p>
          <a:p>
            <a:r>
              <a:rPr lang="en-US" sz="2800" dirty="0">
                <a:latin typeface="Times New Roman" pitchFamily="18" charset="0"/>
                <a:cs typeface="Times New Roman" pitchFamily="18" charset="0"/>
              </a:rPr>
              <a:t>The time that the preflight response is cached (</a:t>
            </a:r>
            <a:r>
              <a:rPr lang="en-US" sz="2800" i="1" dirty="0">
                <a:latin typeface="Times New Roman" pitchFamily="18" charset="0"/>
                <a:cs typeface="Times New Roman" pitchFamily="18" charset="0"/>
              </a:rPr>
              <a:t>maxAge)</a:t>
            </a:r>
            <a:r>
              <a:rPr lang="en-US" sz="2800" dirty="0">
                <a:latin typeface="Times New Roman" pitchFamily="18" charset="0"/>
                <a:cs typeface="Times New Roman" pitchFamily="18" charset="0"/>
              </a:rPr>
              <a:t> is 30 minutes</a:t>
            </a:r>
          </a:p>
        </p:txBody>
      </p:sp>
      <p:sp>
        <p:nvSpPr>
          <p:cNvPr id="7" name="Title 1"/>
          <p:cNvSpPr>
            <a:spLocks noGrp="1"/>
          </p:cNvSpPr>
          <p:nvPr>
            <p:ph type="title"/>
          </p:nvPr>
        </p:nvSpPr>
        <p:spPr>
          <a:xfrm>
            <a:off x="228600" y="0"/>
            <a:ext cx="8229600" cy="1143000"/>
          </a:xfrm>
        </p:spPr>
        <p:txBody>
          <a:bodyPr/>
          <a:lstStyle/>
          <a:p>
            <a:r>
              <a:rPr lang="en-US" sz="4000" dirty="0" smtClean="0">
                <a:latin typeface="Verdana" pitchFamily="34" charset="0"/>
                <a:ea typeface="Verdana" pitchFamily="34" charset="0"/>
                <a:cs typeface="Verdana" pitchFamily="34" charset="0"/>
              </a:rPr>
              <a:t>CORS Support</a:t>
            </a:r>
            <a:endParaRPr lang="en-US"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1650463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920EB92-6F84-4A9E-9A59-D2D5AB212173}" type="slidenum">
              <a:rPr lang="en-IN" smtClean="0"/>
              <a:pPr/>
              <a:t>13</a:t>
            </a:fld>
            <a:endParaRPr lang="en-IN" dirty="0"/>
          </a:p>
        </p:txBody>
      </p:sp>
      <p:sp>
        <p:nvSpPr>
          <p:cNvPr id="7" name="Title 1"/>
          <p:cNvSpPr>
            <a:spLocks noGrp="1"/>
          </p:cNvSpPr>
          <p:nvPr>
            <p:ph type="title"/>
          </p:nvPr>
        </p:nvSpPr>
        <p:spPr>
          <a:xfrm>
            <a:off x="228600" y="0"/>
            <a:ext cx="8229600" cy="1143000"/>
          </a:xfrm>
        </p:spPr>
        <p:txBody>
          <a:bodyPr/>
          <a:lstStyle/>
          <a:p>
            <a:r>
              <a:rPr lang="en-US" sz="4000" dirty="0" smtClean="0">
                <a:latin typeface="Verdana" pitchFamily="34" charset="0"/>
                <a:ea typeface="Verdana" pitchFamily="34" charset="0"/>
                <a:cs typeface="Verdana" pitchFamily="34" charset="0"/>
              </a:rPr>
              <a:t>@CrossOrigin at class level</a:t>
            </a:r>
            <a:endParaRPr lang="en-US" dirty="0">
              <a:latin typeface="Verdana" pitchFamily="34" charset="0"/>
              <a:ea typeface="Verdana" pitchFamily="34" charset="0"/>
              <a:cs typeface="Verdana" pitchFamily="34" charset="0"/>
            </a:endParaRPr>
          </a:p>
        </p:txBody>
      </p:sp>
      <p:pic>
        <p:nvPicPr>
          <p:cNvPr id="1536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6110" r="34476" b="29897"/>
          <a:stretch/>
        </p:blipFill>
        <p:spPr bwMode="auto">
          <a:xfrm>
            <a:off x="228600" y="1524000"/>
            <a:ext cx="8525444" cy="4681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0219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920EB92-6F84-4A9E-9A59-D2D5AB212173}" type="slidenum">
              <a:rPr lang="en-IN" smtClean="0"/>
              <a:pPr/>
              <a:t>14</a:t>
            </a:fld>
            <a:endParaRPr lang="en-IN" dirty="0"/>
          </a:p>
        </p:txBody>
      </p:sp>
      <p:sp>
        <p:nvSpPr>
          <p:cNvPr id="7" name="Title 1"/>
          <p:cNvSpPr>
            <a:spLocks noGrp="1"/>
          </p:cNvSpPr>
          <p:nvPr>
            <p:ph type="title"/>
          </p:nvPr>
        </p:nvSpPr>
        <p:spPr>
          <a:xfrm>
            <a:off x="228600" y="0"/>
            <a:ext cx="8229600" cy="1143000"/>
          </a:xfrm>
        </p:spPr>
        <p:txBody>
          <a:bodyPr/>
          <a:lstStyle/>
          <a:p>
            <a:r>
              <a:rPr lang="en-US" sz="4000" dirty="0" smtClean="0">
                <a:latin typeface="Verdana" pitchFamily="34" charset="0"/>
                <a:ea typeface="Verdana" pitchFamily="34" charset="0"/>
                <a:cs typeface="Verdana" pitchFamily="34" charset="0"/>
              </a:rPr>
              <a:t>Merged @CrossOrigin</a:t>
            </a:r>
            <a:endParaRPr lang="en-US" dirty="0">
              <a:latin typeface="Verdana" pitchFamily="34" charset="0"/>
              <a:ea typeface="Verdana" pitchFamily="34" charset="0"/>
              <a:cs typeface="Verdana" pitchFamily="34" charset="0"/>
            </a:endParaRPr>
          </a:p>
        </p:txBody>
      </p:sp>
      <p:pic>
        <p:nvPicPr>
          <p:cNvPr id="1638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717" r="32973" b="25373"/>
          <a:stretch/>
        </p:blipFill>
        <p:spPr bwMode="auto">
          <a:xfrm>
            <a:off x="228600" y="990600"/>
            <a:ext cx="8720919" cy="4967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65131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latin typeface="Times New Roman" pitchFamily="18" charset="0"/>
                <a:cs typeface="Times New Roman" pitchFamily="18" charset="0"/>
              </a:rPr>
              <a:t>CORS Support for Customer Microservices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525963"/>
          </a:xfrm>
        </p:spPr>
        <p:txBody>
          <a:bodyPr/>
          <a:lstStyle/>
          <a:p>
            <a:r>
              <a:rPr lang="en-US" dirty="0" smtClean="0">
                <a:latin typeface="Times New Roman" pitchFamily="18" charset="0"/>
                <a:cs typeface="Times New Roman" pitchFamily="18" charset="0"/>
              </a:rPr>
              <a:t>Let’s create a new dynamic web project</a:t>
            </a:r>
          </a:p>
          <a:p>
            <a:r>
              <a:rPr lang="en-US" dirty="0" smtClean="0">
                <a:latin typeface="Times New Roman" pitchFamily="18" charset="0"/>
                <a:cs typeface="Times New Roman" pitchFamily="18" charset="0"/>
              </a:rPr>
              <a:t>Let’s create an HTML page and add a JavaScript function</a:t>
            </a:r>
          </a:p>
          <a:p>
            <a:r>
              <a:rPr lang="en-US" dirty="0" smtClean="0">
                <a:latin typeface="Times New Roman" pitchFamily="18" charset="0"/>
                <a:cs typeface="Times New Roman" pitchFamily="18" charset="0"/>
              </a:rPr>
              <a:t>From this function, let’s invoke the Customer Microservice on click of a button</a:t>
            </a:r>
          </a:p>
          <a:p>
            <a:r>
              <a:rPr lang="en-US" dirty="0" smtClean="0">
                <a:latin typeface="Times New Roman" pitchFamily="18" charset="0"/>
                <a:cs typeface="Times New Roman" pitchFamily="18" charset="0"/>
              </a:rPr>
              <a:t>If the data (model) is obtained, let’s show in the &lt;div&gt; tag in the HTML page</a:t>
            </a:r>
          </a:p>
          <a:p>
            <a:r>
              <a:rPr lang="en-US" dirty="0" smtClean="0">
                <a:latin typeface="Times New Roman" pitchFamily="18" charset="0"/>
                <a:cs typeface="Times New Roman" pitchFamily="18" charset="0"/>
              </a:rPr>
              <a:t>Invoking the Customer Microservice is done through AJAX call</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920EB92-6F84-4A9E-9A59-D2D5AB212173}" type="slidenum">
              <a:rPr lang="en-IN" smtClean="0"/>
              <a:pPr/>
              <a:t>15</a:t>
            </a:fld>
            <a:endParaRPr lang="en-IN" dirty="0"/>
          </a:p>
        </p:txBody>
      </p:sp>
    </p:spTree>
    <p:extLst>
      <p:ext uri="{BB962C8B-B14F-4D97-AF65-F5344CB8AC3E}">
        <p14:creationId xmlns:p14="http://schemas.microsoft.com/office/powerpoint/2010/main" val="181836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latin typeface="Times New Roman" pitchFamily="18" charset="0"/>
                <a:cs typeface="Times New Roman" pitchFamily="18" charset="0"/>
              </a:rPr>
              <a:t>AJAX call in HTML</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1"/>
            <a:ext cx="8229600" cy="2133600"/>
          </a:xfrm>
        </p:spPr>
        <p:txBody>
          <a:bodyPr/>
          <a:lstStyle/>
          <a:p>
            <a:r>
              <a:rPr lang="en-US" sz="2800" dirty="0" smtClean="0">
                <a:latin typeface="Times New Roman" pitchFamily="18" charset="0"/>
                <a:cs typeface="Times New Roman" pitchFamily="18" charset="0"/>
              </a:rPr>
              <a:t>Dynamic project name is: ClientUI</a:t>
            </a:r>
          </a:p>
          <a:p>
            <a:r>
              <a:rPr lang="en-US" sz="2800" dirty="0" smtClean="0">
                <a:latin typeface="Times New Roman" pitchFamily="18" charset="0"/>
                <a:cs typeface="Times New Roman" pitchFamily="18" charset="0"/>
              </a:rPr>
              <a:t>Just create an HTML page with the name UIPage.html</a:t>
            </a:r>
          </a:p>
          <a:p>
            <a:r>
              <a:rPr lang="en-US" sz="2800" dirty="0" smtClean="0">
                <a:latin typeface="Times New Roman" pitchFamily="18" charset="0"/>
                <a:cs typeface="Times New Roman" pitchFamily="18" charset="0"/>
              </a:rPr>
              <a:t>Create the JavaScript function to make a AJAX call</a:t>
            </a: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920EB92-6F84-4A9E-9A59-D2D5AB212173}" type="slidenum">
              <a:rPr lang="en-IN" smtClean="0"/>
              <a:pPr/>
              <a:t>16</a:t>
            </a:fld>
            <a:endParaRPr lang="en-IN"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034" r="25845" b="26940"/>
          <a:stretch/>
        </p:blipFill>
        <p:spPr bwMode="auto">
          <a:xfrm>
            <a:off x="1981200" y="3377701"/>
            <a:ext cx="5638800" cy="2865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33726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latin typeface="Times New Roman" pitchFamily="18" charset="0"/>
                <a:cs typeface="Times New Roman" pitchFamily="18" charset="0"/>
              </a:rPr>
              <a:t>AJAX call in HTML</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3276599"/>
          </a:xfrm>
        </p:spPr>
        <p:txBody>
          <a:bodyPr/>
          <a:lstStyle/>
          <a:p>
            <a:pPr marL="0" indent="0">
              <a:buNone/>
            </a:pPr>
            <a:r>
              <a:rPr lang="en-US" sz="2800" b="1" u="sng" dirty="0" smtClean="0">
                <a:latin typeface="Times New Roman" pitchFamily="18" charset="0"/>
                <a:cs typeface="Times New Roman" pitchFamily="18" charset="0"/>
              </a:rPr>
              <a:t>The HTML body is:</a:t>
            </a:r>
          </a:p>
          <a:p>
            <a:pPr marL="0" indent="0">
              <a:buNone/>
            </a:pPr>
            <a:r>
              <a:rPr lang="en-US" sz="2800" dirty="0">
                <a:latin typeface="Times New Roman" pitchFamily="18" charset="0"/>
                <a:cs typeface="Times New Roman" pitchFamily="18" charset="0"/>
              </a:rPr>
              <a:t>&lt;body&gt;</a:t>
            </a:r>
          </a:p>
          <a:p>
            <a:pPr marL="0" indent="0">
              <a:buNone/>
            </a:pPr>
            <a:r>
              <a:rPr lang="en-US" sz="2800" dirty="0">
                <a:latin typeface="Times New Roman" pitchFamily="18" charset="0"/>
                <a:cs typeface="Times New Roman" pitchFamily="18" charset="0"/>
              </a:rPr>
              <a:t>&lt;h1&gt; Single Page Application (SPA)&lt;/h1&gt;</a:t>
            </a:r>
          </a:p>
          <a:p>
            <a:pPr marL="0" indent="0">
              <a:buNone/>
            </a:pPr>
            <a:r>
              <a:rPr lang="en-US" sz="2800" dirty="0">
                <a:latin typeface="Times New Roman" pitchFamily="18" charset="0"/>
                <a:cs typeface="Times New Roman" pitchFamily="18" charset="0"/>
              </a:rPr>
              <a:t>&lt;button onclick="ajaxCall()"&gt;Ajax call &lt;/button&gt;</a:t>
            </a:r>
          </a:p>
          <a:p>
            <a:pPr marL="0" indent="0">
              <a:buNone/>
            </a:pPr>
            <a:r>
              <a:rPr lang="en-US" sz="2800" dirty="0">
                <a:latin typeface="Times New Roman" pitchFamily="18" charset="0"/>
                <a:cs typeface="Times New Roman" pitchFamily="18" charset="0"/>
              </a:rPr>
              <a:t>&lt;div id="test1"&gt;&lt;/div&gt;</a:t>
            </a:r>
          </a:p>
          <a:p>
            <a:pPr marL="0" indent="0">
              <a:buNone/>
            </a:pPr>
            <a:r>
              <a:rPr lang="en-US" sz="2800" dirty="0">
                <a:latin typeface="Times New Roman" pitchFamily="18" charset="0"/>
                <a:cs typeface="Times New Roman" pitchFamily="18" charset="0"/>
              </a:rPr>
              <a:t>&lt;/body&gt;</a:t>
            </a:r>
          </a:p>
        </p:txBody>
      </p:sp>
      <p:sp>
        <p:nvSpPr>
          <p:cNvPr id="4" name="Slide Number Placeholder 3"/>
          <p:cNvSpPr>
            <a:spLocks noGrp="1"/>
          </p:cNvSpPr>
          <p:nvPr>
            <p:ph type="sldNum" sz="quarter" idx="12"/>
          </p:nvPr>
        </p:nvSpPr>
        <p:spPr/>
        <p:txBody>
          <a:bodyPr/>
          <a:lstStyle/>
          <a:p>
            <a:fld id="{F920EB92-6F84-4A9E-9A59-D2D5AB212173}" type="slidenum">
              <a:rPr lang="en-IN" smtClean="0"/>
              <a:pPr/>
              <a:t>17</a:t>
            </a:fld>
            <a:endParaRPr lang="en-IN" dirty="0"/>
          </a:p>
        </p:txBody>
      </p:sp>
    </p:spTree>
    <p:extLst>
      <p:ext uri="{BB962C8B-B14F-4D97-AF65-F5344CB8AC3E}">
        <p14:creationId xmlns:p14="http://schemas.microsoft.com/office/powerpoint/2010/main" val="31615456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latin typeface="Times New Roman" pitchFamily="18" charset="0"/>
                <a:cs typeface="Times New Roman" pitchFamily="18" charset="0"/>
              </a:rPr>
              <a:t>SPA with AJAX (UI layer)</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920EB92-6F84-4A9E-9A59-D2D5AB212173}" type="slidenum">
              <a:rPr lang="en-IN" smtClean="0"/>
              <a:pPr/>
              <a:t>18</a:t>
            </a:fld>
            <a:endParaRPr lang="en-IN"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8620" r="57591" b="70617"/>
          <a:stretch/>
        </p:blipFill>
        <p:spPr bwMode="auto">
          <a:xfrm>
            <a:off x="457200" y="838200"/>
            <a:ext cx="5517931" cy="1518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t="8728" r="43093" b="38039"/>
          <a:stretch/>
        </p:blipFill>
        <p:spPr bwMode="auto">
          <a:xfrm>
            <a:off x="1447800" y="2430517"/>
            <a:ext cx="7404209" cy="3894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a:xfrm>
            <a:off x="1066800" y="1905000"/>
            <a:ext cx="914400" cy="52551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447800" y="1642240"/>
            <a:ext cx="838200" cy="369332"/>
          </a:xfrm>
          <a:prstGeom prst="rect">
            <a:avLst/>
          </a:prstGeom>
          <a:noFill/>
        </p:spPr>
        <p:txBody>
          <a:bodyPr wrap="square" rtlCol="0">
            <a:spAutoFit/>
          </a:bodyPr>
          <a:lstStyle/>
          <a:p>
            <a:r>
              <a:rPr lang="en-US" dirty="0" smtClean="0"/>
              <a:t>CLICK</a:t>
            </a:r>
            <a:endParaRPr lang="en-US" dirty="0"/>
          </a:p>
        </p:txBody>
      </p:sp>
    </p:spTree>
    <p:extLst>
      <p:ext uri="{BB962C8B-B14F-4D97-AF65-F5344CB8AC3E}">
        <p14:creationId xmlns:p14="http://schemas.microsoft.com/office/powerpoint/2010/main" val="1598110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latin typeface="Times New Roman" pitchFamily="18" charset="0"/>
                <a:cs typeface="Times New Roman" pitchFamily="18" charset="0"/>
              </a:rPr>
              <a:t>SPA with AJAX (UI layer)</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920EB92-6F84-4A9E-9A59-D2D5AB212173}" type="slidenum">
              <a:rPr lang="en-IN" smtClean="0"/>
              <a:pPr/>
              <a:t>19</a:t>
            </a:fld>
            <a:endParaRPr lang="en-IN" dirty="0"/>
          </a:p>
        </p:txBody>
      </p:sp>
      <p:sp>
        <p:nvSpPr>
          <p:cNvPr id="8" name="Content Placeholder 2"/>
          <p:cNvSpPr>
            <a:spLocks noGrp="1"/>
          </p:cNvSpPr>
          <p:nvPr>
            <p:ph idx="1"/>
          </p:nvPr>
        </p:nvSpPr>
        <p:spPr>
          <a:xfrm>
            <a:off x="457200" y="838200"/>
            <a:ext cx="8229600" cy="1752600"/>
          </a:xfrm>
        </p:spPr>
        <p:txBody>
          <a:bodyPr/>
          <a:lstStyle/>
          <a:p>
            <a:r>
              <a:rPr lang="en-US" sz="2800" dirty="0" smtClean="0">
                <a:latin typeface="Times New Roman" pitchFamily="18" charset="0"/>
                <a:cs typeface="Times New Roman" pitchFamily="18" charset="0"/>
              </a:rPr>
              <a:t>After clicking the button, if you are unable to see the data, CORS support is disabled for this microservice</a:t>
            </a:r>
          </a:p>
          <a:p>
            <a:r>
              <a:rPr lang="en-US" sz="2800" dirty="0" smtClean="0">
                <a:latin typeface="Times New Roman" pitchFamily="18" charset="0"/>
                <a:cs typeface="Times New Roman" pitchFamily="18" charset="0"/>
              </a:rPr>
              <a:t>Open the developer tool, and you could see the error message.</a:t>
            </a:r>
          </a:p>
          <a:p>
            <a:r>
              <a:rPr lang="en-US" sz="2800" dirty="0" smtClean="0">
                <a:latin typeface="Times New Roman" pitchFamily="18" charset="0"/>
                <a:cs typeface="Times New Roman" pitchFamily="18" charset="0"/>
              </a:rPr>
              <a:t>Both the client (UI) and the server (microservice) belongs to different port number</a:t>
            </a:r>
            <a:endParaRPr lang="en-US" sz="2800" dirty="0">
              <a:latin typeface="Times New Roman" pitchFamily="18" charset="0"/>
              <a:cs typeface="Times New Roman" pitchFamily="18" charset="0"/>
            </a:endParaRP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957" b="20258"/>
          <a:stretch/>
        </p:blipFill>
        <p:spPr bwMode="auto">
          <a:xfrm>
            <a:off x="457200" y="3810000"/>
            <a:ext cx="8561611"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81229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a:latin typeface="Times New Roman" pitchFamily="18" charset="0"/>
                <a:cs typeface="Times New Roman" pitchFamily="18" charset="0"/>
              </a:rPr>
              <a:t>Agenda</a:t>
            </a:r>
          </a:p>
        </p:txBody>
      </p:sp>
      <p:sp>
        <p:nvSpPr>
          <p:cNvPr id="3" name="Content Placeholder 2"/>
          <p:cNvSpPr>
            <a:spLocks noGrp="1"/>
          </p:cNvSpPr>
          <p:nvPr>
            <p:ph idx="1"/>
          </p:nvPr>
        </p:nvSpPr>
        <p:spPr>
          <a:xfrm>
            <a:off x="533400" y="1066800"/>
            <a:ext cx="8229600" cy="5105400"/>
          </a:xfrm>
        </p:spPr>
        <p:txBody>
          <a:bodyPr/>
          <a:lstStyle/>
          <a:p>
            <a:pPr lvl="0"/>
            <a:r>
              <a:rPr lang="en-US" sz="2800" dirty="0" smtClean="0">
                <a:latin typeface="Times New Roman" pitchFamily="18" charset="0"/>
                <a:cs typeface="Times New Roman" pitchFamily="18" charset="0"/>
              </a:rPr>
              <a:t>Consuming Microservices in JSPs (Creating web client)</a:t>
            </a:r>
          </a:p>
          <a:p>
            <a:r>
              <a:rPr lang="en-US" sz="2800" dirty="0">
                <a:latin typeface="Times New Roman" pitchFamily="18" charset="0"/>
                <a:cs typeface="Times New Roman" pitchFamily="18" charset="0"/>
              </a:rPr>
              <a:t>CORS </a:t>
            </a:r>
            <a:r>
              <a:rPr lang="en-US" sz="2800" dirty="0" smtClean="0">
                <a:latin typeface="Times New Roman" pitchFamily="18" charset="0"/>
                <a:cs typeface="Times New Roman" pitchFamily="18" charset="0"/>
              </a:rPr>
              <a:t>support</a:t>
            </a:r>
          </a:p>
          <a:p>
            <a:r>
              <a:rPr lang="en-US" sz="2800" dirty="0" smtClean="0">
                <a:latin typeface="Times New Roman" pitchFamily="18" charset="0"/>
                <a:cs typeface="Times New Roman" pitchFamily="18" charset="0"/>
              </a:rPr>
              <a:t>AJAX call without and with CORS support</a:t>
            </a:r>
          </a:p>
          <a:p>
            <a:r>
              <a:rPr lang="en-US" sz="2800" dirty="0" smtClean="0">
                <a:latin typeface="Times New Roman" pitchFamily="18" charset="0"/>
                <a:cs typeface="Times New Roman" pitchFamily="18" charset="0"/>
              </a:rPr>
              <a:t>SPA (Single Page Application)</a:t>
            </a:r>
            <a:endParaRPr lang="en-US" sz="2800" dirty="0">
              <a:latin typeface="Times New Roman" pitchFamily="18" charset="0"/>
              <a:cs typeface="Times New Roman" pitchFamily="18" charset="0"/>
            </a:endParaRPr>
          </a:p>
          <a:p>
            <a:pPr lvl="0"/>
            <a:r>
              <a:rPr lang="en-US" sz="2800" dirty="0" smtClean="0">
                <a:latin typeface="Times New Roman" pitchFamily="18" charset="0"/>
                <a:cs typeface="Times New Roman" pitchFamily="18" charset="0"/>
              </a:rPr>
              <a:t>Gateway API (Zuul)</a:t>
            </a:r>
          </a:p>
          <a:p>
            <a:r>
              <a:rPr lang="en-US" sz="2800" dirty="0">
                <a:latin typeface="Times New Roman" pitchFamily="18" charset="0"/>
                <a:cs typeface="Times New Roman" pitchFamily="18" charset="0"/>
              </a:rPr>
              <a:t>Spring Boot Actuator (monitoring)</a:t>
            </a:r>
          </a:p>
          <a:p>
            <a:pPr lvl="0"/>
            <a:r>
              <a:rPr lang="en-US" sz="2800" dirty="0" smtClean="0">
                <a:latin typeface="Times New Roman" pitchFamily="18" charset="0"/>
                <a:cs typeface="Times New Roman" pitchFamily="18" charset="0"/>
              </a:rPr>
              <a:t>Internationalization (i18n)</a:t>
            </a:r>
          </a:p>
          <a:p>
            <a:pPr lvl="0"/>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920EB92-6F84-4A9E-9A59-D2D5AB212173}" type="slidenum">
              <a:rPr lang="en-IN" smtClean="0"/>
              <a:pPr/>
              <a:t>2</a:t>
            </a:fld>
            <a:endParaRPr lang="en-IN"/>
          </a:p>
        </p:txBody>
      </p:sp>
    </p:spTree>
    <p:extLst>
      <p:ext uri="{BB962C8B-B14F-4D97-AF65-F5344CB8AC3E}">
        <p14:creationId xmlns:p14="http://schemas.microsoft.com/office/powerpoint/2010/main" val="22956552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latin typeface="Times New Roman" pitchFamily="18" charset="0"/>
                <a:cs typeface="Times New Roman" pitchFamily="18" charset="0"/>
              </a:rPr>
              <a:t>Enabling CORS support</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920EB92-6F84-4A9E-9A59-D2D5AB212173}" type="slidenum">
              <a:rPr lang="en-IN" smtClean="0"/>
              <a:pPr/>
              <a:t>20</a:t>
            </a:fld>
            <a:endParaRPr lang="en-IN" dirty="0"/>
          </a:p>
        </p:txBody>
      </p:sp>
      <p:sp>
        <p:nvSpPr>
          <p:cNvPr id="8" name="Content Placeholder 2"/>
          <p:cNvSpPr>
            <a:spLocks noGrp="1"/>
          </p:cNvSpPr>
          <p:nvPr>
            <p:ph idx="1"/>
          </p:nvPr>
        </p:nvSpPr>
        <p:spPr>
          <a:xfrm>
            <a:off x="457200" y="838200"/>
            <a:ext cx="8229600" cy="1752600"/>
          </a:xfrm>
        </p:spPr>
        <p:txBody>
          <a:bodyPr/>
          <a:lstStyle/>
          <a:p>
            <a:r>
              <a:rPr lang="en-US" sz="2800" dirty="0" smtClean="0">
                <a:latin typeface="Times New Roman" pitchFamily="18" charset="0"/>
                <a:cs typeface="Times New Roman" pitchFamily="18" charset="0"/>
              </a:rPr>
              <a:t>If you want to enable CORS support to Customer microservice:</a:t>
            </a:r>
          </a:p>
          <a:p>
            <a:r>
              <a:rPr lang="en-US" sz="2800" dirty="0" smtClean="0">
                <a:latin typeface="Times New Roman" pitchFamily="18" charset="0"/>
                <a:cs typeface="Times New Roman" pitchFamily="18" charset="0"/>
              </a:rPr>
              <a:t>Open the Controller method for displaying all customers</a:t>
            </a:r>
          </a:p>
          <a:p>
            <a:r>
              <a:rPr lang="en-US" sz="2800" dirty="0" smtClean="0">
                <a:latin typeface="Times New Roman" pitchFamily="18" charset="0"/>
                <a:cs typeface="Times New Roman" pitchFamily="18" charset="0"/>
              </a:rPr>
              <a:t>Just add the annotation @</a:t>
            </a:r>
            <a:r>
              <a:rPr lang="en-US" sz="2800" dirty="0" err="1" smtClean="0">
                <a:latin typeface="Times New Roman" pitchFamily="18" charset="0"/>
                <a:cs typeface="Times New Roman" pitchFamily="18" charset="0"/>
              </a:rPr>
              <a:t>CrossOrigin</a:t>
            </a:r>
            <a:r>
              <a:rPr lang="en-US" sz="2800" dirty="0" smtClean="0">
                <a:latin typeface="Times New Roman" pitchFamily="18" charset="0"/>
                <a:cs typeface="Times New Roman" pitchFamily="18" charset="0"/>
              </a:rPr>
              <a:t> before the method getCustomersList()</a:t>
            </a:r>
            <a:endParaRPr lang="en-US" sz="2800" dirty="0">
              <a:latin typeface="Times New Roman" pitchFamily="18" charset="0"/>
              <a:cs typeface="Times New Roman" pitchFamily="18" charset="0"/>
            </a:endParaRP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957" b="20258"/>
          <a:stretch/>
        </p:blipFill>
        <p:spPr bwMode="auto">
          <a:xfrm>
            <a:off x="457200" y="3810000"/>
            <a:ext cx="8561611"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9023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latin typeface="Times New Roman" pitchFamily="18" charset="0"/>
                <a:cs typeface="Times New Roman" pitchFamily="18" charset="0"/>
              </a:rPr>
              <a:t>Gateway APIs</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920EB92-6F84-4A9E-9A59-D2D5AB212173}" type="slidenum">
              <a:rPr lang="en-IN" smtClean="0"/>
              <a:pPr/>
              <a:t>21</a:t>
            </a:fld>
            <a:endParaRPr lang="en-IN" dirty="0"/>
          </a:p>
        </p:txBody>
      </p:sp>
      <p:sp>
        <p:nvSpPr>
          <p:cNvPr id="8" name="Content Placeholder 2"/>
          <p:cNvSpPr>
            <a:spLocks noGrp="1"/>
          </p:cNvSpPr>
          <p:nvPr>
            <p:ph idx="1"/>
          </p:nvPr>
        </p:nvSpPr>
        <p:spPr>
          <a:xfrm>
            <a:off x="457200" y="838200"/>
            <a:ext cx="8229600" cy="5486400"/>
          </a:xfrm>
        </p:spPr>
        <p:txBody>
          <a:bodyPr/>
          <a:lstStyle/>
          <a:p>
            <a:r>
              <a:rPr lang="en-US" sz="2800" dirty="0" smtClean="0">
                <a:latin typeface="Times New Roman" pitchFamily="18" charset="0"/>
                <a:cs typeface="Times New Roman" pitchFamily="18" charset="0"/>
              </a:rPr>
              <a:t>Accessing different microservices is a tedious job</a:t>
            </a:r>
          </a:p>
          <a:p>
            <a:r>
              <a:rPr lang="en-US" sz="2800" dirty="0" smtClean="0">
                <a:latin typeface="Times New Roman" pitchFamily="18" charset="0"/>
                <a:cs typeface="Times New Roman" pitchFamily="18" charset="0"/>
              </a:rPr>
              <a:t>Imagine we have 50 microservices in our project</a:t>
            </a:r>
          </a:p>
          <a:p>
            <a:r>
              <a:rPr lang="en-US" sz="2800" dirty="0" smtClean="0">
                <a:latin typeface="Times New Roman" pitchFamily="18" charset="0"/>
                <a:cs typeface="Times New Roman" pitchFamily="18" charset="0"/>
              </a:rPr>
              <a:t>We can’t remember all the microservices names and also the port numbers.</a:t>
            </a:r>
          </a:p>
          <a:p>
            <a:r>
              <a:rPr lang="en-US" sz="2800" dirty="0" smtClean="0">
                <a:latin typeface="Times New Roman" pitchFamily="18" charset="0"/>
                <a:cs typeface="Times New Roman" pitchFamily="18" charset="0"/>
              </a:rPr>
              <a:t>So, we are going to put one more microservice (call it as gateway </a:t>
            </a:r>
            <a:r>
              <a:rPr lang="en-US" sz="2800" dirty="0" err="1" smtClean="0">
                <a:latin typeface="Times New Roman" pitchFamily="18" charset="0"/>
                <a:cs typeface="Times New Roman" pitchFamily="18" charset="0"/>
              </a:rPr>
              <a:t>api</a:t>
            </a:r>
            <a:r>
              <a:rPr lang="en-US" sz="2800" dirty="0" smtClean="0">
                <a:latin typeface="Times New Roman" pitchFamily="18" charset="0"/>
                <a:cs typeface="Times New Roman" pitchFamily="18" charset="0"/>
              </a:rPr>
              <a:t> microservice) in front of the Customers, Stock, </a:t>
            </a:r>
            <a:r>
              <a:rPr lang="en-US" sz="2800" dirty="0" err="1" smtClean="0">
                <a:latin typeface="Times New Roman" pitchFamily="18" charset="0"/>
                <a:cs typeface="Times New Roman" pitchFamily="18" charset="0"/>
              </a:rPr>
              <a:t>SecurityBond</a:t>
            </a:r>
            <a:r>
              <a:rPr lang="en-US" sz="2800" dirty="0" smtClean="0">
                <a:latin typeface="Times New Roman" pitchFamily="18" charset="0"/>
                <a:cs typeface="Times New Roman" pitchFamily="18" charset="0"/>
              </a:rPr>
              <a:t> microservices</a:t>
            </a:r>
          </a:p>
          <a:p>
            <a:r>
              <a:rPr lang="en-US" sz="2800" dirty="0" smtClean="0">
                <a:latin typeface="Times New Roman" pitchFamily="18" charset="0"/>
                <a:cs typeface="Times New Roman" pitchFamily="18" charset="0"/>
              </a:rPr>
              <a:t>In this microservice, we are going to write the routing logic</a:t>
            </a:r>
          </a:p>
          <a:p>
            <a:r>
              <a:rPr lang="en-US" sz="2800" dirty="0" smtClean="0">
                <a:latin typeface="Times New Roman" pitchFamily="18" charset="0"/>
                <a:cs typeface="Times New Roman" pitchFamily="18" charset="0"/>
              </a:rPr>
              <a:t>Example: Any HTTP requests come with the URI “customers”, this will be redirected to Customers-microservice</a:t>
            </a:r>
          </a:p>
          <a:p>
            <a:pPr lvl="1"/>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621200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latin typeface="Times New Roman" pitchFamily="18" charset="0"/>
                <a:cs typeface="Times New Roman" pitchFamily="18" charset="0"/>
              </a:rPr>
              <a:t>Why Gateway API: Use case</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920EB92-6F84-4A9E-9A59-D2D5AB212173}" type="slidenum">
              <a:rPr lang="en-IN" smtClean="0"/>
              <a:pPr/>
              <a:t>22</a:t>
            </a:fld>
            <a:endParaRPr lang="en-IN" dirty="0"/>
          </a:p>
        </p:txBody>
      </p:sp>
      <p:sp>
        <p:nvSpPr>
          <p:cNvPr id="8" name="Content Placeholder 2"/>
          <p:cNvSpPr>
            <a:spLocks noGrp="1"/>
          </p:cNvSpPr>
          <p:nvPr>
            <p:ph idx="1"/>
          </p:nvPr>
        </p:nvSpPr>
        <p:spPr>
          <a:xfrm>
            <a:off x="457200" y="838200"/>
            <a:ext cx="8229600" cy="5486400"/>
          </a:xfrm>
        </p:spPr>
        <p:txBody>
          <a:bodyPr/>
          <a:lstStyle/>
          <a:p>
            <a:r>
              <a:rPr lang="en-US" sz="2400" dirty="0" smtClean="0">
                <a:latin typeface="Times New Roman" pitchFamily="18" charset="0"/>
                <a:cs typeface="Times New Roman" pitchFamily="18" charset="0"/>
              </a:rPr>
              <a:t>In </a:t>
            </a:r>
            <a:r>
              <a:rPr lang="en-US" sz="2400" dirty="0">
                <a:latin typeface="Times New Roman" pitchFamily="18" charset="0"/>
                <a:cs typeface="Times New Roman" pitchFamily="18" charset="0"/>
              </a:rPr>
              <a:t>a complex business domain, more than 50-100 microservices is very common</a:t>
            </a:r>
            <a:r>
              <a:rPr lang="en-US" sz="2400" dirty="0" smtClean="0">
                <a:latin typeface="Times New Roman" pitchFamily="18" charset="0"/>
                <a:cs typeface="Times New Roman" pitchFamily="18" charset="0"/>
              </a:rPr>
              <a:t>.</a:t>
            </a:r>
          </a:p>
          <a:p>
            <a:r>
              <a:rPr lang="en-US" sz="2400" dirty="0">
                <a:latin typeface="Times New Roman" pitchFamily="18" charset="0"/>
                <a:cs typeface="Times New Roman" pitchFamily="18" charset="0"/>
              </a:rPr>
              <a:t>now we have to implement a UI which is kind of a dashboard, so it calls multiple services to fetch and show the important information in the UI</a:t>
            </a:r>
            <a:r>
              <a:rPr lang="en-US" sz="2400" dirty="0" smtClean="0">
                <a:latin typeface="Times New Roman" pitchFamily="18" charset="0"/>
                <a:cs typeface="Times New Roman" pitchFamily="18" charset="0"/>
              </a:rPr>
              <a:t>.</a:t>
            </a:r>
          </a:p>
          <a:p>
            <a:r>
              <a:rPr lang="en-US" sz="2400" dirty="0">
                <a:latin typeface="Times New Roman" pitchFamily="18" charset="0"/>
                <a:cs typeface="Times New Roman" pitchFamily="18" charset="0"/>
              </a:rPr>
              <a:t>From a UI developer perspective, to collect information from fifty underlying microservices, it has to call fifty REST APIs, as each microservice exposes a </a:t>
            </a:r>
            <a:r>
              <a:rPr lang="en-US" sz="2400" dirty="0" smtClean="0">
                <a:latin typeface="Times New Roman" pitchFamily="18" charset="0"/>
                <a:cs typeface="Times New Roman" pitchFamily="18" charset="0"/>
              </a:rPr>
              <a:t>different REST </a:t>
            </a:r>
            <a:r>
              <a:rPr lang="en-US" sz="2400" dirty="0">
                <a:latin typeface="Times New Roman" pitchFamily="18" charset="0"/>
                <a:cs typeface="Times New Roman" pitchFamily="18" charset="0"/>
              </a:rPr>
              <a:t>API for communication. </a:t>
            </a:r>
            <a:endParaRPr lang="en-US" sz="2400" dirty="0" smtClean="0">
              <a:latin typeface="Times New Roman" pitchFamily="18" charset="0"/>
              <a:cs typeface="Times New Roman" pitchFamily="18" charset="0"/>
            </a:endParaRPr>
          </a:p>
          <a:p>
            <a:r>
              <a:rPr lang="en-US" sz="2400" dirty="0">
                <a:latin typeface="Times New Roman" pitchFamily="18" charset="0"/>
                <a:cs typeface="Times New Roman" pitchFamily="18" charset="0"/>
              </a:rPr>
              <a:t>So the client has to know the details of all REST API and URL patterns/ports to call them. Certainly, it does not sound like a good design. It is kind of a breach of encapsulation; the UI has to know all microservices server/port details to query the services.</a:t>
            </a: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8924483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latin typeface="Times New Roman" pitchFamily="18" charset="0"/>
                <a:cs typeface="Times New Roman" pitchFamily="18" charset="0"/>
              </a:rPr>
              <a:t>Zuul: the Gateway API</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Zuul acts as an API gateway or Edge service.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receives all the requests coming from the UI and then delegates the requests to internal </a:t>
            </a:r>
            <a:r>
              <a:rPr lang="en-US" dirty="0" smtClean="0">
                <a:latin typeface="Times New Roman" pitchFamily="18" charset="0"/>
                <a:cs typeface="Times New Roman" pitchFamily="18" charset="0"/>
              </a:rPr>
              <a:t>microservices</a:t>
            </a:r>
          </a:p>
          <a:p>
            <a:r>
              <a:rPr lang="en-US" dirty="0" smtClean="0">
                <a:latin typeface="Times New Roman" pitchFamily="18" charset="0"/>
                <a:cs typeface="Times New Roman" pitchFamily="18" charset="0"/>
              </a:rPr>
              <a:t>We need to include the required .jar files in our project</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920EB92-6F84-4A9E-9A59-D2D5AB212173}" type="slidenum">
              <a:rPr lang="en-IN" smtClean="0"/>
              <a:pPr/>
              <a:t>23</a:t>
            </a:fld>
            <a:endParaRPr lang="en-IN" dirty="0"/>
          </a:p>
        </p:txBody>
      </p:sp>
    </p:spTree>
    <p:extLst>
      <p:ext uri="{BB962C8B-B14F-4D97-AF65-F5344CB8AC3E}">
        <p14:creationId xmlns:p14="http://schemas.microsoft.com/office/powerpoint/2010/main" val="39331190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latin typeface="Times New Roman" pitchFamily="18" charset="0"/>
                <a:cs typeface="Times New Roman" pitchFamily="18" charset="0"/>
              </a:rPr>
              <a:t>Microservices: without zuul</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920EB92-6F84-4A9E-9A59-D2D5AB212173}" type="slidenum">
              <a:rPr lang="en-IN" smtClean="0"/>
              <a:pPr/>
              <a:t>24</a:t>
            </a:fld>
            <a:endParaRPr lang="en-IN" dirty="0"/>
          </a:p>
        </p:txBody>
      </p:sp>
      <p:sp>
        <p:nvSpPr>
          <p:cNvPr id="8" name="Content Placeholder 2"/>
          <p:cNvSpPr>
            <a:spLocks noGrp="1"/>
          </p:cNvSpPr>
          <p:nvPr>
            <p:ph idx="1"/>
          </p:nvPr>
        </p:nvSpPr>
        <p:spPr>
          <a:xfrm>
            <a:off x="457200" y="838200"/>
            <a:ext cx="8229600" cy="533400"/>
          </a:xfrm>
        </p:spPr>
        <p:txBody>
          <a:bodyPr/>
          <a:lstStyle/>
          <a:p>
            <a:pPr lvl="1"/>
            <a:endParaRPr lang="en-US" sz="2400" dirty="0" smtClean="0">
              <a:latin typeface="Times New Roman" pitchFamily="18" charset="0"/>
              <a:cs typeface="Times New Roman" pitchFamily="18" charset="0"/>
            </a:endParaRPr>
          </a:p>
        </p:txBody>
      </p:sp>
      <p:pic>
        <p:nvPicPr>
          <p:cNvPr id="5122" name="Picture 2" descr="Image 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352550"/>
            <a:ext cx="6553200" cy="4914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33289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latin typeface="Times New Roman" pitchFamily="18" charset="0"/>
                <a:cs typeface="Times New Roman" pitchFamily="18" charset="0"/>
              </a:rPr>
              <a:t>zuul gateway </a:t>
            </a:r>
            <a:r>
              <a:rPr lang="en-US" dirty="0" err="1" smtClean="0">
                <a:latin typeface="Times New Roman" pitchFamily="18" charset="0"/>
                <a:cs typeface="Times New Roman" pitchFamily="18" charset="0"/>
              </a:rPr>
              <a:t>api</a:t>
            </a:r>
            <a:r>
              <a:rPr lang="en-US" dirty="0" smtClean="0">
                <a:latin typeface="Times New Roman" pitchFamily="18" charset="0"/>
                <a:cs typeface="Times New Roman" pitchFamily="18" charset="0"/>
              </a:rPr>
              <a:t> (with zuul)</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920EB92-6F84-4A9E-9A59-D2D5AB212173}" type="slidenum">
              <a:rPr lang="en-IN" smtClean="0"/>
              <a:pPr/>
              <a:t>25</a:t>
            </a:fld>
            <a:endParaRPr lang="en-IN" dirty="0"/>
          </a:p>
        </p:txBody>
      </p:sp>
      <p:pic>
        <p:nvPicPr>
          <p:cNvPr id="12290" name="Picture 2" descr="Image 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181100"/>
            <a:ext cx="6400800" cy="4800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91895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latin typeface="Times New Roman" pitchFamily="18" charset="0"/>
                <a:cs typeface="Times New Roman" pitchFamily="18" charset="0"/>
              </a:rPr>
              <a:t>Why Gateway API: Other Use case</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920EB92-6F84-4A9E-9A59-D2D5AB212173}" type="slidenum">
              <a:rPr lang="en-IN" smtClean="0"/>
              <a:pPr/>
              <a:t>26</a:t>
            </a:fld>
            <a:endParaRPr lang="en-IN" dirty="0"/>
          </a:p>
        </p:txBody>
      </p:sp>
      <p:sp>
        <p:nvSpPr>
          <p:cNvPr id="8" name="Content Placeholder 2"/>
          <p:cNvSpPr>
            <a:spLocks noGrp="1"/>
          </p:cNvSpPr>
          <p:nvPr>
            <p:ph idx="1"/>
          </p:nvPr>
        </p:nvSpPr>
        <p:spPr>
          <a:xfrm>
            <a:off x="457200" y="1143000"/>
            <a:ext cx="8229600" cy="4724400"/>
          </a:xfrm>
        </p:spPr>
        <p:txBody>
          <a:bodyPr/>
          <a:lstStyle/>
          <a:p>
            <a:pPr lvl="1"/>
            <a:r>
              <a:rPr lang="en-US" sz="2400" dirty="0" smtClean="0">
                <a:latin typeface="Times New Roman" pitchFamily="18" charset="0"/>
                <a:cs typeface="Times New Roman" pitchFamily="18" charset="0"/>
              </a:rPr>
              <a:t>Think </a:t>
            </a:r>
            <a:r>
              <a:rPr lang="en-US" sz="2400" dirty="0">
                <a:latin typeface="Times New Roman" pitchFamily="18" charset="0"/>
                <a:cs typeface="Times New Roman" pitchFamily="18" charset="0"/>
              </a:rPr>
              <a:t>about the common aspects of a web program, like CORS, authentication, security, and monitoring in terms of this </a:t>
            </a:r>
            <a:r>
              <a:rPr lang="en-US" sz="2400" dirty="0" smtClean="0">
                <a:latin typeface="Times New Roman" pitchFamily="18" charset="0"/>
                <a:cs typeface="Times New Roman" pitchFamily="18" charset="0"/>
              </a:rPr>
              <a:t>design</a:t>
            </a:r>
          </a:p>
          <a:p>
            <a:pPr lvl="1"/>
            <a:r>
              <a:rPr lang="en-US" sz="2400" dirty="0" smtClean="0">
                <a:latin typeface="Times New Roman" pitchFamily="18" charset="0"/>
                <a:cs typeface="Times New Roman" pitchFamily="18" charset="0"/>
              </a:rPr>
              <a:t>Each microservice needs to duplicate such aspects</a:t>
            </a:r>
          </a:p>
          <a:p>
            <a:pPr lvl="1"/>
            <a:r>
              <a:rPr lang="en-US" sz="2400" dirty="0">
                <a:latin typeface="Times New Roman" pitchFamily="18" charset="0"/>
                <a:cs typeface="Times New Roman" pitchFamily="18" charset="0"/>
              </a:rPr>
              <a:t>Changes in the authentication requirements or CORS policy will ripple over all services. It is against the DRY </a:t>
            </a:r>
            <a:r>
              <a:rPr lang="en-US" sz="2400" dirty="0" smtClean="0">
                <a:latin typeface="Times New Roman" pitchFamily="18" charset="0"/>
                <a:cs typeface="Times New Roman" pitchFamily="18" charset="0"/>
              </a:rPr>
              <a:t>principle</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(Don’t Repeat Yourself)</a:t>
            </a:r>
          </a:p>
          <a:p>
            <a:pPr lvl="1"/>
            <a:r>
              <a:rPr lang="en-US" sz="2400" dirty="0">
                <a:latin typeface="Times New Roman" pitchFamily="18" charset="0"/>
                <a:cs typeface="Times New Roman" pitchFamily="18" charset="0"/>
              </a:rPr>
              <a:t>so this type of design is very error-prone and rigid. </a:t>
            </a:r>
            <a:endParaRPr lang="en-US" sz="2400" dirty="0" smtClean="0">
              <a:latin typeface="Times New Roman" pitchFamily="18" charset="0"/>
              <a:cs typeface="Times New Roman" pitchFamily="18" charset="0"/>
            </a:endParaRPr>
          </a:p>
          <a:p>
            <a:pPr lvl="1"/>
            <a:r>
              <a:rPr lang="en-US" sz="2400" dirty="0">
                <a:latin typeface="Times New Roman" pitchFamily="18" charset="0"/>
                <a:cs typeface="Times New Roman" pitchFamily="18" charset="0"/>
              </a:rPr>
              <a:t>To make it robust, it has to be changed in such way so that we have only one entry point where all common aspects code is written and the client communicates with that common service.</a:t>
            </a: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9228751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latin typeface="Times New Roman" pitchFamily="18" charset="0"/>
                <a:cs typeface="Times New Roman" pitchFamily="18" charset="0"/>
              </a:rPr>
              <a:t>Demo: Zuul Gateway API</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59363"/>
          </a:xfrm>
        </p:spPr>
        <p:txBody>
          <a:bodyPr/>
          <a:lstStyle/>
          <a:p>
            <a:r>
              <a:rPr lang="en-US" dirty="0" smtClean="0">
                <a:latin typeface="Times New Roman" pitchFamily="18" charset="0"/>
                <a:cs typeface="Times New Roman" pitchFamily="18" charset="0"/>
              </a:rPr>
              <a:t>Create a project using Spring Starter Project</a:t>
            </a:r>
          </a:p>
          <a:p>
            <a:r>
              <a:rPr lang="en-US" dirty="0" smtClean="0">
                <a:latin typeface="Times New Roman" pitchFamily="18" charset="0"/>
                <a:cs typeface="Times New Roman" pitchFamily="18" charset="0"/>
              </a:rPr>
              <a:t>Select the following dependencies and create the project</a:t>
            </a:r>
          </a:p>
          <a:p>
            <a:r>
              <a:rPr lang="en-US" dirty="0" smtClean="0">
                <a:latin typeface="Times New Roman" pitchFamily="18" charset="0"/>
                <a:cs typeface="Times New Roman" pitchFamily="18" charset="0"/>
              </a:rPr>
              <a:t>spring-boot-starter-parent</a:t>
            </a:r>
          </a:p>
          <a:p>
            <a:r>
              <a:rPr lang="en-US" dirty="0" smtClean="0">
                <a:latin typeface="Times New Roman" pitchFamily="18" charset="0"/>
                <a:cs typeface="Times New Roman" pitchFamily="18" charset="0"/>
              </a:rPr>
              <a:t>spring-boot-starter-cloud</a:t>
            </a:r>
          </a:p>
          <a:p>
            <a:r>
              <a:rPr lang="en-US" dirty="0">
                <a:latin typeface="Times New Roman" pitchFamily="18" charset="0"/>
                <a:cs typeface="Times New Roman" pitchFamily="18" charset="0"/>
              </a:rPr>
              <a:t>spring-cloud</a:t>
            </a:r>
            <a:r>
              <a:rPr lang="en-US" dirty="0">
                <a:latin typeface="Times New Roman" pitchFamily="18" charset="0"/>
                <a:cs typeface="Times New Roman" pitchFamily="18" charset="0"/>
              </a:rPr>
              <a:t>-starter-</a:t>
            </a:r>
            <a:r>
              <a:rPr lang="en-US" dirty="0" err="1">
                <a:latin typeface="Times New Roman" pitchFamily="18" charset="0"/>
                <a:cs typeface="Times New Roman" pitchFamily="18" charset="0"/>
              </a:rPr>
              <a:t>netflix</a:t>
            </a:r>
            <a:r>
              <a:rPr lang="en-US" dirty="0">
                <a:latin typeface="Times New Roman" pitchFamily="18" charset="0"/>
                <a:cs typeface="Times New Roman" pitchFamily="18" charset="0"/>
              </a:rPr>
              <a:t>-eureka-client</a:t>
            </a:r>
          </a:p>
          <a:p>
            <a:r>
              <a:rPr lang="en-US" dirty="0">
                <a:latin typeface="Times New Roman" pitchFamily="18" charset="0"/>
                <a:cs typeface="Times New Roman" pitchFamily="18" charset="0"/>
              </a:rPr>
              <a:t>spring-cloud-starter-</a:t>
            </a:r>
            <a:r>
              <a:rPr lang="en-US" dirty="0" err="1">
                <a:latin typeface="Times New Roman" pitchFamily="18" charset="0"/>
                <a:cs typeface="Times New Roman" pitchFamily="18" charset="0"/>
              </a:rPr>
              <a:t>netflix</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zuul</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spring-boot-starter-web</a:t>
            </a:r>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920EB92-6F84-4A9E-9A59-D2D5AB212173}" type="slidenum">
              <a:rPr lang="en-IN" smtClean="0"/>
              <a:pPr/>
              <a:t>27</a:t>
            </a:fld>
            <a:endParaRPr lang="en-IN" dirty="0"/>
          </a:p>
        </p:txBody>
      </p:sp>
    </p:spTree>
    <p:extLst>
      <p:ext uri="{BB962C8B-B14F-4D97-AF65-F5344CB8AC3E}">
        <p14:creationId xmlns:p14="http://schemas.microsoft.com/office/powerpoint/2010/main" val="39310441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latin typeface="Times New Roman" pitchFamily="18" charset="0"/>
                <a:cs typeface="Times New Roman" pitchFamily="18" charset="0"/>
              </a:rPr>
              <a:t>Demo: Zuul Gateway API</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59363"/>
          </a:xfrm>
        </p:spPr>
        <p:txBody>
          <a:bodyPr/>
          <a:lstStyle/>
          <a:p>
            <a:r>
              <a:rPr lang="en-US" dirty="0" smtClean="0">
                <a:latin typeface="Times New Roman" pitchFamily="18" charset="0"/>
                <a:cs typeface="Times New Roman" pitchFamily="18" charset="0"/>
              </a:rPr>
              <a:t>Create a project using Spring Starter Project</a:t>
            </a:r>
          </a:p>
          <a:p>
            <a:r>
              <a:rPr lang="en-US" dirty="0" smtClean="0">
                <a:latin typeface="Times New Roman" pitchFamily="18" charset="0"/>
                <a:cs typeface="Times New Roman" pitchFamily="18" charset="0"/>
              </a:rPr>
              <a:t>Select the following dependencies and create the project</a:t>
            </a:r>
          </a:p>
          <a:p>
            <a:r>
              <a:rPr lang="en-US" dirty="0">
                <a:latin typeface="Times New Roman" pitchFamily="18" charset="0"/>
                <a:cs typeface="Times New Roman" pitchFamily="18" charset="0"/>
              </a:rPr>
              <a:t>spring-boot-starter-parent</a:t>
            </a:r>
          </a:p>
          <a:p>
            <a:r>
              <a:rPr lang="en-US" dirty="0">
                <a:latin typeface="Times New Roman" pitchFamily="18" charset="0"/>
                <a:cs typeface="Times New Roman" pitchFamily="18" charset="0"/>
              </a:rPr>
              <a:t>spring-boot-starter-cloud</a:t>
            </a:r>
          </a:p>
          <a:p>
            <a:r>
              <a:rPr lang="en-US" dirty="0">
                <a:latin typeface="Times New Roman" pitchFamily="18" charset="0"/>
                <a:cs typeface="Times New Roman" pitchFamily="18" charset="0"/>
              </a:rPr>
              <a:t>spring-cloud-starter-</a:t>
            </a:r>
            <a:r>
              <a:rPr lang="en-US" dirty="0" err="1">
                <a:latin typeface="Times New Roman" pitchFamily="18" charset="0"/>
                <a:cs typeface="Times New Roman" pitchFamily="18" charset="0"/>
              </a:rPr>
              <a:t>netflix</a:t>
            </a:r>
            <a:r>
              <a:rPr lang="en-US" dirty="0">
                <a:latin typeface="Times New Roman" pitchFamily="18" charset="0"/>
                <a:cs typeface="Times New Roman" pitchFamily="18" charset="0"/>
              </a:rPr>
              <a:t>-eureka-client</a:t>
            </a:r>
          </a:p>
          <a:p>
            <a:r>
              <a:rPr lang="en-US" dirty="0">
                <a:latin typeface="Times New Roman" pitchFamily="18" charset="0"/>
                <a:cs typeface="Times New Roman" pitchFamily="18" charset="0"/>
              </a:rPr>
              <a:t>spring-cloud-starter-</a:t>
            </a:r>
            <a:r>
              <a:rPr lang="en-US" dirty="0" err="1">
                <a:latin typeface="Times New Roman" pitchFamily="18" charset="0"/>
                <a:cs typeface="Times New Roman" pitchFamily="18" charset="0"/>
              </a:rPr>
              <a:t>netflix</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zuul</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spring-boot-starter-web</a:t>
            </a:r>
          </a:p>
          <a:p>
            <a:r>
              <a:rPr lang="en-US" dirty="0" smtClean="0">
                <a:latin typeface="Times New Roman" pitchFamily="18" charset="0"/>
                <a:cs typeface="Times New Roman" pitchFamily="18" charset="0"/>
              </a:rPr>
              <a:t>Keep </a:t>
            </a:r>
            <a:r>
              <a:rPr lang="en-US" dirty="0" smtClean="0">
                <a:latin typeface="Times New Roman" pitchFamily="18" charset="0"/>
                <a:cs typeface="Times New Roman" pitchFamily="18" charset="0"/>
              </a:rPr>
              <a:t>the &lt;</a:t>
            </a:r>
            <a:r>
              <a:rPr lang="en-US" dirty="0" err="1" smtClean="0">
                <a:latin typeface="Times New Roman" pitchFamily="18" charset="0"/>
                <a:cs typeface="Times New Roman" pitchFamily="18" charset="0"/>
              </a:rPr>
              <a:t>dependencyManagement</a:t>
            </a:r>
            <a:r>
              <a:rPr lang="en-US" dirty="0" smtClean="0">
                <a:latin typeface="Times New Roman" pitchFamily="18" charset="0"/>
                <a:cs typeface="Times New Roman" pitchFamily="18" charset="0"/>
              </a:rPr>
              <a:t>&gt; part as it is</a:t>
            </a:r>
          </a:p>
        </p:txBody>
      </p:sp>
      <p:sp>
        <p:nvSpPr>
          <p:cNvPr id="4" name="Slide Number Placeholder 3"/>
          <p:cNvSpPr>
            <a:spLocks noGrp="1"/>
          </p:cNvSpPr>
          <p:nvPr>
            <p:ph type="sldNum" sz="quarter" idx="12"/>
          </p:nvPr>
        </p:nvSpPr>
        <p:spPr/>
        <p:txBody>
          <a:bodyPr/>
          <a:lstStyle/>
          <a:p>
            <a:fld id="{F920EB92-6F84-4A9E-9A59-D2D5AB212173}" type="slidenum">
              <a:rPr lang="en-IN" smtClean="0"/>
              <a:pPr/>
              <a:t>28</a:t>
            </a:fld>
            <a:endParaRPr lang="en-IN" dirty="0"/>
          </a:p>
        </p:txBody>
      </p:sp>
    </p:spTree>
    <p:extLst>
      <p:ext uri="{BB962C8B-B14F-4D97-AF65-F5344CB8AC3E}">
        <p14:creationId xmlns:p14="http://schemas.microsoft.com/office/powerpoint/2010/main" val="17902003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latin typeface="Times New Roman" pitchFamily="18" charset="0"/>
                <a:cs typeface="Times New Roman" pitchFamily="18" charset="0"/>
              </a:rPr>
              <a:t>zuul gateway </a:t>
            </a:r>
            <a:r>
              <a:rPr lang="en-US" dirty="0" smtClean="0">
                <a:latin typeface="Times New Roman" pitchFamily="18" charset="0"/>
                <a:cs typeface="Times New Roman" pitchFamily="18" charset="0"/>
              </a:rPr>
              <a:t>routing logic</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920EB92-6F84-4A9E-9A59-D2D5AB212173}" type="slidenum">
              <a:rPr lang="en-IN" smtClean="0"/>
              <a:pPr/>
              <a:t>29</a:t>
            </a:fld>
            <a:endParaRPr lang="en-IN" dirty="0"/>
          </a:p>
        </p:txBody>
      </p:sp>
      <p:sp>
        <p:nvSpPr>
          <p:cNvPr id="8" name="Content Placeholder 2"/>
          <p:cNvSpPr>
            <a:spLocks noGrp="1"/>
          </p:cNvSpPr>
          <p:nvPr>
            <p:ph idx="1"/>
          </p:nvPr>
        </p:nvSpPr>
        <p:spPr>
          <a:xfrm>
            <a:off x="457200" y="838200"/>
            <a:ext cx="8229600" cy="1752600"/>
          </a:xfrm>
        </p:spPr>
        <p:txBody>
          <a:bodyPr/>
          <a:lstStyle/>
          <a:p>
            <a:r>
              <a:rPr lang="en-US" sz="2800" dirty="0" smtClean="0">
                <a:latin typeface="Times New Roman" pitchFamily="18" charset="0"/>
                <a:cs typeface="Times New Roman" pitchFamily="18" charset="0"/>
              </a:rPr>
              <a:t>All HTTP requests carrying the string “stocks/**” should be forwarded to stock-microservice</a:t>
            </a:r>
          </a:p>
          <a:p>
            <a:r>
              <a:rPr lang="en-US" sz="2800" dirty="0" smtClean="0">
                <a:latin typeface="Times New Roman" pitchFamily="18" charset="0"/>
                <a:cs typeface="Times New Roman" pitchFamily="18" charset="0"/>
              </a:rPr>
              <a:t>All HTTP requests carrying the string “customers/**” should be forwarded to customers-microservice</a:t>
            </a:r>
          </a:p>
          <a:p>
            <a:r>
              <a:rPr lang="en-US" sz="2800" dirty="0" smtClean="0">
                <a:latin typeface="Times New Roman" pitchFamily="18" charset="0"/>
                <a:cs typeface="Times New Roman" pitchFamily="18" charset="0"/>
              </a:rPr>
              <a:t>All HTTP requests carrying the string “bonds/**” should be forwarded to </a:t>
            </a:r>
            <a:r>
              <a:rPr lang="en-US" sz="2800" dirty="0" err="1" smtClean="0">
                <a:latin typeface="Times New Roman" pitchFamily="18" charset="0"/>
                <a:cs typeface="Times New Roman" pitchFamily="18" charset="0"/>
              </a:rPr>
              <a:t>securitybonds</a:t>
            </a:r>
            <a:r>
              <a:rPr lang="en-US" sz="2800" dirty="0" smtClean="0">
                <a:latin typeface="Times New Roman" pitchFamily="18" charset="0"/>
                <a:cs typeface="Times New Roman" pitchFamily="18" charset="0"/>
              </a:rPr>
              <a:t>-microservice</a:t>
            </a:r>
          </a:p>
          <a:p>
            <a:r>
              <a:rPr lang="en-US" sz="2800" dirty="0" smtClean="0">
                <a:latin typeface="Times New Roman" pitchFamily="18" charset="0"/>
                <a:cs typeface="Times New Roman" pitchFamily="18" charset="0"/>
              </a:rPr>
              <a:t>In application.yml file, we need to add the routing logic apart from specifying the spring application name, port number, eureka registry service URL</a:t>
            </a:r>
          </a:p>
          <a:p>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8486838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latin typeface="Times New Roman" pitchFamily="18" charset="0"/>
                <a:cs typeface="Times New Roman" pitchFamily="18" charset="0"/>
              </a:rPr>
              <a:t>Web application for microservices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533400" y="1066800"/>
            <a:ext cx="8229600" cy="5105400"/>
          </a:xfrm>
        </p:spPr>
        <p:txBody>
          <a:bodyPr/>
          <a:lstStyle/>
          <a:p>
            <a:pPr lvl="0"/>
            <a:r>
              <a:rPr lang="en-US" dirty="0" smtClean="0">
                <a:latin typeface="Times New Roman" pitchFamily="18" charset="0"/>
                <a:cs typeface="Times New Roman" pitchFamily="18" charset="0"/>
              </a:rPr>
              <a:t>So far we have seen how to consume microservices in REST client such as postman</a:t>
            </a:r>
          </a:p>
          <a:p>
            <a:pPr lvl="0"/>
            <a:r>
              <a:rPr lang="en-US" dirty="0" smtClean="0">
                <a:latin typeface="Times New Roman" pitchFamily="18" charset="0"/>
                <a:cs typeface="Times New Roman" pitchFamily="18" charset="0"/>
              </a:rPr>
              <a:t>But, if we want to source data from microservices and show in my view (such as Customers.jsp), how to do?</a:t>
            </a:r>
          </a:p>
          <a:p>
            <a:pPr lvl="0"/>
            <a:r>
              <a:rPr lang="en-US" dirty="0" smtClean="0">
                <a:latin typeface="Times New Roman" pitchFamily="18" charset="0"/>
                <a:cs typeface="Times New Roman" pitchFamily="18" charset="0"/>
              </a:rPr>
              <a:t>We can convert one of the existing microservices projects into a web application</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920EB92-6F84-4A9E-9A59-D2D5AB212173}" type="slidenum">
              <a:rPr lang="en-IN" smtClean="0"/>
              <a:pPr/>
              <a:t>3</a:t>
            </a:fld>
            <a:endParaRPr lang="en-IN"/>
          </a:p>
        </p:txBody>
      </p:sp>
    </p:spTree>
    <p:extLst>
      <p:ext uri="{BB962C8B-B14F-4D97-AF65-F5344CB8AC3E}">
        <p14:creationId xmlns:p14="http://schemas.microsoft.com/office/powerpoint/2010/main" val="38691105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latin typeface="Times New Roman" pitchFamily="18" charset="0"/>
                <a:cs typeface="Times New Roman" pitchFamily="18" charset="0"/>
              </a:rPr>
              <a:t>zuul gateway </a:t>
            </a:r>
            <a:r>
              <a:rPr lang="en-US" dirty="0" smtClean="0">
                <a:latin typeface="Times New Roman" pitchFamily="18" charset="0"/>
                <a:cs typeface="Times New Roman" pitchFamily="18" charset="0"/>
              </a:rPr>
              <a:t>routing logic – application.yml</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920EB92-6F84-4A9E-9A59-D2D5AB212173}" type="slidenum">
              <a:rPr lang="en-IN" smtClean="0"/>
              <a:pPr/>
              <a:t>30</a:t>
            </a:fld>
            <a:endParaRPr lang="en-IN" dirty="0"/>
          </a:p>
        </p:txBody>
      </p:sp>
      <p:pic>
        <p:nvPicPr>
          <p:cNvPr id="1331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681" r="50000" b="32543"/>
          <a:stretch/>
        </p:blipFill>
        <p:spPr bwMode="auto">
          <a:xfrm>
            <a:off x="1066800" y="1676400"/>
            <a:ext cx="6505575" cy="4445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11256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latin typeface="Times New Roman" pitchFamily="18" charset="0"/>
                <a:cs typeface="Times New Roman" pitchFamily="18" charset="0"/>
              </a:rPr>
              <a:t>Demo: Zuul Gateway API</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59363"/>
          </a:xfrm>
        </p:spPr>
        <p:txBody>
          <a:bodyPr/>
          <a:lstStyle/>
          <a:p>
            <a:r>
              <a:rPr lang="en-US" dirty="0" smtClean="0">
                <a:latin typeface="Times New Roman" pitchFamily="18" charset="0"/>
                <a:cs typeface="Times New Roman" pitchFamily="18" charset="0"/>
              </a:rPr>
              <a:t>Now, write the class with main() method</a:t>
            </a:r>
          </a:p>
          <a:p>
            <a:r>
              <a:rPr lang="en-US" dirty="0" smtClean="0">
                <a:latin typeface="Times New Roman" pitchFamily="18" charset="0"/>
                <a:cs typeface="Times New Roman" pitchFamily="18" charset="0"/>
              </a:rPr>
              <a:t>We need to use the following annotations:</a:t>
            </a:r>
          </a:p>
          <a:p>
            <a:r>
              <a:rPr lang="en-US" dirty="0" smtClean="0">
                <a:latin typeface="Times New Roman" pitchFamily="18" charset="0"/>
                <a:cs typeface="Times New Roman" pitchFamily="18" charset="0"/>
              </a:rPr>
              <a:t>@SpringBootApplication</a:t>
            </a:r>
          </a:p>
          <a:p>
            <a:r>
              <a:rPr lang="en-US" dirty="0" smtClean="0">
                <a:latin typeface="Times New Roman" pitchFamily="18" charset="0"/>
                <a:cs typeface="Times New Roman" pitchFamily="18" charset="0"/>
              </a:rPr>
              <a:t>@EnableDiscoveryClient</a:t>
            </a:r>
          </a:p>
          <a:p>
            <a:r>
              <a:rPr lang="en-US" dirty="0" smtClean="0">
                <a:latin typeface="Times New Roman" pitchFamily="18" charset="0"/>
                <a:cs typeface="Times New Roman" pitchFamily="18" charset="0"/>
              </a:rPr>
              <a:t>@EnableZuulProxy</a:t>
            </a:r>
          </a:p>
          <a:p>
            <a:r>
              <a:rPr lang="en-US" dirty="0" smtClean="0">
                <a:latin typeface="Times New Roman" pitchFamily="18" charset="0"/>
                <a:cs typeface="Times New Roman" pitchFamily="18" charset="0"/>
              </a:rPr>
              <a:t>Call this class: </a:t>
            </a:r>
            <a:r>
              <a:rPr lang="en-US" dirty="0">
                <a:latin typeface="Times New Roman" pitchFamily="18" charset="0"/>
                <a:cs typeface="Times New Roman" pitchFamily="18" charset="0"/>
              </a:rPr>
              <a:t>GateWayAPIApplication</a:t>
            </a:r>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920EB92-6F84-4A9E-9A59-D2D5AB212173}" type="slidenum">
              <a:rPr lang="en-IN" smtClean="0"/>
              <a:pPr/>
              <a:t>31</a:t>
            </a:fld>
            <a:endParaRPr lang="en-IN" dirty="0"/>
          </a:p>
        </p:txBody>
      </p:sp>
    </p:spTree>
    <p:extLst>
      <p:ext uri="{BB962C8B-B14F-4D97-AF65-F5344CB8AC3E}">
        <p14:creationId xmlns:p14="http://schemas.microsoft.com/office/powerpoint/2010/main" val="39727701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latin typeface="Times New Roman" pitchFamily="18" charset="0"/>
                <a:cs typeface="Times New Roman" pitchFamily="18" charset="0"/>
              </a:rPr>
              <a:t>Demo: Zuul Gateway API</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59363"/>
          </a:xfrm>
        </p:spPr>
        <p:txBody>
          <a:bodyPr/>
          <a:lstStyle/>
          <a:p>
            <a:r>
              <a:rPr lang="en-US" sz="2800" dirty="0" smtClean="0">
                <a:latin typeface="Times New Roman" pitchFamily="18" charset="0"/>
                <a:cs typeface="Times New Roman" pitchFamily="18" charset="0"/>
              </a:rPr>
              <a:t>We don’t need controller class for this microservice</a:t>
            </a:r>
          </a:p>
          <a:p>
            <a:r>
              <a:rPr lang="en-US" sz="2800" dirty="0" smtClean="0">
                <a:latin typeface="Times New Roman" pitchFamily="18" charset="0"/>
                <a:cs typeface="Times New Roman" pitchFamily="18" charset="0"/>
              </a:rPr>
              <a:t>Now, right click the application class and run as spring boot app</a:t>
            </a:r>
          </a:p>
          <a:p>
            <a:r>
              <a:rPr lang="en-US" sz="2800" dirty="0" smtClean="0">
                <a:latin typeface="Times New Roman" pitchFamily="18" charset="0"/>
                <a:cs typeface="Times New Roman" pitchFamily="18" charset="0"/>
              </a:rPr>
              <a:t>In Eureka dashboard, you can see that this microservice is also registered</a:t>
            </a:r>
          </a:p>
          <a:p>
            <a:r>
              <a:rPr lang="en-US" sz="2800" dirty="0" smtClean="0">
                <a:latin typeface="Times New Roman" pitchFamily="18" charset="0"/>
                <a:cs typeface="Times New Roman" pitchFamily="18" charset="0"/>
              </a:rPr>
              <a:t>Now, click on API gateway microservice</a:t>
            </a:r>
          </a:p>
          <a:p>
            <a:r>
              <a:rPr lang="en-US" sz="2800" dirty="0" smtClean="0">
                <a:latin typeface="Times New Roman" pitchFamily="18" charset="0"/>
                <a:cs typeface="Times New Roman" pitchFamily="18" charset="0"/>
              </a:rPr>
              <a:t>Type the URI: </a:t>
            </a:r>
            <a:r>
              <a:rPr lang="en-US" sz="2800" dirty="0" err="1" smtClean="0">
                <a:latin typeface="Times New Roman" pitchFamily="18" charset="0"/>
                <a:cs typeface="Times New Roman" pitchFamily="18" charset="0"/>
              </a:rPr>
              <a:t>hp</a:t>
            </a:r>
            <a:r>
              <a:rPr lang="en-US" sz="2800"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1237/customers</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You can see the customer details</a:t>
            </a:r>
          </a:p>
          <a:p>
            <a:r>
              <a:rPr lang="en-US" sz="2800" dirty="0" smtClean="0">
                <a:latin typeface="Times New Roman" pitchFamily="18" charset="0"/>
                <a:cs typeface="Times New Roman" pitchFamily="18" charset="0"/>
              </a:rPr>
              <a:t>Type the URI: </a:t>
            </a:r>
            <a:r>
              <a:rPr lang="en-US" sz="2800" dirty="0" err="1" smtClean="0">
                <a:latin typeface="Times New Roman" pitchFamily="18" charset="0"/>
                <a:cs typeface="Times New Roman" pitchFamily="18" charset="0"/>
              </a:rPr>
              <a:t>hp</a:t>
            </a:r>
            <a:r>
              <a:rPr lang="en-US" sz="2800"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1237/stocks</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You can see the stocks details</a:t>
            </a:r>
          </a:p>
        </p:txBody>
      </p:sp>
      <p:sp>
        <p:nvSpPr>
          <p:cNvPr id="4" name="Slide Number Placeholder 3"/>
          <p:cNvSpPr>
            <a:spLocks noGrp="1"/>
          </p:cNvSpPr>
          <p:nvPr>
            <p:ph type="sldNum" sz="quarter" idx="12"/>
          </p:nvPr>
        </p:nvSpPr>
        <p:spPr/>
        <p:txBody>
          <a:bodyPr/>
          <a:lstStyle/>
          <a:p>
            <a:fld id="{F920EB92-6F84-4A9E-9A59-D2D5AB212173}" type="slidenum">
              <a:rPr lang="en-IN" smtClean="0"/>
              <a:pPr/>
              <a:t>32</a:t>
            </a:fld>
            <a:endParaRPr lang="en-IN" dirty="0"/>
          </a:p>
        </p:txBody>
      </p:sp>
    </p:spTree>
    <p:extLst>
      <p:ext uri="{BB962C8B-B14F-4D97-AF65-F5344CB8AC3E}">
        <p14:creationId xmlns:p14="http://schemas.microsoft.com/office/powerpoint/2010/main" val="14111909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latin typeface="Times New Roman" pitchFamily="18" charset="0"/>
                <a:cs typeface="Times New Roman" pitchFamily="18" charset="0"/>
              </a:rPr>
              <a:t>Demo: Zuul Gateway API</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59363"/>
          </a:xfrm>
        </p:spPr>
        <p:txBody>
          <a:bodyPr/>
          <a:lstStyle/>
          <a:p>
            <a:r>
              <a:rPr lang="en-US" sz="2800" dirty="0" smtClean="0">
                <a:latin typeface="Times New Roman" pitchFamily="18" charset="0"/>
                <a:cs typeface="Times New Roman" pitchFamily="18" charset="0"/>
              </a:rPr>
              <a:t>What has happened is:</a:t>
            </a:r>
          </a:p>
          <a:p>
            <a:r>
              <a:rPr lang="en-US" sz="2800" dirty="0" smtClean="0">
                <a:latin typeface="Times New Roman" pitchFamily="18" charset="0"/>
                <a:cs typeface="Times New Roman" pitchFamily="18" charset="0"/>
              </a:rPr>
              <a:t>The zuul gateway receives all the requests</a:t>
            </a:r>
          </a:p>
          <a:p>
            <a:r>
              <a:rPr lang="en-US" sz="2800" dirty="0" smtClean="0">
                <a:latin typeface="Times New Roman" pitchFamily="18" charset="0"/>
                <a:cs typeface="Times New Roman" pitchFamily="18" charset="0"/>
              </a:rPr>
              <a:t>It checks for the string “customers”</a:t>
            </a:r>
          </a:p>
          <a:p>
            <a:r>
              <a:rPr lang="en-US" sz="2800" dirty="0" smtClean="0">
                <a:latin typeface="Times New Roman" pitchFamily="18" charset="0"/>
                <a:cs typeface="Times New Roman" pitchFamily="18" charset="0"/>
              </a:rPr>
              <a:t>If it is found, it routes to customers-microservice</a:t>
            </a:r>
          </a:p>
          <a:p>
            <a:r>
              <a:rPr lang="en-US" sz="2800" dirty="0" smtClean="0">
                <a:latin typeface="Times New Roman" pitchFamily="18" charset="0"/>
                <a:cs typeface="Times New Roman" pitchFamily="18" charset="0"/>
              </a:rPr>
              <a:t>In application.yml file, we have given:</a:t>
            </a:r>
          </a:p>
          <a:p>
            <a:pPr marL="0" indent="0">
              <a:buNone/>
            </a:pPr>
            <a:r>
              <a:rPr lang="en-US" sz="2800" dirty="0">
                <a:latin typeface="Times New Roman" pitchFamily="18" charset="0"/>
                <a:cs typeface="Times New Roman" pitchFamily="18" charset="0"/>
              </a:rPr>
              <a:t> stocks:</a:t>
            </a:r>
          </a:p>
          <a:p>
            <a:pPr marL="0" indent="0">
              <a:buNone/>
            </a:pPr>
            <a:r>
              <a:rPr lang="en-US" sz="2800" dirty="0">
                <a:latin typeface="Times New Roman" pitchFamily="18" charset="0"/>
                <a:cs typeface="Times New Roman" pitchFamily="18" charset="0"/>
              </a:rPr>
              <a:t>      path: /stocks/**</a:t>
            </a:r>
          </a:p>
          <a:p>
            <a:pPr marL="0" indent="0">
              <a:buNone/>
            </a:pPr>
            <a:r>
              <a:rPr lang="en-US" sz="2800" dirty="0">
                <a:latin typeface="Times New Roman" pitchFamily="18" charset="0"/>
                <a:cs typeface="Times New Roman" pitchFamily="18" charset="0"/>
              </a:rPr>
              <a:t>      service-id: </a:t>
            </a:r>
            <a:r>
              <a:rPr lang="en-US" sz="2800" dirty="0" smtClean="0">
                <a:latin typeface="Times New Roman" pitchFamily="18" charset="0"/>
                <a:cs typeface="Times New Roman" pitchFamily="18" charset="0"/>
              </a:rPr>
              <a:t>stock-microservice</a:t>
            </a:r>
          </a:p>
          <a:p>
            <a:r>
              <a:rPr lang="en-US" sz="2800" dirty="0" smtClean="0">
                <a:latin typeface="Times New Roman" pitchFamily="18" charset="0"/>
                <a:cs typeface="Times New Roman" pitchFamily="18" charset="0"/>
              </a:rPr>
              <a:t>This means any URI has “stocks” and all sub-URIs will be forwarded to stock-microservice</a:t>
            </a:r>
          </a:p>
        </p:txBody>
      </p:sp>
      <p:sp>
        <p:nvSpPr>
          <p:cNvPr id="4" name="Slide Number Placeholder 3"/>
          <p:cNvSpPr>
            <a:spLocks noGrp="1"/>
          </p:cNvSpPr>
          <p:nvPr>
            <p:ph type="sldNum" sz="quarter" idx="12"/>
          </p:nvPr>
        </p:nvSpPr>
        <p:spPr/>
        <p:txBody>
          <a:bodyPr/>
          <a:lstStyle/>
          <a:p>
            <a:fld id="{F920EB92-6F84-4A9E-9A59-D2D5AB212173}" type="slidenum">
              <a:rPr lang="en-IN" smtClean="0"/>
              <a:pPr/>
              <a:t>33</a:t>
            </a:fld>
            <a:endParaRPr lang="en-IN" dirty="0"/>
          </a:p>
        </p:txBody>
      </p:sp>
    </p:spTree>
    <p:extLst>
      <p:ext uri="{BB962C8B-B14F-4D97-AF65-F5344CB8AC3E}">
        <p14:creationId xmlns:p14="http://schemas.microsoft.com/office/powerpoint/2010/main" val="42183262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latin typeface="Times New Roman" pitchFamily="18" charset="0"/>
                <a:cs typeface="Times New Roman" pitchFamily="18" charset="0"/>
              </a:rPr>
              <a:t>Demo: Zuul Gateway API</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59363"/>
          </a:xfrm>
        </p:spPr>
        <p:txBody>
          <a:bodyPr/>
          <a:lstStyle/>
          <a:p>
            <a:r>
              <a:rPr lang="en-US" sz="2800" dirty="0" smtClean="0">
                <a:latin typeface="Times New Roman" pitchFamily="18" charset="0"/>
                <a:cs typeface="Times New Roman" pitchFamily="18" charset="0"/>
              </a:rPr>
              <a:t>So, what is the advantage?</a:t>
            </a:r>
          </a:p>
          <a:p>
            <a:r>
              <a:rPr lang="en-US" sz="2800" dirty="0" smtClean="0">
                <a:latin typeface="Times New Roman" pitchFamily="18" charset="0"/>
                <a:cs typeface="Times New Roman" pitchFamily="18" charset="0"/>
              </a:rPr>
              <a:t>Now, the UI developer need not to worry about the different microservices names and the port numbers</a:t>
            </a:r>
          </a:p>
          <a:p>
            <a:r>
              <a:rPr lang="en-US" sz="2800" dirty="0" smtClean="0">
                <a:latin typeface="Times New Roman" pitchFamily="18" charset="0"/>
                <a:cs typeface="Times New Roman" pitchFamily="18" charset="0"/>
              </a:rPr>
              <a:t>Without Zuul gateway API, the UI code would look like this:</a:t>
            </a:r>
          </a:p>
          <a:p>
            <a:r>
              <a:rPr lang="en-US" sz="2400" dirty="0">
                <a:latin typeface="Times New Roman" pitchFamily="18" charset="0"/>
                <a:cs typeface="Times New Roman" pitchFamily="18" charset="0"/>
              </a:rPr>
              <a:t>&lt;a </a:t>
            </a:r>
            <a:r>
              <a:rPr lang="en-US" sz="2400" u="sng" dirty="0">
                <a:latin typeface="Times New Roman" pitchFamily="18" charset="0"/>
                <a:cs typeface="Times New Roman" pitchFamily="18" charset="0"/>
              </a:rPr>
              <a:t>href="http://hp:1235/customers"&gt;List all customers&lt;/a&gt;&lt;</a:t>
            </a:r>
            <a:r>
              <a:rPr lang="en-US" sz="2400" u="sng" dirty="0" err="1">
                <a:latin typeface="Times New Roman" pitchFamily="18" charset="0"/>
                <a:cs typeface="Times New Roman" pitchFamily="18" charset="0"/>
              </a:rPr>
              <a:t>br</a:t>
            </a:r>
            <a:r>
              <a:rPr lang="en-US" sz="2400" u="sng" dirty="0">
                <a:latin typeface="Times New Roman" pitchFamily="18" charset="0"/>
                <a:cs typeface="Times New Roman" pitchFamily="18" charset="0"/>
              </a:rPr>
              <a:t>&gt;</a:t>
            </a:r>
          </a:p>
          <a:p>
            <a:r>
              <a:rPr lang="en-US" sz="2400" dirty="0">
                <a:latin typeface="Times New Roman" pitchFamily="18" charset="0"/>
                <a:cs typeface="Times New Roman" pitchFamily="18" charset="0"/>
              </a:rPr>
              <a:t>&lt;a </a:t>
            </a:r>
            <a:r>
              <a:rPr lang="en-US" sz="2400" u="sng" dirty="0">
                <a:latin typeface="Times New Roman" pitchFamily="18" charset="0"/>
                <a:cs typeface="Times New Roman" pitchFamily="18" charset="0"/>
              </a:rPr>
              <a:t>href="http://hp:1235/customers/1"&gt;List a single customer&lt;/a&gt;&lt;</a:t>
            </a:r>
            <a:r>
              <a:rPr lang="en-US" sz="2400" u="sng" dirty="0" err="1">
                <a:latin typeface="Times New Roman" pitchFamily="18" charset="0"/>
                <a:cs typeface="Times New Roman" pitchFamily="18" charset="0"/>
              </a:rPr>
              <a:t>br</a:t>
            </a:r>
            <a:r>
              <a:rPr lang="en-US" sz="2400" u="sng" dirty="0">
                <a:latin typeface="Times New Roman" pitchFamily="18" charset="0"/>
                <a:cs typeface="Times New Roman" pitchFamily="18" charset="0"/>
              </a:rPr>
              <a:t>&gt;</a:t>
            </a:r>
          </a:p>
          <a:p>
            <a:r>
              <a:rPr lang="en-US" sz="2400" dirty="0">
                <a:latin typeface="Times New Roman" pitchFamily="18" charset="0"/>
                <a:cs typeface="Times New Roman" pitchFamily="18" charset="0"/>
              </a:rPr>
              <a:t>&lt;a </a:t>
            </a:r>
            <a:r>
              <a:rPr lang="en-US" sz="2400" u="sng" dirty="0">
                <a:latin typeface="Times New Roman" pitchFamily="18" charset="0"/>
                <a:cs typeface="Times New Roman" pitchFamily="18" charset="0"/>
              </a:rPr>
              <a:t>href="http://hp:1237/stocks"&gt;List all stocks&lt;/a&gt;&lt;</a:t>
            </a:r>
            <a:r>
              <a:rPr lang="en-US" sz="2400" u="sng" dirty="0" err="1">
                <a:latin typeface="Times New Roman" pitchFamily="18" charset="0"/>
                <a:cs typeface="Times New Roman" pitchFamily="18" charset="0"/>
              </a:rPr>
              <a:t>br</a:t>
            </a:r>
            <a:r>
              <a:rPr lang="en-US" sz="2400" u="sng" dirty="0">
                <a:latin typeface="Times New Roman" pitchFamily="18" charset="0"/>
                <a:cs typeface="Times New Roman" pitchFamily="18" charset="0"/>
              </a:rPr>
              <a:t>&gt;</a:t>
            </a:r>
          </a:p>
          <a:p>
            <a:r>
              <a:rPr lang="en-US" sz="2400" dirty="0">
                <a:latin typeface="Times New Roman" pitchFamily="18" charset="0"/>
                <a:cs typeface="Times New Roman" pitchFamily="18" charset="0"/>
              </a:rPr>
              <a:t>&lt;a </a:t>
            </a:r>
            <a:r>
              <a:rPr lang="en-US" sz="2400" u="sng" dirty="0">
                <a:latin typeface="Times New Roman" pitchFamily="18" charset="0"/>
                <a:cs typeface="Times New Roman" pitchFamily="18" charset="0"/>
              </a:rPr>
              <a:t>href="http://hp:1237/stocks/2"&gt;List a single stock&lt;/a&gt;&lt;</a:t>
            </a:r>
            <a:r>
              <a:rPr lang="en-US" sz="2400" u="sng" dirty="0" err="1">
                <a:latin typeface="Times New Roman" pitchFamily="18" charset="0"/>
                <a:cs typeface="Times New Roman" pitchFamily="18" charset="0"/>
              </a:rPr>
              <a:t>br</a:t>
            </a:r>
            <a:r>
              <a:rPr lang="en-US" sz="2400" u="sng" dirty="0">
                <a:latin typeface="Times New Roman" pitchFamily="18" charset="0"/>
                <a:cs typeface="Times New Roman" pitchFamily="18" charset="0"/>
              </a:rPr>
              <a:t>&gt;</a:t>
            </a:r>
            <a:endParaRPr lang="en-US" sz="24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920EB92-6F84-4A9E-9A59-D2D5AB212173}" type="slidenum">
              <a:rPr lang="en-IN" smtClean="0"/>
              <a:pPr/>
              <a:t>34</a:t>
            </a:fld>
            <a:endParaRPr lang="en-IN" dirty="0"/>
          </a:p>
        </p:txBody>
      </p:sp>
    </p:spTree>
    <p:extLst>
      <p:ext uri="{BB962C8B-B14F-4D97-AF65-F5344CB8AC3E}">
        <p14:creationId xmlns:p14="http://schemas.microsoft.com/office/powerpoint/2010/main" val="9641150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latin typeface="Times New Roman" pitchFamily="18" charset="0"/>
                <a:cs typeface="Times New Roman" pitchFamily="18" charset="0"/>
              </a:rPr>
              <a:t>Demo: Zuul Gateway API</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59363"/>
          </a:xfrm>
        </p:spPr>
        <p:txBody>
          <a:bodyPr/>
          <a:lstStyle/>
          <a:p>
            <a:r>
              <a:rPr lang="en-US" dirty="0" smtClean="0">
                <a:latin typeface="Times New Roman" pitchFamily="18" charset="0"/>
                <a:cs typeface="Times New Roman" pitchFamily="18" charset="0"/>
              </a:rPr>
              <a:t>With Zuul gateway API, the UI code would look like this:</a:t>
            </a:r>
          </a:p>
          <a:p>
            <a:r>
              <a:rPr lang="en-US" sz="2800" dirty="0">
                <a:latin typeface="Times New Roman" pitchFamily="18" charset="0"/>
                <a:cs typeface="Times New Roman" pitchFamily="18" charset="0"/>
              </a:rPr>
              <a:t>&lt;a href="http://</a:t>
            </a:r>
            <a:r>
              <a:rPr lang="en-US" sz="2800" dirty="0" smtClean="0">
                <a:latin typeface="Times New Roman" pitchFamily="18" charset="0"/>
                <a:cs typeface="Times New Roman" pitchFamily="18" charset="0"/>
              </a:rPr>
              <a:t>hp:1237/customers</a:t>
            </a:r>
            <a:r>
              <a:rPr lang="en-US" sz="2800" dirty="0">
                <a:latin typeface="Times New Roman" pitchFamily="18" charset="0"/>
                <a:cs typeface="Times New Roman" pitchFamily="18" charset="0"/>
              </a:rPr>
              <a:t>"&gt;List all customers&lt;/a&gt;&lt;</a:t>
            </a:r>
            <a:r>
              <a:rPr lang="en-US" sz="2800" dirty="0" err="1">
                <a:latin typeface="Times New Roman" pitchFamily="18" charset="0"/>
                <a:cs typeface="Times New Roman" pitchFamily="18" charset="0"/>
              </a:rPr>
              <a:t>br</a:t>
            </a:r>
            <a:r>
              <a:rPr lang="en-US" sz="2800" dirty="0">
                <a:latin typeface="Times New Roman" pitchFamily="18" charset="0"/>
                <a:cs typeface="Times New Roman" pitchFamily="18" charset="0"/>
              </a:rPr>
              <a:t>&gt;</a:t>
            </a:r>
          </a:p>
          <a:p>
            <a:r>
              <a:rPr lang="en-US" sz="2800" dirty="0">
                <a:latin typeface="Times New Roman" pitchFamily="18" charset="0"/>
                <a:cs typeface="Times New Roman" pitchFamily="18" charset="0"/>
              </a:rPr>
              <a:t>&lt;a href="http://</a:t>
            </a:r>
            <a:r>
              <a:rPr lang="en-US" sz="2800" dirty="0" smtClean="0">
                <a:latin typeface="Times New Roman" pitchFamily="18" charset="0"/>
                <a:cs typeface="Times New Roman" pitchFamily="18" charset="0"/>
              </a:rPr>
              <a:t>hp:1237/customers/1</a:t>
            </a:r>
            <a:r>
              <a:rPr lang="en-US" sz="2800" dirty="0">
                <a:latin typeface="Times New Roman" pitchFamily="18" charset="0"/>
                <a:cs typeface="Times New Roman" pitchFamily="18" charset="0"/>
              </a:rPr>
              <a:t>"&gt;List a single customer&lt;/a&gt;&lt;</a:t>
            </a:r>
            <a:r>
              <a:rPr lang="en-US" sz="2800" dirty="0" err="1">
                <a:latin typeface="Times New Roman" pitchFamily="18" charset="0"/>
                <a:cs typeface="Times New Roman" pitchFamily="18" charset="0"/>
              </a:rPr>
              <a:t>br</a:t>
            </a:r>
            <a:r>
              <a:rPr lang="en-US" sz="2800" dirty="0">
                <a:latin typeface="Times New Roman" pitchFamily="18" charset="0"/>
                <a:cs typeface="Times New Roman" pitchFamily="18" charset="0"/>
              </a:rPr>
              <a:t>&gt;</a:t>
            </a:r>
          </a:p>
          <a:p>
            <a:r>
              <a:rPr lang="en-US" sz="2800" dirty="0">
                <a:latin typeface="Times New Roman" pitchFamily="18" charset="0"/>
                <a:cs typeface="Times New Roman" pitchFamily="18" charset="0"/>
              </a:rPr>
              <a:t>&lt;a href="http://</a:t>
            </a:r>
            <a:r>
              <a:rPr lang="en-US" sz="2800" dirty="0" smtClean="0">
                <a:latin typeface="Times New Roman" pitchFamily="18" charset="0"/>
                <a:cs typeface="Times New Roman" pitchFamily="18" charset="0"/>
              </a:rPr>
              <a:t>hp:1237/stocks</a:t>
            </a:r>
            <a:r>
              <a:rPr lang="en-US" sz="2800" dirty="0">
                <a:latin typeface="Times New Roman" pitchFamily="18" charset="0"/>
                <a:cs typeface="Times New Roman" pitchFamily="18" charset="0"/>
              </a:rPr>
              <a:t>"&gt;List all stocks&lt;/a&gt;&lt;</a:t>
            </a:r>
            <a:r>
              <a:rPr lang="en-US" sz="2800" dirty="0" err="1">
                <a:latin typeface="Times New Roman" pitchFamily="18" charset="0"/>
                <a:cs typeface="Times New Roman" pitchFamily="18" charset="0"/>
              </a:rPr>
              <a:t>br</a:t>
            </a:r>
            <a:r>
              <a:rPr lang="en-US" sz="2800" dirty="0">
                <a:latin typeface="Times New Roman" pitchFamily="18" charset="0"/>
                <a:cs typeface="Times New Roman" pitchFamily="18" charset="0"/>
              </a:rPr>
              <a:t>&gt;</a:t>
            </a:r>
          </a:p>
          <a:p>
            <a:r>
              <a:rPr lang="en-US" sz="2800" dirty="0">
                <a:latin typeface="Times New Roman" pitchFamily="18" charset="0"/>
                <a:cs typeface="Times New Roman" pitchFamily="18" charset="0"/>
              </a:rPr>
              <a:t>&lt;a href="http://</a:t>
            </a:r>
            <a:r>
              <a:rPr lang="en-US" sz="2800" dirty="0" smtClean="0">
                <a:latin typeface="Times New Roman" pitchFamily="18" charset="0"/>
                <a:cs typeface="Times New Roman" pitchFamily="18" charset="0"/>
              </a:rPr>
              <a:t>hp:1237/stocks/2</a:t>
            </a:r>
            <a:r>
              <a:rPr lang="en-US" sz="2800" dirty="0">
                <a:latin typeface="Times New Roman" pitchFamily="18" charset="0"/>
                <a:cs typeface="Times New Roman" pitchFamily="18" charset="0"/>
              </a:rPr>
              <a:t>"&gt;List a single stock&lt;/a&gt;&lt;</a:t>
            </a:r>
            <a:r>
              <a:rPr lang="en-US" sz="2800" dirty="0" err="1">
                <a:latin typeface="Times New Roman" pitchFamily="18" charset="0"/>
                <a:cs typeface="Times New Roman" pitchFamily="18" charset="0"/>
              </a:rPr>
              <a:t>br</a:t>
            </a:r>
            <a:r>
              <a:rPr lang="en-US" sz="2800" dirty="0">
                <a:latin typeface="Times New Roman" pitchFamily="18" charset="0"/>
                <a:cs typeface="Times New Roman" pitchFamily="18" charset="0"/>
              </a:rPr>
              <a:t>&gt;</a:t>
            </a:r>
          </a:p>
        </p:txBody>
      </p:sp>
      <p:sp>
        <p:nvSpPr>
          <p:cNvPr id="4" name="Slide Number Placeholder 3"/>
          <p:cNvSpPr>
            <a:spLocks noGrp="1"/>
          </p:cNvSpPr>
          <p:nvPr>
            <p:ph type="sldNum" sz="quarter" idx="12"/>
          </p:nvPr>
        </p:nvSpPr>
        <p:spPr/>
        <p:txBody>
          <a:bodyPr/>
          <a:lstStyle/>
          <a:p>
            <a:fld id="{F920EB92-6F84-4A9E-9A59-D2D5AB212173}" type="slidenum">
              <a:rPr lang="en-IN" smtClean="0"/>
              <a:pPr/>
              <a:t>35</a:t>
            </a:fld>
            <a:endParaRPr lang="en-IN" dirty="0"/>
          </a:p>
        </p:txBody>
      </p:sp>
    </p:spTree>
    <p:extLst>
      <p:ext uri="{BB962C8B-B14F-4D97-AF65-F5344CB8AC3E}">
        <p14:creationId xmlns:p14="http://schemas.microsoft.com/office/powerpoint/2010/main" val="24666453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752600"/>
            <a:ext cx="8229600" cy="1905000"/>
          </a:xfrm>
        </p:spPr>
        <p:txBody>
          <a:bodyPr/>
          <a:lstStyle/>
          <a:p>
            <a:r>
              <a:rPr lang="en-US" dirty="0" smtClean="0">
                <a:latin typeface="Times New Roman" pitchFamily="18" charset="0"/>
                <a:cs typeface="Times New Roman" pitchFamily="18" charset="0"/>
              </a:rPr>
              <a:t>Tell them about ngrok and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excite a bit </a:t>
            </a:r>
            <a:r>
              <a:rPr lang="en-US" dirty="0" smtClean="0">
                <a:latin typeface="Times New Roman" pitchFamily="18" charset="0"/>
                <a:cs typeface="Times New Roman" pitchFamily="18" charset="0"/>
                <a:sym typeface="Wingdings" pitchFamily="2" charset="2"/>
              </a:rPr>
              <a:t></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920EB92-6F84-4A9E-9A59-D2D5AB212173}" type="slidenum">
              <a:rPr lang="en-IN" smtClean="0"/>
              <a:pPr/>
              <a:t>36</a:t>
            </a:fld>
            <a:endParaRPr lang="en-IN" dirty="0"/>
          </a:p>
        </p:txBody>
      </p:sp>
    </p:spTree>
    <p:extLst>
      <p:ext uri="{BB962C8B-B14F-4D97-AF65-F5344CB8AC3E}">
        <p14:creationId xmlns:p14="http://schemas.microsoft.com/office/powerpoint/2010/main" val="28734051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920EB92-6F84-4A9E-9A59-D2D5AB212173}" type="slidenum">
              <a:rPr lang="en-IN" smtClean="0"/>
              <a:pPr/>
              <a:t>37</a:t>
            </a:fld>
            <a:endParaRPr lang="en-IN" dirty="0"/>
          </a:p>
        </p:txBody>
      </p:sp>
      <p:sp>
        <p:nvSpPr>
          <p:cNvPr id="5" name="Content Placeholder 2"/>
          <p:cNvSpPr>
            <a:spLocks noGrp="1"/>
          </p:cNvSpPr>
          <p:nvPr>
            <p:ph idx="1"/>
          </p:nvPr>
        </p:nvSpPr>
        <p:spPr>
          <a:xfrm>
            <a:off x="381000" y="1447800"/>
            <a:ext cx="8229600" cy="4191000"/>
          </a:xfrm>
        </p:spPr>
        <p:txBody>
          <a:bodyPr/>
          <a:lstStyle/>
          <a:p>
            <a:r>
              <a:rPr lang="en-US" sz="2800" dirty="0">
                <a:latin typeface="Times New Roman" pitchFamily="18" charset="0"/>
                <a:cs typeface="Times New Roman" pitchFamily="18" charset="0"/>
              </a:rPr>
              <a:t>Spring Boot provides actuator to monitor and manage our application</a:t>
            </a:r>
            <a:r>
              <a:rPr lang="en-US" sz="2800" dirty="0" smtClean="0">
                <a:latin typeface="Times New Roman" pitchFamily="18" charset="0"/>
                <a:cs typeface="Times New Roman" pitchFamily="18" charset="0"/>
              </a:rPr>
              <a:t>.</a:t>
            </a:r>
          </a:p>
          <a:p>
            <a:r>
              <a:rPr lang="en-US" sz="2800" dirty="0">
                <a:latin typeface="Times New Roman" pitchFamily="18" charset="0"/>
                <a:cs typeface="Times New Roman" pitchFamily="18" charset="0"/>
              </a:rPr>
              <a:t>Actuator is a tool which has HTTP endpoints</a:t>
            </a:r>
            <a:r>
              <a:rPr lang="en-US" sz="2800" dirty="0" smtClean="0">
                <a:latin typeface="Times New Roman" pitchFamily="18" charset="0"/>
                <a:cs typeface="Times New Roman" pitchFamily="18" charset="0"/>
              </a:rPr>
              <a:t>.</a:t>
            </a:r>
          </a:p>
          <a:p>
            <a:pPr lvl="1"/>
            <a:r>
              <a:rPr lang="en-US" sz="2400" dirty="0" smtClean="0">
                <a:latin typeface="Times New Roman" pitchFamily="18" charset="0"/>
                <a:cs typeface="Times New Roman" pitchFamily="18" charset="0"/>
              </a:rPr>
              <a:t>/health</a:t>
            </a:r>
          </a:p>
          <a:p>
            <a:pPr lvl="1"/>
            <a:r>
              <a:rPr lang="en-US" sz="2400" dirty="0" smtClean="0">
                <a:latin typeface="Times New Roman" pitchFamily="18" charset="0"/>
                <a:cs typeface="Times New Roman" pitchFamily="18" charset="0"/>
              </a:rPr>
              <a:t>/metrics</a:t>
            </a:r>
          </a:p>
          <a:p>
            <a:pPr lvl="1"/>
            <a:r>
              <a:rPr lang="en-US" sz="2400" dirty="0" smtClean="0">
                <a:latin typeface="Times New Roman" pitchFamily="18" charset="0"/>
                <a:cs typeface="Times New Roman" pitchFamily="18" charset="0"/>
              </a:rPr>
              <a:t>/info</a:t>
            </a:r>
          </a:p>
          <a:p>
            <a:pPr lvl="1"/>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env</a:t>
            </a:r>
            <a:endParaRPr lang="en-US" sz="2400" dirty="0" smtClean="0">
              <a:latin typeface="Times New Roman" pitchFamily="18" charset="0"/>
              <a:cs typeface="Times New Roman" pitchFamily="18" charset="0"/>
            </a:endParaRPr>
          </a:p>
          <a:p>
            <a:r>
              <a:rPr lang="en-US" sz="2800" dirty="0">
                <a:latin typeface="Times New Roman" pitchFamily="18" charset="0"/>
                <a:cs typeface="Times New Roman" pitchFamily="18" charset="0"/>
              </a:rPr>
              <a:t>when application is pushed to production, you can choose to manage and monitor your application using HTTP endpoints.</a:t>
            </a:r>
          </a:p>
        </p:txBody>
      </p:sp>
      <p:sp>
        <p:nvSpPr>
          <p:cNvPr id="7" name="Title 1"/>
          <p:cNvSpPr>
            <a:spLocks noGrp="1"/>
          </p:cNvSpPr>
          <p:nvPr>
            <p:ph type="title"/>
          </p:nvPr>
        </p:nvSpPr>
        <p:spPr>
          <a:xfrm>
            <a:off x="228600" y="0"/>
            <a:ext cx="8229600" cy="1143000"/>
          </a:xfrm>
        </p:spPr>
        <p:txBody>
          <a:bodyPr/>
          <a:lstStyle/>
          <a:p>
            <a:r>
              <a:rPr lang="en-US" sz="4000" dirty="0" smtClean="0">
                <a:latin typeface="Verdana" pitchFamily="34" charset="0"/>
                <a:ea typeface="Verdana" pitchFamily="34" charset="0"/>
                <a:cs typeface="Verdana" pitchFamily="34" charset="0"/>
              </a:rPr>
              <a:t>Monitoring and Managing with</a:t>
            </a:r>
            <a:br>
              <a:rPr lang="en-US" sz="4000" dirty="0" smtClean="0">
                <a:latin typeface="Verdana" pitchFamily="34" charset="0"/>
                <a:ea typeface="Verdana" pitchFamily="34" charset="0"/>
                <a:cs typeface="Verdana" pitchFamily="34" charset="0"/>
              </a:rPr>
            </a:br>
            <a:r>
              <a:rPr lang="en-US" sz="4000" dirty="0" smtClean="0">
                <a:latin typeface="Verdana" pitchFamily="34" charset="0"/>
                <a:ea typeface="Verdana" pitchFamily="34" charset="0"/>
                <a:cs typeface="Verdana" pitchFamily="34" charset="0"/>
              </a:rPr>
              <a:t>actuator</a:t>
            </a:r>
            <a:endParaRPr lang="en-US"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9967020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920EB92-6F84-4A9E-9A59-D2D5AB212173}" type="slidenum">
              <a:rPr lang="en-IN" smtClean="0"/>
              <a:pPr/>
              <a:t>38</a:t>
            </a:fld>
            <a:endParaRPr lang="en-IN" dirty="0"/>
          </a:p>
        </p:txBody>
      </p:sp>
      <p:sp>
        <p:nvSpPr>
          <p:cNvPr id="5" name="Content Placeholder 2"/>
          <p:cNvSpPr>
            <a:spLocks noGrp="1"/>
          </p:cNvSpPr>
          <p:nvPr>
            <p:ph idx="1"/>
          </p:nvPr>
        </p:nvSpPr>
        <p:spPr>
          <a:xfrm>
            <a:off x="381000" y="1447800"/>
            <a:ext cx="8229600" cy="4191000"/>
          </a:xfrm>
        </p:spPr>
        <p:txBody>
          <a:bodyPr/>
          <a:lstStyle/>
          <a:p>
            <a:r>
              <a:rPr lang="en-US" sz="2400" dirty="0" smtClean="0">
                <a:latin typeface="Times New Roman" pitchFamily="18" charset="0"/>
                <a:cs typeface="Times New Roman" pitchFamily="18" charset="0"/>
              </a:rPr>
              <a:t>We need to enable the actuator</a:t>
            </a:r>
          </a:p>
          <a:p>
            <a:r>
              <a:rPr lang="en-US" sz="2400" dirty="0" smtClean="0">
                <a:latin typeface="Times New Roman" pitchFamily="18" charset="0"/>
                <a:cs typeface="Times New Roman" pitchFamily="18" charset="0"/>
              </a:rPr>
              <a:t>So, add the following line in pom.xml</a:t>
            </a:r>
          </a:p>
          <a:p>
            <a:pPr marL="0" indent="0">
              <a:buNone/>
            </a:pPr>
            <a:r>
              <a:rPr lang="en-US" sz="2400" b="1" dirty="0">
                <a:latin typeface="Times New Roman" pitchFamily="18" charset="0"/>
                <a:cs typeface="Times New Roman" pitchFamily="18" charset="0"/>
              </a:rPr>
              <a:t>&lt;dependencies&gt;</a:t>
            </a:r>
            <a:r>
              <a:rPr lang="en-US" sz="2400" dirty="0">
                <a:latin typeface="Times New Roman" pitchFamily="18" charset="0"/>
                <a:cs typeface="Times New Roman" pitchFamily="18" charset="0"/>
              </a:rPr>
              <a:t>  </a:t>
            </a:r>
          </a:p>
          <a:p>
            <a:pPr marL="0" indent="0">
              <a:buNone/>
            </a:pP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&lt;dependency&gt;</a:t>
            </a:r>
            <a:r>
              <a:rPr lang="en-US" sz="2400" dirty="0">
                <a:latin typeface="Times New Roman" pitchFamily="18" charset="0"/>
                <a:cs typeface="Times New Roman" pitchFamily="18" charset="0"/>
              </a:rPr>
              <a:t>  </a:t>
            </a:r>
          </a:p>
          <a:p>
            <a:pPr marL="0" indent="0">
              <a:buNone/>
            </a:pP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&lt;groupId&gt;</a:t>
            </a:r>
            <a:r>
              <a:rPr lang="en-US" sz="2400" dirty="0" err="1">
                <a:latin typeface="Times New Roman" pitchFamily="18" charset="0"/>
                <a:cs typeface="Times New Roman" pitchFamily="18" charset="0"/>
              </a:rPr>
              <a:t>org.springframework.boot</a:t>
            </a:r>
            <a:r>
              <a:rPr lang="en-US" sz="2400" b="1" dirty="0">
                <a:latin typeface="Times New Roman" pitchFamily="18" charset="0"/>
                <a:cs typeface="Times New Roman" pitchFamily="18" charset="0"/>
              </a:rPr>
              <a:t>&lt;/groupId&gt;</a:t>
            </a:r>
            <a:r>
              <a:rPr lang="en-US" sz="2400" dirty="0">
                <a:latin typeface="Times New Roman" pitchFamily="18" charset="0"/>
                <a:cs typeface="Times New Roman" pitchFamily="18" charset="0"/>
              </a:rPr>
              <a:t>  </a:t>
            </a:r>
          </a:p>
          <a:p>
            <a:pPr marL="0" indent="0">
              <a:buNone/>
            </a:pP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&lt;artifactId&gt;</a:t>
            </a:r>
            <a:r>
              <a:rPr lang="en-US" sz="2400" dirty="0">
                <a:latin typeface="Times New Roman" pitchFamily="18" charset="0"/>
                <a:cs typeface="Times New Roman" pitchFamily="18" charset="0"/>
              </a:rPr>
              <a:t>spring-boot-starter-actuator</a:t>
            </a:r>
            <a:r>
              <a:rPr lang="en-US" sz="2400" b="1" dirty="0">
                <a:latin typeface="Times New Roman" pitchFamily="18" charset="0"/>
                <a:cs typeface="Times New Roman" pitchFamily="18" charset="0"/>
              </a:rPr>
              <a:t>&lt;/artifactId&gt;</a:t>
            </a:r>
            <a:r>
              <a:rPr lang="en-US" sz="2400" dirty="0">
                <a:latin typeface="Times New Roman" pitchFamily="18" charset="0"/>
                <a:cs typeface="Times New Roman" pitchFamily="18" charset="0"/>
              </a:rPr>
              <a:t>  </a:t>
            </a:r>
          </a:p>
          <a:p>
            <a:pPr marL="0" indent="0">
              <a:buNone/>
            </a:pP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&lt;/dependency&gt;</a:t>
            </a:r>
            <a:r>
              <a:rPr lang="en-US" sz="2400" dirty="0">
                <a:latin typeface="Times New Roman" pitchFamily="18" charset="0"/>
                <a:cs typeface="Times New Roman" pitchFamily="18" charset="0"/>
              </a:rPr>
              <a:t>  </a:t>
            </a:r>
          </a:p>
          <a:p>
            <a:pPr marL="0" indent="0">
              <a:buNone/>
            </a:pPr>
            <a:r>
              <a:rPr lang="en-US" sz="2400" b="1" dirty="0">
                <a:latin typeface="Times New Roman" pitchFamily="18" charset="0"/>
                <a:cs typeface="Times New Roman" pitchFamily="18" charset="0"/>
              </a:rPr>
              <a:t>&lt;/dependencies&gt;</a:t>
            </a:r>
            <a:r>
              <a:rPr lang="en-US" sz="2400" dirty="0">
                <a:latin typeface="Times New Roman" pitchFamily="18" charset="0"/>
                <a:cs typeface="Times New Roman" pitchFamily="18" charset="0"/>
              </a:rPr>
              <a:t> </a:t>
            </a:r>
          </a:p>
          <a:p>
            <a:endParaRPr lang="en-US" sz="2400" dirty="0">
              <a:latin typeface="Times New Roman" pitchFamily="18" charset="0"/>
              <a:cs typeface="Times New Roman" pitchFamily="18" charset="0"/>
            </a:endParaRPr>
          </a:p>
        </p:txBody>
      </p:sp>
      <p:sp>
        <p:nvSpPr>
          <p:cNvPr id="7" name="Title 1"/>
          <p:cNvSpPr>
            <a:spLocks noGrp="1"/>
          </p:cNvSpPr>
          <p:nvPr>
            <p:ph type="title"/>
          </p:nvPr>
        </p:nvSpPr>
        <p:spPr>
          <a:xfrm>
            <a:off x="228600" y="0"/>
            <a:ext cx="8229600" cy="1143000"/>
          </a:xfrm>
        </p:spPr>
        <p:txBody>
          <a:bodyPr/>
          <a:lstStyle/>
          <a:p>
            <a:r>
              <a:rPr lang="en-US" sz="4000" dirty="0" smtClean="0">
                <a:latin typeface="Verdana" pitchFamily="34" charset="0"/>
                <a:ea typeface="Verdana" pitchFamily="34" charset="0"/>
                <a:cs typeface="Verdana" pitchFamily="34" charset="0"/>
              </a:rPr>
              <a:t>Monitoring and Managing with</a:t>
            </a:r>
            <a:br>
              <a:rPr lang="en-US" sz="4000" dirty="0" smtClean="0">
                <a:latin typeface="Verdana" pitchFamily="34" charset="0"/>
                <a:ea typeface="Verdana" pitchFamily="34" charset="0"/>
                <a:cs typeface="Verdana" pitchFamily="34" charset="0"/>
              </a:rPr>
            </a:br>
            <a:r>
              <a:rPr lang="en-US" sz="4000" dirty="0" smtClean="0">
                <a:latin typeface="Verdana" pitchFamily="34" charset="0"/>
                <a:ea typeface="Verdana" pitchFamily="34" charset="0"/>
                <a:cs typeface="Verdana" pitchFamily="34" charset="0"/>
              </a:rPr>
              <a:t>actuator</a:t>
            </a:r>
            <a:endParaRPr lang="en-US"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2053706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920EB92-6F84-4A9E-9A59-D2D5AB212173}" type="slidenum">
              <a:rPr lang="en-IN" smtClean="0"/>
              <a:pPr/>
              <a:t>39</a:t>
            </a:fld>
            <a:endParaRPr lang="en-IN" dirty="0"/>
          </a:p>
        </p:txBody>
      </p:sp>
      <p:sp>
        <p:nvSpPr>
          <p:cNvPr id="5" name="Content Placeholder 2"/>
          <p:cNvSpPr>
            <a:spLocks noGrp="1"/>
          </p:cNvSpPr>
          <p:nvPr>
            <p:ph idx="1"/>
          </p:nvPr>
        </p:nvSpPr>
        <p:spPr>
          <a:xfrm>
            <a:off x="381000" y="1447800"/>
            <a:ext cx="8229600" cy="4191000"/>
          </a:xfrm>
        </p:spPr>
        <p:txBody>
          <a:bodyPr/>
          <a:lstStyle/>
          <a:p>
            <a:r>
              <a:rPr lang="en-US" sz="2400" dirty="0" smtClean="0">
                <a:latin typeface="Times New Roman" pitchFamily="18" charset="0"/>
                <a:cs typeface="Times New Roman" pitchFamily="18" charset="0"/>
              </a:rPr>
              <a:t>Restart the application</a:t>
            </a:r>
          </a:p>
          <a:p>
            <a:r>
              <a:rPr lang="en-US" sz="2400" dirty="0" smtClean="0">
                <a:latin typeface="Times New Roman" pitchFamily="18" charset="0"/>
                <a:cs typeface="Times New Roman" pitchFamily="18" charset="0"/>
              </a:rPr>
              <a:t>Access </a:t>
            </a:r>
            <a:r>
              <a:rPr lang="en-US" sz="2400" dirty="0">
                <a:latin typeface="Times New Roman" pitchFamily="18" charset="0"/>
                <a:cs typeface="Times New Roman" pitchFamily="18" charset="0"/>
              </a:rPr>
              <a:t>the URL: </a:t>
            </a:r>
            <a:r>
              <a:rPr lang="en-US" sz="2400" dirty="0">
                <a:latin typeface="Times New Roman" pitchFamily="18" charset="0"/>
                <a:cs typeface="Times New Roman" pitchFamily="18" charset="0"/>
                <a:hlinkClick r:id="rId2"/>
              </a:rPr>
              <a:t>http://</a:t>
            </a:r>
            <a:r>
              <a:rPr lang="en-US" sz="2400" dirty="0" smtClean="0">
                <a:latin typeface="Times New Roman" pitchFamily="18" charset="0"/>
                <a:cs typeface="Times New Roman" pitchFamily="18" charset="0"/>
                <a:hlinkClick r:id="rId2"/>
              </a:rPr>
              <a:t>localhost:&lt;port-no&gt;/actuator</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You can now see all the available endpoints</a:t>
            </a:r>
          </a:p>
          <a:p>
            <a:r>
              <a:rPr lang="en-US" sz="2400" dirty="0" smtClean="0">
                <a:latin typeface="Times New Roman" pitchFamily="18" charset="0"/>
                <a:cs typeface="Times New Roman" pitchFamily="18" charset="0"/>
              </a:rPr>
              <a:t>Try accessing the endpoints available now</a:t>
            </a:r>
          </a:p>
          <a:p>
            <a:r>
              <a:rPr lang="en-US" sz="2400" dirty="0" smtClean="0">
                <a:latin typeface="Times New Roman" pitchFamily="18" charset="0"/>
                <a:cs typeface="Times New Roman" pitchFamily="18" charset="0"/>
              </a:rPr>
              <a:t>This is called as </a:t>
            </a:r>
            <a:r>
              <a:rPr lang="en-US" sz="2400" dirty="0" smtClean="0">
                <a:solidFill>
                  <a:srgbClr val="FF0000"/>
                </a:solidFill>
                <a:latin typeface="Times New Roman" pitchFamily="18" charset="0"/>
                <a:cs typeface="Times New Roman" pitchFamily="18" charset="0"/>
              </a:rPr>
              <a:t>HATEOS</a:t>
            </a:r>
          </a:p>
          <a:p>
            <a:r>
              <a:rPr lang="en-US" sz="2400" dirty="0">
                <a:latin typeface="Times New Roman" pitchFamily="18" charset="0"/>
                <a:cs typeface="Times New Roman" pitchFamily="18" charset="0"/>
              </a:rPr>
              <a:t>(Hypermedia as the Engine of Application State</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People can refer these links to take further action in case of RESTful webservices</a:t>
            </a:r>
          </a:p>
          <a:p>
            <a:r>
              <a:rPr lang="en-US" sz="2400" dirty="0" smtClean="0">
                <a:latin typeface="Times New Roman" pitchFamily="18" charset="0"/>
                <a:cs typeface="Times New Roman" pitchFamily="18" charset="0"/>
              </a:rPr>
              <a:t>No separate document is needed</a:t>
            </a:r>
            <a:endParaRPr lang="en-US" sz="2400" dirty="0">
              <a:latin typeface="Times New Roman" pitchFamily="18" charset="0"/>
              <a:cs typeface="Times New Roman" pitchFamily="18" charset="0"/>
            </a:endParaRPr>
          </a:p>
        </p:txBody>
      </p:sp>
      <p:sp>
        <p:nvSpPr>
          <p:cNvPr id="7" name="Title 1"/>
          <p:cNvSpPr>
            <a:spLocks noGrp="1"/>
          </p:cNvSpPr>
          <p:nvPr>
            <p:ph type="title"/>
          </p:nvPr>
        </p:nvSpPr>
        <p:spPr>
          <a:xfrm>
            <a:off x="228600" y="0"/>
            <a:ext cx="8229600" cy="1143000"/>
          </a:xfrm>
        </p:spPr>
        <p:txBody>
          <a:bodyPr/>
          <a:lstStyle/>
          <a:p>
            <a:r>
              <a:rPr lang="en-US" sz="4000" dirty="0" smtClean="0">
                <a:latin typeface="Verdana" pitchFamily="34" charset="0"/>
                <a:ea typeface="Verdana" pitchFamily="34" charset="0"/>
                <a:cs typeface="Verdana" pitchFamily="34" charset="0"/>
              </a:rPr>
              <a:t>Monitoring and Managing with</a:t>
            </a:r>
            <a:br>
              <a:rPr lang="en-US" sz="4000" dirty="0" smtClean="0">
                <a:latin typeface="Verdana" pitchFamily="34" charset="0"/>
                <a:ea typeface="Verdana" pitchFamily="34" charset="0"/>
                <a:cs typeface="Verdana" pitchFamily="34" charset="0"/>
              </a:rPr>
            </a:br>
            <a:r>
              <a:rPr lang="en-US" sz="4000" dirty="0" smtClean="0">
                <a:latin typeface="Verdana" pitchFamily="34" charset="0"/>
                <a:ea typeface="Verdana" pitchFamily="34" charset="0"/>
                <a:cs typeface="Verdana" pitchFamily="34" charset="0"/>
              </a:rPr>
              <a:t>actuator</a:t>
            </a:r>
            <a:endParaRPr lang="en-US"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9961304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sz="3600" dirty="0" smtClean="0">
                <a:latin typeface="Times New Roman" pitchFamily="18" charset="0"/>
                <a:cs typeface="Times New Roman" pitchFamily="18" charset="0"/>
              </a:rPr>
              <a:t>Web application: Customer microservice</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533400" y="1066800"/>
            <a:ext cx="8229600" cy="5105400"/>
          </a:xfrm>
        </p:spPr>
        <p:txBody>
          <a:bodyPr/>
          <a:lstStyle/>
          <a:p>
            <a:pPr lvl="0"/>
            <a:r>
              <a:rPr lang="en-US" dirty="0" smtClean="0">
                <a:latin typeface="Times New Roman" pitchFamily="18" charset="0"/>
                <a:cs typeface="Times New Roman" pitchFamily="18" charset="0"/>
              </a:rPr>
              <a:t>Open the project Customer microservice in STS</a:t>
            </a:r>
          </a:p>
          <a:p>
            <a:pPr lvl="0"/>
            <a:r>
              <a:rPr lang="en-US" dirty="0" smtClean="0">
                <a:latin typeface="Times New Roman" pitchFamily="18" charset="0"/>
                <a:cs typeface="Times New Roman" pitchFamily="18" charset="0"/>
              </a:rPr>
              <a:t>Make sure it is working</a:t>
            </a:r>
          </a:p>
          <a:p>
            <a:pPr lvl="0"/>
            <a:r>
              <a:rPr lang="en-US" dirty="0" smtClean="0">
                <a:latin typeface="Times New Roman" pitchFamily="18" charset="0"/>
                <a:cs typeface="Times New Roman" pitchFamily="18" charset="0"/>
              </a:rPr>
              <a:t>Add the following dependency in pom.xml</a:t>
            </a:r>
          </a:p>
          <a:p>
            <a:r>
              <a:rPr lang="en-US" sz="2400" dirty="0" smtClean="0">
                <a:latin typeface="Times New Roman" pitchFamily="18" charset="0"/>
                <a:cs typeface="Times New Roman" pitchFamily="18" charset="0"/>
              </a:rPr>
              <a:t>&lt;!– This dependency enables </a:t>
            </a:r>
            <a:r>
              <a:rPr lang="en-US" sz="2400" dirty="0">
                <a:latin typeface="Times New Roman" pitchFamily="18" charset="0"/>
                <a:cs typeface="Times New Roman" pitchFamily="18" charset="0"/>
              </a:rPr>
              <a:t>JSP usage --&gt;</a:t>
            </a:r>
          </a:p>
          <a:p>
            <a:r>
              <a:rPr lang="en-US" sz="2400" dirty="0">
                <a:latin typeface="Times New Roman" pitchFamily="18" charset="0"/>
                <a:cs typeface="Times New Roman" pitchFamily="18" charset="0"/>
              </a:rPr>
              <a:t>&lt;dependency&gt;</a:t>
            </a:r>
          </a:p>
          <a:p>
            <a:r>
              <a:rPr lang="en-US" sz="2400" dirty="0">
                <a:latin typeface="Times New Roman" pitchFamily="18" charset="0"/>
                <a:cs typeface="Times New Roman" pitchFamily="18" charset="0"/>
              </a:rPr>
              <a:t>&lt;groupId&gt;</a:t>
            </a:r>
            <a:r>
              <a:rPr lang="en-US" sz="2400" dirty="0" err="1">
                <a:latin typeface="Times New Roman" pitchFamily="18" charset="0"/>
                <a:cs typeface="Times New Roman" pitchFamily="18" charset="0"/>
              </a:rPr>
              <a:t>org.apache.tomcat.embed</a:t>
            </a:r>
            <a:r>
              <a:rPr lang="en-US" sz="2400" dirty="0">
                <a:latin typeface="Times New Roman" pitchFamily="18" charset="0"/>
                <a:cs typeface="Times New Roman" pitchFamily="18" charset="0"/>
              </a:rPr>
              <a:t>&lt;/groupId&gt;</a:t>
            </a:r>
          </a:p>
          <a:p>
            <a:r>
              <a:rPr lang="en-US" sz="2400" dirty="0">
                <a:latin typeface="Times New Roman" pitchFamily="18" charset="0"/>
                <a:cs typeface="Times New Roman" pitchFamily="18" charset="0"/>
              </a:rPr>
              <a:t>&lt;artifactId&gt;tomcat-embed-jasper&lt;/artifactId&gt;</a:t>
            </a:r>
          </a:p>
          <a:p>
            <a:r>
              <a:rPr lang="en-US" sz="2400" dirty="0">
                <a:latin typeface="Times New Roman" pitchFamily="18" charset="0"/>
                <a:cs typeface="Times New Roman" pitchFamily="18" charset="0"/>
              </a:rPr>
              <a:t>&lt;scope&gt;provided&lt;/scope&gt;</a:t>
            </a:r>
          </a:p>
          <a:p>
            <a:r>
              <a:rPr lang="en-US" sz="2400" dirty="0">
                <a:latin typeface="Times New Roman" pitchFamily="18" charset="0"/>
                <a:cs typeface="Times New Roman" pitchFamily="18" charset="0"/>
              </a:rPr>
              <a:t>&lt;/dependency&gt;</a:t>
            </a:r>
          </a:p>
        </p:txBody>
      </p:sp>
      <p:sp>
        <p:nvSpPr>
          <p:cNvPr id="4" name="Slide Number Placeholder 3"/>
          <p:cNvSpPr>
            <a:spLocks noGrp="1"/>
          </p:cNvSpPr>
          <p:nvPr>
            <p:ph type="sldNum" sz="quarter" idx="12"/>
          </p:nvPr>
        </p:nvSpPr>
        <p:spPr/>
        <p:txBody>
          <a:bodyPr/>
          <a:lstStyle/>
          <a:p>
            <a:fld id="{F920EB92-6F84-4A9E-9A59-D2D5AB212173}" type="slidenum">
              <a:rPr lang="en-IN" smtClean="0"/>
              <a:pPr/>
              <a:t>4</a:t>
            </a:fld>
            <a:endParaRPr lang="en-IN"/>
          </a:p>
        </p:txBody>
      </p:sp>
    </p:spTree>
    <p:extLst>
      <p:ext uri="{BB962C8B-B14F-4D97-AF65-F5344CB8AC3E}">
        <p14:creationId xmlns:p14="http://schemas.microsoft.com/office/powerpoint/2010/main" val="14102123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920EB92-6F84-4A9E-9A59-D2D5AB212173}" type="slidenum">
              <a:rPr lang="en-IN" smtClean="0"/>
              <a:pPr/>
              <a:t>40</a:t>
            </a:fld>
            <a:endParaRPr lang="en-IN" dirty="0"/>
          </a:p>
        </p:txBody>
      </p:sp>
      <p:sp>
        <p:nvSpPr>
          <p:cNvPr id="5" name="Content Placeholder 2"/>
          <p:cNvSpPr>
            <a:spLocks noGrp="1"/>
          </p:cNvSpPr>
          <p:nvPr>
            <p:ph idx="1"/>
          </p:nvPr>
        </p:nvSpPr>
        <p:spPr>
          <a:xfrm>
            <a:off x="381000" y="1447800"/>
            <a:ext cx="8229600" cy="4191000"/>
          </a:xfrm>
        </p:spPr>
        <p:txBody>
          <a:bodyPr/>
          <a:lstStyle/>
          <a:p>
            <a:r>
              <a:rPr lang="en-US" sz="2400" dirty="0" smtClean="0">
                <a:latin typeface="Times New Roman" pitchFamily="18" charset="0"/>
                <a:cs typeface="Times New Roman" pitchFamily="18" charset="0"/>
              </a:rPr>
              <a:t>Now, add the following in application.properties file</a:t>
            </a:r>
          </a:p>
          <a:p>
            <a:pPr marL="0" indent="0">
              <a:buNone/>
            </a:pPr>
            <a:r>
              <a:rPr lang="en-US" sz="2400" dirty="0" smtClean="0">
                <a:latin typeface="Times New Roman" pitchFamily="18" charset="0"/>
                <a:cs typeface="Times New Roman" pitchFamily="18" charset="0"/>
              </a:rPr>
              <a:t>info.app.name=Spring Boot Application</a:t>
            </a:r>
            <a:endParaRPr lang="en-US" sz="24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info.app.description=I am learning Spring Boot</a:t>
            </a:r>
            <a:endParaRPr lang="en-US" sz="24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info.app.version=1.0.0</a:t>
            </a:r>
          </a:p>
          <a:p>
            <a:pPr marL="0" indent="0">
              <a:buNone/>
            </a:pPr>
            <a:r>
              <a:rPr lang="en-US" sz="2400" dirty="0" smtClean="0">
                <a:latin typeface="Times New Roman" pitchFamily="18" charset="0"/>
                <a:cs typeface="Times New Roman" pitchFamily="18" charset="0"/>
              </a:rPr>
              <a:t>management.endpoints.web.exposure.include=*</a:t>
            </a:r>
          </a:p>
          <a:p>
            <a:r>
              <a:rPr lang="en-US" sz="2400" dirty="0" smtClean="0">
                <a:latin typeface="Times New Roman" pitchFamily="18" charset="0"/>
                <a:cs typeface="Times New Roman" pitchFamily="18" charset="0"/>
              </a:rPr>
              <a:t>If </a:t>
            </a:r>
            <a:r>
              <a:rPr lang="en-US" sz="2400" dirty="0">
                <a:latin typeface="Times New Roman" pitchFamily="18" charset="0"/>
                <a:cs typeface="Times New Roman" pitchFamily="18" charset="0"/>
              </a:rPr>
              <a:t>you </a:t>
            </a:r>
            <a:r>
              <a:rPr lang="en-US" sz="2400" dirty="0" smtClean="0">
                <a:latin typeface="Times New Roman" pitchFamily="18" charset="0"/>
                <a:cs typeface="Times New Roman" pitchFamily="18" charset="0"/>
              </a:rPr>
              <a:t>now access </a:t>
            </a:r>
            <a:r>
              <a:rPr lang="en-US" sz="2400" dirty="0">
                <a:latin typeface="Times New Roman" pitchFamily="18" charset="0"/>
                <a:cs typeface="Times New Roman" pitchFamily="18" charset="0"/>
                <a:hlinkClick r:id="rId2"/>
              </a:rPr>
              <a:t>http://localhost:6789/actuator</a:t>
            </a:r>
            <a:r>
              <a:rPr lang="en-US" sz="2400" dirty="0" smtClean="0">
                <a:latin typeface="Times New Roman" pitchFamily="18" charset="0"/>
                <a:cs typeface="Times New Roman" pitchFamily="18" charset="0"/>
                <a:hlinkClick r:id="rId2"/>
              </a:rPr>
              <a:t>/</a:t>
            </a: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You can see more endpoints</a:t>
            </a:r>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7" name="Title 1"/>
          <p:cNvSpPr>
            <a:spLocks noGrp="1"/>
          </p:cNvSpPr>
          <p:nvPr>
            <p:ph type="title"/>
          </p:nvPr>
        </p:nvSpPr>
        <p:spPr>
          <a:xfrm>
            <a:off x="228600" y="0"/>
            <a:ext cx="8229600" cy="1143000"/>
          </a:xfrm>
        </p:spPr>
        <p:txBody>
          <a:bodyPr/>
          <a:lstStyle/>
          <a:p>
            <a:r>
              <a:rPr lang="en-US" sz="4000" dirty="0" smtClean="0">
                <a:latin typeface="Verdana" pitchFamily="34" charset="0"/>
                <a:ea typeface="Verdana" pitchFamily="34" charset="0"/>
                <a:cs typeface="Verdana" pitchFamily="34" charset="0"/>
              </a:rPr>
              <a:t>Monitoring and Managing with</a:t>
            </a:r>
            <a:br>
              <a:rPr lang="en-US" sz="4000" dirty="0" smtClean="0">
                <a:latin typeface="Verdana" pitchFamily="34" charset="0"/>
                <a:ea typeface="Verdana" pitchFamily="34" charset="0"/>
                <a:cs typeface="Verdana" pitchFamily="34" charset="0"/>
              </a:rPr>
            </a:br>
            <a:r>
              <a:rPr lang="en-US" sz="4000" dirty="0" smtClean="0">
                <a:latin typeface="Verdana" pitchFamily="34" charset="0"/>
                <a:ea typeface="Verdana" pitchFamily="34" charset="0"/>
                <a:cs typeface="Verdana" pitchFamily="34" charset="0"/>
              </a:rPr>
              <a:t>actuator</a:t>
            </a:r>
            <a:endParaRPr lang="en-US"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5773104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920EB92-6F84-4A9E-9A59-D2D5AB212173}" type="slidenum">
              <a:rPr lang="en-IN" smtClean="0"/>
              <a:pPr/>
              <a:t>41</a:t>
            </a:fld>
            <a:endParaRPr lang="en-IN" dirty="0"/>
          </a:p>
        </p:txBody>
      </p:sp>
      <p:sp>
        <p:nvSpPr>
          <p:cNvPr id="7" name="Title 1"/>
          <p:cNvSpPr>
            <a:spLocks noGrp="1"/>
          </p:cNvSpPr>
          <p:nvPr>
            <p:ph type="title"/>
          </p:nvPr>
        </p:nvSpPr>
        <p:spPr>
          <a:xfrm>
            <a:off x="228600" y="0"/>
            <a:ext cx="8229600" cy="1143000"/>
          </a:xfrm>
        </p:spPr>
        <p:txBody>
          <a:bodyPr/>
          <a:lstStyle/>
          <a:p>
            <a:r>
              <a:rPr lang="en-US" sz="4000" dirty="0" smtClean="0">
                <a:latin typeface="Verdana" pitchFamily="34" charset="0"/>
                <a:ea typeface="Verdana" pitchFamily="34" charset="0"/>
                <a:cs typeface="Verdana" pitchFamily="34" charset="0"/>
              </a:rPr>
              <a:t>Monitoring and Managing with</a:t>
            </a:r>
            <a:br>
              <a:rPr lang="en-US" sz="4000" dirty="0" smtClean="0">
                <a:latin typeface="Verdana" pitchFamily="34" charset="0"/>
                <a:ea typeface="Verdana" pitchFamily="34" charset="0"/>
                <a:cs typeface="Verdana" pitchFamily="34" charset="0"/>
              </a:rPr>
            </a:br>
            <a:r>
              <a:rPr lang="en-US" sz="4000" dirty="0" smtClean="0">
                <a:latin typeface="Verdana" pitchFamily="34" charset="0"/>
                <a:ea typeface="Verdana" pitchFamily="34" charset="0"/>
                <a:cs typeface="Verdana" pitchFamily="34" charset="0"/>
              </a:rPr>
              <a:t>actuator</a:t>
            </a:r>
            <a:endParaRPr lang="en-US" dirty="0">
              <a:latin typeface="Verdana" pitchFamily="34" charset="0"/>
              <a:ea typeface="Verdana" pitchFamily="34" charset="0"/>
              <a:cs typeface="Verdana" pitchFamily="34" charset="0"/>
            </a:endParaRPr>
          </a:p>
        </p:txBody>
      </p:sp>
      <p:pic>
        <p:nvPicPr>
          <p:cNvPr id="112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411" r="18813" b="78731"/>
          <a:stretch/>
        </p:blipFill>
        <p:spPr bwMode="auto">
          <a:xfrm>
            <a:off x="427630" y="1657066"/>
            <a:ext cx="7924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4803" b="69077"/>
          <a:stretch/>
        </p:blipFill>
        <p:spPr bwMode="auto">
          <a:xfrm>
            <a:off x="309349" y="3810000"/>
            <a:ext cx="8077200" cy="1186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64819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920EB92-6F84-4A9E-9A59-D2D5AB212173}" type="slidenum">
              <a:rPr lang="en-IN" smtClean="0"/>
              <a:pPr/>
              <a:t>42</a:t>
            </a:fld>
            <a:endParaRPr lang="en-IN" dirty="0"/>
          </a:p>
        </p:txBody>
      </p:sp>
      <p:sp>
        <p:nvSpPr>
          <p:cNvPr id="5" name="Subtitle 3"/>
          <p:cNvSpPr>
            <a:spLocks noGrp="1"/>
          </p:cNvSpPr>
          <p:nvPr>
            <p:ph type="title"/>
          </p:nvPr>
        </p:nvSpPr>
        <p:spPr>
          <a:xfrm>
            <a:off x="381000" y="2438400"/>
            <a:ext cx="8229600" cy="1143000"/>
          </a:xfrm>
        </p:spPr>
        <p:txBody>
          <a:bodyPr/>
          <a:lstStyle/>
          <a:p>
            <a:r>
              <a:rPr lang="en-US" smtClean="0">
                <a:latin typeface="Times New Roman" pitchFamily="18" charset="0"/>
                <a:cs typeface="Times New Roman" pitchFamily="18" charset="0"/>
              </a:rPr>
              <a:t>Thank You</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4090161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sz="3600" dirty="0" smtClean="0">
                <a:latin typeface="Times New Roman" pitchFamily="18" charset="0"/>
                <a:cs typeface="Times New Roman" pitchFamily="18" charset="0"/>
              </a:rPr>
              <a:t>Web application: Customer microservice</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533400" y="1066800"/>
            <a:ext cx="8229600" cy="5105400"/>
          </a:xfrm>
        </p:spPr>
        <p:txBody>
          <a:bodyPr/>
          <a:lstStyle/>
          <a:p>
            <a:pPr lvl="0"/>
            <a:r>
              <a:rPr lang="en-US" sz="2600" dirty="0" smtClean="0">
                <a:latin typeface="Times New Roman" pitchFamily="18" charset="0"/>
                <a:cs typeface="Times New Roman" pitchFamily="18" charset="0"/>
              </a:rPr>
              <a:t>Under /</a:t>
            </a:r>
            <a:r>
              <a:rPr lang="en-US" sz="2600" dirty="0" err="1" smtClean="0">
                <a:latin typeface="Times New Roman" pitchFamily="18" charset="0"/>
                <a:cs typeface="Times New Roman" pitchFamily="18" charset="0"/>
              </a:rPr>
              <a:t>src</a:t>
            </a:r>
            <a:r>
              <a:rPr lang="en-US" sz="2600" dirty="0" smtClean="0">
                <a:latin typeface="Times New Roman" pitchFamily="18" charset="0"/>
                <a:cs typeface="Times New Roman" pitchFamily="18" charset="0"/>
              </a:rPr>
              <a:t>/main folder, create /WEB-INF/views folder manually</a:t>
            </a:r>
            <a:endParaRPr lang="en-US" sz="2600" dirty="0">
              <a:latin typeface="Times New Roman" pitchFamily="18" charset="0"/>
              <a:cs typeface="Times New Roman" pitchFamily="18" charset="0"/>
            </a:endParaRPr>
          </a:p>
          <a:p>
            <a:pPr lvl="0"/>
            <a:r>
              <a:rPr lang="en-US" sz="2600" dirty="0" smtClean="0">
                <a:latin typeface="Times New Roman" pitchFamily="18" charset="0"/>
                <a:cs typeface="Times New Roman" pitchFamily="18" charset="0"/>
              </a:rPr>
              <a:t>Create a JSP page with the name “allCustomers.jsp”</a:t>
            </a:r>
          </a:p>
          <a:p>
            <a:pPr lvl="0"/>
            <a:r>
              <a:rPr lang="en-US" sz="2600" dirty="0" smtClean="0">
                <a:latin typeface="Times New Roman" pitchFamily="18" charset="0"/>
                <a:cs typeface="Times New Roman" pitchFamily="18" charset="0"/>
              </a:rPr>
              <a:t>We are going to show the result of Customer microservice in this </a:t>
            </a:r>
            <a:r>
              <a:rPr lang="en-US" sz="2600" dirty="0" err="1" smtClean="0">
                <a:latin typeface="Times New Roman" pitchFamily="18" charset="0"/>
                <a:cs typeface="Times New Roman" pitchFamily="18" charset="0"/>
              </a:rPr>
              <a:t>jsp</a:t>
            </a:r>
            <a:r>
              <a:rPr lang="en-US" sz="2600" dirty="0" smtClean="0">
                <a:latin typeface="Times New Roman" pitchFamily="18" charset="0"/>
                <a:cs typeface="Times New Roman" pitchFamily="18" charset="0"/>
              </a:rPr>
              <a:t> for the URI /customers</a:t>
            </a:r>
          </a:p>
          <a:p>
            <a:pPr lvl="0"/>
            <a:r>
              <a:rPr lang="en-US" sz="2600" dirty="0" smtClean="0">
                <a:latin typeface="Times New Roman" pitchFamily="18" charset="0"/>
                <a:cs typeface="Times New Roman" pitchFamily="18" charset="0"/>
              </a:rPr>
              <a:t>We need to write some </a:t>
            </a:r>
            <a:r>
              <a:rPr lang="en-US" sz="2600" dirty="0" err="1" smtClean="0">
                <a:latin typeface="Times New Roman" pitchFamily="18" charset="0"/>
                <a:cs typeface="Times New Roman" pitchFamily="18" charset="0"/>
              </a:rPr>
              <a:t>scriptlets</a:t>
            </a:r>
            <a:r>
              <a:rPr lang="en-US" sz="2600" dirty="0" smtClean="0">
                <a:latin typeface="Times New Roman" pitchFamily="18" charset="0"/>
                <a:cs typeface="Times New Roman" pitchFamily="18" charset="0"/>
              </a:rPr>
              <a:t> in this JSP</a:t>
            </a:r>
          </a:p>
          <a:p>
            <a:pPr lvl="0"/>
            <a:r>
              <a:rPr lang="en-US" sz="2600" dirty="0" smtClean="0">
                <a:latin typeface="Times New Roman" pitchFamily="18" charset="0"/>
                <a:cs typeface="Times New Roman" pitchFamily="18" charset="0"/>
              </a:rPr>
              <a:t>Let’s create a HTML table with the columns: customer id, customer name, flat no, street name, city, </a:t>
            </a:r>
            <a:r>
              <a:rPr lang="en-US" sz="2600" dirty="0" err="1" smtClean="0">
                <a:latin typeface="Times New Roman" pitchFamily="18" charset="0"/>
                <a:cs typeface="Times New Roman" pitchFamily="18" charset="0"/>
              </a:rPr>
              <a:t>pincode</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stockids</a:t>
            </a:r>
            <a:endParaRPr lang="en-US" sz="2600" dirty="0" smtClean="0">
              <a:latin typeface="Times New Roman" pitchFamily="18" charset="0"/>
              <a:cs typeface="Times New Roman" pitchFamily="18" charset="0"/>
            </a:endParaRPr>
          </a:p>
          <a:p>
            <a:pPr lvl="0"/>
            <a:endParaRPr lang="en-US" sz="26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920EB92-6F84-4A9E-9A59-D2D5AB212173}" type="slidenum">
              <a:rPr lang="en-IN" smtClean="0"/>
              <a:pPr/>
              <a:t>5</a:t>
            </a:fld>
            <a:endParaRPr lang="en-IN"/>
          </a:p>
        </p:txBody>
      </p:sp>
    </p:spTree>
    <p:extLst>
      <p:ext uri="{BB962C8B-B14F-4D97-AF65-F5344CB8AC3E}">
        <p14:creationId xmlns:p14="http://schemas.microsoft.com/office/powerpoint/2010/main" val="922053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sz="3600" dirty="0" smtClean="0">
                <a:latin typeface="Times New Roman" pitchFamily="18" charset="0"/>
                <a:cs typeface="Times New Roman" pitchFamily="18" charset="0"/>
              </a:rPr>
              <a:t>Web application: Customer microservice</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533400" y="1066800"/>
            <a:ext cx="8229600" cy="457200"/>
          </a:xfrm>
        </p:spPr>
        <p:txBody>
          <a:bodyPr/>
          <a:lstStyle/>
          <a:p>
            <a:pPr lvl="0"/>
            <a:r>
              <a:rPr lang="en-US" sz="2600" dirty="0" smtClean="0">
                <a:latin typeface="Times New Roman" pitchFamily="18" charset="0"/>
                <a:cs typeface="Times New Roman" pitchFamily="18" charset="0"/>
              </a:rPr>
              <a:t>The final rendered view would look like this</a:t>
            </a:r>
          </a:p>
          <a:p>
            <a:pPr lvl="0"/>
            <a:r>
              <a:rPr lang="en-US" sz="2600" dirty="0" smtClean="0">
                <a:latin typeface="Times New Roman" pitchFamily="18" charset="0"/>
                <a:cs typeface="Times New Roman" pitchFamily="18" charset="0"/>
              </a:rPr>
              <a:t>This is allCustomers.jsp</a:t>
            </a:r>
          </a:p>
        </p:txBody>
      </p:sp>
      <p:sp>
        <p:nvSpPr>
          <p:cNvPr id="4" name="Slide Number Placeholder 3"/>
          <p:cNvSpPr>
            <a:spLocks noGrp="1"/>
          </p:cNvSpPr>
          <p:nvPr>
            <p:ph type="sldNum" sz="quarter" idx="12"/>
          </p:nvPr>
        </p:nvSpPr>
        <p:spPr/>
        <p:txBody>
          <a:bodyPr/>
          <a:lstStyle/>
          <a:p>
            <a:fld id="{F920EB92-6F84-4A9E-9A59-D2D5AB212173}" type="slidenum">
              <a:rPr lang="en-IN" smtClean="0"/>
              <a:pPr/>
              <a:t>6</a:t>
            </a:fld>
            <a:endParaRPr lang="en-IN"/>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1207" r="32388" b="47845"/>
          <a:stretch/>
        </p:blipFill>
        <p:spPr bwMode="auto">
          <a:xfrm>
            <a:off x="152400" y="2514600"/>
            <a:ext cx="8797159" cy="2995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54496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sz="3600" dirty="0" smtClean="0">
                <a:latin typeface="Times New Roman" pitchFamily="18" charset="0"/>
                <a:cs typeface="Times New Roman" pitchFamily="18" charset="0"/>
              </a:rPr>
              <a:t>Web application: Customer microservice</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533400" y="1066800"/>
            <a:ext cx="8229600" cy="5105400"/>
          </a:xfrm>
        </p:spPr>
        <p:txBody>
          <a:bodyPr/>
          <a:lstStyle/>
          <a:p>
            <a:pPr lvl="0"/>
            <a:r>
              <a:rPr lang="en-US" sz="2600" dirty="0" smtClean="0">
                <a:latin typeface="Times New Roman" pitchFamily="18" charset="0"/>
                <a:cs typeface="Times New Roman" pitchFamily="18" charset="0"/>
              </a:rPr>
              <a:t>Let’s modify the method “getCustomerList()” from CustomerController class as follows:</a:t>
            </a:r>
          </a:p>
          <a:p>
            <a:pPr marL="0" indent="0">
              <a:buNone/>
            </a:pPr>
            <a:r>
              <a:rPr lang="en-US" sz="2800" dirty="0">
                <a:latin typeface="Times New Roman" pitchFamily="18" charset="0"/>
                <a:cs typeface="Times New Roman" pitchFamily="18" charset="0"/>
              </a:rPr>
              <a:t>@RequestMapping(value="/customers",method=</a:t>
            </a:r>
            <a:r>
              <a:rPr lang="en-US" sz="2800" dirty="0" err="1">
                <a:latin typeface="Times New Roman" pitchFamily="18" charset="0"/>
                <a:cs typeface="Times New Roman" pitchFamily="18" charset="0"/>
              </a:rPr>
              <a:t>RequestMethod.</a:t>
            </a:r>
            <a:r>
              <a:rPr lang="en-US" sz="2800" b="1" i="1" dirty="0" err="1">
                <a:latin typeface="Times New Roman" pitchFamily="18" charset="0"/>
                <a:cs typeface="Times New Roman" pitchFamily="18" charset="0"/>
              </a:rPr>
              <a:t>GET</a:t>
            </a:r>
            <a:r>
              <a:rPr lang="en-US" sz="2800" b="1" i="1" dirty="0">
                <a:latin typeface="Times New Roman" pitchFamily="18" charset="0"/>
                <a:cs typeface="Times New Roman" pitchFamily="18" charset="0"/>
              </a:rPr>
              <a:t>)</a:t>
            </a:r>
          </a:p>
          <a:p>
            <a:pPr marL="0" indent="0">
              <a:buNone/>
            </a:pPr>
            <a:r>
              <a:rPr lang="en-US" sz="2800" b="1" dirty="0">
                <a:latin typeface="Times New Roman" pitchFamily="18" charset="0"/>
                <a:cs typeface="Times New Roman" pitchFamily="18" charset="0"/>
              </a:rPr>
              <a:t>public </a:t>
            </a:r>
            <a:r>
              <a:rPr lang="en-US" sz="2800" b="1" dirty="0">
                <a:solidFill>
                  <a:srgbClr val="FF0000"/>
                </a:solidFill>
                <a:latin typeface="Times New Roman" pitchFamily="18" charset="0"/>
                <a:cs typeface="Times New Roman" pitchFamily="18" charset="0"/>
              </a:rPr>
              <a:t>String</a:t>
            </a:r>
            <a:r>
              <a:rPr lang="en-US" sz="2800" b="1" dirty="0">
                <a:latin typeface="Times New Roman" pitchFamily="18" charset="0"/>
                <a:cs typeface="Times New Roman" pitchFamily="18" charset="0"/>
              </a:rPr>
              <a:t> getCustomersList(</a:t>
            </a:r>
            <a:r>
              <a:rPr lang="en-US" sz="2800" b="1" dirty="0" err="1">
                <a:solidFill>
                  <a:srgbClr val="FF0000"/>
                </a:solidFill>
                <a:latin typeface="Times New Roman" pitchFamily="18" charset="0"/>
                <a:cs typeface="Times New Roman" pitchFamily="18" charset="0"/>
              </a:rPr>
              <a:t>ModelMap</a:t>
            </a:r>
            <a:r>
              <a:rPr lang="en-US" sz="2800" b="1" dirty="0">
                <a:solidFill>
                  <a:srgbClr val="FF0000"/>
                </a:solidFill>
                <a:latin typeface="Times New Roman" pitchFamily="18" charset="0"/>
                <a:cs typeface="Times New Roman" pitchFamily="18" charset="0"/>
              </a:rPr>
              <a:t> map</a:t>
            </a:r>
            <a:r>
              <a:rPr lang="en-US" sz="2800" b="1" dirty="0">
                <a:latin typeface="Times New Roman" pitchFamily="18" charset="0"/>
                <a:cs typeface="Times New Roman" pitchFamily="18" charset="0"/>
              </a:rPr>
              <a:t>)</a:t>
            </a:r>
          </a:p>
          <a:p>
            <a:pPr marL="0" indent="0">
              <a:buNone/>
            </a:pPr>
            <a:r>
              <a:rPr lang="en-US" sz="2800" dirty="0">
                <a:latin typeface="Times New Roman" pitchFamily="18" charset="0"/>
                <a:cs typeface="Times New Roman" pitchFamily="18" charset="0"/>
              </a:rPr>
              <a:t>{</a:t>
            </a:r>
          </a:p>
          <a:p>
            <a:pPr marL="0" indent="0">
              <a:buNone/>
            </a:pPr>
            <a:r>
              <a:rPr lang="en-US" sz="2800" dirty="0">
                <a:solidFill>
                  <a:srgbClr val="FF0000"/>
                </a:solidFill>
                <a:latin typeface="Times New Roman" pitchFamily="18" charset="0"/>
                <a:cs typeface="Times New Roman" pitchFamily="18" charset="0"/>
              </a:rPr>
              <a:t>map.addAttribute("allCustomers",allCustomers);</a:t>
            </a:r>
          </a:p>
          <a:p>
            <a:pPr marL="0" indent="0">
              <a:buNone/>
            </a:pPr>
            <a:r>
              <a:rPr lang="en-US" sz="2800" b="1" dirty="0">
                <a:solidFill>
                  <a:srgbClr val="FF0000"/>
                </a:solidFill>
                <a:latin typeface="Times New Roman" pitchFamily="18" charset="0"/>
                <a:cs typeface="Times New Roman" pitchFamily="18" charset="0"/>
              </a:rPr>
              <a:t>return "allCustomers";</a:t>
            </a:r>
          </a:p>
          <a:p>
            <a:pPr marL="0" indent="0">
              <a:buNone/>
            </a:pPr>
            <a:r>
              <a:rPr lang="en-US" sz="2800" dirty="0">
                <a:latin typeface="Times New Roman" pitchFamily="18" charset="0"/>
                <a:cs typeface="Times New Roman" pitchFamily="18" charset="0"/>
              </a:rPr>
              <a:t>}</a:t>
            </a:r>
          </a:p>
          <a:p>
            <a:pPr lvl="0"/>
            <a:endParaRPr lang="en-US" sz="26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920EB92-6F84-4A9E-9A59-D2D5AB212173}" type="slidenum">
              <a:rPr lang="en-IN" smtClean="0"/>
              <a:pPr/>
              <a:t>7</a:t>
            </a:fld>
            <a:endParaRPr lang="en-IN"/>
          </a:p>
        </p:txBody>
      </p:sp>
    </p:spTree>
    <p:extLst>
      <p:ext uri="{BB962C8B-B14F-4D97-AF65-F5344CB8AC3E}">
        <p14:creationId xmlns:p14="http://schemas.microsoft.com/office/powerpoint/2010/main" val="12323223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sz="3600" dirty="0" smtClean="0">
                <a:latin typeface="Times New Roman" pitchFamily="18" charset="0"/>
                <a:cs typeface="Times New Roman" pitchFamily="18" charset="0"/>
              </a:rPr>
              <a:t>Code allCustomers.jsp</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533400" y="1066800"/>
            <a:ext cx="8229600" cy="5105400"/>
          </a:xfrm>
        </p:spPr>
        <p:txBody>
          <a:bodyPr/>
          <a:lstStyle/>
          <a:p>
            <a:pPr lvl="0"/>
            <a:r>
              <a:rPr lang="en-US" sz="2400" dirty="0" smtClean="0">
                <a:latin typeface="Times New Roman" pitchFamily="18" charset="0"/>
                <a:cs typeface="Times New Roman" pitchFamily="18" charset="0"/>
              </a:rPr>
              <a:t>In this JSP:</a:t>
            </a:r>
          </a:p>
          <a:p>
            <a:pPr lvl="1"/>
            <a:r>
              <a:rPr lang="en-US" sz="2400" dirty="0" smtClean="0">
                <a:latin typeface="Times New Roman" pitchFamily="18" charset="0"/>
                <a:cs typeface="Times New Roman" pitchFamily="18" charset="0"/>
              </a:rPr>
              <a:t>Get the model (data) from the CustomerController</a:t>
            </a:r>
          </a:p>
          <a:p>
            <a:pPr marL="0" indent="0">
              <a:buNone/>
            </a:pPr>
            <a:r>
              <a:rPr lang="en-US" sz="2400" dirty="0">
                <a:latin typeface="Times New Roman" pitchFamily="18" charset="0"/>
                <a:cs typeface="Times New Roman" pitchFamily="18" charset="0"/>
              </a:rPr>
              <a:t>&lt;%</a:t>
            </a:r>
          </a:p>
          <a:p>
            <a:pPr marL="0" indent="0">
              <a:buNone/>
            </a:pPr>
            <a:r>
              <a:rPr lang="en-US" sz="2400" dirty="0">
                <a:latin typeface="Times New Roman" pitchFamily="18" charset="0"/>
                <a:cs typeface="Times New Roman" pitchFamily="18" charset="0"/>
              </a:rPr>
              <a:t>List&lt;Customer&gt; allCustomers=</a:t>
            </a:r>
            <a:r>
              <a:rPr lang="en-US" sz="2400" u="sng" dirty="0">
                <a:latin typeface="Times New Roman" pitchFamily="18" charset="0"/>
                <a:cs typeface="Times New Roman" pitchFamily="18" charset="0"/>
              </a:rPr>
              <a:t>(List&lt;Customer&gt;)</a:t>
            </a:r>
            <a:r>
              <a:rPr lang="en-US" sz="2400" u="sng" dirty="0" err="1">
                <a:latin typeface="Times New Roman" pitchFamily="18" charset="0"/>
                <a:cs typeface="Times New Roman" pitchFamily="18" charset="0"/>
              </a:rPr>
              <a:t>request.getAttribute</a:t>
            </a:r>
            <a:r>
              <a:rPr lang="en-US" sz="2400" u="sng" dirty="0">
                <a:latin typeface="Times New Roman" pitchFamily="18" charset="0"/>
                <a:cs typeface="Times New Roman" pitchFamily="18" charset="0"/>
              </a:rPr>
              <a:t>("allCustomers");</a:t>
            </a:r>
          </a:p>
          <a:p>
            <a:pPr marL="0" indent="0">
              <a:buNone/>
            </a:pPr>
            <a:r>
              <a:rPr lang="en-US" sz="2400" dirty="0" smtClean="0">
                <a:latin typeface="Times New Roman" pitchFamily="18" charset="0"/>
                <a:cs typeface="Times New Roman" pitchFamily="18" charset="0"/>
              </a:rPr>
              <a:t>%&gt;</a:t>
            </a:r>
            <a:endParaRPr lang="en-US" sz="2400" dirty="0">
              <a:latin typeface="Times New Roman" pitchFamily="18" charset="0"/>
              <a:cs typeface="Times New Roman" pitchFamily="18" charset="0"/>
            </a:endParaRPr>
          </a:p>
          <a:p>
            <a:pPr marL="0" indent="0">
              <a:buNone/>
            </a:pP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Then Iterate this List, and using the getter methods from the customer object, and show in different columns of the table</a:t>
            </a:r>
          </a:p>
        </p:txBody>
      </p:sp>
      <p:sp>
        <p:nvSpPr>
          <p:cNvPr id="4" name="Slide Number Placeholder 3"/>
          <p:cNvSpPr>
            <a:spLocks noGrp="1"/>
          </p:cNvSpPr>
          <p:nvPr>
            <p:ph type="sldNum" sz="quarter" idx="12"/>
          </p:nvPr>
        </p:nvSpPr>
        <p:spPr/>
        <p:txBody>
          <a:bodyPr/>
          <a:lstStyle/>
          <a:p>
            <a:fld id="{F920EB92-6F84-4A9E-9A59-D2D5AB212173}" type="slidenum">
              <a:rPr lang="en-IN" smtClean="0"/>
              <a:pPr/>
              <a:t>8</a:t>
            </a:fld>
            <a:endParaRPr lang="en-IN"/>
          </a:p>
        </p:txBody>
      </p:sp>
    </p:spTree>
    <p:extLst>
      <p:ext uri="{BB962C8B-B14F-4D97-AF65-F5344CB8AC3E}">
        <p14:creationId xmlns:p14="http://schemas.microsoft.com/office/powerpoint/2010/main" val="29130047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920EB92-6F84-4A9E-9A59-D2D5AB212173}" type="slidenum">
              <a:rPr lang="en-IN" smtClean="0"/>
              <a:pPr/>
              <a:t>9</a:t>
            </a:fld>
            <a:endParaRPr lang="en-IN" dirty="0"/>
          </a:p>
        </p:txBody>
      </p:sp>
      <p:sp>
        <p:nvSpPr>
          <p:cNvPr id="5" name="Content Placeholder 2"/>
          <p:cNvSpPr>
            <a:spLocks noGrp="1"/>
          </p:cNvSpPr>
          <p:nvPr>
            <p:ph idx="1"/>
          </p:nvPr>
        </p:nvSpPr>
        <p:spPr>
          <a:xfrm>
            <a:off x="381000" y="1447800"/>
            <a:ext cx="8229600" cy="4191000"/>
          </a:xfrm>
        </p:spPr>
        <p:txBody>
          <a:bodyPr/>
          <a:lstStyle/>
          <a:p>
            <a:r>
              <a:rPr lang="en-US" sz="2400" dirty="0" smtClean="0">
                <a:latin typeface="Times New Roman" pitchFamily="18" charset="0"/>
                <a:cs typeface="Times New Roman" pitchFamily="18" charset="0"/>
              </a:rPr>
              <a:t>Stands for Cross-Origin Resource Sharing</a:t>
            </a:r>
          </a:p>
          <a:p>
            <a:r>
              <a:rPr lang="en-US" sz="2400" dirty="0">
                <a:latin typeface="Times New Roman" pitchFamily="18" charset="0"/>
                <a:cs typeface="Times New Roman" pitchFamily="18" charset="0"/>
              </a:rPr>
              <a:t>a security concept that allows restricting the resources implemented in web browsers</a:t>
            </a:r>
            <a:r>
              <a:rPr lang="en-US" sz="2400" dirty="0" smtClean="0">
                <a:latin typeface="Times New Roman" pitchFamily="18" charset="0"/>
                <a:cs typeface="Times New Roman" pitchFamily="18" charset="0"/>
              </a:rPr>
              <a:t>.</a:t>
            </a:r>
          </a:p>
          <a:p>
            <a:r>
              <a:rPr lang="en-US" sz="2400" dirty="0">
                <a:latin typeface="Times New Roman" pitchFamily="18" charset="0"/>
                <a:cs typeface="Times New Roman" pitchFamily="18" charset="0"/>
              </a:rPr>
              <a:t>It prevents the JavaScript code producing or consuming the requests against different origin</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Assume, </a:t>
            </a:r>
            <a:r>
              <a:rPr lang="en-US" sz="2400" dirty="0">
                <a:latin typeface="Times New Roman" pitchFamily="18" charset="0"/>
                <a:cs typeface="Times New Roman" pitchFamily="18" charset="0"/>
              </a:rPr>
              <a:t>your web application is running on </a:t>
            </a:r>
            <a:r>
              <a:rPr lang="en-US" sz="2400" dirty="0" smtClean="0">
                <a:latin typeface="Times New Roman" pitchFamily="18" charset="0"/>
                <a:cs typeface="Times New Roman" pitchFamily="18" charset="0"/>
              </a:rPr>
              <a:t>8081 port </a:t>
            </a:r>
            <a:r>
              <a:rPr lang="en-US" sz="2400" dirty="0">
                <a:latin typeface="Times New Roman" pitchFamily="18" charset="0"/>
                <a:cs typeface="Times New Roman" pitchFamily="18" charset="0"/>
              </a:rPr>
              <a:t>and by using JavaScript you are trying to </a:t>
            </a:r>
            <a:r>
              <a:rPr lang="en-US" sz="2400" dirty="0" smtClean="0">
                <a:latin typeface="Times New Roman" pitchFamily="18" charset="0"/>
                <a:cs typeface="Times New Roman" pitchFamily="18" charset="0"/>
              </a:rPr>
              <a:t>consume </a:t>
            </a:r>
            <a:r>
              <a:rPr lang="en-US" sz="2400" dirty="0">
                <a:latin typeface="Times New Roman" pitchFamily="18" charset="0"/>
                <a:cs typeface="Times New Roman" pitchFamily="18" charset="0"/>
              </a:rPr>
              <a:t>RESTful web services from </a:t>
            </a:r>
            <a:r>
              <a:rPr lang="en-US" sz="2400" dirty="0" smtClean="0">
                <a:latin typeface="Times New Roman" pitchFamily="18" charset="0"/>
                <a:cs typeface="Times New Roman" pitchFamily="18" charset="0"/>
              </a:rPr>
              <a:t>9091 </a:t>
            </a:r>
            <a:r>
              <a:rPr lang="en-US" sz="2400" dirty="0">
                <a:latin typeface="Times New Roman" pitchFamily="18" charset="0"/>
                <a:cs typeface="Times New Roman" pitchFamily="18" charset="0"/>
              </a:rPr>
              <a:t>port. Under such situations, you will face the Cross-Origin Resource Sharing security issue on your web browsers</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p:txBody>
      </p:sp>
      <p:sp>
        <p:nvSpPr>
          <p:cNvPr id="7" name="Title 1"/>
          <p:cNvSpPr>
            <a:spLocks noGrp="1"/>
          </p:cNvSpPr>
          <p:nvPr>
            <p:ph type="title"/>
          </p:nvPr>
        </p:nvSpPr>
        <p:spPr>
          <a:xfrm>
            <a:off x="228600" y="0"/>
            <a:ext cx="8229600" cy="1143000"/>
          </a:xfrm>
        </p:spPr>
        <p:txBody>
          <a:bodyPr/>
          <a:lstStyle/>
          <a:p>
            <a:r>
              <a:rPr lang="en-US" sz="4000" dirty="0" smtClean="0">
                <a:latin typeface="Times New Roman" pitchFamily="18" charset="0"/>
                <a:ea typeface="Verdana" pitchFamily="34" charset="0"/>
                <a:cs typeface="Times New Roman" pitchFamily="18" charset="0"/>
              </a:rPr>
              <a:t>CORS Support</a:t>
            </a:r>
            <a:endParaRPr lang="en-US" dirty="0">
              <a:latin typeface="Times New Roman" pitchFamily="18" charset="0"/>
              <a:ea typeface="Verdana" pitchFamily="34" charset="0"/>
              <a:cs typeface="Times New Roman" pitchFamily="18" charset="0"/>
            </a:endParaRPr>
          </a:p>
        </p:txBody>
      </p:sp>
    </p:spTree>
    <p:extLst>
      <p:ext uri="{BB962C8B-B14F-4D97-AF65-F5344CB8AC3E}">
        <p14:creationId xmlns:p14="http://schemas.microsoft.com/office/powerpoint/2010/main" val="2934451096"/>
      </p:ext>
    </p:extLst>
  </p:cSld>
  <p:clrMapOvr>
    <a:masterClrMapping/>
  </p:clrMapOvr>
  <p:timing>
    <p:tnLst>
      <p:par>
        <p:cTn id="1" dur="indefinite" restart="never" nodeType="tmRoot"/>
      </p:par>
    </p:tnLst>
  </p:timing>
</p:sld>
</file>

<file path=ppt/theme/theme1.xml><?xml version="1.0" encoding="utf-8"?>
<a:theme xmlns:a="http://schemas.openxmlformats.org/drawingml/2006/main" name="MG Grey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18375</TotalTime>
  <Words>1743</Words>
  <Application>Microsoft Office PowerPoint</Application>
  <PresentationFormat>On-screen Show (4:3)</PresentationFormat>
  <Paragraphs>273</Paragraphs>
  <Slides>42</Slides>
  <Notes>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MG Grey Theme</vt:lpstr>
      <vt:lpstr>PowerPoint Presentation</vt:lpstr>
      <vt:lpstr>Agenda</vt:lpstr>
      <vt:lpstr>Web application for microservices</vt:lpstr>
      <vt:lpstr>Web application: Customer microservice</vt:lpstr>
      <vt:lpstr>Web application: Customer microservice</vt:lpstr>
      <vt:lpstr>Web application: Customer microservice</vt:lpstr>
      <vt:lpstr>Web application: Customer microservice</vt:lpstr>
      <vt:lpstr>Code allCustomers.jsp</vt:lpstr>
      <vt:lpstr>CORS Support</vt:lpstr>
      <vt:lpstr>CORS Support</vt:lpstr>
      <vt:lpstr>CORS Support</vt:lpstr>
      <vt:lpstr>CORS Support</vt:lpstr>
      <vt:lpstr>@CrossOrigin at class level</vt:lpstr>
      <vt:lpstr>Merged @CrossOrigin</vt:lpstr>
      <vt:lpstr>CORS Support for Customer Microservices</vt:lpstr>
      <vt:lpstr>AJAX call in HTML</vt:lpstr>
      <vt:lpstr>AJAX call in HTML</vt:lpstr>
      <vt:lpstr>SPA with AJAX (UI layer)</vt:lpstr>
      <vt:lpstr>SPA with AJAX (UI layer)</vt:lpstr>
      <vt:lpstr>Enabling CORS support</vt:lpstr>
      <vt:lpstr>Gateway APIs</vt:lpstr>
      <vt:lpstr>Why Gateway API: Use case</vt:lpstr>
      <vt:lpstr>Zuul: the Gateway API</vt:lpstr>
      <vt:lpstr>Microservices: without zuul</vt:lpstr>
      <vt:lpstr>zuul gateway api (with zuul)</vt:lpstr>
      <vt:lpstr>Why Gateway API: Other Use case</vt:lpstr>
      <vt:lpstr>Demo: Zuul Gateway API</vt:lpstr>
      <vt:lpstr>Demo: Zuul Gateway API</vt:lpstr>
      <vt:lpstr>zuul gateway routing logic</vt:lpstr>
      <vt:lpstr>zuul gateway routing logic – application.yml</vt:lpstr>
      <vt:lpstr>Demo: Zuul Gateway API</vt:lpstr>
      <vt:lpstr>Demo: Zuul Gateway API</vt:lpstr>
      <vt:lpstr>Demo: Zuul Gateway API</vt:lpstr>
      <vt:lpstr>Demo: Zuul Gateway API</vt:lpstr>
      <vt:lpstr>Demo: Zuul Gateway API</vt:lpstr>
      <vt:lpstr>Tell them about ngrok and  excite a bit </vt:lpstr>
      <vt:lpstr>Monitoring and Managing with actuator</vt:lpstr>
      <vt:lpstr>Monitoring and Managing with actuator</vt:lpstr>
      <vt:lpstr>Monitoring and Managing with actuator</vt:lpstr>
      <vt:lpstr>Monitoring and Managing with actuator</vt:lpstr>
      <vt:lpstr>Monitoring and Managing with actuator</vt:lpstr>
      <vt:lpstr>Thank You</vt:lpstr>
    </vt:vector>
  </TitlesOfParts>
  <Company>Cisco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Ramani  Venkatesh</dc:creator>
  <cp:lastModifiedBy>Guru</cp:lastModifiedBy>
  <cp:revision>1191</cp:revision>
  <dcterms:created xsi:type="dcterms:W3CDTF">2014-11-14T08:39:44Z</dcterms:created>
  <dcterms:modified xsi:type="dcterms:W3CDTF">2020-06-10T17:20:18Z</dcterms:modified>
</cp:coreProperties>
</file>