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568" r:id="rId2"/>
    <p:sldId id="569" r:id="rId3"/>
    <p:sldId id="596" r:id="rId4"/>
    <p:sldId id="597" r:id="rId5"/>
    <p:sldId id="598" r:id="rId6"/>
    <p:sldId id="570" r:id="rId7"/>
    <p:sldId id="572" r:id="rId8"/>
    <p:sldId id="571" r:id="rId9"/>
    <p:sldId id="573" r:id="rId10"/>
    <p:sldId id="574" r:id="rId11"/>
    <p:sldId id="575" r:id="rId12"/>
    <p:sldId id="576" r:id="rId13"/>
    <p:sldId id="577" r:id="rId14"/>
    <p:sldId id="578" r:id="rId15"/>
    <p:sldId id="579" r:id="rId16"/>
    <p:sldId id="580" r:id="rId17"/>
    <p:sldId id="581" r:id="rId18"/>
    <p:sldId id="582" r:id="rId19"/>
    <p:sldId id="583" r:id="rId20"/>
    <p:sldId id="584" r:id="rId21"/>
    <p:sldId id="585" r:id="rId22"/>
    <p:sldId id="586" r:id="rId23"/>
    <p:sldId id="587" r:id="rId24"/>
    <p:sldId id="588" r:id="rId25"/>
    <p:sldId id="589" r:id="rId26"/>
    <p:sldId id="590" r:id="rId27"/>
    <p:sldId id="591" r:id="rId28"/>
    <p:sldId id="592" r:id="rId29"/>
    <p:sldId id="593" r:id="rId30"/>
    <p:sldId id="594" r:id="rId31"/>
    <p:sldId id="595" r:id="rId32"/>
    <p:sldId id="49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0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86" autoAdjust="0"/>
  </p:normalViewPr>
  <p:slideViewPr>
    <p:cSldViewPr>
      <p:cViewPr>
        <p:scale>
          <a:sx n="60" d="100"/>
          <a:sy n="60" d="100"/>
        </p:scale>
        <p:origin x="-1620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07EF9-30CF-4AAE-9D17-255FBED9613B}" type="datetimeFigureOut">
              <a:rPr lang="en-US" smtClean="0"/>
              <a:t>10-Jun-20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CCC4F-146D-459C-911E-E0CC49939F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1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jpe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UA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59024"/>
            <a:ext cx="73152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03120"/>
            <a:ext cx="7315200" cy="2286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70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91440"/>
            <a:ext cx="9144000" cy="731520"/>
          </a:xfrm>
          <a:prstGeom prst="rect">
            <a:avLst/>
          </a:prstGeom>
        </p:spPr>
        <p:txBody>
          <a:bodyPr wrap="none" lIns="274320" rIns="274320" anchor="ctr" anchorCtr="0">
            <a:normAutofit/>
          </a:bodyPr>
          <a:lstStyle>
            <a:lvl1pPr>
              <a:defRPr lang="en-US" sz="4000" b="1" i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l"/>
            <a:r>
              <a:rPr lang="en-US" dirty="0" smtClean="0"/>
              <a:t>Click to edit </a:t>
            </a:r>
            <a:r>
              <a:rPr lang="en-US" dirty="0" err="1" smtClean="0"/>
              <a:t>AMaster</a:t>
            </a:r>
            <a:r>
              <a:rPr lang="en-US" dirty="0" smtClean="0"/>
              <a:t>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72400" y="6525344"/>
            <a:ext cx="936104" cy="31402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CBE0357F-229F-4BD9-AE90-5490DF2A6E29}" type="slidenum">
              <a:rPr lang="en-US" sz="1400" smtClean="0">
                <a:solidFill>
                  <a:schemeClr val="accent3">
                    <a:lumMod val="50000"/>
                  </a:schemeClr>
                </a:solidFill>
                <a:latin typeface="Myriad Web Pro" panose="020B0503030403020204" pitchFamily="34" charset="0"/>
              </a:rPr>
              <a:pPr algn="r"/>
              <a:t>‹#›</a:t>
            </a:fld>
            <a:endParaRPr lang="en-US" sz="1400" dirty="0">
              <a:solidFill>
                <a:schemeClr val="accent3">
                  <a:lumMod val="50000"/>
                </a:schemeClr>
              </a:solidFill>
              <a:latin typeface="Myriad Web Pro" panose="020B0503030403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57200" y="1188720"/>
            <a:ext cx="8229600" cy="50292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6576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v"/>
              <a:defRPr lang="en-US" sz="2400" b="1" kern="12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3152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Ø"/>
              <a:defRPr lang="en-US" sz="2000" kern="12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09728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ü"/>
              <a:defRPr lang="en-US" sz="2000" kern="12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52513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UA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1371600"/>
            <a:ext cx="7315200" cy="274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Valediction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76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UA SALT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1371600"/>
            <a:ext cx="7315200" cy="274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Valediction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457200" y="6400800"/>
            <a:ext cx="8229600" cy="457200"/>
          </a:xfrm>
          <a:prstGeom prst="rect">
            <a:avLst/>
          </a:prstGeom>
        </p:spPr>
        <p:txBody>
          <a:bodyPr anchor="ctr" anchorCtr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0" dirty="0" smtClean="0">
                <a:solidFill>
                  <a:schemeClr val="tx2">
                    <a:lumMod val="50000"/>
                  </a:schemeClr>
                </a:solidFill>
              </a:rPr>
              <a:t>Created in partnership with the School of Applied Learning in Testing</a:t>
            </a:r>
            <a:r>
              <a:rPr lang="en-US" sz="1200" b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1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X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1371600"/>
            <a:ext cx="7315200" cy="274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Valediction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72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X SALT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1371600"/>
            <a:ext cx="7315200" cy="274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Valediction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 userDrawn="1"/>
        </p:nvSpPr>
        <p:spPr>
          <a:xfrm>
            <a:off x="457200" y="6400800"/>
            <a:ext cx="8229600" cy="457200"/>
          </a:xfrm>
          <a:prstGeom prst="rect">
            <a:avLst/>
          </a:prstGeom>
        </p:spPr>
        <p:txBody>
          <a:bodyPr anchor="ctr" anchorCtr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0" dirty="0" smtClean="0">
                <a:solidFill>
                  <a:schemeClr val="tx2">
                    <a:lumMod val="50000"/>
                  </a:schemeClr>
                </a:solidFill>
              </a:rPr>
              <a:t>Created in partnership with the School of Applied Learning in Testing</a:t>
            </a:r>
            <a:r>
              <a:rPr lang="en-US" sz="1200" b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20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9CE611-81BB-4F68-9DCE-7122D6BF5A21}" type="datetimeFigureOut">
              <a:rPr lang="en-IN" smtClean="0"/>
              <a:pPr/>
              <a:t>10-06-2020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20EB92-6F84-4A9E-9A59-D2D5AB21217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90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48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6556384"/>
            <a:ext cx="1524000" cy="21907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132320" y="6529088"/>
            <a:ext cx="2011680" cy="276999"/>
          </a:xfrm>
          <a:prstGeom prst="rect">
            <a:avLst/>
          </a:prstGeom>
          <a:noFill/>
        </p:spPr>
        <p:txBody>
          <a:bodyPr wrap="square" lIns="0" rIns="274320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200" dirty="0">
              <a:solidFill>
                <a:schemeClr val="tx1"/>
              </a:solidFill>
              <a:latin typeface="Myriad Web Pro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42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add valediction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57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95" y="5312049"/>
            <a:ext cx="3214211" cy="46958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788920" y="5897880"/>
            <a:ext cx="3566160" cy="274320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r>
              <a:rPr lang="en-US" sz="2000" b="0" dirty="0" smtClean="0">
                <a:latin typeface="Myriad Web Pro" pitchFamily="34" charset="0"/>
              </a:rPr>
              <a:t>Building Learning Organizations</a:t>
            </a:r>
            <a:endParaRPr lang="en-US" sz="2000" b="0" dirty="0">
              <a:latin typeface="Myriad Web Pro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200400" y="6202680"/>
            <a:ext cx="2743200" cy="274320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20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28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X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59024"/>
            <a:ext cx="73152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03120"/>
            <a:ext cx="7315200" cy="2286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61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UA Testi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68880"/>
            <a:ext cx="4114800" cy="7315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4720"/>
            <a:ext cx="8229600" cy="1828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"/>
            <a:ext cx="4572000" cy="36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3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UA SALT Testi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68880"/>
            <a:ext cx="4114800" cy="7315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4720"/>
            <a:ext cx="8229600" cy="1828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"/>
            <a:ext cx="4572000" cy="36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17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X Testi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68880"/>
            <a:ext cx="4114800" cy="7315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4720"/>
            <a:ext cx="8229600" cy="1828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"/>
            <a:ext cx="4572000" cy="36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95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X SALT Testi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68880"/>
            <a:ext cx="4114800" cy="7315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4720"/>
            <a:ext cx="8229600" cy="1828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457200" y="6400800"/>
            <a:ext cx="8229600" cy="457200"/>
          </a:xfrm>
          <a:prstGeom prst="rect">
            <a:avLst/>
          </a:prstGeom>
        </p:spPr>
        <p:txBody>
          <a:bodyPr anchor="ctr" anchorCtr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0" dirty="0" smtClean="0">
                <a:solidFill>
                  <a:schemeClr val="tx2">
                    <a:lumMod val="50000"/>
                  </a:schemeClr>
                </a:solidFill>
              </a:rPr>
              <a:t>Created in partnership with the School of Applied Learning in Testing</a:t>
            </a:r>
            <a:r>
              <a:rPr lang="en-US" sz="1200" b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"/>
            <a:ext cx="4572000" cy="36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0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91440"/>
            <a:ext cx="9144000" cy="731520"/>
          </a:xfrm>
          <a:prstGeom prst="rect">
            <a:avLst/>
          </a:prstGeom>
        </p:spPr>
        <p:txBody>
          <a:bodyPr wrap="none" lIns="274320" rIns="274320" anchor="ctr" anchorCtr="0">
            <a:normAutofit/>
          </a:bodyPr>
          <a:lstStyle>
            <a:lvl1pPr algn="l">
              <a:defRPr sz="4000" b="1" i="0" u="none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CMaster</a:t>
            </a:r>
            <a:r>
              <a:rPr lang="en-US" dirty="0" smtClean="0"/>
              <a:t>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548640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sz="2800" b="1" i="0"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1737360"/>
            <a:ext cx="8229600" cy="448056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65760" indent="-36576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v"/>
              <a:defRPr sz="24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31520" indent="-36576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Ø"/>
              <a:defRPr sz="20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097280" indent="-36576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ü"/>
              <a:defRPr sz="20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72400" y="6525344"/>
            <a:ext cx="936104" cy="31402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CBE0357F-229F-4BD9-AE90-5490DF2A6E29}" type="slidenum">
              <a:rPr lang="en-US" sz="1400" smtClean="0">
                <a:solidFill>
                  <a:schemeClr val="tx2">
                    <a:lumMod val="50000"/>
                  </a:schemeClr>
                </a:solidFill>
                <a:latin typeface="Myriad Web Pro" panose="020B0503030403020204" pitchFamily="34" charset="0"/>
              </a:rPr>
              <a:pPr algn="r"/>
              <a:t>‹#›</a:t>
            </a:fld>
            <a:endParaRPr lang="en-US" sz="1400" dirty="0">
              <a:solidFill>
                <a:schemeClr val="tx2">
                  <a:lumMod val="50000"/>
                </a:schemeClr>
              </a:solidFill>
              <a:latin typeface="Myriad Web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725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91440"/>
            <a:ext cx="9144000" cy="731520"/>
          </a:xfrm>
          <a:prstGeom prst="rect">
            <a:avLst/>
          </a:prstGeom>
        </p:spPr>
        <p:txBody>
          <a:bodyPr wrap="none" lIns="274320" rIns="274320" anchor="ctr" anchorCtr="0">
            <a:normAutofit/>
          </a:bodyPr>
          <a:lstStyle>
            <a:lvl1pPr algn="l">
              <a:defRPr sz="4000" b="1" i="0" u="none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CMaster</a:t>
            </a:r>
            <a:r>
              <a:rPr lang="en-US" dirty="0" smtClean="0"/>
              <a:t>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1188720"/>
            <a:ext cx="8229600" cy="50292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6576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v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3152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Ø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09728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ü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172400" y="6531592"/>
            <a:ext cx="936104" cy="3077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CBE0357F-229F-4BD9-AE90-5490DF2A6E29}" type="slidenum">
              <a:rPr lang="en-US" sz="1400" smtClean="0">
                <a:solidFill>
                  <a:schemeClr val="tx2">
                    <a:lumMod val="50000"/>
                  </a:schemeClr>
                </a:solidFill>
                <a:latin typeface="Myriad Web Pro" panose="020B0503030403020204" pitchFamily="34" charset="0"/>
              </a:rPr>
              <a:pPr algn="r"/>
              <a:t>‹#›</a:t>
            </a:fld>
            <a:endParaRPr lang="en-US" sz="1400" dirty="0">
              <a:solidFill>
                <a:schemeClr val="tx2">
                  <a:lumMod val="50000"/>
                </a:schemeClr>
              </a:solidFill>
              <a:latin typeface="Myriad Web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205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91440"/>
            <a:ext cx="9144000" cy="731520"/>
          </a:xfrm>
          <a:prstGeom prst="rect">
            <a:avLst/>
          </a:prstGeom>
        </p:spPr>
        <p:txBody>
          <a:bodyPr wrap="none" lIns="274320" rIns="274320" anchor="ctr" anchorCtr="0">
            <a:normAutofit/>
          </a:bodyPr>
          <a:lstStyle>
            <a:lvl1pPr>
              <a:defRPr lang="en-US" sz="4000" b="1" i="0" u="none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l"/>
            <a:r>
              <a:rPr lang="en-US" dirty="0" smtClean="0"/>
              <a:t>Click to edit </a:t>
            </a:r>
            <a:r>
              <a:rPr lang="en-US" dirty="0" err="1" smtClean="0"/>
              <a:t>QMaster</a:t>
            </a:r>
            <a:r>
              <a:rPr lang="en-US" dirty="0" smtClean="0"/>
              <a:t>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72400" y="6531592"/>
            <a:ext cx="936104" cy="3077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CBE0357F-229F-4BD9-AE90-5490DF2A6E29}" type="slidenum">
              <a:rPr lang="en-US" sz="1400" smtClean="0">
                <a:solidFill>
                  <a:schemeClr val="accent6">
                    <a:lumMod val="50000"/>
                  </a:schemeClr>
                </a:solidFill>
                <a:latin typeface="Myriad Web Pro" panose="020B0503030403020204" pitchFamily="34" charset="0"/>
              </a:rPr>
              <a:pPr algn="r"/>
              <a:t>‹#›</a:t>
            </a:fld>
            <a:endParaRPr lang="en-US" sz="1400" dirty="0">
              <a:solidFill>
                <a:schemeClr val="accent6">
                  <a:lumMod val="50000"/>
                </a:schemeClr>
              </a:solidFill>
              <a:latin typeface="Myriad Web Pro" panose="020B0503030403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57200" y="1188720"/>
            <a:ext cx="8229600" cy="50292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6576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v"/>
              <a:defRPr lang="en-US" sz="2400" b="1" kern="12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3152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Ø"/>
              <a:defRPr lang="en-US" sz="2000" kern="12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09728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ü"/>
              <a:defRPr lang="en-US" sz="2000" kern="12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0937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39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lproweb.com/products/Win32OpenSSL.html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buClr>
                <a:schemeClr val="tx2"/>
              </a:buClr>
              <a:buSzPct val="75000"/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en-US" sz="6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Microservices – Spring Boot</a:t>
            </a:r>
          </a:p>
          <a:p>
            <a:pPr marL="0" indent="0" algn="ctr">
              <a:buNone/>
            </a:pPr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pPr marL="0" indent="0" algn="ctr">
              <a:buNone/>
            </a:pPr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- Guru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50793"/>
            <a:ext cx="2992793" cy="918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8460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POJO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need to create a POJO class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store the User information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authentication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9" r="29722" b="51940"/>
          <a:stretch/>
        </p:blipFill>
        <p:spPr bwMode="auto">
          <a:xfrm>
            <a:off x="228599" y="2362200"/>
            <a:ext cx="8661917" cy="2927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01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for Spring Boot Authentication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0" r="4761" b="51724"/>
          <a:stretch/>
        </p:blipFill>
        <p:spPr bwMode="auto">
          <a:xfrm>
            <a:off x="381000" y="1981200"/>
            <a:ext cx="8473734" cy="219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425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Repository class to read credentials from ORACLE DB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call it as OAuthDao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mark it with @Repository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Autowire jdbcTemplate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will get the username, password from the DB table “users” by executing SELECT * FROM USERS WHERE USERNAME=?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Also, we will specify the authority name such as “ROLE_ADMIN”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Complete code is available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drive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4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Service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 class “CustomerDetailsService” and annotate this with @Service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it implement </a:t>
            </a:r>
            <a:r>
              <a:rPr lang="en-US" dirty="0" smtClean="0"/>
              <a:t>UserDetailsService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will get the UserEntity object from the DAO class we have written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Then, we will encapsulate this object into CustomUser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class’s constructor to get its object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148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Configuration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need to now enable the web security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very similar to the one we have seen in Spring Security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will be extending from WebSecurityConfigurerAdapter class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you remember, this has overloaded methods configure(), one with AuthenticationManagerBuilder parameter and another with HttpSecurity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757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Configuration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configure method, we will be using “userDetailsService” method and passing object of CustomerDetailsService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Also, we will use the object of BCryptPasswordEncoder for encoding the password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401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Configuration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In the 2</a:t>
            </a:r>
            <a:r>
              <a:rPr lang="en-US" sz="30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configure method, we will specify which request needs to be authorized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Let’s specify that all requests need to be authorized</a:t>
            </a:r>
          </a:p>
          <a:p>
            <a:pPr marL="0" indent="0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@Override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protected void configure(HttpSecurity http) throws Exception {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http.authorizeRequests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().anyRequest().authenticated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();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061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Configuration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If you want to enable authorization for a particular URI, like “/private”, then you can configure: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@Override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protected void configure(HttpSecurity http) throws Exception 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http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.authorizeRequests()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.antMatchers("/private")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.hasRole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(“ADMIN")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.and()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.formLogin();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60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OAuth2 Configuration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This is the heart of Spring Boot security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In this we will be mentioning about: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Private key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Public key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client id (username)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client secret (password)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token store (In our case, it is JwtTokenStore)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Token validity period</a:t>
            </a:r>
          </a:p>
        </p:txBody>
      </p:sp>
    </p:spTree>
    <p:extLst>
      <p:ext uri="{BB962C8B-B14F-4D97-AF65-F5344CB8AC3E}">
        <p14:creationId xmlns:p14="http://schemas.microsoft.com/office/powerpoint/2010/main" val="1292015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Private and public keys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Asymmetric cryptography, we will use private and public keys (in Symmetric, we use only one key to encrypt/decrypt data)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to encrypt and decrypt data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public key is shared with everyone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private key is kept with us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protocols like SSH, OpenPGP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SSL/TLS rely on this asymmetric cryptography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browser uses to establish a secure connection (https)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61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105400"/>
          </a:xfrm>
        </p:spPr>
        <p:txBody>
          <a:bodyPr/>
          <a:lstStyle/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OAuth</a:t>
            </a:r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JWT</a:t>
            </a:r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Creating spring boot project</a:t>
            </a:r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Generating private and public keys</a:t>
            </a:r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Generating access token</a:t>
            </a:r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Accessing the restricted resources using the access token</a:t>
            </a:r>
          </a:p>
          <a:p>
            <a:pPr lvl="0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5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Private and public keys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keys are like locking mechanism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keys are used to encrypt a message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Private keys are used to decrypt the message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Both these keys help to ensure the security of the exchanged data.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brief, a message encrypted with the public key cannot be decrypted without using the corresponding private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163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Generating the keys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Now, we need some tools to generate the public and private keys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that we will use the software called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openssl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you can download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download from this website: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https://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slproweb.com/products/Win32OpenSSL.html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 win64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verison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OpenSSL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light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will download Win64OpenSSL_Light-1_1_0j.exe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043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Generating the keys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Now, you can go the command prompt where you have downloaded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openssl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check the version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openssl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C:\OpenSSL-Win64\bin&gt;openssl version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–a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413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Generating the keys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When generating keys, you need to remember the following 3 things: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key algorithm (RSA, ECDSA …)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Key size (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at least 2048 when using RSA and 256 when using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ECDSA).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these are the smallest key sizes allowed for SSL certificates. 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older version the key size 512 was assumed</a:t>
            </a:r>
          </a:p>
          <a:p>
            <a:pPr lvl="2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Any key size lower than 2048 is considered unsecure and should never be used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Passphrase: Optional.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 If used, the private key will be encrypted using the specified encryption method, and it will be impossible to use without the passphrase. 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22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Generating the private key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Give the following command to generate private key: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C:\OpenSSL-Win64\bin&gt;openssl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genrsa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-out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jwt.ofss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2048 &amp;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openssl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rsa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-in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jwt.ofss</a:t>
            </a:r>
            <a:r>
              <a:rPr lang="en-US" sz="2800" dirty="0" smtClean="0"/>
              <a:t>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will create a file “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jwt.ofss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” that contains the private key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24</a:t>
            </a:fld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" t="13146" r="33720" b="7974"/>
          <a:stretch/>
        </p:blipFill>
        <p:spPr bwMode="auto">
          <a:xfrm>
            <a:off x="1447800" y="2903484"/>
            <a:ext cx="5956738" cy="3344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9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Generating the public key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Similarly, you can give the following command to create public key</a:t>
            </a:r>
          </a:p>
          <a:p>
            <a:r>
              <a:rPr lang="en-US" sz="2800" dirty="0" err="1"/>
              <a:t>openssl</a:t>
            </a:r>
            <a:r>
              <a:rPr lang="en-US" sz="2800" dirty="0"/>
              <a:t> </a:t>
            </a:r>
            <a:r>
              <a:rPr lang="en-US" sz="2800" dirty="0" err="1"/>
              <a:t>rsa</a:t>
            </a:r>
            <a:r>
              <a:rPr lang="en-US" sz="2800" dirty="0"/>
              <a:t> -in </a:t>
            </a:r>
            <a:r>
              <a:rPr lang="en-US" sz="2800" dirty="0" err="1" smtClean="0"/>
              <a:t>jwt.ofss</a:t>
            </a:r>
            <a:r>
              <a:rPr lang="en-US" sz="2800" dirty="0" smtClean="0"/>
              <a:t> </a:t>
            </a:r>
            <a:r>
              <a:rPr lang="en-US" sz="2800" dirty="0"/>
              <a:t>-</a:t>
            </a:r>
            <a:r>
              <a:rPr lang="en-US" sz="2800" dirty="0" err="1"/>
              <a:t>pubout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-----BEGIN PUBLIC KEY-----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MIIBIjANBgkqhkiG9w0BAQEFAAOCAQ8AMIIBCgKCAQEA546PHuj/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sPgBlnPRec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/t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1ThRj7ttzb7I22Pn0X6zXKqPM89mMwD3/JqzXd3UQCCUUlcxFlvSEB4h3XZQW0t0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b9V/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LkbLtnRKs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/7nQ7q5o5oBrhomCrDPt3jmpO+kYnPNR51mNiMXGrGmi/WV5V5N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xnRxTI3ECH3CSZiTbWCOvmhEHhhgzIxcmw9B4k3Na/Oh3EfD5SylsIEsZMgqKo0a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Ib6IlW8m45G04lI0O+17fqi/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kugrBT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/uMpJ3Oa/Dc7TrbP6eNjzd+TxsQkzhuISV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RIrC8wOrFtYvy7D7u1nSjrAnZnKGd7xM4JBlpU53tzeCkjPqFB0/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eRERFGavhxMm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0wIDAQAB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-----END PUBLIC KEY-----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8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OAuth2 Resource filter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the version of Spring Boot latter than 1.5 release, add the below property in your application.properties file to define OAuth2 Resource filter order.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security.oauth2.resource.filter-order=3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OAuth2 resources are protected by a filter chain with the order specified by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security.oauth2.resource.filter-order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You can find the order details in the documentation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 means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access_override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 means basic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auth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order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0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DB table users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can use the already created database table “users” in our previous session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You can check: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 * FROM USERS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just need two columns username and password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So, insert some username and password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BCryptEncoded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format)</a:t>
            </a: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74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Run as Spring Boot application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Open postman client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need to get access token first: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Click on Get new access token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Fill the details in the form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Then click on Request token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will given you an access token that will be used to access the application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38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Generating access token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29</a:t>
            </a:fld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6" t="18750" r="32387" b="9914"/>
          <a:stretch/>
        </p:blipFill>
        <p:spPr bwMode="auto">
          <a:xfrm>
            <a:off x="1066800" y="990600"/>
            <a:ext cx="6842235" cy="5218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43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OAuth?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1054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Open Authorization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OAuth allows notifying a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resource provider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(e.g.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Facebook)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the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resource owner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(e.g. you) grants permission to a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third-party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(e.g. a Facebook Application) access to their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(e.g. the list of your friends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without exposing the password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OAuth2 is just a version of OAuth</a:t>
            </a:r>
          </a:p>
          <a:p>
            <a:pPr lvl="0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60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Generating access token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30</a:t>
            </a:fld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1" t="17888" r="15666" b="13780"/>
          <a:stretch/>
        </p:blipFill>
        <p:spPr bwMode="auto">
          <a:xfrm>
            <a:off x="762000" y="1524000"/>
            <a:ext cx="7530662" cy="4088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Access the restricted page now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31</a:t>
            </a:fld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3" t="16810" r="14575" b="14008"/>
          <a:stretch/>
        </p:blipFill>
        <p:spPr bwMode="auto">
          <a:xfrm>
            <a:off x="228600" y="1206062"/>
            <a:ext cx="8441795" cy="458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1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32</a:t>
            </a:fld>
            <a:endParaRPr lang="en-IN" dirty="0"/>
          </a:p>
        </p:txBody>
      </p:sp>
      <p:sp>
        <p:nvSpPr>
          <p:cNvPr id="5" name="Subtitle 3"/>
          <p:cNvSpPr>
            <a:spLocks noGrp="1"/>
          </p:cNvSpPr>
          <p:nvPr>
            <p:ph type="title"/>
          </p:nvPr>
        </p:nvSpPr>
        <p:spPr>
          <a:xfrm>
            <a:off x="381000" y="2580524"/>
            <a:ext cx="8229600" cy="85875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 of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Spring Boot Security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OAuth – Another 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1054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have a gmail account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have Linkedin account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you want to add all of your gmail users into Linkedin, how tiresome it would be?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So, you will be giving open authorization to Linkedin so that Linkedin will now access all of your friends list from gmail and add them to Linkedin automatically.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how FB and other websites accesses our information (but only if we permit)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6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JWT?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1054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Stands for JSON Web Token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way for securely transmitting information between parties as a JSON object.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used as a single sign on mechanism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Once you login into a particular website, then you can start accessing all permitted other services without re-login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So, JWT is used for authorization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05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 spring boot project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name: oauth2-demo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choose any one of the methods to create Spring Boot project: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maven project (add the dependencies)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 Spring Starter Project (add the dependencies)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 to the website: 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https://start.spring.io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Generate the project, download and import as Existing maven project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22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parent project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&lt;parent&gt;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&lt;groupId&gt;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org.springframework.boot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&lt;/groupId&gt;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&lt;artifactId&gt;spring-boot-starter-parent&lt;/artifactId&gt;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&lt;version&gt;1.5.9.RELEASE&lt;/version&gt;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&lt;relativePath /&gt;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&lt;/parent&gt;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29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Maven Dependencies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need the following dependencies in Maven: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spring-boot-starter-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jdbc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spring-boot-starter-security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spring-boot-starter-web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spring-security-oauth2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spring-security-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jwt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Oracle Version 11.2.0.2.0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85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Spring Boot main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3" r="29722" b="34914"/>
          <a:stretch/>
        </p:blipFill>
        <p:spPr bwMode="auto">
          <a:xfrm>
            <a:off x="304800" y="1600200"/>
            <a:ext cx="8266042" cy="3933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836086"/>
      </p:ext>
    </p:extLst>
  </p:cSld>
  <p:clrMapOvr>
    <a:masterClrMapping/>
  </p:clrMapOvr>
</p:sld>
</file>

<file path=ppt/theme/theme1.xml><?xml version="1.0" encoding="utf-8"?>
<a:theme xmlns:a="http://schemas.openxmlformats.org/drawingml/2006/main" name="MG Grey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17034</TotalTime>
  <Words>1116</Words>
  <Application>Microsoft Office PowerPoint</Application>
  <PresentationFormat>On-screen Show (4:3)</PresentationFormat>
  <Paragraphs>204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MG Grey Theme</vt:lpstr>
      <vt:lpstr>PowerPoint Presentation</vt:lpstr>
      <vt:lpstr>Agenda</vt:lpstr>
      <vt:lpstr>What is OAuth?</vt:lpstr>
      <vt:lpstr>OAuth – Another example</vt:lpstr>
      <vt:lpstr>What is JWT?</vt:lpstr>
      <vt:lpstr>Create a spring boot project</vt:lpstr>
      <vt:lpstr>The parent project</vt:lpstr>
      <vt:lpstr>Maven Dependencies</vt:lpstr>
      <vt:lpstr>Spring Boot main class</vt:lpstr>
      <vt:lpstr>POJO class</vt:lpstr>
      <vt:lpstr>Class for Spring Boot Authentication</vt:lpstr>
      <vt:lpstr>Repository class to read credentials from ORACLE DB</vt:lpstr>
      <vt:lpstr>Create Service class</vt:lpstr>
      <vt:lpstr>Create Configuration Class</vt:lpstr>
      <vt:lpstr>Create Configuration Class</vt:lpstr>
      <vt:lpstr>Create Configuration Class</vt:lpstr>
      <vt:lpstr>Create Configuration Class</vt:lpstr>
      <vt:lpstr>OAuth2 Configuration class</vt:lpstr>
      <vt:lpstr>Private and public keys</vt:lpstr>
      <vt:lpstr>Private and public keys</vt:lpstr>
      <vt:lpstr>Generating the keys</vt:lpstr>
      <vt:lpstr>Generating the keys</vt:lpstr>
      <vt:lpstr>Generating the keys</vt:lpstr>
      <vt:lpstr>Generating the private key</vt:lpstr>
      <vt:lpstr>Generating the public key</vt:lpstr>
      <vt:lpstr>Defining OAuth2 Resource filter order</vt:lpstr>
      <vt:lpstr>Create DB table users</vt:lpstr>
      <vt:lpstr>Run as Spring Boot application</vt:lpstr>
      <vt:lpstr>Generating access token</vt:lpstr>
      <vt:lpstr>Generating access token</vt:lpstr>
      <vt:lpstr>Access the restricted page now</vt:lpstr>
      <vt:lpstr>End of Spring Boot Security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Ramani  Venkatesh</dc:creator>
  <cp:lastModifiedBy>Guru</cp:lastModifiedBy>
  <cp:revision>1202</cp:revision>
  <dcterms:created xsi:type="dcterms:W3CDTF">2014-11-14T08:39:44Z</dcterms:created>
  <dcterms:modified xsi:type="dcterms:W3CDTF">2020-06-10T17:29:25Z</dcterms:modified>
</cp:coreProperties>
</file>