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0" r:id="rId4"/>
    <p:sldId id="263" r:id="rId5"/>
    <p:sldId id="264" r:id="rId6"/>
    <p:sldId id="261" r:id="rId7"/>
    <p:sldId id="262" r:id="rId8"/>
    <p:sldId id="265" r:id="rId9"/>
    <p:sldId id="266" r:id="rId10"/>
    <p:sldId id="267" r:id="rId11"/>
    <p:sldId id="270" r:id="rId12"/>
    <p:sldId id="268" r:id="rId13"/>
    <p:sldId id="269" r:id="rId14"/>
    <p:sldId id="271" r:id="rId15"/>
    <p:sldId id="272" r:id="rId16"/>
    <p:sldId id="273" r:id="rId17"/>
    <p:sldId id="274" r:id="rId18"/>
    <p:sldId id="275" r:id="rId19"/>
    <p:sldId id="276" r:id="rId20"/>
    <p:sldId id="259" r:id="rId21"/>
  </p:sldIdLst>
  <p:sldSz cx="12192000" cy="6858000"/>
  <p:notesSz cx="6858000" cy="9144000"/>
  <p:embeddedFontLst>
    <p:embeddedFont>
      <p:font typeface="Lato Black" panose="020F0502020204030203" pitchFamily="34" charset="0"/>
      <p:bold r:id="rId23"/>
      <p:boldItalic r:id="rId24"/>
    </p:embeddedFont>
    <p:embeddedFont>
      <p:font typeface="Libre Baskerville" panose="020F0502020204030204" pitchFamily="2" charset="0"/>
      <p:regular r:id="rId25"/>
      <p:bold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bayana-guru-charan-154252246/"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gurucharan2003"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9" name="Google Shape;99;p1"/>
          <p:cNvSpPr txBox="1"/>
          <p:nvPr/>
        </p:nvSpPr>
        <p:spPr>
          <a:xfrm>
            <a:off x="334297" y="3757315"/>
            <a:ext cx="11523405" cy="101562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6000" b="1" i="0" u="none" strike="noStrike" cap="none" dirty="0">
                <a:solidFill>
                  <a:schemeClr val="tx1">
                    <a:lumMod val="85000"/>
                    <a:lumOff val="15000"/>
                  </a:schemeClr>
                </a:solidFill>
                <a:latin typeface="Calibri"/>
                <a:ea typeface="Calibri"/>
                <a:cs typeface="Calibri"/>
                <a:sym typeface="Calibri"/>
              </a:rPr>
              <a:t>Analysis of AMCAT Data</a:t>
            </a:r>
            <a:endParaRPr lang="en-IN" sz="6000" b="1" dirty="0">
              <a:solidFill>
                <a:schemeClr val="tx1">
                  <a:lumMod val="85000"/>
                  <a:lumOff val="1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5574-E39C-88FC-6354-4172FAA7DD51}"/>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Univariate Analysis</a:t>
            </a:r>
            <a:endParaRPr lang="en-IN" dirty="0">
              <a:solidFill>
                <a:srgbClr val="FF0000"/>
              </a:solidFill>
            </a:endParaRPr>
          </a:p>
        </p:txBody>
      </p:sp>
      <p:pic>
        <p:nvPicPr>
          <p:cNvPr id="6" name="Picture 5">
            <a:extLst>
              <a:ext uri="{FF2B5EF4-FFF2-40B4-BE49-F238E27FC236}">
                <a16:creationId xmlns:a16="http://schemas.microsoft.com/office/drawing/2014/main" id="{10F6A2DD-7189-741F-08AB-CA45D4EC4E9E}"/>
              </a:ext>
            </a:extLst>
          </p:cNvPr>
          <p:cNvPicPr>
            <a:picLocks noChangeAspect="1"/>
          </p:cNvPicPr>
          <p:nvPr/>
        </p:nvPicPr>
        <p:blipFill>
          <a:blip r:embed="rId2"/>
          <a:stretch>
            <a:fillRect/>
          </a:stretch>
        </p:blipFill>
        <p:spPr>
          <a:xfrm>
            <a:off x="838200" y="1690688"/>
            <a:ext cx="4871636" cy="1667853"/>
          </a:xfrm>
          <a:prstGeom prst="rect">
            <a:avLst/>
          </a:prstGeom>
        </p:spPr>
      </p:pic>
      <p:pic>
        <p:nvPicPr>
          <p:cNvPr id="8" name="Picture 7">
            <a:extLst>
              <a:ext uri="{FF2B5EF4-FFF2-40B4-BE49-F238E27FC236}">
                <a16:creationId xmlns:a16="http://schemas.microsoft.com/office/drawing/2014/main" id="{1FE7BFCF-6FE2-5645-4E83-586B9AA865F2}"/>
              </a:ext>
            </a:extLst>
          </p:cNvPr>
          <p:cNvPicPr>
            <a:picLocks noChangeAspect="1"/>
          </p:cNvPicPr>
          <p:nvPr/>
        </p:nvPicPr>
        <p:blipFill>
          <a:blip r:embed="rId3"/>
          <a:stretch>
            <a:fillRect/>
          </a:stretch>
        </p:blipFill>
        <p:spPr>
          <a:xfrm>
            <a:off x="838199" y="3792383"/>
            <a:ext cx="4869121" cy="1625192"/>
          </a:xfrm>
          <a:prstGeom prst="rect">
            <a:avLst/>
          </a:prstGeom>
        </p:spPr>
      </p:pic>
      <p:pic>
        <p:nvPicPr>
          <p:cNvPr id="10" name="Picture 9">
            <a:extLst>
              <a:ext uri="{FF2B5EF4-FFF2-40B4-BE49-F238E27FC236}">
                <a16:creationId xmlns:a16="http://schemas.microsoft.com/office/drawing/2014/main" id="{54547241-3045-BE73-C5D9-8C49B8E5A814}"/>
              </a:ext>
            </a:extLst>
          </p:cNvPr>
          <p:cNvPicPr>
            <a:picLocks noChangeAspect="1"/>
          </p:cNvPicPr>
          <p:nvPr/>
        </p:nvPicPr>
        <p:blipFill>
          <a:blip r:embed="rId4"/>
          <a:stretch>
            <a:fillRect/>
          </a:stretch>
        </p:blipFill>
        <p:spPr>
          <a:xfrm>
            <a:off x="6096000" y="1690687"/>
            <a:ext cx="5509219" cy="1667853"/>
          </a:xfrm>
          <a:prstGeom prst="rect">
            <a:avLst/>
          </a:prstGeom>
        </p:spPr>
      </p:pic>
      <p:pic>
        <p:nvPicPr>
          <p:cNvPr id="12" name="Picture 11">
            <a:extLst>
              <a:ext uri="{FF2B5EF4-FFF2-40B4-BE49-F238E27FC236}">
                <a16:creationId xmlns:a16="http://schemas.microsoft.com/office/drawing/2014/main" id="{68E9EE0B-EC6F-21D5-206A-91F5EC53245E}"/>
              </a:ext>
            </a:extLst>
          </p:cNvPr>
          <p:cNvPicPr>
            <a:picLocks noChangeAspect="1"/>
          </p:cNvPicPr>
          <p:nvPr/>
        </p:nvPicPr>
        <p:blipFill>
          <a:blip r:embed="rId5"/>
          <a:stretch>
            <a:fillRect/>
          </a:stretch>
        </p:blipFill>
        <p:spPr>
          <a:xfrm>
            <a:off x="6096000" y="3792382"/>
            <a:ext cx="5509219" cy="1625192"/>
          </a:xfrm>
          <a:prstGeom prst="rect">
            <a:avLst/>
          </a:prstGeom>
        </p:spPr>
      </p:pic>
    </p:spTree>
    <p:extLst>
      <p:ext uri="{BB962C8B-B14F-4D97-AF65-F5344CB8AC3E}">
        <p14:creationId xmlns:p14="http://schemas.microsoft.com/office/powerpoint/2010/main" val="77484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846D0-9108-99E2-5A8C-1E9AC05B432E}"/>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Univariate Analysis (Continue..)</a:t>
            </a:r>
            <a:endParaRPr lang="en-IN" dirty="0"/>
          </a:p>
        </p:txBody>
      </p:sp>
      <p:pic>
        <p:nvPicPr>
          <p:cNvPr id="6" name="Picture 5">
            <a:extLst>
              <a:ext uri="{FF2B5EF4-FFF2-40B4-BE49-F238E27FC236}">
                <a16:creationId xmlns:a16="http://schemas.microsoft.com/office/drawing/2014/main" id="{A2A78F5F-FCCF-68B1-B51A-6871635716BF}"/>
              </a:ext>
            </a:extLst>
          </p:cNvPr>
          <p:cNvPicPr>
            <a:picLocks noChangeAspect="1"/>
          </p:cNvPicPr>
          <p:nvPr/>
        </p:nvPicPr>
        <p:blipFill>
          <a:blip r:embed="rId2"/>
          <a:stretch>
            <a:fillRect/>
          </a:stretch>
        </p:blipFill>
        <p:spPr>
          <a:xfrm>
            <a:off x="926689" y="2060134"/>
            <a:ext cx="5019326" cy="1109714"/>
          </a:xfrm>
          <a:prstGeom prst="rect">
            <a:avLst/>
          </a:prstGeom>
        </p:spPr>
      </p:pic>
      <p:pic>
        <p:nvPicPr>
          <p:cNvPr id="8" name="Picture 7">
            <a:extLst>
              <a:ext uri="{FF2B5EF4-FFF2-40B4-BE49-F238E27FC236}">
                <a16:creationId xmlns:a16="http://schemas.microsoft.com/office/drawing/2014/main" id="{691E16DE-88B0-5E2C-40AF-D92084EF7521}"/>
              </a:ext>
            </a:extLst>
          </p:cNvPr>
          <p:cNvPicPr>
            <a:picLocks noChangeAspect="1"/>
          </p:cNvPicPr>
          <p:nvPr/>
        </p:nvPicPr>
        <p:blipFill>
          <a:blip r:embed="rId3"/>
          <a:stretch>
            <a:fillRect/>
          </a:stretch>
        </p:blipFill>
        <p:spPr>
          <a:xfrm>
            <a:off x="926689" y="3369338"/>
            <a:ext cx="5019326" cy="1109714"/>
          </a:xfrm>
          <a:prstGeom prst="rect">
            <a:avLst/>
          </a:prstGeom>
        </p:spPr>
      </p:pic>
      <p:pic>
        <p:nvPicPr>
          <p:cNvPr id="10" name="Picture 9">
            <a:extLst>
              <a:ext uri="{FF2B5EF4-FFF2-40B4-BE49-F238E27FC236}">
                <a16:creationId xmlns:a16="http://schemas.microsoft.com/office/drawing/2014/main" id="{3C4F46EB-2ECA-E8F2-61E7-268D4BE88590}"/>
              </a:ext>
            </a:extLst>
          </p:cNvPr>
          <p:cNvPicPr>
            <a:picLocks noChangeAspect="1"/>
          </p:cNvPicPr>
          <p:nvPr/>
        </p:nvPicPr>
        <p:blipFill>
          <a:blip r:embed="rId4"/>
          <a:stretch>
            <a:fillRect/>
          </a:stretch>
        </p:blipFill>
        <p:spPr>
          <a:xfrm>
            <a:off x="6096000" y="2060134"/>
            <a:ext cx="5019326" cy="3728122"/>
          </a:xfrm>
          <a:prstGeom prst="rect">
            <a:avLst/>
          </a:prstGeom>
        </p:spPr>
      </p:pic>
      <p:pic>
        <p:nvPicPr>
          <p:cNvPr id="12" name="Picture 11">
            <a:extLst>
              <a:ext uri="{FF2B5EF4-FFF2-40B4-BE49-F238E27FC236}">
                <a16:creationId xmlns:a16="http://schemas.microsoft.com/office/drawing/2014/main" id="{43F72048-7CEE-4B23-8C00-5E8B11C75172}"/>
              </a:ext>
            </a:extLst>
          </p:cNvPr>
          <p:cNvPicPr>
            <a:picLocks noChangeAspect="1"/>
          </p:cNvPicPr>
          <p:nvPr/>
        </p:nvPicPr>
        <p:blipFill>
          <a:blip r:embed="rId5"/>
          <a:stretch>
            <a:fillRect/>
          </a:stretch>
        </p:blipFill>
        <p:spPr>
          <a:xfrm>
            <a:off x="926689" y="4678542"/>
            <a:ext cx="5019326" cy="1109714"/>
          </a:xfrm>
          <a:prstGeom prst="rect">
            <a:avLst/>
          </a:prstGeom>
        </p:spPr>
      </p:pic>
    </p:spTree>
    <p:extLst>
      <p:ext uri="{BB962C8B-B14F-4D97-AF65-F5344CB8AC3E}">
        <p14:creationId xmlns:p14="http://schemas.microsoft.com/office/powerpoint/2010/main" val="303563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ADAA-41FB-E156-1C2F-CAED276BF1DC}"/>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Bivariate Analysis</a:t>
            </a:r>
            <a:endParaRPr lang="en-IN" dirty="0">
              <a:solidFill>
                <a:srgbClr val="FF0000"/>
              </a:solidFill>
            </a:endParaRPr>
          </a:p>
        </p:txBody>
      </p:sp>
      <p:pic>
        <p:nvPicPr>
          <p:cNvPr id="5" name="Picture 4">
            <a:extLst>
              <a:ext uri="{FF2B5EF4-FFF2-40B4-BE49-F238E27FC236}">
                <a16:creationId xmlns:a16="http://schemas.microsoft.com/office/drawing/2014/main" id="{0F739A26-2DE6-9650-63D1-9D86B4200467}"/>
              </a:ext>
            </a:extLst>
          </p:cNvPr>
          <p:cNvPicPr>
            <a:picLocks noChangeAspect="1"/>
          </p:cNvPicPr>
          <p:nvPr/>
        </p:nvPicPr>
        <p:blipFill>
          <a:blip r:embed="rId2"/>
          <a:stretch>
            <a:fillRect/>
          </a:stretch>
        </p:blipFill>
        <p:spPr>
          <a:xfrm>
            <a:off x="444855" y="1709461"/>
            <a:ext cx="5405757" cy="3961510"/>
          </a:xfrm>
          <a:prstGeom prst="rect">
            <a:avLst/>
          </a:prstGeom>
        </p:spPr>
      </p:pic>
      <p:pic>
        <p:nvPicPr>
          <p:cNvPr id="7" name="Picture 6">
            <a:extLst>
              <a:ext uri="{FF2B5EF4-FFF2-40B4-BE49-F238E27FC236}">
                <a16:creationId xmlns:a16="http://schemas.microsoft.com/office/drawing/2014/main" id="{162313B8-BDEA-5C8C-91D2-33C21EDCC48C}"/>
              </a:ext>
            </a:extLst>
          </p:cNvPr>
          <p:cNvPicPr>
            <a:picLocks noChangeAspect="1"/>
          </p:cNvPicPr>
          <p:nvPr/>
        </p:nvPicPr>
        <p:blipFill>
          <a:blip r:embed="rId3"/>
          <a:stretch>
            <a:fillRect/>
          </a:stretch>
        </p:blipFill>
        <p:spPr>
          <a:xfrm>
            <a:off x="5850612" y="1781190"/>
            <a:ext cx="5809498" cy="3961511"/>
          </a:xfrm>
          <a:prstGeom prst="rect">
            <a:avLst/>
          </a:prstGeom>
        </p:spPr>
      </p:pic>
    </p:spTree>
    <p:extLst>
      <p:ext uri="{BB962C8B-B14F-4D97-AF65-F5344CB8AC3E}">
        <p14:creationId xmlns:p14="http://schemas.microsoft.com/office/powerpoint/2010/main" val="3218712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0FA3-32F7-2B4D-5F03-A5933122C5DC}"/>
              </a:ext>
            </a:extLst>
          </p:cNvPr>
          <p:cNvSpPr>
            <a:spLocks noGrp="1"/>
          </p:cNvSpPr>
          <p:nvPr>
            <p:ph type="title"/>
          </p:nvPr>
        </p:nvSpPr>
        <p:spPr>
          <a:xfrm>
            <a:off x="838200" y="404454"/>
            <a:ext cx="10515600" cy="1325563"/>
          </a:xfrm>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Bivariate Analysis (Continue…1)</a:t>
            </a:r>
            <a:endParaRPr lang="en-IN" dirty="0"/>
          </a:p>
        </p:txBody>
      </p:sp>
      <p:pic>
        <p:nvPicPr>
          <p:cNvPr id="5" name="Picture 4">
            <a:extLst>
              <a:ext uri="{FF2B5EF4-FFF2-40B4-BE49-F238E27FC236}">
                <a16:creationId xmlns:a16="http://schemas.microsoft.com/office/drawing/2014/main" id="{11A0BEB0-6CDB-972C-77A2-AA6E2225630F}"/>
              </a:ext>
            </a:extLst>
          </p:cNvPr>
          <p:cNvPicPr>
            <a:picLocks noChangeAspect="1"/>
          </p:cNvPicPr>
          <p:nvPr/>
        </p:nvPicPr>
        <p:blipFill>
          <a:blip r:embed="rId2"/>
          <a:stretch>
            <a:fillRect/>
          </a:stretch>
        </p:blipFill>
        <p:spPr>
          <a:xfrm>
            <a:off x="417886" y="1602224"/>
            <a:ext cx="5319221" cy="4282811"/>
          </a:xfrm>
          <a:prstGeom prst="rect">
            <a:avLst/>
          </a:prstGeom>
        </p:spPr>
      </p:pic>
      <p:pic>
        <p:nvPicPr>
          <p:cNvPr id="7" name="Picture 6">
            <a:extLst>
              <a:ext uri="{FF2B5EF4-FFF2-40B4-BE49-F238E27FC236}">
                <a16:creationId xmlns:a16="http://schemas.microsoft.com/office/drawing/2014/main" id="{54A36116-6C92-A7EE-F054-88605F050641}"/>
              </a:ext>
            </a:extLst>
          </p:cNvPr>
          <p:cNvPicPr>
            <a:picLocks noChangeAspect="1"/>
          </p:cNvPicPr>
          <p:nvPr/>
        </p:nvPicPr>
        <p:blipFill>
          <a:blip r:embed="rId3"/>
          <a:stretch>
            <a:fillRect/>
          </a:stretch>
        </p:blipFill>
        <p:spPr>
          <a:xfrm>
            <a:off x="5737107" y="1716799"/>
            <a:ext cx="5709261" cy="4053659"/>
          </a:xfrm>
          <a:prstGeom prst="rect">
            <a:avLst/>
          </a:prstGeom>
        </p:spPr>
      </p:pic>
    </p:spTree>
    <p:extLst>
      <p:ext uri="{BB962C8B-B14F-4D97-AF65-F5344CB8AC3E}">
        <p14:creationId xmlns:p14="http://schemas.microsoft.com/office/powerpoint/2010/main" val="117853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406D-64E7-B499-4107-1307B6FF3A2A}"/>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Bivariate Analysis (Continue…2)</a:t>
            </a:r>
            <a:endParaRPr lang="en-IN" dirty="0"/>
          </a:p>
        </p:txBody>
      </p:sp>
      <p:pic>
        <p:nvPicPr>
          <p:cNvPr id="5" name="Picture 4">
            <a:extLst>
              <a:ext uri="{FF2B5EF4-FFF2-40B4-BE49-F238E27FC236}">
                <a16:creationId xmlns:a16="http://schemas.microsoft.com/office/drawing/2014/main" id="{D2262921-9763-3D6E-6FE2-A5265B1C3DDA}"/>
              </a:ext>
            </a:extLst>
          </p:cNvPr>
          <p:cNvPicPr>
            <a:picLocks noChangeAspect="1"/>
          </p:cNvPicPr>
          <p:nvPr/>
        </p:nvPicPr>
        <p:blipFill>
          <a:blip r:embed="rId2"/>
          <a:stretch>
            <a:fillRect/>
          </a:stretch>
        </p:blipFill>
        <p:spPr>
          <a:xfrm>
            <a:off x="352819" y="1877961"/>
            <a:ext cx="5566201" cy="3873910"/>
          </a:xfrm>
          <a:prstGeom prst="rect">
            <a:avLst/>
          </a:prstGeom>
        </p:spPr>
      </p:pic>
      <p:pic>
        <p:nvPicPr>
          <p:cNvPr id="7" name="Picture 6">
            <a:extLst>
              <a:ext uri="{FF2B5EF4-FFF2-40B4-BE49-F238E27FC236}">
                <a16:creationId xmlns:a16="http://schemas.microsoft.com/office/drawing/2014/main" id="{175E84A4-6F74-40B9-3063-B11E1ED57A56}"/>
              </a:ext>
            </a:extLst>
          </p:cNvPr>
          <p:cNvPicPr>
            <a:picLocks noChangeAspect="1"/>
          </p:cNvPicPr>
          <p:nvPr/>
        </p:nvPicPr>
        <p:blipFill>
          <a:blip r:embed="rId3"/>
          <a:stretch>
            <a:fillRect/>
          </a:stretch>
        </p:blipFill>
        <p:spPr>
          <a:xfrm>
            <a:off x="5919020" y="1877961"/>
            <a:ext cx="5798624" cy="3657600"/>
          </a:xfrm>
          <a:prstGeom prst="rect">
            <a:avLst/>
          </a:prstGeom>
        </p:spPr>
      </p:pic>
    </p:spTree>
    <p:extLst>
      <p:ext uri="{BB962C8B-B14F-4D97-AF65-F5344CB8AC3E}">
        <p14:creationId xmlns:p14="http://schemas.microsoft.com/office/powerpoint/2010/main" val="217344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680AE-2BCF-CD79-F7D6-1D23ADE4B95F}"/>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Research Questions</a:t>
            </a:r>
            <a:endParaRPr lang="en-IN" dirty="0">
              <a:solidFill>
                <a:srgbClr val="FF0000"/>
              </a:solidFill>
            </a:endParaRPr>
          </a:p>
        </p:txBody>
      </p:sp>
      <p:sp>
        <p:nvSpPr>
          <p:cNvPr id="3" name="Text Placeholder 2">
            <a:extLst>
              <a:ext uri="{FF2B5EF4-FFF2-40B4-BE49-F238E27FC236}">
                <a16:creationId xmlns:a16="http://schemas.microsoft.com/office/drawing/2014/main" id="{E4F18899-BD5E-595D-C4EB-17312D224DDD}"/>
              </a:ext>
            </a:extLst>
          </p:cNvPr>
          <p:cNvSpPr>
            <a:spLocks noGrp="1"/>
          </p:cNvSpPr>
          <p:nvPr>
            <p:ph type="body" idx="1"/>
          </p:nvPr>
        </p:nvSpPr>
        <p:spPr/>
        <p:txBody>
          <a:bodyPr>
            <a:normAutofit fontScale="70000" lnSpcReduction="20000"/>
          </a:bodyPr>
          <a:lstStyle/>
          <a:p>
            <a:r>
              <a:rPr lang="en-US"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What is the avg time, salary worked of employees who left the compony?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Count of employees still working and find no of employees have more than 1000000 salary.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Avg salary employees who are still working?</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What is the 10th, 12th and College percentile of highest salary employee. Plot an effective graph?</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Compare men average salary and women salary?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Find the count of men and women who left the company and not left the company and for every thing find salary greater than 500000?</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Filter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df</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with job city and find the avg Salary?</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 which year most of the employees left the company and what is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lowesr</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salary in that year?</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Consider qualities of employee and find avg. Compare between female and male?</a:t>
            </a:r>
          </a:p>
          <a:p>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Plot the Salary quality graph?</a:t>
            </a:r>
          </a:p>
          <a:p>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901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F098-1B2B-7453-245A-0CB861DCAE6D}"/>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Bonus Question</a:t>
            </a:r>
            <a:endParaRPr lang="en-IN" dirty="0">
              <a:solidFill>
                <a:srgbClr val="FF0000"/>
              </a:solidFill>
            </a:endParaRPr>
          </a:p>
        </p:txBody>
      </p:sp>
      <p:sp>
        <p:nvSpPr>
          <p:cNvPr id="3" name="Text Placeholder 2">
            <a:extLst>
              <a:ext uri="{FF2B5EF4-FFF2-40B4-BE49-F238E27FC236}">
                <a16:creationId xmlns:a16="http://schemas.microsoft.com/office/drawing/2014/main" id="{761A5C79-F6D6-9ED0-96CD-8256E4549A2A}"/>
              </a:ext>
            </a:extLst>
          </p:cNvPr>
          <p:cNvSpPr>
            <a:spLocks noGrp="1"/>
          </p:cNvSpPr>
          <p:nvPr>
            <p:ph type="body" idx="1"/>
          </p:nvPr>
        </p:nvSpPr>
        <p:spPr>
          <a:xfrm>
            <a:off x="739877" y="1373342"/>
            <a:ext cx="10515600" cy="4351338"/>
          </a:xfrm>
        </p:spPr>
        <p:txBody>
          <a:bodyPr>
            <a:normAutofit/>
          </a:bodyPr>
          <a:lstStyle/>
          <a:p>
            <a:pPr>
              <a:buFont typeface="+mj-lt"/>
              <a:buAutoNum type="arabicPeriod"/>
            </a:pPr>
            <a:r>
              <a:rPr lang="en-US" sz="1800" dirty="0"/>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a:t>
            </a:r>
            <a:endParaRPr lang="en-IN" sz="1800" dirty="0"/>
          </a:p>
        </p:txBody>
      </p:sp>
      <p:pic>
        <p:nvPicPr>
          <p:cNvPr id="5" name="Picture 4">
            <a:extLst>
              <a:ext uri="{FF2B5EF4-FFF2-40B4-BE49-F238E27FC236}">
                <a16:creationId xmlns:a16="http://schemas.microsoft.com/office/drawing/2014/main" id="{7AECB63D-4139-168E-318A-D1ADFA31BCB5}"/>
              </a:ext>
            </a:extLst>
          </p:cNvPr>
          <p:cNvPicPr>
            <a:picLocks noChangeAspect="1"/>
          </p:cNvPicPr>
          <p:nvPr/>
        </p:nvPicPr>
        <p:blipFill>
          <a:blip r:embed="rId2"/>
          <a:stretch>
            <a:fillRect/>
          </a:stretch>
        </p:blipFill>
        <p:spPr>
          <a:xfrm>
            <a:off x="936523" y="2407218"/>
            <a:ext cx="9888793" cy="3660927"/>
          </a:xfrm>
          <a:prstGeom prst="rect">
            <a:avLst/>
          </a:prstGeom>
        </p:spPr>
      </p:pic>
    </p:spTree>
    <p:extLst>
      <p:ext uri="{BB962C8B-B14F-4D97-AF65-F5344CB8AC3E}">
        <p14:creationId xmlns:p14="http://schemas.microsoft.com/office/powerpoint/2010/main" val="1088036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D6B1A-FCF8-F98B-ED35-AA45ADE6AB30}"/>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Bonus Question (Continue…)</a:t>
            </a:r>
            <a:endParaRPr lang="en-IN" dirty="0"/>
          </a:p>
        </p:txBody>
      </p:sp>
      <p:sp>
        <p:nvSpPr>
          <p:cNvPr id="3" name="Text Placeholder 2">
            <a:extLst>
              <a:ext uri="{FF2B5EF4-FFF2-40B4-BE49-F238E27FC236}">
                <a16:creationId xmlns:a16="http://schemas.microsoft.com/office/drawing/2014/main" id="{5DECBB06-627E-B443-5E53-C64A14E7DCF0}"/>
              </a:ext>
            </a:extLst>
          </p:cNvPr>
          <p:cNvSpPr>
            <a:spLocks noGrp="1"/>
          </p:cNvSpPr>
          <p:nvPr>
            <p:ph type="body" idx="1"/>
          </p:nvPr>
        </p:nvSpPr>
        <p:spPr>
          <a:xfrm>
            <a:off x="749709" y="1253331"/>
            <a:ext cx="10515600" cy="4351338"/>
          </a:xfrm>
        </p:spPr>
        <p:txBody>
          <a:bodyPr>
            <a:normAutofit/>
          </a:bodyPr>
          <a:lstStyle/>
          <a:p>
            <a:pPr marL="114300" indent="0">
              <a:buNone/>
            </a:pPr>
            <a:r>
              <a:rPr lang="en-US" sz="1800" dirty="0"/>
              <a:t>2. Is there a relationship between gender and specialization? (i.e. Does the preference of Specialization depend on the Gender?)</a:t>
            </a:r>
            <a:endParaRPr lang="en-IN" sz="1800" dirty="0"/>
          </a:p>
        </p:txBody>
      </p:sp>
      <p:pic>
        <p:nvPicPr>
          <p:cNvPr id="5" name="Picture 4">
            <a:extLst>
              <a:ext uri="{FF2B5EF4-FFF2-40B4-BE49-F238E27FC236}">
                <a16:creationId xmlns:a16="http://schemas.microsoft.com/office/drawing/2014/main" id="{99C88D77-A8B2-AEEB-46D0-2639DFECE9C6}"/>
              </a:ext>
            </a:extLst>
          </p:cNvPr>
          <p:cNvPicPr>
            <a:picLocks noChangeAspect="1"/>
          </p:cNvPicPr>
          <p:nvPr/>
        </p:nvPicPr>
        <p:blipFill>
          <a:blip r:embed="rId2"/>
          <a:stretch>
            <a:fillRect/>
          </a:stretch>
        </p:blipFill>
        <p:spPr>
          <a:xfrm>
            <a:off x="206477" y="1854852"/>
            <a:ext cx="6296718" cy="4875327"/>
          </a:xfrm>
          <a:prstGeom prst="rect">
            <a:avLst/>
          </a:prstGeom>
        </p:spPr>
      </p:pic>
      <p:pic>
        <p:nvPicPr>
          <p:cNvPr id="7" name="Picture 6">
            <a:extLst>
              <a:ext uri="{FF2B5EF4-FFF2-40B4-BE49-F238E27FC236}">
                <a16:creationId xmlns:a16="http://schemas.microsoft.com/office/drawing/2014/main" id="{9B07C4C1-A0F8-9491-C87E-E9AAD4CCF4B8}"/>
              </a:ext>
            </a:extLst>
          </p:cNvPr>
          <p:cNvPicPr>
            <a:picLocks noChangeAspect="1"/>
          </p:cNvPicPr>
          <p:nvPr/>
        </p:nvPicPr>
        <p:blipFill>
          <a:blip r:embed="rId3"/>
          <a:stretch>
            <a:fillRect/>
          </a:stretch>
        </p:blipFill>
        <p:spPr>
          <a:xfrm>
            <a:off x="7244531" y="2325731"/>
            <a:ext cx="3543300" cy="3333750"/>
          </a:xfrm>
          <a:prstGeom prst="rect">
            <a:avLst/>
          </a:prstGeom>
        </p:spPr>
      </p:pic>
    </p:spTree>
    <p:extLst>
      <p:ext uri="{BB962C8B-B14F-4D97-AF65-F5344CB8AC3E}">
        <p14:creationId xmlns:p14="http://schemas.microsoft.com/office/powerpoint/2010/main" val="300568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680210-A100-3D75-BA25-CC540B8800F4}"/>
              </a:ext>
            </a:extLst>
          </p:cNvPr>
          <p:cNvPicPr>
            <a:picLocks noChangeAspect="1"/>
          </p:cNvPicPr>
          <p:nvPr/>
        </p:nvPicPr>
        <p:blipFill>
          <a:blip r:embed="rId2"/>
          <a:stretch>
            <a:fillRect/>
          </a:stretch>
        </p:blipFill>
        <p:spPr>
          <a:xfrm>
            <a:off x="81116" y="931835"/>
            <a:ext cx="6147614" cy="4917900"/>
          </a:xfrm>
          <a:prstGeom prst="rect">
            <a:avLst/>
          </a:prstGeom>
        </p:spPr>
      </p:pic>
      <p:pic>
        <p:nvPicPr>
          <p:cNvPr id="7" name="Picture 6">
            <a:extLst>
              <a:ext uri="{FF2B5EF4-FFF2-40B4-BE49-F238E27FC236}">
                <a16:creationId xmlns:a16="http://schemas.microsoft.com/office/drawing/2014/main" id="{4DF8E12E-78D6-25EA-519E-CC09DA4EFEE1}"/>
              </a:ext>
            </a:extLst>
          </p:cNvPr>
          <p:cNvPicPr>
            <a:picLocks noChangeAspect="1"/>
          </p:cNvPicPr>
          <p:nvPr/>
        </p:nvPicPr>
        <p:blipFill>
          <a:blip r:embed="rId3"/>
          <a:stretch>
            <a:fillRect/>
          </a:stretch>
        </p:blipFill>
        <p:spPr>
          <a:xfrm>
            <a:off x="6228730" y="1189703"/>
            <a:ext cx="5882154" cy="4660032"/>
          </a:xfrm>
          <a:prstGeom prst="rect">
            <a:avLst/>
          </a:prstGeom>
        </p:spPr>
      </p:pic>
    </p:spTree>
    <p:extLst>
      <p:ext uri="{BB962C8B-B14F-4D97-AF65-F5344CB8AC3E}">
        <p14:creationId xmlns:p14="http://schemas.microsoft.com/office/powerpoint/2010/main" val="188143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9301-151D-48C9-E2B7-7CD9B25DCC11}"/>
              </a:ext>
            </a:extLst>
          </p:cNvPr>
          <p:cNvSpPr>
            <a:spLocks noGrp="1"/>
          </p:cNvSpPr>
          <p:nvPr>
            <p:ph type="title"/>
          </p:nvPr>
        </p:nvSpPr>
        <p:spPr>
          <a:xfrm>
            <a:off x="838200" y="706539"/>
            <a:ext cx="10515600" cy="1325563"/>
          </a:xfrm>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dirty="0"/>
          </a:p>
        </p:txBody>
      </p:sp>
      <p:sp>
        <p:nvSpPr>
          <p:cNvPr id="3" name="Text Placeholder 2">
            <a:extLst>
              <a:ext uri="{FF2B5EF4-FFF2-40B4-BE49-F238E27FC236}">
                <a16:creationId xmlns:a16="http://schemas.microsoft.com/office/drawing/2014/main" id="{C3ADD8BB-DD62-B5C4-A226-7DED582C907F}"/>
              </a:ext>
            </a:extLst>
          </p:cNvPr>
          <p:cNvSpPr>
            <a:spLocks noGrp="1"/>
          </p:cNvSpPr>
          <p:nvPr>
            <p:ph type="body" idx="1"/>
          </p:nvPr>
        </p:nvSpPr>
        <p:spPr>
          <a:xfrm>
            <a:off x="838200" y="2032102"/>
            <a:ext cx="10515600" cy="4351338"/>
          </a:xfrm>
        </p:spPr>
        <p:txBody>
          <a:bodyPr>
            <a:normAutofit/>
          </a:bodyPr>
          <a:lstStyle/>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Regarding my experience and challenges working on web scraping and data analysis projects, I found the process to be both rewarding and challenging.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Web scraping posed challenges such as handling dynamic web pages, dealing with anti-scraping measures, and ensuring data integrity and quality.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However, overcoming these challenges through the use of appropriate tools and techniques allowed me to gather valuable data for analysis.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conducting data analysis provided opportunities to gain insights, identify patterns, and draw meaningful conclusions from the data. </a:t>
            </a:r>
          </a:p>
          <a:p>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Overall, the experience enhanced my skills in data collection, cleaning, analysis, and visualization, while also highlighting the importance of perseverance and problem-solving in overcoming challenges encountered during the project.</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177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954121" y="1961957"/>
            <a:ext cx="9851531" cy="347783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 am a </a:t>
            </a:r>
            <a:r>
              <a:rPr lang="en-US" sz="2000" b="0" i="0" dirty="0" err="1">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B.Tech</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graduate with a passion for data science.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Throughout my academic journey, I've developed strong problem-solving skills and an analytical mindset.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My interest in data science stems from its ability to extract meaningful insights from complex datasets, driving informed decision-making and innovation across various industries.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Despite lacking prior work experience, I am eager to immerse myself in the field and contribute to impactful projects.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I'm committed to continuous learning and staying updated with the latest advancements. </a:t>
            </a:r>
          </a:p>
          <a:p>
            <a:pPr marL="342900" marR="0" lvl="0" indent="-342900" algn="l" rtl="0">
              <a:spcBef>
                <a:spcPts val="0"/>
              </a:spcBef>
              <a:spcAft>
                <a:spcPts val="0"/>
              </a:spcAft>
              <a:buClr>
                <a:schemeClr val="dk1"/>
              </a:buClr>
              <a:buSzPts val="1800"/>
              <a:buFont typeface="Wingdings" panose="05000000000000000000" pitchFamily="2" charset="2"/>
              <a:buChar char="q"/>
            </a:pP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Connect with me on LinkedIn: </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3"/>
              </a:rPr>
              <a:t>https://www.linkedin.com/in/bayana-guru-charan-154252246/</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and explore my projects on GitHub: </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hlinkClick r:id="rId4"/>
              </a:rPr>
              <a:t>https://github.com/gurucharan2003</a:t>
            </a:r>
            <a:r>
              <a:rPr lang="en-US" sz="2000" b="0"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a:t>
            </a:r>
            <a:endParaRPr sz="20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05" name="Google Shape;105;p3"/>
          <p:cNvSpPr txBox="1"/>
          <p:nvPr/>
        </p:nvSpPr>
        <p:spPr>
          <a:xfrm>
            <a:off x="954121" y="863113"/>
            <a:ext cx="6099463" cy="75709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5400" b="0" i="0" u="none" strike="noStrike" cap="none" dirty="0">
                <a:solidFill>
                  <a:srgbClr val="FF0000"/>
                </a:solidFill>
                <a:latin typeface="Lato Black"/>
                <a:ea typeface="Lato Black"/>
                <a:cs typeface="Lato Black"/>
                <a:sym typeface="Lato Black"/>
              </a:rPr>
              <a:t>About me</a:t>
            </a:r>
            <a:endParaRPr sz="54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712542" y="1476257"/>
            <a:ext cx="5909187" cy="3905485"/>
          </a:xfrm>
          <a:prstGeom prst="rect">
            <a:avLst/>
          </a:prstGeom>
          <a:noFill/>
          <a:ln>
            <a:noFill/>
          </a:ln>
        </p:spPr>
      </p:pic>
      <p:sp>
        <p:nvSpPr>
          <p:cNvPr id="117" name="Google Shape;117;p5"/>
          <p:cNvSpPr txBox="1"/>
          <p:nvPr/>
        </p:nvSpPr>
        <p:spPr>
          <a:xfrm>
            <a:off x="1215103" y="2367936"/>
            <a:ext cx="3661836" cy="172228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C00000"/>
              </a:buClr>
              <a:buSzPts val="4400"/>
              <a:buFont typeface="Libre Baskerville"/>
              <a:buNone/>
            </a:pPr>
            <a:r>
              <a:rPr lang="en-IN" sz="7200" b="1"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Libre Baskerville"/>
              </a:rPr>
              <a:t>THANK YOU</a:t>
            </a:r>
            <a:endParaRPr sz="7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6EE-8E50-A8A1-56F6-5099B3D126FF}"/>
              </a:ext>
            </a:extLst>
          </p:cNvPr>
          <p:cNvSpPr>
            <a:spLocks noGrp="1"/>
          </p:cNvSpPr>
          <p:nvPr>
            <p:ph type="title"/>
          </p:nvPr>
        </p:nvSpPr>
        <p:spPr/>
        <p:txBody>
          <a:bodyPr/>
          <a:lstStyle/>
          <a:p>
            <a:r>
              <a:rPr lang="en-IN" b="1" dirty="0">
                <a:solidFill>
                  <a:srgbClr val="FF0000"/>
                </a:solidFill>
              </a:rPr>
              <a:t>Objective of the Project</a:t>
            </a:r>
            <a:endParaRPr lang="en-IN" dirty="0">
              <a:solidFill>
                <a:srgbClr val="FF0000"/>
              </a:solidFill>
            </a:endParaRPr>
          </a:p>
        </p:txBody>
      </p:sp>
      <p:sp>
        <p:nvSpPr>
          <p:cNvPr id="3" name="Text Placeholder 2">
            <a:extLst>
              <a:ext uri="{FF2B5EF4-FFF2-40B4-BE49-F238E27FC236}">
                <a16:creationId xmlns:a16="http://schemas.microsoft.com/office/drawing/2014/main" id="{3E850E6C-A8A7-A1DE-CA6D-871220B680DA}"/>
              </a:ext>
            </a:extLst>
          </p:cNvPr>
          <p:cNvSpPr>
            <a:spLocks noGrp="1"/>
          </p:cNvSpPr>
          <p:nvPr>
            <p:ph type="body" idx="1"/>
          </p:nvPr>
        </p:nvSpPr>
        <p:spPr>
          <a:xfrm>
            <a:off x="838200" y="1690688"/>
            <a:ext cx="10515600" cy="4351338"/>
          </a:xfrm>
        </p:spPr>
        <p:txBody>
          <a:bodyPr>
            <a:normAutofit fontScale="92500" lnSpcReduction="10000"/>
          </a:bodyPr>
          <a:lstStyle/>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Introduction</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Data Import</a:t>
            </a:r>
          </a:p>
          <a:p>
            <a:pPr algn="l">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Cleaning Steps  </a:t>
            </a:r>
          </a:p>
          <a:p>
            <a:pPr algn="l">
              <a:buFont typeface="+mj-lt"/>
              <a:buAutoNum type="arabicPeriod"/>
            </a:pPr>
            <a:r>
              <a:rPr lang="en-US" b="1" dirty="0">
                <a:latin typeface="Calibri" panose="020F0502020204030204" pitchFamily="34" charset="0"/>
                <a:ea typeface="Calibri" panose="020F0502020204030204" pitchFamily="34" charset="0"/>
                <a:cs typeface="Calibri" panose="020F0502020204030204" pitchFamily="34" charset="0"/>
              </a:rPr>
              <a:t>Data Manipulation Steps</a:t>
            </a:r>
            <a:endPar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Univariate Analysis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Bivariate Analysis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Research Questions</a:t>
            </a:r>
          </a:p>
          <a:p>
            <a:pPr>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Bonus</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Conclusion</a:t>
            </a:r>
            <a:endPar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152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908C-4E71-8B42-A598-A781D83056B1}"/>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Introduction</a:t>
            </a:r>
            <a:endParaRPr lang="en-IN" dirty="0">
              <a:solidFill>
                <a:srgbClr val="FF0000"/>
              </a:solidFill>
            </a:endParaRPr>
          </a:p>
        </p:txBody>
      </p:sp>
      <p:sp>
        <p:nvSpPr>
          <p:cNvPr id="3" name="Text Placeholder 2">
            <a:extLst>
              <a:ext uri="{FF2B5EF4-FFF2-40B4-BE49-F238E27FC236}">
                <a16:creationId xmlns:a16="http://schemas.microsoft.com/office/drawing/2014/main" id="{D1065D29-B3AD-A5B7-9ED5-466D368267D0}"/>
              </a:ext>
            </a:extLst>
          </p:cNvPr>
          <p:cNvSpPr>
            <a:spLocks noGrp="1"/>
          </p:cNvSpPr>
          <p:nvPr>
            <p:ph type="body" idx="1"/>
          </p:nvPr>
        </p:nvSpPr>
        <p:spPr>
          <a:xfrm>
            <a:off x="838200" y="1690688"/>
            <a:ext cx="10515600" cy="4351338"/>
          </a:xfrm>
        </p:spPr>
        <p:txBody>
          <a:bodyPr/>
          <a:lstStyle/>
          <a:p>
            <a:pPr>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the exploratory data analysis (EDA) of the MBA placement dataset, I conducted univariate analysis to understand the distributions of numerical and categorical variables through histograms, boxplots, and </a:t>
            </a:r>
            <a:r>
              <a:rPr lang="en-US"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countplots</a:t>
            </a: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Additionally, bivariate analysis was performed to explore relationships between variables, including scatter plots to examine the relationship between salary and percentage in 10th grade, swarm plots to visualize the relationship between gender and specialization, and a stacked bar plot to analyze the distribution of placements based on gender. </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682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B8941-D7F4-4059-463A-D37673BD685A}"/>
              </a:ext>
            </a:extLst>
          </p:cNvPr>
          <p:cNvSpPr>
            <a:spLocks noGrp="1"/>
          </p:cNvSpPr>
          <p:nvPr>
            <p:ph type="title"/>
          </p:nvPr>
        </p:nvSpPr>
        <p:spPr/>
        <p:txBody>
          <a:bodyPr/>
          <a:lstStyle/>
          <a:p>
            <a:r>
              <a:rPr lang="en-IN" b="1"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Data Import</a:t>
            </a:r>
            <a:endParaRPr lang="en-IN" dirty="0">
              <a:solidFill>
                <a:srgbClr val="FF0000"/>
              </a:solidFill>
            </a:endParaRPr>
          </a:p>
        </p:txBody>
      </p:sp>
      <p:sp>
        <p:nvSpPr>
          <p:cNvPr id="3" name="Text Placeholder 2">
            <a:extLst>
              <a:ext uri="{FF2B5EF4-FFF2-40B4-BE49-F238E27FC236}">
                <a16:creationId xmlns:a16="http://schemas.microsoft.com/office/drawing/2014/main" id="{5AF89077-B07E-648A-2FE0-8B954E7190F4}"/>
              </a:ext>
            </a:extLst>
          </p:cNvPr>
          <p:cNvSpPr>
            <a:spLocks noGrp="1"/>
          </p:cNvSpPr>
          <p:nvPr>
            <p:ph type="body" idx="1"/>
          </p:nvPr>
        </p:nvSpPr>
        <p:spPr/>
        <p:txBody>
          <a:bodyPr/>
          <a:lstStyle/>
          <a:p>
            <a:r>
              <a:rPr lang="en-US" dirty="0"/>
              <a:t>Data was downloaded from the given link and imported to the </a:t>
            </a:r>
            <a:r>
              <a:rPr lang="en-US" dirty="0" err="1"/>
              <a:t>dataframe</a:t>
            </a:r>
            <a:r>
              <a:rPr lang="en-US" dirty="0"/>
              <a:t> with the below code.</a:t>
            </a:r>
            <a:endParaRPr lang="en-IN" dirty="0"/>
          </a:p>
        </p:txBody>
      </p:sp>
      <p:pic>
        <p:nvPicPr>
          <p:cNvPr id="5" name="Picture 4">
            <a:extLst>
              <a:ext uri="{FF2B5EF4-FFF2-40B4-BE49-F238E27FC236}">
                <a16:creationId xmlns:a16="http://schemas.microsoft.com/office/drawing/2014/main" id="{C72301BC-4AB2-CFBC-F29E-2395B70818DB}"/>
              </a:ext>
            </a:extLst>
          </p:cNvPr>
          <p:cNvPicPr>
            <a:picLocks noChangeAspect="1"/>
          </p:cNvPicPr>
          <p:nvPr/>
        </p:nvPicPr>
        <p:blipFill>
          <a:blip r:embed="rId2"/>
          <a:stretch>
            <a:fillRect/>
          </a:stretch>
        </p:blipFill>
        <p:spPr>
          <a:xfrm>
            <a:off x="3214402" y="3295137"/>
            <a:ext cx="5134029" cy="2053611"/>
          </a:xfrm>
          <a:prstGeom prst="rect">
            <a:avLst/>
          </a:prstGeom>
        </p:spPr>
      </p:pic>
    </p:spTree>
    <p:extLst>
      <p:ext uri="{BB962C8B-B14F-4D97-AF65-F5344CB8AC3E}">
        <p14:creationId xmlns:p14="http://schemas.microsoft.com/office/powerpoint/2010/main" val="7731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E07E8-55B2-A18B-E469-F5C35081A94D}"/>
              </a:ext>
            </a:extLst>
          </p:cNvPr>
          <p:cNvSpPr>
            <a:spLocks noGrp="1"/>
          </p:cNvSpPr>
          <p:nvPr>
            <p:ph type="title"/>
          </p:nvPr>
        </p:nvSpPr>
        <p:spPr/>
        <p:txBody>
          <a:bodyPr/>
          <a:lstStyle/>
          <a:p>
            <a:r>
              <a:rPr lang="en-IN" b="1" dirty="0">
                <a:solidFill>
                  <a:srgbClr val="FF0000"/>
                </a:solidFill>
              </a:rPr>
              <a:t>Data Cleaning Steps  </a:t>
            </a:r>
            <a:endParaRPr lang="en-IN" dirty="0">
              <a:solidFill>
                <a:srgbClr val="FF0000"/>
              </a:solidFill>
            </a:endParaRPr>
          </a:p>
        </p:txBody>
      </p:sp>
      <p:sp>
        <p:nvSpPr>
          <p:cNvPr id="3" name="Text Placeholder 2">
            <a:extLst>
              <a:ext uri="{FF2B5EF4-FFF2-40B4-BE49-F238E27FC236}">
                <a16:creationId xmlns:a16="http://schemas.microsoft.com/office/drawing/2014/main" id="{B3063F54-06A2-4D92-FB70-A58B80C97E9B}"/>
              </a:ext>
            </a:extLst>
          </p:cNvPr>
          <p:cNvSpPr>
            <a:spLocks noGrp="1"/>
          </p:cNvSpPr>
          <p:nvPr>
            <p:ph type="body" idx="1"/>
          </p:nvPr>
        </p:nvSpPr>
        <p:spPr>
          <a:xfrm>
            <a:off x="838200" y="2298853"/>
            <a:ext cx="10515600" cy="4351338"/>
          </a:xfrm>
        </p:spPr>
        <p:txBody>
          <a:bodyPr/>
          <a:lstStyle/>
          <a:p>
            <a:r>
              <a:rPr lang="en-US" dirty="0"/>
              <a:t>The DOL column consist of present values and dates too.</a:t>
            </a:r>
          </a:p>
          <a:p>
            <a:r>
              <a:rPr lang="en-US" dirty="0"/>
              <a:t>So, two </a:t>
            </a:r>
            <a:r>
              <a:rPr lang="en-US" dirty="0" err="1"/>
              <a:t>dataframes</a:t>
            </a:r>
            <a:r>
              <a:rPr lang="en-US" dirty="0"/>
              <a:t> are created by having DOL column consist of only present values in one </a:t>
            </a:r>
            <a:r>
              <a:rPr lang="en-US" dirty="0" err="1"/>
              <a:t>dataframe</a:t>
            </a:r>
            <a:r>
              <a:rPr lang="en-US" dirty="0"/>
              <a:t> and the other with dates.</a:t>
            </a:r>
          </a:p>
          <a:p>
            <a:r>
              <a:rPr lang="en-US" dirty="0"/>
              <a:t>So that it is easy to calculate the time worked by the employees who left.</a:t>
            </a:r>
            <a:endParaRPr lang="en-IN" dirty="0"/>
          </a:p>
        </p:txBody>
      </p:sp>
    </p:spTree>
    <p:extLst>
      <p:ext uri="{BB962C8B-B14F-4D97-AF65-F5344CB8AC3E}">
        <p14:creationId xmlns:p14="http://schemas.microsoft.com/office/powerpoint/2010/main" val="352174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FE98-5CE6-D06F-CFB8-BEAE1B1CF40E}"/>
              </a:ext>
            </a:extLst>
          </p:cNvPr>
          <p:cNvSpPr>
            <a:spLocks noGrp="1"/>
          </p:cNvSpPr>
          <p:nvPr>
            <p:ph type="title"/>
          </p:nvPr>
        </p:nvSpPr>
        <p:spPr/>
        <p:txBody>
          <a:bodyPr/>
          <a:lstStyle/>
          <a:p>
            <a:r>
              <a:rPr lang="en-IN" b="1" dirty="0">
                <a:solidFill>
                  <a:srgbClr val="FF0000"/>
                </a:solidFill>
              </a:rPr>
              <a:t>Data Manipulation Steps </a:t>
            </a:r>
            <a:endParaRPr lang="en-IN" dirty="0">
              <a:solidFill>
                <a:srgbClr val="FF0000"/>
              </a:solidFill>
            </a:endParaRPr>
          </a:p>
        </p:txBody>
      </p:sp>
      <p:sp>
        <p:nvSpPr>
          <p:cNvPr id="3" name="Text Placeholder 2">
            <a:extLst>
              <a:ext uri="{FF2B5EF4-FFF2-40B4-BE49-F238E27FC236}">
                <a16:creationId xmlns:a16="http://schemas.microsoft.com/office/drawing/2014/main" id="{3D3C2DE0-1026-8EB6-077D-DFCEBAEE3144}"/>
              </a:ext>
            </a:extLst>
          </p:cNvPr>
          <p:cNvSpPr>
            <a:spLocks noGrp="1"/>
          </p:cNvSpPr>
          <p:nvPr>
            <p:ph type="body" idx="1"/>
          </p:nvPr>
        </p:nvSpPr>
        <p:spPr/>
        <p:txBody>
          <a:bodyPr>
            <a:normAutofit/>
          </a:bodyPr>
          <a:lstStyle/>
          <a:p>
            <a:pPr>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I manipulated the </a:t>
            </a:r>
            <a:r>
              <a:rPr lang="en-US" sz="2000" dirty="0" err="1">
                <a:latin typeface="Calibri" panose="020F0502020204030204" pitchFamily="34" charset="0"/>
                <a:ea typeface="Calibri" panose="020F0502020204030204" pitchFamily="34" charset="0"/>
                <a:cs typeface="Calibri" panose="020F0502020204030204" pitchFamily="34" charset="0"/>
              </a:rPr>
              <a:t>dataframe</a:t>
            </a:r>
            <a:r>
              <a:rPr lang="en-US" sz="2000" dirty="0">
                <a:latin typeface="Calibri" panose="020F0502020204030204" pitchFamily="34" charset="0"/>
                <a:ea typeface="Calibri" panose="020F0502020204030204" pitchFamily="34" charset="0"/>
                <a:cs typeface="Calibri" panose="020F0502020204030204" pitchFamily="34" charset="0"/>
              </a:rPr>
              <a:t> in a way that I found many answers to some questions.</a:t>
            </a:r>
          </a:p>
          <a:p>
            <a:pPr>
              <a:buFont typeface="Courier New" panose="02070309020205020404" pitchFamily="49" charset="0"/>
              <a:buChar char="o"/>
            </a:pPr>
            <a:r>
              <a:rPr lang="en-US" sz="2000" dirty="0">
                <a:latin typeface="Calibri" panose="020F0502020204030204" pitchFamily="34" charset="0"/>
                <a:ea typeface="Calibri" panose="020F0502020204030204" pitchFamily="34" charset="0"/>
                <a:cs typeface="Calibri" panose="020F0502020204030204" pitchFamily="34" charset="0"/>
              </a:rPr>
              <a:t>Created a </a:t>
            </a:r>
            <a:r>
              <a:rPr lang="en-US" sz="2000" dirty="0" err="1">
                <a:latin typeface="Calibri" panose="020F0502020204030204" pitchFamily="34" charset="0"/>
                <a:ea typeface="Calibri" panose="020F0502020204030204" pitchFamily="34" charset="0"/>
                <a:cs typeface="Calibri" panose="020F0502020204030204" pitchFamily="34" charset="0"/>
              </a:rPr>
              <a:t>dataframe</a:t>
            </a:r>
            <a:r>
              <a:rPr lang="en-US" sz="2000" dirty="0">
                <a:latin typeface="Calibri" panose="020F0502020204030204" pitchFamily="34" charset="0"/>
                <a:ea typeface="Calibri" panose="020F0502020204030204" pitchFamily="34" charset="0"/>
                <a:cs typeface="Calibri" panose="020F0502020204030204" pitchFamily="34" charset="0"/>
              </a:rPr>
              <a:t> where DOL has only dates</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 "present"]</a:t>
            </a:r>
          </a:p>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column which has the time difference between the date of join and date of resignation</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time_of_work</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["DOJ"]</a:t>
            </a:r>
          </a:p>
          <a:p>
            <a:pPr>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Created a </a:t>
            </a:r>
            <a:r>
              <a:rPr lang="en-US" sz="1800" dirty="0" err="1">
                <a:latin typeface="Calibri" panose="020F0502020204030204" pitchFamily="34" charset="0"/>
                <a:ea typeface="Calibri" panose="020F0502020204030204" pitchFamily="34" charset="0"/>
                <a:cs typeface="Calibri" panose="020F0502020204030204" pitchFamily="34" charset="0"/>
              </a:rPr>
              <a:t>dataframe</a:t>
            </a:r>
            <a:r>
              <a:rPr lang="en-US" sz="1800" dirty="0">
                <a:latin typeface="Calibri" panose="020F0502020204030204" pitchFamily="34" charset="0"/>
                <a:ea typeface="Calibri" panose="020F0502020204030204" pitchFamily="34" charset="0"/>
                <a:cs typeface="Calibri" panose="020F0502020204030204" pitchFamily="34" charset="0"/>
              </a:rPr>
              <a:t> where DOL has only present</a:t>
            </a:r>
            <a:endParaRPr lang="en-IN" sz="1800" b="0" dirty="0">
              <a:solidFill>
                <a:srgbClr val="9CDCFE"/>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present_df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 "present"]</a:t>
            </a:r>
          </a:p>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have high salary</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high_salary_df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["Salary"] == 4000000.0]</a:t>
            </a:r>
          </a:p>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have 4 columns of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high_salary_df</a:t>
            </a:r>
            <a:endPar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h_sal_df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high_salary_df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[["ID","10percentage","12percentage","collegeGPA"]]</a:t>
            </a:r>
          </a:p>
          <a:p>
            <a:pPr>
              <a:buFont typeface="Courier New" panose="02070309020205020404" pitchFamily="49" charset="0"/>
              <a:buChar char="o"/>
            </a:pPr>
            <a:endPar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lvl="1"/>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6813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A849B-E910-45A0-C16E-19E40E2D1FAC}"/>
              </a:ext>
            </a:extLst>
          </p:cNvPr>
          <p:cNvSpPr>
            <a:spLocks noGrp="1"/>
          </p:cNvSpPr>
          <p:nvPr>
            <p:ph type="title"/>
          </p:nvPr>
        </p:nvSpPr>
        <p:spPr/>
        <p:txBody>
          <a:bodyPr/>
          <a:lstStyle/>
          <a:p>
            <a:r>
              <a:rPr lang="en-IN" b="1" dirty="0">
                <a:solidFill>
                  <a:srgbClr val="FF0000"/>
                </a:solidFill>
              </a:rPr>
              <a:t>Data Manipulation Steps (Continue..)</a:t>
            </a:r>
            <a:endParaRPr lang="en-IN" dirty="0"/>
          </a:p>
        </p:txBody>
      </p:sp>
      <p:sp>
        <p:nvSpPr>
          <p:cNvPr id="3" name="Text Placeholder 2">
            <a:extLst>
              <a:ext uri="{FF2B5EF4-FFF2-40B4-BE49-F238E27FC236}">
                <a16:creationId xmlns:a16="http://schemas.microsoft.com/office/drawing/2014/main" id="{B754EBA4-83BE-642C-F9DF-277B0A18670A}"/>
              </a:ext>
            </a:extLst>
          </p:cNvPr>
          <p:cNvSpPr>
            <a:spLocks noGrp="1"/>
          </p:cNvSpPr>
          <p:nvPr>
            <p:ph type="body" idx="1"/>
          </p:nvPr>
        </p:nvSpPr>
        <p:spPr>
          <a:xfrm>
            <a:off x="838200" y="1776464"/>
            <a:ext cx="10515600" cy="4351338"/>
          </a:xfrm>
        </p:spPr>
        <p:txBody>
          <a:bodyPr/>
          <a:lstStyle/>
          <a:p>
            <a:pPr>
              <a:buFont typeface="Courier New" panose="02070309020205020404" pitchFamily="49" charset="0"/>
              <a:buChar char="o"/>
            </a:pP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Created a </a:t>
            </a:r>
            <a:r>
              <a:rPr lang="en-US" sz="1800" b="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dfs</a:t>
            </a:r>
            <a:r>
              <a:rPr lang="en-US" sz="1800"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of male and female separately </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male_df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"m"]</a:t>
            </a: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female_df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"f"]</a:t>
            </a:r>
          </a:p>
          <a:p>
            <a:pPr>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df</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of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jobcity</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not equal to -1</a:t>
            </a:r>
          </a:p>
          <a:p>
            <a:pPr lvl="1">
              <a:buFont typeface="Courier New" panose="02070309020205020404" pitchFamily="49" charset="0"/>
              <a:buChar char="o"/>
            </a:pP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filtered_df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JobCity</a:t>
            </a:r>
            <a:r>
              <a:rPr lang="en-IN"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-1]</a:t>
            </a:r>
          </a:p>
          <a:p>
            <a:pPr>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column of time column</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time_column</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pd.to_datetime</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['DOL'], format='%m/%d/%Y %I:%M:%S %p’)</a:t>
            </a:r>
          </a:p>
          <a:p>
            <a:pPr>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column of year</a:t>
            </a:r>
          </a:p>
          <a:p>
            <a:pPr lvl="1">
              <a:buFont typeface="Courier New" panose="02070309020205020404" pitchFamily="49" charset="0"/>
              <a:buChar char="o"/>
            </a:pP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['year']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time_column</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dt.year</a:t>
            </a:r>
            <a:endPar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pPr>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Created a </a:t>
            </a:r>
            <a:r>
              <a:rPr 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df</a:t>
            </a: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which have year == 2015</a:t>
            </a:r>
          </a:p>
          <a:p>
            <a:pPr lvl="1">
              <a:buFont typeface="Courier New" panose="02070309020205020404" pitchFamily="49" charset="0"/>
              <a:buChar char="o"/>
            </a:pP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_2015_left_df = </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sz="1600"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time_worked_df</a:t>
            </a:r>
            <a:r>
              <a:rPr lang="en-US" sz="1600"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["year"] == 2015)]</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962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7E6F-7597-3235-39FC-2F24EA73DCDC}"/>
              </a:ext>
            </a:extLst>
          </p:cNvPr>
          <p:cNvSpPr>
            <a:spLocks noGrp="1"/>
          </p:cNvSpPr>
          <p:nvPr>
            <p:ph type="title"/>
          </p:nvPr>
        </p:nvSpPr>
        <p:spPr/>
        <p:txBody>
          <a:bodyPr/>
          <a:lstStyle/>
          <a:p>
            <a:r>
              <a:rPr lang="en-IN" b="1" dirty="0">
                <a:solidFill>
                  <a:srgbClr val="FF0000"/>
                </a:solidFill>
              </a:rPr>
              <a:t>Data Manipulation Steps (Continue..2)</a:t>
            </a:r>
            <a:endParaRPr lang="en-IN" dirty="0"/>
          </a:p>
        </p:txBody>
      </p:sp>
      <p:sp>
        <p:nvSpPr>
          <p:cNvPr id="3" name="Text Placeholder 2">
            <a:extLst>
              <a:ext uri="{FF2B5EF4-FFF2-40B4-BE49-F238E27FC236}">
                <a16:creationId xmlns:a16="http://schemas.microsoft.com/office/drawing/2014/main" id="{FA93A9D3-3419-B031-E8CF-1FF0755675D6}"/>
              </a:ext>
            </a:extLst>
          </p:cNvPr>
          <p:cNvSpPr>
            <a:spLocks noGrp="1"/>
          </p:cNvSpPr>
          <p:nvPr>
            <p:ph type="body"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Bonus question</a:t>
            </a:r>
          </a:p>
          <a:p>
            <a:pPr lvl="1"/>
            <a:r>
              <a:rPr lang="en-IN" dirty="0">
                <a:latin typeface="Calibri" panose="020F0502020204030204" pitchFamily="34" charset="0"/>
                <a:ea typeface="Calibri" panose="020F0502020204030204" pitchFamily="34" charset="0"/>
                <a:cs typeface="Calibri" panose="020F0502020204030204" pitchFamily="34" charset="0"/>
              </a:rPr>
              <a:t>Created </a:t>
            </a:r>
            <a:r>
              <a:rPr lang="en-IN" dirty="0" err="1">
                <a:latin typeface="Calibri" panose="020F0502020204030204" pitchFamily="34" charset="0"/>
                <a:ea typeface="Calibri" panose="020F0502020204030204" pitchFamily="34" charset="0"/>
                <a:cs typeface="Calibri" panose="020F0502020204030204" pitchFamily="34" charset="0"/>
              </a:rPr>
              <a:t>df</a:t>
            </a:r>
            <a:r>
              <a:rPr lang="en-IN" dirty="0">
                <a:latin typeface="Calibri" panose="020F0502020204030204" pitchFamily="34" charset="0"/>
                <a:ea typeface="Calibri" panose="020F0502020204030204" pitchFamily="34" charset="0"/>
                <a:cs typeface="Calibri" panose="020F0502020204030204" pitchFamily="34" charset="0"/>
              </a:rPr>
              <a:t> as per requirements</a:t>
            </a:r>
          </a:p>
          <a:p>
            <a:pPr lvl="2"/>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df_18_1_19 =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["DOJ"] &lt; "18/1/19 0:00") &amp;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["Specialization"] == "computer science &amp; engineering") &amp;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["Designation"].</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isin</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(["programming analyst", "software engineer", "hardware engineer", "associate engineer"]))]</a:t>
            </a:r>
          </a:p>
          <a:p>
            <a:pPr lvl="1"/>
            <a:r>
              <a:rPr lang="en-IN" dirty="0">
                <a:latin typeface="Calibri" panose="020F0502020204030204" pitchFamily="34" charset="0"/>
                <a:ea typeface="Calibri" panose="020F0502020204030204" pitchFamily="34" charset="0"/>
                <a:cs typeface="Calibri" panose="020F0502020204030204" pitchFamily="34" charset="0"/>
              </a:rPr>
              <a:t>Female and male </a:t>
            </a:r>
            <a:r>
              <a:rPr lang="en-IN" dirty="0" err="1">
                <a:latin typeface="Calibri" panose="020F0502020204030204" pitchFamily="34" charset="0"/>
                <a:ea typeface="Calibri" panose="020F0502020204030204" pitchFamily="34" charset="0"/>
                <a:cs typeface="Calibri" panose="020F0502020204030204" pitchFamily="34" charset="0"/>
              </a:rPr>
              <a:t>dfs</a:t>
            </a:r>
            <a:endParaRPr lang="en-IN" dirty="0">
              <a:latin typeface="Calibri" panose="020F0502020204030204" pitchFamily="34" charset="0"/>
              <a:ea typeface="Calibri" panose="020F0502020204030204" pitchFamily="34" charset="0"/>
              <a:cs typeface="Calibri" panose="020F0502020204030204" pitchFamily="34" charset="0"/>
            </a:endParaRPr>
          </a:p>
          <a:p>
            <a:pPr lvl="2"/>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female_df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IN"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‘f']</a:t>
            </a:r>
          </a:p>
          <a:p>
            <a:pPr lvl="2"/>
            <a:r>
              <a:rPr lang="en-US"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male_df</a:t>
            </a:r>
            <a:r>
              <a:rPr lang="en-US"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 </a:t>
            </a:r>
            <a:r>
              <a:rPr lang="en-US"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US" b="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df</a:t>
            </a:r>
            <a:r>
              <a:rPr lang="en-US" b="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['Gender'] == 'm']</a:t>
            </a:r>
          </a:p>
          <a:p>
            <a:pPr marL="1028700" lvl="2"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98807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1137</Words>
  <Application>Microsoft Office PowerPoint</Application>
  <PresentationFormat>Widescreen</PresentationFormat>
  <Paragraphs>85</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Lato Black</vt:lpstr>
      <vt:lpstr>Arial</vt:lpstr>
      <vt:lpstr>Wingdings</vt:lpstr>
      <vt:lpstr>Calibri</vt:lpstr>
      <vt:lpstr>Courier New</vt:lpstr>
      <vt:lpstr>Libre Baskerville</vt:lpstr>
      <vt:lpstr>Office Theme</vt:lpstr>
      <vt:lpstr>PowerPoint Presentation</vt:lpstr>
      <vt:lpstr>PowerPoint Presentation</vt:lpstr>
      <vt:lpstr>Objective of the Project</vt:lpstr>
      <vt:lpstr>Introduction</vt:lpstr>
      <vt:lpstr>Data Import</vt:lpstr>
      <vt:lpstr>Data Cleaning Steps  </vt:lpstr>
      <vt:lpstr>Data Manipulation Steps </vt:lpstr>
      <vt:lpstr>Data Manipulation Steps (Continue..)</vt:lpstr>
      <vt:lpstr>Data Manipulation Steps (Continue..2)</vt:lpstr>
      <vt:lpstr>Univariate Analysis</vt:lpstr>
      <vt:lpstr>Univariate Analysis (Continue..)</vt:lpstr>
      <vt:lpstr>Bivariate Analysis</vt:lpstr>
      <vt:lpstr>Bivariate Analysis (Continue…1)</vt:lpstr>
      <vt:lpstr>Bivariate Analysis (Continue…2)</vt:lpstr>
      <vt:lpstr>Research Questions</vt:lpstr>
      <vt:lpstr>Bonus Question</vt:lpstr>
      <vt:lpstr>Bonus Question (Continue…)</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GURU CHARAN</cp:lastModifiedBy>
  <cp:revision>6</cp:revision>
  <dcterms:created xsi:type="dcterms:W3CDTF">2021-02-16T05:19:01Z</dcterms:created>
  <dcterms:modified xsi:type="dcterms:W3CDTF">2024-02-23T19:53:02Z</dcterms:modified>
</cp:coreProperties>
</file>