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74" r:id="rId12"/>
    <p:sldId id="269" r:id="rId13"/>
    <p:sldId id="270" r:id="rId14"/>
    <p:sldId id="271" r:id="rId15"/>
    <p:sldId id="272" r:id="rId16"/>
    <p:sldId id="275" r:id="rId17"/>
    <p:sldId id="26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1245F-E1CB-44E8-B7D0-4E23432D293A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273A-302F-4A61-A3B2-E1F49B495B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C3C6-2B24-4689-B757-B5E497665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A34B74-C1E9-4ADF-8A17-A51148D4D55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CD2721-DE38-41E5-976D-136DF9294B1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32A6-2509-48F9-B575-0CEDF1437325}" type="datetime1">
              <a:rPr lang="en-US" smtClean="0"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73-46AA-4B89-B838-1F0BAC080AA1}" type="datetime1">
              <a:rPr lang="en-US" smtClean="0"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33E-53A5-4408-8D7D-11B3298760CB}" type="datetime1">
              <a:rPr lang="en-US" smtClean="0"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C74-84AB-41B2-A256-84DA8BDE8785}" type="datetime1">
              <a:rPr lang="en-US" smtClean="0"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8EA-3F4A-41F9-AECB-FCBEDCBD9F04}" type="datetime1">
              <a:rPr lang="en-US" smtClean="0"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A19-AAEF-4435-A91F-C8D797C88D2A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EBAB-782C-4C28-958B-09DA37FAAC1A}" type="datetime1">
              <a:rPr lang="en-US" smtClean="0"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C1BF-9DCF-4705-A862-4E01D89074FD}" type="datetime1">
              <a:rPr lang="en-US" smtClean="0"/>
              <a:t>6/21/2016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27D1-9A96-48E4-989B-83F93B3248B8}" type="datetime1">
              <a:rPr lang="en-US" smtClean="0"/>
              <a:t>6/21/2016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94CA-A5DE-40E5-962A-C451797724D5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3ABA-8AC5-41E1-B483-7E867ED6AA03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BFE5-2988-4AA3-A3CC-1F101FC83355}" type="datetime1">
              <a:rPr lang="en-US" smtClean="0"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2171715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lgerian" pitchFamily="82" charset="0"/>
                <a:cs typeface="Aharoni" pitchFamily="2" charset="-79"/>
              </a:rPr>
              <a:t>MY Voyage in Canon Ocean…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GURUCHETHAN D P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	Example demonstrating the JPEG process           </a:t>
            </a:r>
            <a:r>
              <a:rPr lang="en-US" sz="1600" dirty="0" smtClean="0"/>
              <a:t>[Ref: Image compression and the Discrete Cosine Transform, Ken </a:t>
            </a:r>
            <a:r>
              <a:rPr lang="en-US" sz="1600" dirty="0" err="1" smtClean="0"/>
              <a:t>Cabeen</a:t>
            </a:r>
            <a:r>
              <a:rPr lang="en-US" sz="1600" dirty="0" smtClean="0"/>
              <a:t> and Peter Gent]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3435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643182"/>
            <a:ext cx="360838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214422"/>
            <a:ext cx="3276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3500438"/>
            <a:ext cx="2732088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Guruchethan.dp\Documents\Kapil Sir\Add ons\160px-DCT-8x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357694"/>
            <a:ext cx="281940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679E-7908-4EAF-AFF5-194E9AF41D4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834D-DC03-4586-B05B-3DBC6B23578F}" type="datetime1">
              <a:rPr lang="en-US" smtClean="0"/>
              <a:t>6/21/2016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MPEG - Video compression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Intra mode</a:t>
            </a:r>
          </a:p>
          <a:p>
            <a:pPr lvl="1"/>
            <a:r>
              <a:rPr lang="en-US" sz="2000" dirty="0" smtClean="0"/>
              <a:t>Entire block is coded using image compression methods like JPEG</a:t>
            </a:r>
          </a:p>
          <a:p>
            <a:pPr lvl="1"/>
            <a:r>
              <a:rPr lang="en-US" sz="2000" dirty="0" smtClean="0"/>
              <a:t>Used for blocks which cannot be predicted well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Inter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mode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Large amount of temporal redundancy in the video content. </a:t>
            </a:r>
          </a:p>
          <a:p>
            <a:pPr lvl="1"/>
            <a:r>
              <a:rPr lang="en-US" sz="2000" dirty="0" smtClean="0"/>
              <a:t>For each 16x16 ( macro block), find the best match from previous frame</a:t>
            </a:r>
          </a:p>
          <a:p>
            <a:pPr lvl="1"/>
            <a:r>
              <a:rPr lang="en-US" sz="2000" b="1" dirty="0" smtClean="0"/>
              <a:t>Prediction error will be coded </a:t>
            </a:r>
            <a:r>
              <a:rPr lang="en-US" sz="2000" dirty="0" smtClean="0"/>
              <a:t>using DCT </a:t>
            </a:r>
          </a:p>
          <a:p>
            <a:pPr lvl="1"/>
            <a:r>
              <a:rPr lang="en-US" sz="2000" dirty="0" smtClean="0"/>
              <a:t>One pair of motion vectors are also coded.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Bidirectional mode</a:t>
            </a:r>
          </a:p>
          <a:p>
            <a:pPr lvl="1"/>
            <a:r>
              <a:rPr lang="en-US" sz="2000" dirty="0" smtClean="0"/>
              <a:t>Same as Inter mode but macro block is predicted from previous and following frame</a:t>
            </a:r>
          </a:p>
          <a:p>
            <a:pPr lvl="1"/>
            <a:r>
              <a:rPr lang="en-US" sz="2000" dirty="0" smtClean="0"/>
              <a:t>Hence 2 pairs of the motion vector are required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buNone/>
            </a:pPr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A675-2B6A-4B37-8828-483A37C0022B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 + 4V mode</a:t>
            </a:r>
          </a:p>
          <a:p>
            <a:pPr lvl="1"/>
            <a:r>
              <a:rPr lang="en-US" dirty="0" smtClean="0"/>
              <a:t>Same as Inter mode except 4 motion vectors are used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Skip mode</a:t>
            </a:r>
          </a:p>
          <a:p>
            <a:pPr lvl="1"/>
            <a:r>
              <a:rPr lang="en-US" dirty="0" smtClean="0"/>
              <a:t>Some areas of the frame can just be repeated without any change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31C04-CF66-4E16-BDA9-FC07486995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7A65-4690-4074-B903-698601276F4D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DCT video coder</a:t>
            </a:r>
            <a:r>
              <a:rPr lang="en-US" sz="900" smtClean="0"/>
              <a:t>                                                                                                                                                                    </a:t>
            </a:r>
            <a:r>
              <a:rPr lang="en-US" sz="1800" smtClean="0"/>
              <a:t>[Ref: Rate-distortion optimization for video compression, Gary J Sullivan and Thomas Wiegand]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295400"/>
            <a:ext cx="7543800" cy="55626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F84C-5168-425A-9510-EF2BBF959D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5EF-EA1C-4B16-B919-BB7B5B7F1126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H.264/ AVC features</a:t>
            </a:r>
            <a:endParaRPr lang="en-US" sz="28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conceptual layer structure</a:t>
            </a:r>
          </a:p>
          <a:p>
            <a:pPr lvl="1"/>
            <a:r>
              <a:rPr lang="en-US" smtClean="0"/>
              <a:t>Video Coding Layer ( VCL): defines efficient representation of the signal</a:t>
            </a:r>
          </a:p>
          <a:p>
            <a:pPr lvl="1"/>
            <a:r>
              <a:rPr lang="en-US" smtClean="0"/>
              <a:t>Network Adaption Layer ( NAL ): Converts VCL representation into a format suitable for a specific transport layer</a:t>
            </a:r>
          </a:p>
          <a:p>
            <a:r>
              <a:rPr lang="en-US" smtClean="0"/>
              <a:t>Intra frame prediction-</a:t>
            </a:r>
          </a:p>
          <a:p>
            <a:pPr lvl="1"/>
            <a:r>
              <a:rPr lang="en-US" smtClean="0"/>
              <a:t>Prediction within a single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F015D-3463-4496-A3A0-B5DE119596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7A0F-1CD6-4F38-A939-A1A25570A780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H.264/ AVC features </a:t>
            </a:r>
            <a:r>
              <a:rPr lang="en-US" sz="2000" smtClean="0"/>
              <a:t>( contd..)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48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Memory</a:t>
            </a:r>
          </a:p>
          <a:p>
            <a:pPr lvl="1"/>
            <a:r>
              <a:rPr lang="en-US" dirty="0" smtClean="0"/>
              <a:t>For motion compensation, multiple video frames are used instead of one.</a:t>
            </a:r>
          </a:p>
          <a:p>
            <a:r>
              <a:rPr lang="en-US" sz="2800" dirty="0" smtClean="0"/>
              <a:t>Deblocking filter</a:t>
            </a:r>
          </a:p>
          <a:p>
            <a:pPr lvl="1"/>
            <a:r>
              <a:rPr lang="en-US" dirty="0" smtClean="0"/>
              <a:t>Used to improve visual quality and prediction performance by smoothing the sharp edges which can form between macroblocks when block coding techniques are used.</a:t>
            </a:r>
          </a:p>
          <a:p>
            <a:r>
              <a:rPr lang="en-US" sz="2800" dirty="0" smtClean="0"/>
              <a:t>Integer transform</a:t>
            </a:r>
          </a:p>
          <a:p>
            <a:pPr lvl="1"/>
            <a:r>
              <a:rPr lang="en-US" dirty="0" smtClean="0"/>
              <a:t>Simple approximation to DCT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4DAC9-7BA9-4A19-AC68-DE375964B4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FD9-C1F7-4B68-8495-B98AF2150D49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Lagrangian Formulation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Min{ J }, where J = D +</a:t>
            </a:r>
            <a:r>
              <a:rPr lang="el-GR" dirty="0" smtClean="0"/>
              <a:t>λ</a:t>
            </a:r>
            <a:r>
              <a:rPr lang="en-US" dirty="0" smtClean="0"/>
              <a:t>R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Where J- Lagrangian rate- distortion function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       D- Distortion measure like PSNR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       </a:t>
            </a:r>
            <a:r>
              <a:rPr lang="el-GR" dirty="0" smtClean="0"/>
              <a:t>λ</a:t>
            </a:r>
            <a:r>
              <a:rPr lang="en-US" dirty="0" smtClean="0"/>
              <a:t>- Lagrange multiplier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       R- Bit Rate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We need to minimize J for a given value of </a:t>
            </a:r>
            <a:r>
              <a:rPr lang="el-GR" dirty="0" smtClean="0"/>
              <a:t>λ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sz="2400" dirty="0" err="1" smtClean="0"/>
              <a:t>c</a:t>
            </a:r>
            <a:r>
              <a:rPr lang="en-US" sz="2400" dirty="0" smtClean="0"/>
              <a:t>.</a:t>
            </a:r>
          </a:p>
          <a:p>
            <a:pPr lvl="1">
              <a:buFont typeface="Arial" charset="0"/>
              <a:buNone/>
            </a:pPr>
            <a:r>
              <a:rPr lang="el-GR" dirty="0" smtClean="0"/>
              <a:t>λ</a:t>
            </a:r>
            <a:r>
              <a:rPr lang="en-US" dirty="0" smtClean="0"/>
              <a:t> specifies the relative emphasis between the R and distortion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AC0E5-EA1A-4A8C-A62B-0BED1046EA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B980-B7BF-4EB8-B96D-7A1F2F493DC4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	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CHOOSING THE BEST VIDEO BASED ON PSNR AND BITRATE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C5E5-5437-4411-9931-7DD6B9888E1A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Inputs and Outputs for Choosing Best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3578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 -&gt; A set values as shown below</a:t>
            </a:r>
          </a:p>
          <a:p>
            <a:r>
              <a:rPr lang="en-US" dirty="0" smtClean="0"/>
              <a:t> Let me call each </a:t>
            </a:r>
            <a:r>
              <a:rPr lang="en-US" b="1" dirty="0" err="1" smtClean="0"/>
              <a:t>Filename_BRx</a:t>
            </a:r>
            <a:r>
              <a:rPr lang="en-US" dirty="0" smtClean="0"/>
              <a:t> and </a:t>
            </a:r>
            <a:r>
              <a:rPr lang="en-US" b="1" dirty="0" err="1" smtClean="0"/>
              <a:t>Filename_PSNRx</a:t>
            </a:r>
            <a:r>
              <a:rPr lang="en-US" dirty="0" smtClean="0"/>
              <a:t> as a “</a:t>
            </a:r>
            <a:r>
              <a:rPr lang="en-US" i="1" dirty="0" smtClean="0"/>
              <a:t>Video</a:t>
            </a:r>
            <a:r>
              <a:rPr lang="en-US" dirty="0" smtClean="0"/>
              <a:t>”(Highlighted below)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-&gt; Macro that gives the </a:t>
            </a:r>
            <a:r>
              <a:rPr lang="en-US" i="1" dirty="0" smtClean="0">
                <a:solidFill>
                  <a:srgbClr val="FF0000"/>
                </a:solidFill>
              </a:rPr>
              <a:t>Best Video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considering all QP(Quantization Parameter)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7467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85723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BBB8-DE23-4CDF-A57E-34D4E3AD54DA}" type="datetime1">
              <a:rPr lang="en-US" smtClean="0"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For each QP value, calculate the ratio        (PSNR/BR) x 100  as shown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786058"/>
            <a:ext cx="347662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786058"/>
            <a:ext cx="46577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1F5-9CEA-4326-B17F-48A09153DFAF}" type="datetime1">
              <a:rPr lang="en-US" smtClean="0"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/>
          <a:lstStyle/>
          <a:p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Perl language</a:t>
            </a:r>
          </a:p>
          <a:p>
            <a:pPr lvl="1"/>
            <a:r>
              <a:rPr lang="en-US" dirty="0" smtClean="0"/>
              <a:t>Perl Exercises</a:t>
            </a:r>
          </a:p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Unix shell commands</a:t>
            </a:r>
          </a:p>
          <a:p>
            <a:pPr lvl="1"/>
            <a:r>
              <a:rPr lang="en-US" dirty="0" smtClean="0"/>
              <a:t>Unix shell scripting</a:t>
            </a:r>
          </a:p>
          <a:p>
            <a:pPr lvl="1"/>
            <a:r>
              <a:rPr lang="en-US" dirty="0" smtClean="0"/>
              <a:t>Make files</a:t>
            </a:r>
          </a:p>
          <a:p>
            <a:r>
              <a:rPr lang="en-US" dirty="0" smtClean="0"/>
              <a:t>VHDL &amp; Verilog</a:t>
            </a:r>
          </a:p>
          <a:p>
            <a:pPr lvl="1"/>
            <a:r>
              <a:rPr lang="en-US" dirty="0" smtClean="0"/>
              <a:t>Designed basic modules like Counter, </a:t>
            </a:r>
            <a:r>
              <a:rPr lang="en-US" dirty="0" err="1" smtClean="0"/>
              <a:t>Mux</a:t>
            </a:r>
            <a:r>
              <a:rPr lang="en-US" dirty="0" smtClean="0"/>
              <a:t> etc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777-A8B5-4BB6-86C3-326400AF3255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QP, compute the max and min (PSNR/BR) ratio as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635798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F606-3305-4CFC-9FB0-F2C83DA4107F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4983179"/>
          </a:xfrm>
        </p:spPr>
        <p:txBody>
          <a:bodyPr/>
          <a:lstStyle/>
          <a:p>
            <a:r>
              <a:rPr lang="en-US" dirty="0" smtClean="0"/>
              <a:t>For each QP, compute a cut-off value for (PSNR/BR) ratio based on threshold inputted by the user. </a:t>
            </a:r>
          </a:p>
          <a:p>
            <a:r>
              <a:rPr lang="en-US" dirty="0" smtClean="0"/>
              <a:t>Cut-off = max – ( (max – min) x </a:t>
            </a:r>
            <a:r>
              <a:rPr lang="en-US" dirty="0" smtClean="0">
                <a:solidFill>
                  <a:srgbClr val="FF0000"/>
                </a:solidFill>
              </a:rPr>
              <a:t>threshold</a:t>
            </a:r>
            <a:r>
              <a:rPr lang="en-US" dirty="0" smtClean="0"/>
              <a:t>/100 )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728667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426-1EEE-4BB2-8BFF-184E32664C72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</a:t>
            </a:r>
            <a:r>
              <a:rPr lang="en-US" i="1" dirty="0" smtClean="0"/>
              <a:t> Video</a:t>
            </a:r>
            <a:r>
              <a:rPr lang="en-US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whose (PSNR/BR) ratio is above cut-off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6858048" cy="317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9D3-ABDD-4416-9C81-05AB7228D3CC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Also for each </a:t>
            </a:r>
            <a:r>
              <a:rPr lang="en-US" i="1" dirty="0" smtClean="0"/>
              <a:t>Video</a:t>
            </a:r>
            <a:r>
              <a:rPr lang="en-US" dirty="0" smtClean="0"/>
              <a:t>, compute the </a:t>
            </a:r>
            <a:r>
              <a:rPr lang="en-US" dirty="0" err="1" smtClean="0"/>
              <a:t>Avg</a:t>
            </a:r>
            <a:r>
              <a:rPr lang="en-US" dirty="0" smtClean="0"/>
              <a:t> of (PSNR/BR) over all QPs and compute the </a:t>
            </a:r>
            <a:r>
              <a:rPr lang="en-US" i="1" dirty="0" smtClean="0"/>
              <a:t>Video</a:t>
            </a:r>
            <a:r>
              <a:rPr lang="en-US" dirty="0" smtClean="0"/>
              <a:t> with Max Avg.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850112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A30-F9D9-4028-949A-792DD7D2E0AE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Macro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When the button is clicked, it asks the user for threshold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07249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595F-EE9B-4A87-A04E-0B3B1762987E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u="sng" dirty="0" smtClean="0"/>
              <a:t>Result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Result will be updated in a separate sheet with the name containing the threshold as suffix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69818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A930-DB20-43A3-906A-8161DE92D4E5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 from v1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“Count on the filenames that are above cut-off over all QPs”  is included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The sorted (descending order – highest value first) list of filenames above cutoff value is printed along with their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8ED-7C50-4B5A-87A1-D78930C253C8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v2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85831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4D18-38B4-46EB-876E-C27E1FAA904B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796908"/>
          </a:xfrm>
        </p:spPr>
        <p:txBody>
          <a:bodyPr/>
          <a:lstStyle/>
          <a:p>
            <a:r>
              <a:rPr lang="en-US" dirty="0" smtClean="0"/>
              <a:t>Choosing Best Video –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/>
          <a:lstStyle/>
          <a:p>
            <a:r>
              <a:rPr lang="en-US" dirty="0" smtClean="0"/>
              <a:t>Modifications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Instead of (PSNR/BR) ratio, only PSNR is considered as a metric to choose the best curve and Bitrates are ignored.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643182"/>
            <a:ext cx="8786874" cy="374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0-8A9E-4C5D-BE82-59A13A20303A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96908"/>
          </a:xfrm>
        </p:spPr>
        <p:txBody>
          <a:bodyPr/>
          <a:lstStyle/>
          <a:p>
            <a:r>
              <a:rPr lang="en-US" dirty="0" smtClean="0"/>
              <a:t>Choosing Best Video – 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072098"/>
          </a:xfrm>
        </p:spPr>
        <p:txBody>
          <a:bodyPr/>
          <a:lstStyle/>
          <a:p>
            <a:r>
              <a:rPr lang="en-US" dirty="0" smtClean="0"/>
              <a:t>Modifications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When the PSNRs are equal then Bit rate is considered a metric to choose the best Video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214554"/>
            <a:ext cx="40005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40386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182-B01E-48DF-B788-33CBECA73CEE}" type="datetime1">
              <a:rPr lang="en-US" smtClean="0"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		Learning		</a:t>
            </a:r>
            <a:r>
              <a:rPr lang="en-US" sz="2800" dirty="0" smtClean="0"/>
              <a:t>(</a:t>
            </a:r>
            <a:r>
              <a:rPr lang="en-US" sz="2800" dirty="0" err="1" smtClean="0"/>
              <a:t>contd</a:t>
            </a:r>
            <a:r>
              <a:rPr lang="en-US" sz="2800" dirty="0" smtClean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System Verilog</a:t>
            </a:r>
          </a:p>
          <a:p>
            <a:pPr lvl="1"/>
            <a:r>
              <a:rPr lang="en-US" dirty="0" smtClean="0"/>
              <a:t>SV constructs like interface, clocking blocks, program blocks, randomization, assertions and coverage.</a:t>
            </a:r>
          </a:p>
          <a:p>
            <a:pPr lvl="1"/>
            <a:r>
              <a:rPr lang="en-US" dirty="0" smtClean="0"/>
              <a:t>Counter TestBench example</a:t>
            </a:r>
          </a:p>
          <a:p>
            <a:r>
              <a:rPr lang="en-US" dirty="0" smtClean="0"/>
              <a:t>Visual Basic </a:t>
            </a:r>
          </a:p>
          <a:p>
            <a:pPr lvl="1"/>
            <a:r>
              <a:rPr lang="en-US" dirty="0" smtClean="0"/>
              <a:t>Excel VBA constructs</a:t>
            </a:r>
          </a:p>
          <a:p>
            <a:pPr lvl="1"/>
            <a:r>
              <a:rPr lang="en-US" dirty="0" smtClean="0"/>
              <a:t>Exercises on developing Excel macro</a:t>
            </a:r>
          </a:p>
          <a:p>
            <a:r>
              <a:rPr lang="en-US" dirty="0" smtClean="0"/>
              <a:t>Video Codec</a:t>
            </a:r>
          </a:p>
          <a:p>
            <a:pPr lvl="1"/>
            <a:r>
              <a:rPr lang="en-US" dirty="0" smtClean="0"/>
              <a:t>Image coding technique </a:t>
            </a:r>
          </a:p>
          <a:p>
            <a:pPr lvl="1"/>
            <a:r>
              <a:rPr lang="en-US" dirty="0" smtClean="0"/>
              <a:t>Video coding </a:t>
            </a:r>
          </a:p>
          <a:p>
            <a:pPr lvl="1"/>
            <a:r>
              <a:rPr lang="en-US" dirty="0" smtClean="0"/>
              <a:t>Features of MPEG and H.264/ AVC standard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CD-E78E-4BEC-BC24-95E360AD8348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/>
          <a:lstStyle/>
          <a:p>
            <a:r>
              <a:rPr lang="en-US" dirty="0" smtClean="0"/>
              <a:t>Choosing Best Video – v5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50"/>
            <a:ext cx="8143932" cy="3571924"/>
          </a:xfrm>
        </p:spPr>
        <p:txBody>
          <a:bodyPr/>
          <a:lstStyle/>
          <a:p>
            <a:r>
              <a:rPr lang="en-US" dirty="0" smtClean="0"/>
              <a:t>Modifications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Earlier macros were used to compute the best video in a single excel book.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macro lists the best video for each QP value and for each excel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429132"/>
            <a:ext cx="614366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E58-C2AE-4224-BCA4-C8C288ED474A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58204" cy="1011222"/>
          </a:xfrm>
        </p:spPr>
        <p:txBody>
          <a:bodyPr/>
          <a:lstStyle/>
          <a:p>
            <a:r>
              <a:rPr lang="en-US" dirty="0" smtClean="0"/>
              <a:t>Choosing Best Video – v5  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78009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7820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Left Arrow 7"/>
          <p:cNvSpPr/>
          <p:nvPr/>
        </p:nvSpPr>
        <p:spPr>
          <a:xfrm>
            <a:off x="8143900" y="2714620"/>
            <a:ext cx="785818" cy="19288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420D-01B7-425B-B4D1-BFFC843619C4}" type="datetime1">
              <a:rPr lang="en-US" smtClean="0"/>
              <a:t>6/21/2016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</p:spPr>
        <p:txBody>
          <a:bodyPr/>
          <a:lstStyle/>
          <a:p>
            <a:r>
              <a:rPr lang="en-US" sz="2800" smtClean="0"/>
              <a:t>Image compression and the Discrete Cosine Transform, Ken Cabeen and Peter Gent</a:t>
            </a:r>
          </a:p>
          <a:p>
            <a:r>
              <a:rPr lang="en-US" sz="2800" smtClean="0"/>
              <a:t>Source Coding and compression by Heiko Schwarz</a:t>
            </a:r>
          </a:p>
          <a:p>
            <a:r>
              <a:rPr lang="en-US" sz="2800" smtClean="0"/>
              <a:t>Video coding with H.264/AVC by Ostermann, Bormans, List, Marpe, Narroschke, Pereira, Stockhammer,  Wedi</a:t>
            </a:r>
          </a:p>
          <a:p>
            <a:r>
              <a:rPr lang="en-US" sz="2800" smtClean="0"/>
              <a:t>Rate-distortion optimization for video compression, Gary J Sullivan and Thomas Wiegand</a:t>
            </a:r>
          </a:p>
          <a:p>
            <a:r>
              <a:rPr lang="en-US" sz="2800" smtClean="0"/>
              <a:t>Block matching Algorithms for motion estimation by Aroh Barjaty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35DDA-CED0-4177-BC92-1619ADB1345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4A06-C8F5-407E-9144-F5D4FCE85508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89857">
            <a:off x="457200" y="1981200"/>
            <a:ext cx="8229600" cy="259080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  <a:p>
            <a:pPr algn="ctr">
              <a:buFont typeface="Arial" charset="0"/>
              <a:buNone/>
              <a:defRPr/>
            </a:pP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Q &amp; A 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6C4B6-7175-465C-96DC-9BACD3D65A2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AD26-2B96-442D-A51F-64AA042322EF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28970" y="2743200"/>
            <a:ext cx="2514600" cy="2133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COUNTER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85970" y="27432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57400" y="34290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643570" y="3200400"/>
            <a:ext cx="2362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COUNT[SIZE-1:0]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57400" y="41910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3848100" y="52197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8DB9-4111-4371-8898-6B27A29CFA72}" type="datetime1">
              <a:rPr lang="en-US" smtClean="0"/>
              <a:t>6/21/2016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ENVIRONMENT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600200"/>
            <a:ext cx="6858000" cy="4678363"/>
          </a:xfrm>
          <a:prstGeom prst="roundRect">
            <a:avLst>
              <a:gd name="adj" fmla="val 332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5052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COUNTER </a:t>
            </a:r>
          </a:p>
          <a:p>
            <a:pPr algn="ctr"/>
            <a:r>
              <a:rPr lang="en-US" b="1" dirty="0" smtClean="0"/>
              <a:t>DUT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638800" y="35052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TESTCASES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4876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RANDOMIZATION</a:t>
            </a:r>
            <a:endParaRPr lang="en-US" b="1" dirty="0"/>
          </a:p>
        </p:txBody>
      </p:sp>
      <p:sp>
        <p:nvSpPr>
          <p:cNvPr id="8" name="Left-Right Arrow 7"/>
          <p:cNvSpPr/>
          <p:nvPr/>
        </p:nvSpPr>
        <p:spPr>
          <a:xfrm>
            <a:off x="3657600" y="3733800"/>
            <a:ext cx="1981200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3429000" y="2971800"/>
            <a:ext cx="1524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6096000" y="2971800"/>
            <a:ext cx="1524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18288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2209800"/>
            <a:ext cx="13716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ASSERTIONS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2209800"/>
            <a:ext cx="1447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COVEARGE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GROUPS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1828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FUNCTIONAL COVERAGE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48006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GENERATOR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4572000" y="4191000"/>
            <a:ext cx="152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05000" y="21336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TOP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6400800" y="4419600"/>
            <a:ext cx="1524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6D24-00B8-479E-A2F8-170B278E41AF}" type="datetime1">
              <a:rPr lang="en-US" smtClean="0"/>
              <a:t>6/21/2016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coverage result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Guruchethan.dp\Pictures\asser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4724400" cy="1509421"/>
          </a:xfrm>
          <a:prstGeom prst="rect">
            <a:avLst/>
          </a:prstGeom>
          <a:noFill/>
        </p:spPr>
      </p:pic>
      <p:pic>
        <p:nvPicPr>
          <p:cNvPr id="2051" name="Picture 3" descr="C:\Users\Guruchethan.dp\Pictures\assertio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00200"/>
            <a:ext cx="4209964" cy="3352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81D-0800-46B8-84BA-13403FBB18F7}" type="datetime1">
              <a:rPr lang="en-US" smtClean="0"/>
              <a:t>6/21/2016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Coverage 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Guruchethan.dp\Pictures\cover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54" y="990599"/>
            <a:ext cx="8862545" cy="558012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60E-816A-4F1F-B7F6-495547AC7F3A}" type="datetime1">
              <a:rPr lang="en-US" smtClean="0"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000" dirty="0" smtClean="0"/>
          </a:p>
          <a:p>
            <a:pPr algn="ctr">
              <a:buNone/>
            </a:pPr>
            <a:r>
              <a:rPr lang="en-US" sz="8000" dirty="0" smtClean="0"/>
              <a:t>VIDEO CODEC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9968-263F-4976-9175-DECFA875F3E6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JPEG Image coding</a:t>
            </a:r>
            <a:br>
              <a:rPr lang="en-US" dirty="0" smtClean="0"/>
            </a:br>
            <a:r>
              <a:rPr lang="en-US" sz="1800" dirty="0" smtClean="0"/>
              <a:t>[Ref: Image compression and the Discrete Cosine Transform, Ken Cabeen and Peter Gent]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image is broken into 8x8 blocks of pixels</a:t>
            </a:r>
          </a:p>
          <a:p>
            <a:pPr eaLnBrk="1" hangingPunct="1"/>
            <a:r>
              <a:rPr lang="en-US" smtClean="0"/>
              <a:t>DCT is applied to this 8x8 block</a:t>
            </a:r>
          </a:p>
          <a:p>
            <a:pPr eaLnBrk="1" hangingPunct="1"/>
            <a:r>
              <a:rPr lang="en-US" smtClean="0"/>
              <a:t>Each block is compressed through quantization</a:t>
            </a:r>
          </a:p>
          <a:p>
            <a:pPr eaLnBrk="1" hangingPunct="1"/>
            <a:r>
              <a:rPr lang="en-US" smtClean="0"/>
              <a:t>Blocks are coded in a zigzag path and array of blocks are stored in drastically reduced space</a:t>
            </a:r>
          </a:p>
          <a:p>
            <a:pPr eaLnBrk="1" hangingPunct="1"/>
            <a:r>
              <a:rPr lang="en-US" smtClean="0"/>
              <a:t>When desired, image is reconstructed by applying inverse quantization and IDCT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40F2-2225-4BE0-BE5F-4586BBBDA6C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6C40-9DF1-442F-B9E7-83D3C7E65B66}" type="datetime1">
              <a:rPr lang="en-US" smtClean="0"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1046</Words>
  <Application>Microsoft Office PowerPoint</Application>
  <PresentationFormat>On-screen Show (4:3)</PresentationFormat>
  <Paragraphs>272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MY Voyage in Canon Ocean…</vt:lpstr>
      <vt:lpstr>Learning</vt:lpstr>
      <vt:lpstr>   Learning  (contd)</vt:lpstr>
      <vt:lpstr>Counter module</vt:lpstr>
      <vt:lpstr>VERIFICATION ENVIRONMENT</vt:lpstr>
      <vt:lpstr>Assertion coverage result</vt:lpstr>
      <vt:lpstr>Coverage group analysis</vt:lpstr>
      <vt:lpstr>Slide 8</vt:lpstr>
      <vt:lpstr>JPEG Image coding [Ref: Image compression and the Discrete Cosine Transform, Ken Cabeen and Peter Gent]</vt:lpstr>
      <vt:lpstr> Example demonstrating the JPEG process           [Ref: Image compression and the Discrete Cosine Transform, Ken Cabeen and Peter Gent]</vt:lpstr>
      <vt:lpstr>MPEG - Video compression </vt:lpstr>
      <vt:lpstr>Slide 12</vt:lpstr>
      <vt:lpstr>DCT video coder                                                                                                                                                                    [Ref: Rate-distortion optimization for video compression, Gary J Sullivan and Thomas Wiegand]</vt:lpstr>
      <vt:lpstr>H.264/ AVC features</vt:lpstr>
      <vt:lpstr>H.264/ AVC features ( contd..)</vt:lpstr>
      <vt:lpstr>Lagrangian Formulation</vt:lpstr>
      <vt:lpstr>Slide 17</vt:lpstr>
      <vt:lpstr>Inputs and Outputs for Choosing Best Video</vt:lpstr>
      <vt:lpstr>Choosing Best Video – v1</vt:lpstr>
      <vt:lpstr>Choosing Best Video – v1    (contd)</vt:lpstr>
      <vt:lpstr>Choosing Best Video – v1    (contd)</vt:lpstr>
      <vt:lpstr>Choosing Best Video – v1    (contd)</vt:lpstr>
      <vt:lpstr>Choosing Best Video – v1    (contd)</vt:lpstr>
      <vt:lpstr>Choosing Best Video – v1    (contd)</vt:lpstr>
      <vt:lpstr>Choosing Best Video – v1    (contd)</vt:lpstr>
      <vt:lpstr>Choosing Best Video – v2 </vt:lpstr>
      <vt:lpstr>Choosing Best Video – v2       (contd)</vt:lpstr>
      <vt:lpstr>Choosing Best Video – v3</vt:lpstr>
      <vt:lpstr>Choosing Best Video – v4</vt:lpstr>
      <vt:lpstr>Choosing Best Video – v5</vt:lpstr>
      <vt:lpstr>Choosing Best Video – v5  (contd)</vt:lpstr>
      <vt:lpstr>References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Voyage in Canon Ocean…</dc:title>
  <dc:creator>Guru</dc:creator>
  <cp:lastModifiedBy>Guruchethan DPTR</cp:lastModifiedBy>
  <cp:revision>52</cp:revision>
  <dcterms:created xsi:type="dcterms:W3CDTF">2016-06-20T14:25:29Z</dcterms:created>
  <dcterms:modified xsi:type="dcterms:W3CDTF">2016-06-21T10:57:57Z</dcterms:modified>
</cp:coreProperties>
</file>