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84" r:id="rId2"/>
  </p:sldMasterIdLst>
  <p:notesMasterIdLst>
    <p:notesMasterId r:id="rId34"/>
  </p:notesMasterIdLst>
  <p:sldIdLst>
    <p:sldId id="256" r:id="rId3"/>
    <p:sldId id="261" r:id="rId4"/>
    <p:sldId id="260" r:id="rId5"/>
    <p:sldId id="270" r:id="rId6"/>
    <p:sldId id="271" r:id="rId7"/>
    <p:sldId id="273" r:id="rId8"/>
    <p:sldId id="276" r:id="rId9"/>
    <p:sldId id="277" r:id="rId10"/>
    <p:sldId id="278" r:id="rId11"/>
    <p:sldId id="279" r:id="rId12"/>
    <p:sldId id="280" r:id="rId13"/>
    <p:sldId id="287" r:id="rId14"/>
    <p:sldId id="286" r:id="rId15"/>
    <p:sldId id="284" r:id="rId16"/>
    <p:sldId id="283" r:id="rId17"/>
    <p:sldId id="281" r:id="rId18"/>
    <p:sldId id="285" r:id="rId19"/>
    <p:sldId id="282" r:id="rId20"/>
    <p:sldId id="288" r:id="rId21"/>
    <p:sldId id="289" r:id="rId22"/>
    <p:sldId id="290" r:id="rId23"/>
    <p:sldId id="291" r:id="rId24"/>
    <p:sldId id="292" r:id="rId25"/>
    <p:sldId id="295" r:id="rId26"/>
    <p:sldId id="296" r:id="rId27"/>
    <p:sldId id="300" r:id="rId28"/>
    <p:sldId id="304" r:id="rId29"/>
    <p:sldId id="303" r:id="rId30"/>
    <p:sldId id="301" r:id="rId31"/>
    <p:sldId id="272" r:id="rId32"/>
    <p:sldId id="27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A54244-46C4-434B-9E9E-16745BE14BD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790933A5-8E56-4683-BA01-40362F90E98B}">
      <dgm:prSet phldrT="[Text]"/>
      <dgm:spPr/>
      <dgm:t>
        <a:bodyPr/>
        <a:lstStyle/>
        <a:p>
          <a:r>
            <a:rPr lang="en-US" b="1" dirty="0" smtClean="0"/>
            <a:t>VHDL</a:t>
          </a:r>
          <a:endParaRPr lang="en-US" b="1" dirty="0"/>
        </a:p>
      </dgm:t>
    </dgm:pt>
    <dgm:pt modelId="{3E0ABB9C-8E9E-439C-A2B4-F59159B9E99E}" type="parTrans" cxnId="{4A285F34-AC2D-4112-874C-02DB9A3C9E7F}">
      <dgm:prSet/>
      <dgm:spPr/>
      <dgm:t>
        <a:bodyPr/>
        <a:lstStyle/>
        <a:p>
          <a:endParaRPr lang="en-US"/>
        </a:p>
      </dgm:t>
    </dgm:pt>
    <dgm:pt modelId="{935B7FFA-B967-4B97-8E61-2BD84056DE0D}" type="sibTrans" cxnId="{4A285F34-AC2D-4112-874C-02DB9A3C9E7F}">
      <dgm:prSet/>
      <dgm:spPr/>
      <dgm:t>
        <a:bodyPr/>
        <a:lstStyle/>
        <a:p>
          <a:endParaRPr lang="en-US"/>
        </a:p>
      </dgm:t>
    </dgm:pt>
    <dgm:pt modelId="{130964C9-74BA-43E2-8756-6490E993613C}">
      <dgm:prSet phldrT="[Text]"/>
      <dgm:spPr>
        <a:solidFill>
          <a:srgbClr val="00B0F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b="1" dirty="0" smtClean="0"/>
            <a:t>UNIX</a:t>
          </a:r>
          <a:endParaRPr lang="en-US" b="1" dirty="0"/>
        </a:p>
      </dgm:t>
    </dgm:pt>
    <dgm:pt modelId="{07F81E71-E95F-47F8-98F0-40F1E9EDEA35}" type="parTrans" cxnId="{6A703BED-B008-4CF9-8320-451A3C57A59E}">
      <dgm:prSet/>
      <dgm:spPr/>
      <dgm:t>
        <a:bodyPr/>
        <a:lstStyle/>
        <a:p>
          <a:endParaRPr lang="en-US"/>
        </a:p>
      </dgm:t>
    </dgm:pt>
    <dgm:pt modelId="{D4050278-F91E-49D5-A3FE-A66EC6704370}" type="sibTrans" cxnId="{6A703BED-B008-4CF9-8320-451A3C57A59E}">
      <dgm:prSet/>
      <dgm:spPr/>
      <dgm:t>
        <a:bodyPr/>
        <a:lstStyle/>
        <a:p>
          <a:endParaRPr lang="en-US"/>
        </a:p>
      </dgm:t>
    </dgm:pt>
    <dgm:pt modelId="{42C69C6A-E0E7-4781-9520-492B346E6BCF}">
      <dgm:prSet phldrT="[Text]"/>
      <dgm:spPr/>
      <dgm:t>
        <a:bodyPr/>
        <a:lstStyle/>
        <a:p>
          <a:r>
            <a:rPr lang="en-US" b="1" dirty="0" smtClean="0"/>
            <a:t>PERL</a:t>
          </a:r>
          <a:endParaRPr lang="en-US" b="1" dirty="0"/>
        </a:p>
      </dgm:t>
    </dgm:pt>
    <dgm:pt modelId="{21485CD4-2579-4104-92B8-8FF41C1244F4}" type="parTrans" cxnId="{A3ACB1C5-5B13-40F5-8042-1E23CDB0C52B}">
      <dgm:prSet/>
      <dgm:spPr/>
      <dgm:t>
        <a:bodyPr/>
        <a:lstStyle/>
        <a:p>
          <a:endParaRPr lang="en-US"/>
        </a:p>
      </dgm:t>
    </dgm:pt>
    <dgm:pt modelId="{13A93ED0-A9BC-41DB-9574-C64E4ECF7373}" type="sibTrans" cxnId="{A3ACB1C5-5B13-40F5-8042-1E23CDB0C52B}">
      <dgm:prSet/>
      <dgm:spPr/>
      <dgm:t>
        <a:bodyPr/>
        <a:lstStyle/>
        <a:p>
          <a:endParaRPr lang="en-US"/>
        </a:p>
      </dgm:t>
    </dgm:pt>
    <dgm:pt modelId="{42540C79-BD69-48E4-AE56-798B318AF853}" type="pres">
      <dgm:prSet presAssocID="{2FA54244-46C4-434B-9E9E-16745BE14BD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E22C21-7E2B-48DA-9012-C9BFB6001A84}" type="pres">
      <dgm:prSet presAssocID="{790933A5-8E56-4683-BA01-40362F90E98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E72E7-16F2-4086-B4AD-A44A2D75C15E}" type="pres">
      <dgm:prSet presAssocID="{790933A5-8E56-4683-BA01-40362F90E98B}" presName="gear1srcNode" presStyleLbl="node1" presStyleIdx="0" presStyleCnt="3"/>
      <dgm:spPr/>
      <dgm:t>
        <a:bodyPr/>
        <a:lstStyle/>
        <a:p>
          <a:endParaRPr lang="en-US"/>
        </a:p>
      </dgm:t>
    </dgm:pt>
    <dgm:pt modelId="{69514202-37CC-4FEC-BD9F-1AA4FBC8E7DA}" type="pres">
      <dgm:prSet presAssocID="{790933A5-8E56-4683-BA01-40362F90E98B}" presName="gear1dstNode" presStyleLbl="node1" presStyleIdx="0" presStyleCnt="3"/>
      <dgm:spPr/>
      <dgm:t>
        <a:bodyPr/>
        <a:lstStyle/>
        <a:p>
          <a:endParaRPr lang="en-US"/>
        </a:p>
      </dgm:t>
    </dgm:pt>
    <dgm:pt modelId="{7169920F-6CAE-4A36-B023-D4A375B9A6C8}" type="pres">
      <dgm:prSet presAssocID="{130964C9-74BA-43E2-8756-6490E993613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B0805-9863-435A-9649-15005306D31D}" type="pres">
      <dgm:prSet presAssocID="{130964C9-74BA-43E2-8756-6490E993613C}" presName="gear2srcNode" presStyleLbl="node1" presStyleIdx="1" presStyleCnt="3"/>
      <dgm:spPr/>
      <dgm:t>
        <a:bodyPr/>
        <a:lstStyle/>
        <a:p>
          <a:endParaRPr lang="en-US"/>
        </a:p>
      </dgm:t>
    </dgm:pt>
    <dgm:pt modelId="{EF300ACD-E109-4ECD-AA83-91BB1356D948}" type="pres">
      <dgm:prSet presAssocID="{130964C9-74BA-43E2-8756-6490E993613C}" presName="gear2dstNode" presStyleLbl="node1" presStyleIdx="1" presStyleCnt="3"/>
      <dgm:spPr/>
      <dgm:t>
        <a:bodyPr/>
        <a:lstStyle/>
        <a:p>
          <a:endParaRPr lang="en-US"/>
        </a:p>
      </dgm:t>
    </dgm:pt>
    <dgm:pt modelId="{7CC331F5-F62A-48EA-8D01-48DB2315C553}" type="pres">
      <dgm:prSet presAssocID="{42C69C6A-E0E7-4781-9520-492B346E6BCF}" presName="gear3" presStyleLbl="node1" presStyleIdx="2" presStyleCnt="3"/>
      <dgm:spPr/>
      <dgm:t>
        <a:bodyPr/>
        <a:lstStyle/>
        <a:p>
          <a:endParaRPr lang="en-US"/>
        </a:p>
      </dgm:t>
    </dgm:pt>
    <dgm:pt modelId="{C5FE5BCB-6995-4735-9ED5-D0942C98BF77}" type="pres">
      <dgm:prSet presAssocID="{42C69C6A-E0E7-4781-9520-492B346E6BC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32ED8-23E2-49D1-80E3-E92CE2EFBAC4}" type="pres">
      <dgm:prSet presAssocID="{42C69C6A-E0E7-4781-9520-492B346E6BCF}" presName="gear3srcNode" presStyleLbl="node1" presStyleIdx="2" presStyleCnt="3"/>
      <dgm:spPr/>
      <dgm:t>
        <a:bodyPr/>
        <a:lstStyle/>
        <a:p>
          <a:endParaRPr lang="en-US"/>
        </a:p>
      </dgm:t>
    </dgm:pt>
    <dgm:pt modelId="{A8F4CA25-0D6F-45F3-843C-EEFEE7BCC63B}" type="pres">
      <dgm:prSet presAssocID="{42C69C6A-E0E7-4781-9520-492B346E6BCF}" presName="gear3dstNode" presStyleLbl="node1" presStyleIdx="2" presStyleCnt="3"/>
      <dgm:spPr/>
      <dgm:t>
        <a:bodyPr/>
        <a:lstStyle/>
        <a:p>
          <a:endParaRPr lang="en-US"/>
        </a:p>
      </dgm:t>
    </dgm:pt>
    <dgm:pt modelId="{8D259E57-72B9-4526-92CD-DAED0C051ED3}" type="pres">
      <dgm:prSet presAssocID="{935B7FFA-B967-4B97-8E61-2BD84056DE0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0BDA522-91A9-40F5-A564-6995C36E2F9D}" type="pres">
      <dgm:prSet presAssocID="{D4050278-F91E-49D5-A3FE-A66EC670437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4931E56-EC12-470B-80FB-FFAB03F945DE}" type="pres">
      <dgm:prSet presAssocID="{13A93ED0-A9BC-41DB-9574-C64E4ECF737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998C3EA-CA32-4B6C-BC4E-5AA1310F69C5}" type="presOf" srcId="{42C69C6A-E0E7-4781-9520-492B346E6BCF}" destId="{7CC331F5-F62A-48EA-8D01-48DB2315C553}" srcOrd="0" destOrd="0" presId="urn:microsoft.com/office/officeart/2005/8/layout/gear1"/>
    <dgm:cxn modelId="{9B169829-29A8-4A75-AB12-F38B59C26075}" type="presOf" srcId="{130964C9-74BA-43E2-8756-6490E993613C}" destId="{2E3B0805-9863-435A-9649-15005306D31D}" srcOrd="1" destOrd="0" presId="urn:microsoft.com/office/officeart/2005/8/layout/gear1"/>
    <dgm:cxn modelId="{4A285F34-AC2D-4112-874C-02DB9A3C9E7F}" srcId="{2FA54244-46C4-434B-9E9E-16745BE14BD9}" destId="{790933A5-8E56-4683-BA01-40362F90E98B}" srcOrd="0" destOrd="0" parTransId="{3E0ABB9C-8E9E-439C-A2B4-F59159B9E99E}" sibTransId="{935B7FFA-B967-4B97-8E61-2BD84056DE0D}"/>
    <dgm:cxn modelId="{7FF7E6F0-B210-42C2-A2F0-B16DA2813F97}" type="presOf" srcId="{790933A5-8E56-4683-BA01-40362F90E98B}" destId="{69514202-37CC-4FEC-BD9F-1AA4FBC8E7DA}" srcOrd="2" destOrd="0" presId="urn:microsoft.com/office/officeart/2005/8/layout/gear1"/>
    <dgm:cxn modelId="{0758D751-AF3F-4F8E-BE00-182302CCDBF5}" type="presOf" srcId="{790933A5-8E56-4683-BA01-40362F90E98B}" destId="{A9CE72E7-16F2-4086-B4AD-A44A2D75C15E}" srcOrd="1" destOrd="0" presId="urn:microsoft.com/office/officeart/2005/8/layout/gear1"/>
    <dgm:cxn modelId="{6A703BED-B008-4CF9-8320-451A3C57A59E}" srcId="{2FA54244-46C4-434B-9E9E-16745BE14BD9}" destId="{130964C9-74BA-43E2-8756-6490E993613C}" srcOrd="1" destOrd="0" parTransId="{07F81E71-E95F-47F8-98F0-40F1E9EDEA35}" sibTransId="{D4050278-F91E-49D5-A3FE-A66EC6704370}"/>
    <dgm:cxn modelId="{A3ACB1C5-5B13-40F5-8042-1E23CDB0C52B}" srcId="{2FA54244-46C4-434B-9E9E-16745BE14BD9}" destId="{42C69C6A-E0E7-4781-9520-492B346E6BCF}" srcOrd="2" destOrd="0" parTransId="{21485CD4-2579-4104-92B8-8FF41C1244F4}" sibTransId="{13A93ED0-A9BC-41DB-9574-C64E4ECF7373}"/>
    <dgm:cxn modelId="{83628A61-5968-4D8A-ACB3-E80ED7AF91D5}" type="presOf" srcId="{790933A5-8E56-4683-BA01-40362F90E98B}" destId="{DFE22C21-7E2B-48DA-9012-C9BFB6001A84}" srcOrd="0" destOrd="0" presId="urn:microsoft.com/office/officeart/2005/8/layout/gear1"/>
    <dgm:cxn modelId="{6053AD3D-4CFA-4BC9-850F-DCFFF073A4AF}" type="presOf" srcId="{D4050278-F91E-49D5-A3FE-A66EC6704370}" destId="{40BDA522-91A9-40F5-A564-6995C36E2F9D}" srcOrd="0" destOrd="0" presId="urn:microsoft.com/office/officeart/2005/8/layout/gear1"/>
    <dgm:cxn modelId="{15857733-B112-4CD8-8434-BD161B9EAD66}" type="presOf" srcId="{130964C9-74BA-43E2-8756-6490E993613C}" destId="{7169920F-6CAE-4A36-B023-D4A375B9A6C8}" srcOrd="0" destOrd="0" presId="urn:microsoft.com/office/officeart/2005/8/layout/gear1"/>
    <dgm:cxn modelId="{144C0A88-9D87-4CEF-AA91-8F240AC0FE96}" type="presOf" srcId="{2FA54244-46C4-434B-9E9E-16745BE14BD9}" destId="{42540C79-BD69-48E4-AE56-798B318AF853}" srcOrd="0" destOrd="0" presId="urn:microsoft.com/office/officeart/2005/8/layout/gear1"/>
    <dgm:cxn modelId="{18F5F8A4-44D8-44F3-93D5-064110B6B012}" type="presOf" srcId="{42C69C6A-E0E7-4781-9520-492B346E6BCF}" destId="{7EE32ED8-23E2-49D1-80E3-E92CE2EFBAC4}" srcOrd="2" destOrd="0" presId="urn:microsoft.com/office/officeart/2005/8/layout/gear1"/>
    <dgm:cxn modelId="{AF0BA6EA-2566-41E8-B340-7B4D9A4CE116}" type="presOf" srcId="{42C69C6A-E0E7-4781-9520-492B346E6BCF}" destId="{C5FE5BCB-6995-4735-9ED5-D0942C98BF77}" srcOrd="1" destOrd="0" presId="urn:microsoft.com/office/officeart/2005/8/layout/gear1"/>
    <dgm:cxn modelId="{B056554A-2416-4E75-B45A-563B3174D5B2}" type="presOf" srcId="{13A93ED0-A9BC-41DB-9574-C64E4ECF7373}" destId="{B4931E56-EC12-470B-80FB-FFAB03F945DE}" srcOrd="0" destOrd="0" presId="urn:microsoft.com/office/officeart/2005/8/layout/gear1"/>
    <dgm:cxn modelId="{97A76207-F2D3-4775-B3FB-CD0D52B9B68D}" type="presOf" srcId="{130964C9-74BA-43E2-8756-6490E993613C}" destId="{EF300ACD-E109-4ECD-AA83-91BB1356D948}" srcOrd="2" destOrd="0" presId="urn:microsoft.com/office/officeart/2005/8/layout/gear1"/>
    <dgm:cxn modelId="{E170BAC4-569C-4F35-A241-F8023C8706E6}" type="presOf" srcId="{42C69C6A-E0E7-4781-9520-492B346E6BCF}" destId="{A8F4CA25-0D6F-45F3-843C-EEFEE7BCC63B}" srcOrd="3" destOrd="0" presId="urn:microsoft.com/office/officeart/2005/8/layout/gear1"/>
    <dgm:cxn modelId="{638A1220-50F9-4621-B599-5F216CA55643}" type="presOf" srcId="{935B7FFA-B967-4B97-8E61-2BD84056DE0D}" destId="{8D259E57-72B9-4526-92CD-DAED0C051ED3}" srcOrd="0" destOrd="0" presId="urn:microsoft.com/office/officeart/2005/8/layout/gear1"/>
    <dgm:cxn modelId="{51ECC265-904A-4505-865C-EDE160E96E85}" type="presParOf" srcId="{42540C79-BD69-48E4-AE56-798B318AF853}" destId="{DFE22C21-7E2B-48DA-9012-C9BFB6001A84}" srcOrd="0" destOrd="0" presId="urn:microsoft.com/office/officeart/2005/8/layout/gear1"/>
    <dgm:cxn modelId="{499C30AF-B935-4660-96F8-E4ED93E00385}" type="presParOf" srcId="{42540C79-BD69-48E4-AE56-798B318AF853}" destId="{A9CE72E7-16F2-4086-B4AD-A44A2D75C15E}" srcOrd="1" destOrd="0" presId="urn:microsoft.com/office/officeart/2005/8/layout/gear1"/>
    <dgm:cxn modelId="{65D6A560-5DF0-4648-BC53-7ED63E03F0D9}" type="presParOf" srcId="{42540C79-BD69-48E4-AE56-798B318AF853}" destId="{69514202-37CC-4FEC-BD9F-1AA4FBC8E7DA}" srcOrd="2" destOrd="0" presId="urn:microsoft.com/office/officeart/2005/8/layout/gear1"/>
    <dgm:cxn modelId="{9A0E8234-5447-4B03-B63E-1F58A6753070}" type="presParOf" srcId="{42540C79-BD69-48E4-AE56-798B318AF853}" destId="{7169920F-6CAE-4A36-B023-D4A375B9A6C8}" srcOrd="3" destOrd="0" presId="urn:microsoft.com/office/officeart/2005/8/layout/gear1"/>
    <dgm:cxn modelId="{32979E66-F33D-4666-8888-BF3A9D41F63D}" type="presParOf" srcId="{42540C79-BD69-48E4-AE56-798B318AF853}" destId="{2E3B0805-9863-435A-9649-15005306D31D}" srcOrd="4" destOrd="0" presId="urn:microsoft.com/office/officeart/2005/8/layout/gear1"/>
    <dgm:cxn modelId="{36086827-9F72-4C5B-89E0-BA588C610253}" type="presParOf" srcId="{42540C79-BD69-48E4-AE56-798B318AF853}" destId="{EF300ACD-E109-4ECD-AA83-91BB1356D948}" srcOrd="5" destOrd="0" presId="urn:microsoft.com/office/officeart/2005/8/layout/gear1"/>
    <dgm:cxn modelId="{3139BF76-EB88-48EC-A10A-919A661BFAE8}" type="presParOf" srcId="{42540C79-BD69-48E4-AE56-798B318AF853}" destId="{7CC331F5-F62A-48EA-8D01-48DB2315C553}" srcOrd="6" destOrd="0" presId="urn:microsoft.com/office/officeart/2005/8/layout/gear1"/>
    <dgm:cxn modelId="{2C36302A-A526-4887-ADFC-0DB8332E0CAD}" type="presParOf" srcId="{42540C79-BD69-48E4-AE56-798B318AF853}" destId="{C5FE5BCB-6995-4735-9ED5-D0942C98BF77}" srcOrd="7" destOrd="0" presId="urn:microsoft.com/office/officeart/2005/8/layout/gear1"/>
    <dgm:cxn modelId="{B127B0DC-3812-4A0A-82D5-10B98E17DDFE}" type="presParOf" srcId="{42540C79-BD69-48E4-AE56-798B318AF853}" destId="{7EE32ED8-23E2-49D1-80E3-E92CE2EFBAC4}" srcOrd="8" destOrd="0" presId="urn:microsoft.com/office/officeart/2005/8/layout/gear1"/>
    <dgm:cxn modelId="{AAC4C651-8B69-4DB6-A047-BF64EA11C0EE}" type="presParOf" srcId="{42540C79-BD69-48E4-AE56-798B318AF853}" destId="{A8F4CA25-0D6F-45F3-843C-EEFEE7BCC63B}" srcOrd="9" destOrd="0" presId="urn:microsoft.com/office/officeart/2005/8/layout/gear1"/>
    <dgm:cxn modelId="{8C02CD32-CD04-4F0E-B21D-6C35F7A77CE1}" type="presParOf" srcId="{42540C79-BD69-48E4-AE56-798B318AF853}" destId="{8D259E57-72B9-4526-92CD-DAED0C051ED3}" srcOrd="10" destOrd="0" presId="urn:microsoft.com/office/officeart/2005/8/layout/gear1"/>
    <dgm:cxn modelId="{2BF40577-22F2-4C9E-A66A-4D72B9DE18DF}" type="presParOf" srcId="{42540C79-BD69-48E4-AE56-798B318AF853}" destId="{40BDA522-91A9-40F5-A564-6995C36E2F9D}" srcOrd="11" destOrd="0" presId="urn:microsoft.com/office/officeart/2005/8/layout/gear1"/>
    <dgm:cxn modelId="{8E89012C-2103-4739-ABEA-76C888C059D9}" type="presParOf" srcId="{42540C79-BD69-48E4-AE56-798B318AF853}" destId="{B4931E56-EC12-470B-80FB-FFAB03F945DE}" srcOrd="12" destOrd="0" presId="urn:microsoft.com/office/officeart/2005/8/layout/gear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6EC22-A31E-49BE-89F5-BB9B378342D0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EEF81-5740-43D2-81C7-482B2B2D9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EF81-5740-43D2-81C7-482B2B2D9C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Click to edit Master subtitle style</a:t>
            </a:r>
            <a:endParaRPr lang="en-US" altLang="ja-JP" dirty="0"/>
          </a:p>
        </p:txBody>
      </p:sp>
      <p:pic>
        <p:nvPicPr>
          <p:cNvPr id="9" name="Picture 6" descr="CanonLogo_small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24101" y="384176"/>
            <a:ext cx="6819900" cy="7175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chemeClr val="bg1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325600" y="385325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 dirty="0" smtClean="0"/>
              <a:t>Click to edit 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ü"/>
              <a:defRPr sz="120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10" name="Picture 6" descr="CanonLogo_small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4"/>
          <p:cNvSpPr txBox="1">
            <a:spLocks/>
          </p:cNvSpPr>
          <p:nvPr/>
        </p:nvSpPr>
        <p:spPr>
          <a:xfrm>
            <a:off x="3505200" y="6570000"/>
            <a:ext cx="2133600" cy="288000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714E1A-2E8D-471C-9CAC-68F064E07FCE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50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anonLogo_bi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271" y="2349636"/>
            <a:ext cx="4317461" cy="215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Click to edit Master subtitle style</a:t>
            </a:r>
            <a:endParaRPr lang="en-US" altLang="ja-JP" dirty="0"/>
          </a:p>
        </p:txBody>
      </p:sp>
      <p:pic>
        <p:nvPicPr>
          <p:cNvPr id="9" name="Picture 6" descr="CanonLogo_small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24101" y="384176"/>
            <a:ext cx="6819900" cy="7175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chemeClr val="bg1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325600" y="385325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 dirty="0" smtClean="0"/>
              <a:t>Click to edit 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ü"/>
              <a:defRPr sz="120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10" name="Picture 6" descr="CanonLogo_small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4"/>
          <p:cNvSpPr txBox="1">
            <a:spLocks/>
          </p:cNvSpPr>
          <p:nvPr/>
        </p:nvSpPr>
        <p:spPr>
          <a:xfrm>
            <a:off x="3505200" y="6570000"/>
            <a:ext cx="2133600" cy="288000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714E1A-2E8D-471C-9CAC-68F064E07FCE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50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7" name="Picture 7" descr="infinit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80364" y="5235576"/>
            <a:ext cx="1163637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7" name="Picture 7" descr="infinit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0364" y="5235576"/>
            <a:ext cx="1163637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an.org/" TargetMode="External"/><Relationship Id="rId2" Type="http://schemas.openxmlformats.org/officeDocument/2006/relationships/hyperlink" Target="http://perlmave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csun.edu/edaasic/roosta/VHDL_Examples.pdf" TargetMode="External"/><Relationship Id="rId5" Type="http://schemas.openxmlformats.org/officeDocument/2006/relationships/hyperlink" Target="http://tutorialspoint.com/unix" TargetMode="External"/><Relationship Id="rId4" Type="http://schemas.openxmlformats.org/officeDocument/2006/relationships/hyperlink" Target="http://tutorialspoint.com/perl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vba/vba_input_box.htm" TargetMode="External"/><Relationship Id="rId7" Type="http://schemas.openxmlformats.org/officeDocument/2006/relationships/hyperlink" Target="http://www.perl.com/pub/1999/10/perltk/sld001.htm" TargetMode="External"/><Relationship Id="rId2" Type="http://schemas.openxmlformats.org/officeDocument/2006/relationships/hyperlink" Target="http://www.excel-easy.com/vba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etacpan.org/pod/Tk" TargetMode="External"/><Relationship Id="rId5" Type="http://schemas.openxmlformats.org/officeDocument/2006/relationships/hyperlink" Target="http://rio.murmansk.ru/doc/tk/index.htm" TargetMode="External"/><Relationship Id="rId4" Type="http://schemas.openxmlformats.org/officeDocument/2006/relationships/hyperlink" Target="http://www.globaliconnect.com/exce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90750"/>
            <a:ext cx="8001000" cy="1847850"/>
          </a:xfrm>
        </p:spPr>
        <p:txBody>
          <a:bodyPr>
            <a:normAutofit/>
          </a:bodyPr>
          <a:lstStyle/>
          <a:p>
            <a:r>
              <a:rPr lang="en-US" dirty="0" smtClean="0"/>
              <a:t>Intern Presentation</a:t>
            </a:r>
            <a:endParaRPr lang="en-US" dirty="0"/>
          </a:p>
        </p:txBody>
      </p:sp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685800" y="3605784"/>
            <a:ext cx="8077200" cy="1499616"/>
          </a:xfrm>
        </p:spPr>
        <p:txBody>
          <a:bodyPr/>
          <a:lstStyle/>
          <a:p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June 2016 </a:t>
            </a:r>
          </a:p>
          <a:p>
            <a:r>
              <a:rPr lang="en-US" dirty="0" smtClean="0"/>
              <a:t>Girish Bathala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+mn-lt"/>
              </a:rPr>
              <a:t>3.	</a:t>
            </a:r>
            <a:r>
              <a:rPr lang="en-US" sz="1800" b="1" u="sng" dirty="0" smtClean="0">
                <a:latin typeface="+mn-lt"/>
              </a:rPr>
              <a:t>Excel VBA</a:t>
            </a:r>
            <a:r>
              <a:rPr lang="en-US" sz="1800" u="sng" dirty="0" smtClean="0">
                <a:latin typeface="+mn-lt"/>
              </a:rPr>
              <a:t> ( Visual Basic For Applications)</a:t>
            </a:r>
          </a:p>
          <a:p>
            <a:pPr lvl="1">
              <a:buFont typeface="Arial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Read tutorials on Excel </a:t>
            </a:r>
            <a:r>
              <a:rPr lang="en-US" sz="1800" b="1" dirty="0" smtClean="0">
                <a:latin typeface="+mn-lt"/>
              </a:rPr>
              <a:t>VBA</a:t>
            </a:r>
            <a:r>
              <a:rPr lang="en-US" sz="1800" dirty="0" smtClean="0">
                <a:latin typeface="+mn-lt"/>
              </a:rPr>
              <a:t> (</a:t>
            </a:r>
            <a:r>
              <a:rPr lang="en-US" sz="1800" b="1" dirty="0" smtClean="0">
                <a:latin typeface="+mn-lt"/>
              </a:rPr>
              <a:t>Visual Basic for Applications</a:t>
            </a:r>
            <a:r>
              <a:rPr lang="en-US" sz="1800" dirty="0" smtClean="0">
                <a:latin typeface="+mn-lt"/>
              </a:rPr>
              <a:t>)-it is the programming language of Excel and using it we can automate tasks in Excel by writing so called macros.</a:t>
            </a:r>
          </a:p>
          <a:p>
            <a:pPr lvl="1">
              <a:buNone/>
            </a:pPr>
            <a:endParaRPr lang="en-US" sz="1800" dirty="0" smtClean="0">
              <a:latin typeface="+mn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Built a basic GUI application for assisted flow using the userform, modules and classes features.</a:t>
            </a:r>
          </a:p>
          <a:p>
            <a:pPr lvl="1">
              <a:buNone/>
            </a:pPr>
            <a:endParaRPr lang="en-US" sz="1800" dirty="0" smtClean="0">
              <a:latin typeface="+mn-lt"/>
            </a:endParaRPr>
          </a:p>
          <a:p>
            <a:pPr lvl="1">
              <a:buFont typeface="Wingdings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r>
              <a:rPr lang="en-US" sz="1800" dirty="0" smtClean="0">
                <a:latin typeface="+mn-lt"/>
              </a:rPr>
              <a:t>	</a:t>
            </a:r>
            <a:endParaRPr lang="en-US" sz="18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54200" y="502800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Work Flow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495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+mn-lt"/>
              </a:rPr>
              <a:t>4.	</a:t>
            </a:r>
            <a:r>
              <a:rPr lang="en-US" sz="1800" b="1" u="sng" dirty="0" smtClean="0">
                <a:latin typeface="+mn-lt"/>
              </a:rPr>
              <a:t>Perl Tk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>
              <a:latin typeface="+mn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Read the documentation and tutorials on Perl Tk. Tk is a free and open-source, cross-platform widget toolkit that provides a library of basic elements of GUI widgets for building a graphical user interface. </a:t>
            </a:r>
          </a:p>
          <a:p>
            <a:pPr lvl="1">
              <a:buFont typeface="Arial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Tried out a few example programs using Perl Tk. </a:t>
            </a:r>
          </a:p>
          <a:p>
            <a:pPr lvl="0">
              <a:buNone/>
            </a:pPr>
            <a:endParaRPr lang="en-US" sz="1800" dirty="0" smtClean="0">
              <a:latin typeface="+mn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Implemented a prototype of the assisted flow application according to the required specs.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54200" y="502800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Work Flow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For The Prototype.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n-lt"/>
              </a:rPr>
              <a:t>Save the number of masters in the architecture.</a:t>
            </a:r>
          </a:p>
          <a:p>
            <a:r>
              <a:rPr lang="en-US" sz="1800" dirty="0" smtClean="0">
                <a:latin typeface="+mn-lt"/>
              </a:rPr>
              <a:t>Save the number of slaves in the architecture.</a:t>
            </a:r>
          </a:p>
          <a:p>
            <a:r>
              <a:rPr lang="en-US" sz="1800" dirty="0" smtClean="0">
                <a:latin typeface="+mn-lt"/>
              </a:rPr>
              <a:t>Allow the user to enter the required number of protocols.</a:t>
            </a:r>
          </a:p>
          <a:p>
            <a:r>
              <a:rPr lang="en-US" sz="1800" dirty="0" smtClean="0">
                <a:latin typeface="+mn-lt"/>
              </a:rPr>
              <a:t>Track  the protocols followed by the masters and the slaves.</a:t>
            </a:r>
          </a:p>
          <a:p>
            <a:r>
              <a:rPr lang="en-US" sz="1800" dirty="0" smtClean="0">
                <a:latin typeface="+mn-lt"/>
              </a:rPr>
              <a:t>Allow users to enter data pertaining to various signals in the protocol.</a:t>
            </a:r>
          </a:p>
          <a:p>
            <a:r>
              <a:rPr lang="en-US" sz="1800" dirty="0" smtClean="0">
                <a:latin typeface="+mn-lt"/>
              </a:rPr>
              <a:t>Save the data in the background in an excel file.</a:t>
            </a:r>
          </a:p>
          <a:p>
            <a:r>
              <a:rPr lang="en-US" sz="1800" dirty="0" smtClean="0">
                <a:latin typeface="+mn-lt"/>
              </a:rPr>
              <a:t>Help icon to assist the user on what needs to be done</a:t>
            </a:r>
          </a:p>
          <a:p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Assisted Flow Perl 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+mn-lt"/>
              </a:rPr>
              <a:t>Based on the different protocols that are required in a given design, the user can input the text files pertaining to each protocol.</a:t>
            </a:r>
          </a:p>
          <a:p>
            <a:r>
              <a:rPr lang="en-US" sz="1800" dirty="0" smtClean="0">
                <a:latin typeface="+mn-lt"/>
              </a:rPr>
              <a:t>Each text file can contain the signals or channels defined in each protocol.</a:t>
            </a:r>
          </a:p>
          <a:p>
            <a:r>
              <a:rPr lang="en-US" sz="1800" dirty="0" smtClean="0">
                <a:latin typeface="+mn-lt"/>
              </a:rPr>
              <a:t>Command:</a:t>
            </a:r>
          </a:p>
          <a:p>
            <a:endParaRPr lang="en-US" sz="1800" dirty="0" smtClean="0">
              <a:latin typeface="+mn-lt"/>
            </a:endParaRPr>
          </a:p>
          <a:p>
            <a:pPr>
              <a:buNone/>
            </a:pPr>
            <a:r>
              <a:rPr lang="en-US" sz="1800" dirty="0" smtClean="0">
                <a:latin typeface="+mn-lt"/>
              </a:rPr>
              <a:t>	make report  "DEP1=I2C.txt" "DEP2=SPI.txt" "DEP3=AXI.txt“.</a:t>
            </a:r>
            <a:endParaRPr lang="en-US" sz="180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3924300"/>
            <a:ext cx="6351587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6866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Callout 6"/>
          <p:cNvSpPr/>
          <p:nvPr/>
        </p:nvSpPr>
        <p:spPr>
          <a:xfrm>
            <a:off x="762000" y="5105400"/>
            <a:ext cx="1143000" cy="457200"/>
          </a:xfrm>
          <a:prstGeom prst="wedgeEllipseCallou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help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Perl TK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570181"/>
            <a:ext cx="6400800" cy="452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600200"/>
            <a:ext cx="78676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09662" y="1167811"/>
            <a:ext cx="7196138" cy="530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1447800"/>
            <a:ext cx="7467600" cy="45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1176338"/>
            <a:ext cx="833437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82677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219200"/>
            <a:ext cx="82962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Excel VBA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Screenshots- Excel Sheets</a:t>
            </a:r>
            <a:endParaRPr lang="en-US" dirty="0"/>
          </a:p>
        </p:txBody>
      </p:sp>
      <p:pic>
        <p:nvPicPr>
          <p:cNvPr id="1027" name="Picture 3" descr="C:\Users\girish.bathala\Desktop\excel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143000"/>
            <a:ext cx="3581400" cy="3876675"/>
          </a:xfrm>
          <a:prstGeom prst="rect">
            <a:avLst/>
          </a:prstGeom>
          <a:noFill/>
        </p:spPr>
      </p:pic>
      <p:pic>
        <p:nvPicPr>
          <p:cNvPr id="1028" name="Picture 4" descr="C:\Users\girish.bathala\Desktop\excel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86000"/>
            <a:ext cx="4810125" cy="2181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93837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b="1" u="sng" dirty="0" smtClean="0">
                <a:latin typeface="+mn-lt"/>
              </a:rPr>
              <a:t>Perl Tk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Complexity of code is less.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Better control over all the widgets created –static as well as dynamic.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Can be used with a makefile for better automation.</a:t>
            </a:r>
          </a:p>
          <a:p>
            <a:pPr lvl="1">
              <a:buFont typeface="Arial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lvl="1">
              <a:buFont typeface="Arial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r>
              <a:rPr lang="en-US" sz="1800" b="1" u="sng" dirty="0" smtClean="0">
                <a:latin typeface="+mn-lt"/>
              </a:rPr>
              <a:t>Excel VBA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Easy to create layouts with the drag and drop option using the toolbox widgets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Better control over the excel sheet i.e., to access data, control workbooks &amp; worksheets etc.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b="1" u="sng" dirty="0" smtClean="0">
                <a:latin typeface="+mn-lt"/>
              </a:rPr>
              <a:t>Perl Tk</a:t>
            </a:r>
          </a:p>
          <a:p>
            <a:pPr>
              <a:buNone/>
            </a:pPr>
            <a:endParaRPr lang="en-US" sz="1800" b="1" u="sng" dirty="0" smtClean="0">
              <a:latin typeface="+mn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Poor / No control with excel worksheet data while copying them or deleting them.</a:t>
            </a:r>
          </a:p>
          <a:p>
            <a:pPr lvl="1">
              <a:buNone/>
            </a:pPr>
            <a:endParaRPr lang="en-US" sz="1800" dirty="0" smtClean="0">
              <a:latin typeface="+mn-lt"/>
            </a:endParaRPr>
          </a:p>
          <a:p>
            <a:r>
              <a:rPr lang="en-US" sz="1800" b="1" u="sng" dirty="0" smtClean="0">
                <a:latin typeface="+mn-lt"/>
              </a:rPr>
              <a:t>Excel VBA</a:t>
            </a:r>
          </a:p>
          <a:p>
            <a:endParaRPr lang="en-US" sz="1800" b="1" u="sng" dirty="0" smtClean="0">
              <a:latin typeface="+mn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Complex code.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Poor control over dynamically created widgets.</a:t>
            </a:r>
          </a:p>
          <a:p>
            <a:pPr lvl="1"/>
            <a:endParaRPr lang="en-US" sz="1800" dirty="0" smtClean="0">
              <a:latin typeface="+mn-lt"/>
            </a:endParaRPr>
          </a:p>
          <a:p>
            <a:pPr lvl="1">
              <a:buNone/>
            </a:pPr>
            <a:r>
              <a:rPr lang="en-US" sz="1800" dirty="0" smtClean="0">
                <a:latin typeface="+mn-lt"/>
              </a:rPr>
              <a:t> </a:t>
            </a:r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2325600" y="385325"/>
            <a:ext cx="6818400" cy="716400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System Verilog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+mn-lt"/>
              </a:rPr>
              <a:t>System Verilog Introduction</a:t>
            </a:r>
          </a:p>
          <a:p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Features in System Verilog</a:t>
            </a:r>
          </a:p>
          <a:p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Features Implemented in the Updown Counter Design.</a:t>
            </a:r>
          </a:p>
          <a:p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VHDL vs Verilog vs System Verilog</a:t>
            </a:r>
          </a:p>
          <a:p>
            <a:endParaRPr lang="en-US" sz="1800" dirty="0" smtClean="0">
              <a:latin typeface="+mn-lt"/>
            </a:endParaRPr>
          </a:p>
          <a:p>
            <a:endParaRPr lang="en-US" sz="1800" dirty="0" smtClean="0">
              <a:latin typeface="+mn-lt"/>
            </a:endParaRPr>
          </a:p>
          <a:p>
            <a:endParaRPr lang="en-US" sz="1800" dirty="0" smtClean="0">
              <a:latin typeface="+mn-lt"/>
            </a:endParaRPr>
          </a:p>
          <a:p>
            <a:endParaRPr lang="en-US" sz="1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477000" y="0"/>
          <a:ext cx="2667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0" y="381000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Overview– First Month</a:t>
            </a:r>
            <a:endParaRPr lang="en-US" sz="2000" dirty="0"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2558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Unix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dirty="0" smtClean="0">
                <a:cs typeface="Arial" pitchFamily="34" charset="0"/>
              </a:rPr>
              <a:t>Perl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Progress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VHDL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6002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Index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36448"/>
            <a:ext cx="8534400" cy="7589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		    System Verilog Introduction					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SV is a combine  Hardware Description Language and Hardware Verification Language based on extensions to verilog.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HDLs  are intended to be synthesizable into a circuit, whereas HVL is intended to be run as software providing stimulus to the actual/simulated hardware.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HVL applies the OOPSs concept to the world of hardware verification, and gives more flexibility and ease 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in System 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r>
              <a:rPr lang="en-US" sz="1400" dirty="0" smtClean="0"/>
              <a:t>C type data types like int, typedef, struct, union, enum.</a:t>
            </a:r>
          </a:p>
          <a:p>
            <a:r>
              <a:rPr lang="en-US" sz="1400" dirty="0" smtClean="0"/>
              <a:t>Dynamic data types : struct, classes, dynamic queues, dynamic arrays.</a:t>
            </a:r>
          </a:p>
          <a:p>
            <a:r>
              <a:rPr lang="en-US" sz="1400" dirty="0" smtClean="0"/>
              <a:t>New operators and built in methods.</a:t>
            </a:r>
          </a:p>
          <a:p>
            <a:r>
              <a:rPr lang="en-US" sz="1400" dirty="0" smtClean="0"/>
              <a:t>Enhanced flow control like, foreach, return, break, continue.</a:t>
            </a:r>
          </a:p>
          <a:p>
            <a:r>
              <a:rPr lang="en-US" sz="1400" dirty="0" smtClean="0"/>
              <a:t>Semaphores, mailboxes, event extensions.</a:t>
            </a:r>
          </a:p>
          <a:p>
            <a:r>
              <a:rPr lang="en-US" sz="1400" dirty="0" smtClean="0"/>
              <a:t>classes for object oriented programming.</a:t>
            </a:r>
          </a:p>
          <a:p>
            <a:r>
              <a:rPr lang="en-US" sz="1400" dirty="0" smtClean="0"/>
              <a:t>Assertions.</a:t>
            </a:r>
          </a:p>
          <a:p>
            <a:r>
              <a:rPr lang="en-US" sz="1400" dirty="0" smtClean="0"/>
              <a:t>Coverage.</a:t>
            </a:r>
          </a:p>
          <a:p>
            <a:r>
              <a:rPr lang="en-US" sz="1400" dirty="0" smtClean="0"/>
              <a:t>Verilog Procedural Interface extensions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Down Counter DUT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1981200"/>
            <a:ext cx="41910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ysClr val="windowText" lastClr="000000"/>
                </a:solidFill>
              </a:rPr>
              <a:t>N Bit</a:t>
            </a:r>
          </a:p>
          <a:p>
            <a:pPr algn="ctr"/>
            <a:r>
              <a:rPr lang="en-US" sz="2600" b="1" dirty="0" smtClean="0">
                <a:solidFill>
                  <a:sysClr val="windowText" lastClr="000000"/>
                </a:solidFill>
              </a:rPr>
              <a:t>Up-Down Counter</a:t>
            </a:r>
          </a:p>
          <a:p>
            <a:pPr algn="ctr"/>
            <a:r>
              <a:rPr lang="en-US" sz="2600" b="1" dirty="0" smtClean="0">
                <a:solidFill>
                  <a:sysClr val="windowText" lastClr="000000"/>
                </a:solidFill>
              </a:rPr>
              <a:t>DUT</a:t>
            </a:r>
            <a:endParaRPr lang="en-US" sz="2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840992" y="20299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840992" y="27919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840992" y="3581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828800" y="4419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419600" y="495300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010400" y="3200400"/>
            <a:ext cx="1143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52600" y="42672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162800" y="30480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6373" y="20690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Reset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2819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Updown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6373" y="3657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Load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4845" y="4495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-533400" y="7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343653" y="6019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229600" y="3200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Count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34622" y="4114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15200" y="2743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Reset Property : The reset pin is driven high and the count should be pulled to zero asynchronously.</a:t>
            </a:r>
          </a:p>
          <a:p>
            <a:r>
              <a:rPr lang="en-US" sz="1800" dirty="0" smtClean="0">
                <a:latin typeface="+mn-lt"/>
              </a:rPr>
              <a:t>Enable Property : The other functions of the counter should be enabled only when this pin is high. When low, output should hold its value.</a:t>
            </a:r>
          </a:p>
          <a:p>
            <a:r>
              <a:rPr lang="en-US" sz="1800" dirty="0" smtClean="0">
                <a:latin typeface="+mn-lt"/>
              </a:rPr>
              <a:t>Loading Property : When enabled and load is high, the value on the data should be sent to the output synchronously.</a:t>
            </a:r>
          </a:p>
          <a:p>
            <a:r>
              <a:rPr lang="en-US" sz="1800" dirty="0" smtClean="0">
                <a:latin typeface="+mn-lt"/>
              </a:rPr>
              <a:t>Roll Over Property : The count should roll over from the max/min value while up or down counting respectively.</a:t>
            </a:r>
          </a:p>
          <a:p>
            <a:r>
              <a:rPr lang="en-US" sz="1800" dirty="0" smtClean="0">
                <a:latin typeface="+mn-lt"/>
              </a:rPr>
              <a:t>Up/Down Counting Property : The output should count either up or down synchronously depending on the clock.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 Features used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+mn-lt"/>
              </a:rPr>
              <a:t>Constrain Randomization Verification (CRV) to generate the values in the stimulus generation plan.</a:t>
            </a:r>
          </a:p>
          <a:p>
            <a:r>
              <a:rPr lang="en-US" sz="1800" dirty="0" smtClean="0">
                <a:latin typeface="+mn-lt"/>
              </a:rPr>
              <a:t>Interface :  to connect the DUT and the testbench.</a:t>
            </a:r>
          </a:p>
          <a:p>
            <a:r>
              <a:rPr lang="en-US" sz="1800" dirty="0" smtClean="0">
                <a:latin typeface="+mn-lt"/>
              </a:rPr>
              <a:t>Assertion Coverage: To assert if all the features and functions are covered.</a:t>
            </a:r>
          </a:p>
          <a:p>
            <a:r>
              <a:rPr lang="en-US" sz="1800" dirty="0" smtClean="0">
                <a:latin typeface="+mn-lt"/>
              </a:rPr>
              <a:t>Covergroup Coverage: To check if all the above cases are provided as stimulus to the DUT.</a:t>
            </a:r>
          </a:p>
          <a:p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Overview- Updown Counter Verification Plan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1764156"/>
            <a:ext cx="8991599" cy="417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Covergroup </a:t>
            </a:r>
            <a:r>
              <a:rPr lang="en-US" dirty="0" smtClean="0"/>
              <a:t>and Assertion Coverage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705600" cy="231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C:\Users\girish.bathala\Desktop\asse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191000"/>
            <a:ext cx="7138176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Frtl</a:t>
            </a:r>
          </a:p>
          <a:p>
            <a:r>
              <a:rPr lang="en-US" dirty="0" smtClean="0"/>
              <a:t>Ftb</a:t>
            </a:r>
            <a:endParaRPr lang="en-US" dirty="0" smtClean="0"/>
          </a:p>
          <a:p>
            <a:r>
              <a:rPr lang="en-US" dirty="0" smtClean="0"/>
              <a:t>Inclist</a:t>
            </a:r>
          </a:p>
          <a:p>
            <a:r>
              <a:rPr lang="en-US" dirty="0" smtClean="0"/>
              <a:t>Deflist</a:t>
            </a:r>
          </a:p>
          <a:p>
            <a:r>
              <a:rPr lang="en-US" dirty="0" smtClean="0"/>
              <a:t>Options</a:t>
            </a:r>
          </a:p>
          <a:p>
            <a:r>
              <a:rPr lang="en-US" dirty="0" smtClean="0"/>
              <a:t>Tool</a:t>
            </a:r>
          </a:p>
          <a:p>
            <a:r>
              <a:rPr lang="en-US" dirty="0" smtClean="0"/>
              <a:t>Vtimescale</a:t>
            </a:r>
          </a:p>
          <a:p>
            <a:r>
              <a:rPr lang="en-US" dirty="0" smtClean="0"/>
              <a:t>Vip_library</a:t>
            </a:r>
          </a:p>
          <a:p>
            <a:r>
              <a:rPr lang="en-US" dirty="0" smtClean="0"/>
              <a:t>Excel</a:t>
            </a:r>
          </a:p>
          <a:p>
            <a:r>
              <a:rPr lang="en-US" dirty="0" smtClean="0"/>
              <a:t>Uvm_verbosity</a:t>
            </a:r>
          </a:p>
          <a:p>
            <a:r>
              <a:rPr lang="en-US" dirty="0" smtClean="0"/>
              <a:t>Seed</a:t>
            </a:r>
          </a:p>
          <a:p>
            <a:r>
              <a:rPr lang="en-US" dirty="0" smtClean="0"/>
              <a:t>Stop_time</a:t>
            </a:r>
          </a:p>
          <a:p>
            <a:r>
              <a:rPr lang="en-US" dirty="0" smtClean="0"/>
              <a:t>Log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Deflist</a:t>
            </a:r>
          </a:p>
          <a:p>
            <a:r>
              <a:rPr lang="en-US" dirty="0" smtClean="0"/>
              <a:t>Sim_mode</a:t>
            </a:r>
          </a:p>
          <a:p>
            <a:r>
              <a:rPr lang="en-US" dirty="0" smtClean="0"/>
              <a:t>Licenses</a:t>
            </a:r>
          </a:p>
          <a:p>
            <a:r>
              <a:rPr lang="en-US" dirty="0" smtClean="0"/>
              <a:t>Help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1795463"/>
            <a:ext cx="7894637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24000"/>
            <a:ext cx="7542213" cy="511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325600" y="426600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Verification Directory 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Generated</a:t>
            </a:r>
            <a:endParaRPr lang="en-US" dirty="0"/>
          </a:p>
        </p:txBody>
      </p:sp>
      <p:pic>
        <p:nvPicPr>
          <p:cNvPr id="1027" name="Picture 3" descr="C:\Users\girish.bathala\Desktop\excel_perl_sscri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734426" cy="3327400"/>
          </a:xfrm>
          <a:prstGeom prst="rect">
            <a:avLst/>
          </a:prstGeom>
          <a:noFill/>
        </p:spPr>
      </p:pic>
      <p:pic>
        <p:nvPicPr>
          <p:cNvPr id="8" name="Picture 2" descr="C:\Users\girish.bathala\Desktop\excel_perl_sscrip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903322"/>
            <a:ext cx="8762999" cy="3049678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25600" y="381000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Report Generated  (Cont..)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86000" y="350400"/>
            <a:ext cx="6818400" cy="7164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UNIX</a:t>
            </a:r>
            <a:endParaRPr lang="en-US" dirty="0">
              <a:latin typeface="+mj-lt"/>
            </a:endParaRPr>
          </a:p>
        </p:txBody>
      </p:sp>
      <p:sp>
        <p:nvSpPr>
          <p:cNvPr id="10" name="Content Placeholder 8"/>
          <p:cNvSpPr>
            <a:spLocks noGrp="1"/>
          </p:cNvSpPr>
          <p:nvPr>
            <p:ph idx="1"/>
          </p:nvPr>
        </p:nvSpPr>
        <p:spPr>
          <a:xfrm>
            <a:off x="457200" y="1951037"/>
            <a:ext cx="6248400" cy="1641894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n-lt"/>
              </a:rPr>
              <a:t>Basic Unix </a:t>
            </a:r>
            <a:r>
              <a:rPr lang="en-US" sz="1800" b="1" dirty="0" smtClean="0">
                <a:latin typeface="+mn-lt"/>
              </a:rPr>
              <a:t>Shell Commands .</a:t>
            </a:r>
          </a:p>
          <a:p>
            <a:endParaRPr lang="en-US" sz="1800" dirty="0" smtClean="0"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23320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1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Makefile</a:t>
            </a:r>
            <a:r>
              <a:rPr kumimoji="1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 Structure: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	target: dependencies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	Tab ↹ system </a:t>
            </a:r>
            <a:r>
              <a:rPr kumimoji="1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command(s)</a:t>
            </a:r>
            <a:r>
              <a:rPr kumimoji="1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3352800"/>
            <a:ext cx="685800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"/>
              <a:defRPr/>
            </a:pPr>
            <a:r>
              <a:rPr kumimoji="1" lang="en-US" dirty="0" smtClean="0">
                <a:cs typeface="Arial" pitchFamily="34" charset="0"/>
              </a:rPr>
              <a:t>The make command saves time while executing programs &amp; test cases. It automatically executes the </a:t>
            </a:r>
            <a:r>
              <a:rPr kumimoji="1" lang="en-US" b="1" dirty="0" smtClean="0">
                <a:cs typeface="Arial" pitchFamily="34" charset="0"/>
              </a:rPr>
              <a:t>commands</a:t>
            </a:r>
            <a:r>
              <a:rPr kumimoji="1" lang="en-US" dirty="0" smtClean="0">
                <a:cs typeface="Arial" pitchFamily="34" charset="0"/>
              </a:rPr>
              <a:t> based on time stamp of the </a:t>
            </a:r>
            <a:r>
              <a:rPr kumimoji="1" lang="en-US" b="1" dirty="0" smtClean="0">
                <a:cs typeface="Arial" pitchFamily="34" charset="0"/>
              </a:rPr>
              <a:t>dependencies</a:t>
            </a:r>
            <a:r>
              <a:rPr kumimoji="1" lang="en-US" dirty="0" smtClean="0">
                <a:cs typeface="Arial" pitchFamily="34" charset="0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"/>
              <a:defRPr/>
            </a:pPr>
            <a:r>
              <a:rPr kumimoji="1" lang="en-US" dirty="0" smtClean="0">
                <a:cs typeface="Arial" pitchFamily="34" charset="0"/>
              </a:rPr>
              <a:t>Used the makefile to interlink files , dependencies and programs in different directories.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8"/>
          <p:cNvSpPr>
            <a:spLocks noGrp="1"/>
          </p:cNvSpPr>
          <p:nvPr>
            <p:ph idx="1"/>
          </p:nvPr>
        </p:nvSpPr>
        <p:spPr>
          <a:xfrm>
            <a:off x="685800" y="1447800"/>
            <a:ext cx="74676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+mn-lt"/>
              </a:rPr>
              <a:t>Perl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Perl Maven </a:t>
            </a:r>
            <a:r>
              <a:rPr lang="en-US" sz="1800" dirty="0" smtClean="0">
                <a:latin typeface="+mn-lt"/>
                <a:hlinkClick r:id="rId2"/>
              </a:rPr>
              <a:t>http://perlmaven.com/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Comprehensive perl archive network </a:t>
            </a:r>
            <a:r>
              <a:rPr lang="en-US" sz="1800" u="sng" dirty="0" smtClean="0">
                <a:latin typeface="+mn-lt"/>
                <a:hlinkClick r:id="rId3"/>
              </a:rPr>
              <a:t>http://www.cpan.org/</a:t>
            </a:r>
            <a:endParaRPr lang="en-US" sz="1800" u="sng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Tutorial Point -</a:t>
            </a:r>
            <a:r>
              <a:rPr lang="en-US" sz="1800" dirty="0" smtClean="0">
                <a:latin typeface="+mn-lt"/>
                <a:hlinkClick r:id="rId4"/>
              </a:rPr>
              <a:t>http://tutorialspoint.com/perl/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Tutorial Point -</a:t>
            </a:r>
            <a:r>
              <a:rPr lang="en-US" sz="1800" dirty="0" smtClean="0">
                <a:latin typeface="+mn-lt"/>
                <a:hlinkClick r:id="rId5"/>
              </a:rPr>
              <a:t>http://tutorialspoint.com/unix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3834586"/>
            <a:ext cx="1082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VHDL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 Circuit Design with VHDL Volnei A. Pedroni – Ebook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 Test Bench Example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   </a:t>
            </a:r>
            <a:r>
              <a:rPr lang="en-US" u="sng" dirty="0" smtClean="0">
                <a:hlinkClick r:id="rId6"/>
              </a:rPr>
              <a:t>http://www.csun.edu/edaasic/roosta/VHDL_Examples.pdf</a:t>
            </a:r>
            <a:endParaRPr lang="en-US" u="sng" dirty="0" smtClean="0"/>
          </a:p>
          <a:p>
            <a:pPr>
              <a:buFont typeface="Wingdings" pitchFamily="2" charset="2"/>
              <a:buChar char="§"/>
            </a:pPr>
            <a:endParaRPr lang="en-US" u="sng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25600" y="533400"/>
            <a:ext cx="6818400" cy="716400"/>
          </a:xfrm>
        </p:spPr>
        <p:txBody>
          <a:bodyPr/>
          <a:lstStyle/>
          <a:p>
            <a:r>
              <a:rPr lang="en-US" dirty="0" smtClean="0"/>
              <a:t>References/Links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00" y="533400"/>
            <a:ext cx="6818400" cy="716400"/>
          </a:xfrm>
        </p:spPr>
        <p:txBody>
          <a:bodyPr/>
          <a:lstStyle/>
          <a:p>
            <a:r>
              <a:rPr lang="en-US" dirty="0" smtClean="0"/>
              <a:t>References/Links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+mn-lt"/>
              </a:rPr>
              <a:t>Excel VBA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2"/>
              </a:rPr>
              <a:t>http://www.excel-easy.com/vba.html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3"/>
              </a:rPr>
              <a:t>http://www.tutorialspoint.com/vba/vba_input_box.htm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4"/>
              </a:rPr>
              <a:t>http://www.globaliconnect.com/excel/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r>
              <a:rPr lang="en-US" sz="1800" b="1" dirty="0" smtClean="0">
                <a:latin typeface="+mn-lt"/>
              </a:rPr>
              <a:t>Perl TK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5"/>
              </a:rPr>
              <a:t>http://rio.murmansk.ru/doc/tk/index.htm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6"/>
              </a:rPr>
              <a:t>https://metacpan.org/pod/Tk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7"/>
              </a:rPr>
              <a:t>http://www.perl.com/pub/1999/10/perltk/sld001.htm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Interpreted.</a:t>
            </a:r>
          </a:p>
          <a:p>
            <a:r>
              <a:rPr lang="en-US" sz="1800" dirty="0" smtClean="0">
                <a:latin typeface="+mn-lt"/>
              </a:rPr>
              <a:t>Scalars, arrays and Hash Tables.</a:t>
            </a:r>
          </a:p>
          <a:p>
            <a:r>
              <a:rPr lang="en-US" sz="1800" dirty="0" smtClean="0">
                <a:latin typeface="+mn-lt"/>
              </a:rPr>
              <a:t>Subroutines.</a:t>
            </a:r>
          </a:p>
          <a:p>
            <a:r>
              <a:rPr lang="en-US" sz="1800" dirty="0" smtClean="0">
                <a:latin typeface="+mn-lt"/>
              </a:rPr>
              <a:t>Passing command line arguments.</a:t>
            </a:r>
          </a:p>
          <a:p>
            <a:r>
              <a:rPr lang="en-US" sz="1800" dirty="0" smtClean="0">
                <a:latin typeface="+mn-lt"/>
              </a:rPr>
              <a:t>Creating references and dereferencing.</a:t>
            </a:r>
          </a:p>
          <a:p>
            <a:r>
              <a:rPr lang="en-US" sz="1800" dirty="0" smtClean="0">
                <a:latin typeface="+mn-lt"/>
              </a:rPr>
              <a:t>File operations.</a:t>
            </a:r>
          </a:p>
          <a:p>
            <a:r>
              <a:rPr lang="en-US" sz="1800" dirty="0" smtClean="0">
                <a:latin typeface="+mn-lt"/>
              </a:rPr>
              <a:t>Error handling- die and warn.</a:t>
            </a:r>
          </a:p>
          <a:p>
            <a:pPr>
              <a:buNone/>
            </a:pPr>
            <a:endParaRPr lang="en-US" sz="1800" dirty="0" smtClean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1927" y="358914"/>
            <a:ext cx="5099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Perl Programming</a:t>
            </a:r>
            <a:r>
              <a:rPr lang="en-US" sz="2000" b="1" dirty="0" smtClean="0">
                <a:latin typeface="+mj-lt"/>
              </a:rPr>
              <a:t> </a:t>
            </a:r>
            <a:br>
              <a:rPr lang="en-US" sz="2000" b="1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(Practical Extraction and Report Language)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09600" y="4038600"/>
            <a:ext cx="8153400" cy="1371600"/>
          </a:xfrm>
        </p:spPr>
        <p:txBody>
          <a:bodyPr>
            <a:normAutofit/>
          </a:bodyPr>
          <a:lstStyle/>
          <a:p>
            <a:endParaRPr lang="en-US" sz="1800" b="1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 </a:t>
            </a:r>
            <a:r>
              <a:rPr lang="en-US" sz="1800" b="1" dirty="0" smtClean="0">
                <a:latin typeface="+mn-lt"/>
              </a:rPr>
              <a:t>Concurrent Code &amp; Sequential Code</a:t>
            </a:r>
            <a:endParaRPr lang="en-US" sz="1800" dirty="0" smtClean="0">
              <a:latin typeface="+mn-lt"/>
            </a:endParaRPr>
          </a:p>
          <a:p>
            <a:pPr>
              <a:buNone/>
            </a:pPr>
            <a:r>
              <a:rPr lang="en-US" sz="1800" dirty="0" smtClean="0">
                <a:latin typeface="+mn-lt"/>
              </a:rPr>
              <a:t>		Analyzed statements such as WHEN , GENERATE; &amp; PROCESS, CASE , IF etc. </a:t>
            </a: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>
              <a:latin typeface="+mn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295400"/>
            <a:ext cx="8229600" cy="1295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1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 pitchFamily="34" charset="0"/>
              </a:rPr>
              <a:t>Code structure</a:t>
            </a:r>
            <a:r>
              <a:rPr kumimoji="1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 pitchFamily="34" charset="0"/>
              </a:rPr>
              <a:t> of vhdl.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 pitchFamily="34" charset="0"/>
              </a:rPr>
              <a:t>      -LIBRARY Declarations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 pitchFamily="34" charset="0"/>
              </a:rPr>
              <a:t>      -ENTITY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Arial" pitchFamily="34" charset="0"/>
              </a:rPr>
              <a:t>      -ARCHITECTURE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533400"/>
            <a:ext cx="268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VHDL – (VHSIC HDL)</a:t>
            </a:r>
            <a:endParaRPr lang="en-US" sz="20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" y="25908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"/>
              <a:defRPr/>
            </a:pPr>
            <a:r>
              <a:rPr kumimoji="1" lang="en-US" dirty="0" smtClean="0">
                <a:cs typeface="Arial" pitchFamily="34" charset="0"/>
              </a:rPr>
              <a:t>Study on </a:t>
            </a:r>
            <a:r>
              <a:rPr kumimoji="1" lang="en-US" b="1" dirty="0" smtClean="0">
                <a:cs typeface="Arial" pitchFamily="34" charset="0"/>
              </a:rPr>
              <a:t>data types </a:t>
            </a:r>
            <a:r>
              <a:rPr kumimoji="1" lang="en-US" dirty="0" smtClean="0">
                <a:cs typeface="Arial" pitchFamily="34" charset="0"/>
              </a:rPr>
              <a:t>and how they are allowed, specified and used. Emphasis on data compatibility, synthesizability and data conversion.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" y="34290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"/>
            </a:pPr>
            <a:r>
              <a:rPr kumimoji="1" lang="en-US" dirty="0" smtClean="0">
                <a:cs typeface="Arial" pitchFamily="34" charset="0"/>
              </a:rPr>
              <a:t> </a:t>
            </a:r>
            <a:r>
              <a:rPr kumimoji="1" lang="en-US" b="1" dirty="0" smtClean="0">
                <a:cs typeface="Arial" pitchFamily="34" charset="0"/>
              </a:rPr>
              <a:t>Operators and Attributes</a:t>
            </a:r>
            <a:r>
              <a:rPr kumimoji="1" lang="en-US" dirty="0" smtClean="0">
                <a:cs typeface="Arial" pitchFamily="34" charset="0"/>
              </a:rPr>
              <a:t>- Learnt the basic operators and their compatibility with different data types. Attributes were useful in modeling sequential code and array data types.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9600" y="5029200"/>
            <a:ext cx="8153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"/>
            </a:pPr>
            <a:r>
              <a:rPr lang="en-US" dirty="0" smtClean="0"/>
              <a:t>Overview of </a:t>
            </a:r>
            <a:r>
              <a:rPr lang="en-US" b="1" dirty="0" smtClean="0"/>
              <a:t>Packages</a:t>
            </a:r>
            <a:r>
              <a:rPr lang="en-US" dirty="0" smtClean="0"/>
              <a:t>, </a:t>
            </a:r>
            <a:r>
              <a:rPr lang="en-US" b="1" dirty="0" smtClean="0"/>
              <a:t>Components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b="1" dirty="0" smtClean="0"/>
              <a:t>Functions</a:t>
            </a:r>
            <a:r>
              <a:rPr lang="en-US" dirty="0" smtClean="0"/>
              <a:t>.</a:t>
            </a:r>
            <a:endParaRPr kumimoji="1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1" grpId="0"/>
      <p:bldP spid="13" grpId="0"/>
      <p:bldP spid="14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200" y="502800"/>
            <a:ext cx="6818400" cy="7164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Assisted Flow	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n-lt"/>
              </a:rPr>
              <a:t>Objective</a:t>
            </a:r>
          </a:p>
          <a:p>
            <a:r>
              <a:rPr lang="en-US" sz="1800" dirty="0" smtClean="0">
                <a:latin typeface="+mn-lt"/>
              </a:rPr>
              <a:t>Work Flow</a:t>
            </a:r>
          </a:p>
          <a:p>
            <a:r>
              <a:rPr lang="en-US" sz="1800" dirty="0" smtClean="0">
                <a:latin typeface="+mn-lt"/>
              </a:rPr>
              <a:t>Work Done</a:t>
            </a:r>
          </a:p>
          <a:p>
            <a:r>
              <a:rPr lang="en-US" sz="1800" dirty="0" smtClean="0">
                <a:latin typeface="+mn-lt"/>
              </a:rPr>
              <a:t>Screenshots</a:t>
            </a:r>
          </a:p>
          <a:p>
            <a:r>
              <a:rPr lang="en-US" sz="1800" dirty="0" smtClean="0">
                <a:latin typeface="+mn-lt"/>
              </a:rPr>
              <a:t>Pros &amp; Cons</a:t>
            </a:r>
          </a:p>
          <a:p>
            <a:pPr>
              <a:buNone/>
            </a:pPr>
            <a:endParaRPr lang="en-US" sz="18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Index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+mn-lt"/>
              </a:rPr>
              <a:t>To develop a graphic user interface application to provide users an automated, easy and efficient flow in entering data and values for different parameters pertaining to different protocols followed by masters, slaves, interfaces &amp; data width converters to name a few, in a design architecture.</a:t>
            </a:r>
            <a:endParaRPr lang="en-US" sz="1800" dirty="0">
              <a:latin typeface="+mn-l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54200" y="502800"/>
            <a:ext cx="6818400" cy="7164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Objective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 </a:t>
            </a:r>
            <a:r>
              <a:rPr lang="en-US" sz="1800" b="1" u="sng" dirty="0" smtClean="0">
                <a:latin typeface="+mn-lt"/>
              </a:rPr>
              <a:t>AMBA</a:t>
            </a:r>
            <a:r>
              <a:rPr lang="en-US" sz="1800" u="sng" dirty="0" smtClean="0">
                <a:latin typeface="+mn-lt"/>
              </a:rPr>
              <a:t> ( Advanced Microcontroller Bus Architecture ) </a:t>
            </a:r>
            <a:r>
              <a:rPr lang="en-US" sz="1800" b="1" u="sng" dirty="0" smtClean="0">
                <a:latin typeface="+mn-lt"/>
              </a:rPr>
              <a:t>AXI </a:t>
            </a:r>
            <a:r>
              <a:rPr lang="en-US" sz="1800" u="sng" dirty="0" smtClean="0">
                <a:latin typeface="+mn-lt"/>
              </a:rPr>
              <a:t>(Advance Extensible Interface) 3.0 Protocol.</a:t>
            </a: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Read the </a:t>
            </a:r>
            <a:r>
              <a:rPr lang="en-US" sz="1800" b="1" dirty="0" smtClean="0">
                <a:latin typeface="+mn-lt"/>
              </a:rPr>
              <a:t>AXI 3 </a:t>
            </a:r>
            <a:r>
              <a:rPr lang="en-US" sz="1800" dirty="0" smtClean="0">
                <a:latin typeface="+mn-lt"/>
              </a:rPr>
              <a:t>specification document and got an insight into it’s  signal descriptions, channel handshakes,  addressing options, data buses and so on.</a:t>
            </a:r>
          </a:p>
          <a:p>
            <a:pPr lvl="1">
              <a:buNone/>
            </a:pPr>
            <a:endParaRPr lang="en-US" sz="1800" dirty="0" smtClean="0">
              <a:latin typeface="+mn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It gave an understanding of  how different masters and slaves communicate with each other in a design architecture .</a:t>
            </a:r>
          </a:p>
          <a:p>
            <a:pPr lvl="1">
              <a:buNone/>
            </a:pPr>
            <a:endParaRPr lang="en-US" sz="1800" dirty="0" smtClean="0">
              <a:latin typeface="+mn-lt"/>
            </a:endParaRPr>
          </a:p>
          <a:p>
            <a:pPr lvl="1">
              <a:buFont typeface="Wingdings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r>
              <a:rPr lang="en-US" sz="1800" dirty="0" smtClean="0">
                <a:latin typeface="+mn-lt"/>
              </a:rPr>
              <a:t>	</a:t>
            </a:r>
            <a:endParaRPr lang="en-US" sz="180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54200" y="502800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Work Flow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+mn-lt"/>
              </a:rPr>
              <a:t>2</a:t>
            </a:r>
            <a:r>
              <a:rPr lang="en-US" sz="1800" dirty="0" smtClean="0">
                <a:latin typeface="+mn-lt"/>
              </a:rPr>
              <a:t>.  </a:t>
            </a:r>
            <a:r>
              <a:rPr lang="en-US" sz="1800" b="1" u="sng" dirty="0" smtClean="0">
                <a:latin typeface="+mn-lt"/>
              </a:rPr>
              <a:t>GUI</a:t>
            </a:r>
            <a:r>
              <a:rPr lang="en-US" sz="1800" b="1" dirty="0" smtClean="0">
                <a:latin typeface="+mn-lt"/>
              </a:rPr>
              <a:t> </a:t>
            </a:r>
            <a:r>
              <a:rPr lang="en-US" sz="1800" u="sng" dirty="0" smtClean="0">
                <a:latin typeface="+mn-lt"/>
              </a:rPr>
              <a:t>(Graphic User Interface) Hunt</a:t>
            </a:r>
          </a:p>
          <a:p>
            <a:pPr>
              <a:buNone/>
            </a:pPr>
            <a:endParaRPr lang="en-US" sz="1800" u="sng" dirty="0" smtClean="0">
              <a:latin typeface="+mn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Researched on the ideal code base required for the assisted flow </a:t>
            </a:r>
            <a:r>
              <a:rPr lang="en-US" sz="1800" b="1" dirty="0" smtClean="0">
                <a:latin typeface="+mn-lt"/>
              </a:rPr>
              <a:t>GUI </a:t>
            </a:r>
            <a:r>
              <a:rPr lang="en-US" sz="1800" dirty="0" smtClean="0">
                <a:latin typeface="+mn-lt"/>
              </a:rPr>
              <a:t>application based on complexity, uses, extendibility, support  and limitations.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Came up with four results :  </a:t>
            </a:r>
            <a:r>
              <a:rPr lang="en-US" sz="1800" dirty="0" smtClean="0">
                <a:latin typeface="+mn-lt"/>
              </a:rPr>
              <a:t>	Excel </a:t>
            </a:r>
            <a:r>
              <a:rPr lang="en-US" sz="1800" dirty="0" smtClean="0">
                <a:latin typeface="+mn-lt"/>
              </a:rPr>
              <a:t>VBA</a:t>
            </a:r>
          </a:p>
          <a:p>
            <a:pPr lvl="8">
              <a:buNone/>
            </a:pPr>
            <a:r>
              <a:rPr lang="en-US" sz="1800" dirty="0" smtClean="0"/>
              <a:t>Perl Tk</a:t>
            </a:r>
          </a:p>
          <a:p>
            <a:pPr lvl="8">
              <a:buNone/>
            </a:pPr>
            <a:r>
              <a:rPr lang="en-US" sz="1800" dirty="0" smtClean="0"/>
              <a:t>Perl Gtk</a:t>
            </a:r>
          </a:p>
          <a:p>
            <a:pPr lvl="8">
              <a:buNone/>
            </a:pPr>
            <a:r>
              <a:rPr lang="en-US" sz="1800" dirty="0" smtClean="0"/>
              <a:t>Wx Perl</a:t>
            </a:r>
          </a:p>
          <a:p>
            <a:pPr lvl="1">
              <a:buFont typeface="Arial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lvl="1">
              <a:buNone/>
            </a:pPr>
            <a:endParaRPr lang="en-US" sz="1800" dirty="0" smtClean="0">
              <a:latin typeface="+mn-lt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Proceeded with the implementation by using Excel VBA and Perl Tk.</a:t>
            </a: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r>
              <a:rPr lang="en-US" sz="1800" dirty="0" smtClean="0">
                <a:latin typeface="+mn-lt"/>
              </a:rPr>
              <a:t>	</a:t>
            </a:r>
            <a:endParaRPr lang="en-US" sz="18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54200" y="502800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Work Flow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n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canon</Template>
  <TotalTime>1165</TotalTime>
  <Words>1064</Words>
  <Application>Microsoft Office PowerPoint</Application>
  <PresentationFormat>On-screen Show (4:3)</PresentationFormat>
  <Paragraphs>237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canon</vt:lpstr>
      <vt:lpstr>test</vt:lpstr>
      <vt:lpstr>Intern Presentation</vt:lpstr>
      <vt:lpstr>Slide 2</vt:lpstr>
      <vt:lpstr>UNIX</vt:lpstr>
      <vt:lpstr>Slide 4</vt:lpstr>
      <vt:lpstr>Slide 5</vt:lpstr>
      <vt:lpstr>Assisted Flow </vt:lpstr>
      <vt:lpstr>Objective</vt:lpstr>
      <vt:lpstr>Slide 8</vt:lpstr>
      <vt:lpstr>Slide 9</vt:lpstr>
      <vt:lpstr>Slide 10</vt:lpstr>
      <vt:lpstr>Slide 11</vt:lpstr>
      <vt:lpstr>Specifications For The Prototype.</vt:lpstr>
      <vt:lpstr>Assisted Flow Perl TK</vt:lpstr>
      <vt:lpstr>Screenshots – Perl TK</vt:lpstr>
      <vt:lpstr>Screenshots – Excel VBA</vt:lpstr>
      <vt:lpstr>Screenshots- Excel Sheets</vt:lpstr>
      <vt:lpstr>Pros</vt:lpstr>
      <vt:lpstr>Cons</vt:lpstr>
      <vt:lpstr>System Verilog </vt:lpstr>
      <vt:lpstr>      System Verilog Introduction      </vt:lpstr>
      <vt:lpstr>Features in System Verilog</vt:lpstr>
      <vt:lpstr>Up Down Counter DUT</vt:lpstr>
      <vt:lpstr>Feature Extraction</vt:lpstr>
      <vt:lpstr>SV Features used  </vt:lpstr>
      <vt:lpstr>Overview- Updown Counter Verification Plan</vt:lpstr>
      <vt:lpstr>Covergroup and Assertion Coverage</vt:lpstr>
      <vt:lpstr>Options</vt:lpstr>
      <vt:lpstr>Directory Structure</vt:lpstr>
      <vt:lpstr>Report Generated</vt:lpstr>
      <vt:lpstr>References/Links </vt:lpstr>
      <vt:lpstr>References/Links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Script for Regression  and Single Test</dc:title>
  <dc:creator/>
  <cp:lastModifiedBy>Girish BathalaTR</cp:lastModifiedBy>
  <cp:revision>131</cp:revision>
  <dcterms:created xsi:type="dcterms:W3CDTF">2006-08-16T00:00:00Z</dcterms:created>
  <dcterms:modified xsi:type="dcterms:W3CDTF">2016-06-21T10:59:20Z</dcterms:modified>
</cp:coreProperties>
</file>