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7" r:id="rId10"/>
    <p:sldId id="268" r:id="rId11"/>
    <p:sldId id="270" r:id="rId12"/>
    <p:sldId id="269" r:id="rId13"/>
    <p:sldId id="265" r:id="rId14"/>
    <p:sldId id="271" r:id="rId15"/>
    <p:sldId id="272" r:id="rId16"/>
    <p:sldId id="273" r:id="rId17"/>
    <p:sldId id="266"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84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5B214AC-47CF-42F7-9CED-AA71AD2ACEE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55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56931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55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77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7265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815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151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7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47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31267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24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262EC-A2D9-481C-BB48-C2501A90B5CF}"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47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262EC-A2D9-481C-BB48-C2501A90B5CF}"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214AC-47CF-42F7-9CED-AA71AD2ACEE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60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262EC-A2D9-481C-BB48-C2501A90B5CF}"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99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262EC-A2D9-481C-BB48-C2501A90B5CF}"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858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86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55905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262EC-A2D9-481C-BB48-C2501A90B5CF}" type="datetimeFigureOut">
              <a:rPr lang="en-IN" smtClean="0"/>
              <a:t>04-11-2024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B214AC-47CF-42F7-9CED-AA71AD2ACEE9}" type="slidenum">
              <a:rPr lang="en-IN" smtClean="0"/>
              <a:t>‹#›</a:t>
            </a:fld>
            <a:endParaRPr lang="en-IN"/>
          </a:p>
        </p:txBody>
      </p:sp>
    </p:spTree>
    <p:extLst>
      <p:ext uri="{BB962C8B-B14F-4D97-AF65-F5344CB8AC3E}">
        <p14:creationId xmlns:p14="http://schemas.microsoft.com/office/powerpoint/2010/main" val="421240358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D6F9-AD75-4452-AC91-BDF4C7D84830}"/>
              </a:ext>
            </a:extLst>
          </p:cNvPr>
          <p:cNvSpPr>
            <a:spLocks noGrp="1"/>
          </p:cNvSpPr>
          <p:nvPr>
            <p:ph type="ctrTitle"/>
          </p:nvPr>
        </p:nvSpPr>
        <p:spPr>
          <a:xfrm>
            <a:off x="2310064" y="1871131"/>
            <a:ext cx="7567862" cy="1515533"/>
          </a:xfrm>
        </p:spPr>
        <p:txBody>
          <a:bodyPr/>
          <a:lstStyle/>
          <a:p>
            <a:r>
              <a:rPr lang="en-US" sz="4400" b="1" dirty="0"/>
              <a:t>Credit Card Fraud Detection</a:t>
            </a:r>
            <a:endParaRPr lang="en-IN" sz="4400" b="1" dirty="0"/>
          </a:p>
        </p:txBody>
      </p:sp>
      <p:sp>
        <p:nvSpPr>
          <p:cNvPr id="3" name="Subtitle 2">
            <a:extLst>
              <a:ext uri="{FF2B5EF4-FFF2-40B4-BE49-F238E27FC236}">
                <a16:creationId xmlns:a16="http://schemas.microsoft.com/office/drawing/2014/main" id="{2444C9AF-AD1B-4D42-BD92-7D21E0E696B7}"/>
              </a:ext>
            </a:extLst>
          </p:cNvPr>
          <p:cNvSpPr>
            <a:spLocks noGrp="1"/>
          </p:cNvSpPr>
          <p:nvPr>
            <p:ph type="subTitle" idx="1"/>
          </p:nvPr>
        </p:nvSpPr>
        <p:spPr/>
        <p:txBody>
          <a:bodyPr>
            <a:normAutofit fontScale="92500" lnSpcReduction="10000"/>
          </a:bodyPr>
          <a:lstStyle/>
          <a:p>
            <a:r>
              <a:rPr lang="en-US" sz="2600" b="1" dirty="0"/>
              <a:t>Presented by:</a:t>
            </a:r>
          </a:p>
          <a:p>
            <a:r>
              <a:rPr lang="en-US" sz="2400" dirty="0"/>
              <a:t>K Guruprasad</a:t>
            </a:r>
          </a:p>
          <a:p>
            <a:r>
              <a:rPr lang="en-US" sz="2400" dirty="0"/>
              <a:t>Mithun Kumar</a:t>
            </a:r>
            <a:endParaRPr lang="en-IN" sz="2400" dirty="0"/>
          </a:p>
        </p:txBody>
      </p:sp>
      <p:pic>
        <p:nvPicPr>
          <p:cNvPr id="7" name="Picture 6">
            <a:extLst>
              <a:ext uri="{FF2B5EF4-FFF2-40B4-BE49-F238E27FC236}">
                <a16:creationId xmlns:a16="http://schemas.microsoft.com/office/drawing/2014/main" id="{3142765D-0380-47D1-9E01-451295C3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79" y="2811383"/>
            <a:ext cx="5058272" cy="4046618"/>
          </a:xfrm>
          <a:prstGeom prst="rect">
            <a:avLst/>
          </a:prstGeom>
        </p:spPr>
      </p:pic>
    </p:spTree>
    <p:extLst>
      <p:ext uri="{BB962C8B-B14F-4D97-AF65-F5344CB8AC3E}">
        <p14:creationId xmlns:p14="http://schemas.microsoft.com/office/powerpoint/2010/main" val="283887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8842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Scatter Plot: </a:t>
            </a:r>
            <a:r>
              <a:rPr lang="en-US" dirty="0"/>
              <a:t>A scatter plot is created to visualize the relationship between the features in the dataset, with points colored based on their respective classes. </a:t>
            </a:r>
          </a:p>
        </p:txBody>
      </p:sp>
      <p:pic>
        <p:nvPicPr>
          <p:cNvPr id="5" name="Picture 4">
            <a:extLst>
              <a:ext uri="{FF2B5EF4-FFF2-40B4-BE49-F238E27FC236}">
                <a16:creationId xmlns:a16="http://schemas.microsoft.com/office/drawing/2014/main" id="{1C5C5928-3D96-414F-839D-F4B8E45C37BF}"/>
              </a:ext>
            </a:extLst>
          </p:cNvPr>
          <p:cNvPicPr>
            <a:picLocks noChangeAspect="1"/>
          </p:cNvPicPr>
          <p:nvPr/>
        </p:nvPicPr>
        <p:blipFill>
          <a:blip r:embed="rId2"/>
          <a:stretch>
            <a:fillRect/>
          </a:stretch>
        </p:blipFill>
        <p:spPr>
          <a:xfrm>
            <a:off x="3428628" y="2586306"/>
            <a:ext cx="5334744" cy="3465578"/>
          </a:xfrm>
          <a:prstGeom prst="rect">
            <a:avLst/>
          </a:prstGeom>
        </p:spPr>
      </p:pic>
    </p:spTree>
    <p:extLst>
      <p:ext uri="{BB962C8B-B14F-4D97-AF65-F5344CB8AC3E}">
        <p14:creationId xmlns:p14="http://schemas.microsoft.com/office/powerpoint/2010/main" val="130491926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8842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Histogram: </a:t>
            </a:r>
            <a:r>
              <a:rPr lang="en-US" dirty="0"/>
              <a:t>A histogram is generated to compare the distribution of the feature for two categories: Legit and Fraud, facilitating a visual comparison of their distributions.</a:t>
            </a:r>
          </a:p>
        </p:txBody>
      </p:sp>
      <p:pic>
        <p:nvPicPr>
          <p:cNvPr id="5" name="Picture 4">
            <a:extLst>
              <a:ext uri="{FF2B5EF4-FFF2-40B4-BE49-F238E27FC236}">
                <a16:creationId xmlns:a16="http://schemas.microsoft.com/office/drawing/2014/main" id="{00C69948-1456-4C06-9CF2-DCB889AF8CBA}"/>
              </a:ext>
            </a:extLst>
          </p:cNvPr>
          <p:cNvPicPr>
            <a:picLocks noChangeAspect="1"/>
          </p:cNvPicPr>
          <p:nvPr/>
        </p:nvPicPr>
        <p:blipFill>
          <a:blip r:embed="rId2"/>
          <a:stretch>
            <a:fillRect/>
          </a:stretch>
        </p:blipFill>
        <p:spPr>
          <a:xfrm>
            <a:off x="3438154" y="2494571"/>
            <a:ext cx="5315692" cy="3557314"/>
          </a:xfrm>
          <a:prstGeom prst="rect">
            <a:avLst/>
          </a:prstGeom>
        </p:spPr>
      </p:pic>
    </p:spTree>
    <p:extLst>
      <p:ext uri="{BB962C8B-B14F-4D97-AF65-F5344CB8AC3E}">
        <p14:creationId xmlns:p14="http://schemas.microsoft.com/office/powerpoint/2010/main" val="390147393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60581" y="1607291"/>
            <a:ext cx="4419782" cy="4687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Plot of Transaction amount over Time</a:t>
            </a:r>
          </a:p>
        </p:txBody>
      </p:sp>
      <p:sp>
        <p:nvSpPr>
          <p:cNvPr id="4" name="TextBox 3">
            <a:extLst>
              <a:ext uri="{FF2B5EF4-FFF2-40B4-BE49-F238E27FC236}">
                <a16:creationId xmlns:a16="http://schemas.microsoft.com/office/drawing/2014/main" id="{CCD2EB3A-4FF4-4F59-AD75-48A47E8B7006}"/>
              </a:ext>
            </a:extLst>
          </p:cNvPr>
          <p:cNvSpPr txBox="1"/>
          <p:nvPr/>
        </p:nvSpPr>
        <p:spPr>
          <a:xfrm>
            <a:off x="6400800" y="1607291"/>
            <a:ext cx="4835236" cy="4687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Correlations with the target variable (Class)</a:t>
            </a:r>
          </a:p>
        </p:txBody>
      </p:sp>
      <p:pic>
        <p:nvPicPr>
          <p:cNvPr id="6" name="Picture 5">
            <a:extLst>
              <a:ext uri="{FF2B5EF4-FFF2-40B4-BE49-F238E27FC236}">
                <a16:creationId xmlns:a16="http://schemas.microsoft.com/office/drawing/2014/main" id="{BFE65F21-8D2A-4007-886E-43B98B704DEB}"/>
              </a:ext>
            </a:extLst>
          </p:cNvPr>
          <p:cNvPicPr>
            <a:picLocks noChangeAspect="1"/>
          </p:cNvPicPr>
          <p:nvPr/>
        </p:nvPicPr>
        <p:blipFill>
          <a:blip r:embed="rId2"/>
          <a:stretch>
            <a:fillRect/>
          </a:stretch>
        </p:blipFill>
        <p:spPr>
          <a:xfrm>
            <a:off x="6292653" y="2292408"/>
            <a:ext cx="4892934" cy="3231483"/>
          </a:xfrm>
          <a:prstGeom prst="rect">
            <a:avLst/>
          </a:prstGeom>
        </p:spPr>
      </p:pic>
      <p:pic>
        <p:nvPicPr>
          <p:cNvPr id="8" name="Picture 7">
            <a:extLst>
              <a:ext uri="{FF2B5EF4-FFF2-40B4-BE49-F238E27FC236}">
                <a16:creationId xmlns:a16="http://schemas.microsoft.com/office/drawing/2014/main" id="{9A5AD66E-9489-4A80-906D-724421A6657D}"/>
              </a:ext>
            </a:extLst>
          </p:cNvPr>
          <p:cNvPicPr>
            <a:picLocks noChangeAspect="1"/>
          </p:cNvPicPr>
          <p:nvPr/>
        </p:nvPicPr>
        <p:blipFill>
          <a:blip r:embed="rId3"/>
          <a:stretch>
            <a:fillRect/>
          </a:stretch>
        </p:blipFill>
        <p:spPr>
          <a:xfrm>
            <a:off x="1255786" y="2161194"/>
            <a:ext cx="4419783" cy="3362698"/>
          </a:xfrm>
          <a:prstGeom prst="rect">
            <a:avLst/>
          </a:prstGeom>
        </p:spPr>
      </p:pic>
    </p:spTree>
    <p:extLst>
      <p:ext uri="{BB962C8B-B14F-4D97-AF65-F5344CB8AC3E}">
        <p14:creationId xmlns:p14="http://schemas.microsoft.com/office/powerpoint/2010/main" val="327810993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MODELLING</a:t>
            </a:r>
            <a:endParaRPr lang="en-IN" sz="3200" b="1" dirty="0"/>
          </a:p>
        </p:txBody>
      </p:sp>
      <p:sp>
        <p:nvSpPr>
          <p:cNvPr id="4" name="TextBox 3">
            <a:extLst>
              <a:ext uri="{FF2B5EF4-FFF2-40B4-BE49-F238E27FC236}">
                <a16:creationId xmlns:a16="http://schemas.microsoft.com/office/drawing/2014/main" id="{CA286663-F5E8-4C44-9803-2E81C9FE0AEB}"/>
              </a:ext>
            </a:extLst>
          </p:cNvPr>
          <p:cNvSpPr txBox="1"/>
          <p:nvPr/>
        </p:nvSpPr>
        <p:spPr>
          <a:xfrm>
            <a:off x="1205163" y="1607291"/>
            <a:ext cx="9781674" cy="42082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Importing necessary Libraries</a:t>
            </a:r>
          </a:p>
          <a:p>
            <a:pPr marL="285750" indent="-285750">
              <a:lnSpc>
                <a:spcPct val="150000"/>
              </a:lnSpc>
              <a:buFont typeface="Wingdings" panose="05000000000000000000" pitchFamily="2" charset="2"/>
              <a:buChar char="Ø"/>
            </a:pPr>
            <a:r>
              <a:rPr lang="en-US" b="1" dirty="0"/>
              <a:t>Train Test Split</a:t>
            </a:r>
          </a:p>
          <a:p>
            <a:pPr marL="285750" indent="-285750">
              <a:lnSpc>
                <a:spcPct val="150000"/>
              </a:lnSpc>
              <a:buFont typeface="Wingdings" panose="05000000000000000000" pitchFamily="2" charset="2"/>
              <a:buChar char="Ø"/>
            </a:pPr>
            <a:r>
              <a:rPr lang="en-US" b="1" dirty="0"/>
              <a:t>Model Training</a:t>
            </a:r>
          </a:p>
          <a:p>
            <a:pPr marL="285750" indent="-285750">
              <a:lnSpc>
                <a:spcPct val="150000"/>
              </a:lnSpc>
              <a:buFont typeface="Wingdings" panose="05000000000000000000" pitchFamily="2" charset="2"/>
              <a:buChar char="Ø"/>
            </a:pPr>
            <a:r>
              <a:rPr lang="en-US" b="1" dirty="0"/>
              <a:t>Model Prediction</a:t>
            </a:r>
          </a:p>
          <a:p>
            <a:pPr marL="285750" indent="-285750">
              <a:lnSpc>
                <a:spcPct val="150000"/>
              </a:lnSpc>
              <a:buFont typeface="Wingdings" panose="05000000000000000000" pitchFamily="2" charset="2"/>
              <a:buChar char="Ø"/>
            </a:pPr>
            <a:r>
              <a:rPr lang="en-US" b="1" dirty="0"/>
              <a:t>Logistic Regression Model Evaluation</a:t>
            </a:r>
          </a:p>
          <a:p>
            <a:pPr marL="285750" indent="-285750">
              <a:lnSpc>
                <a:spcPct val="150000"/>
              </a:lnSpc>
              <a:buFont typeface="Wingdings" panose="05000000000000000000" pitchFamily="2" charset="2"/>
              <a:buChar char="Ø"/>
            </a:pPr>
            <a:r>
              <a:rPr lang="en-US" b="1" dirty="0"/>
              <a:t>Support Vector Machine (SVM) Model Evaluation</a:t>
            </a:r>
          </a:p>
          <a:p>
            <a:pPr marL="285750" indent="-285750">
              <a:lnSpc>
                <a:spcPct val="150000"/>
              </a:lnSpc>
              <a:buFont typeface="Wingdings" panose="05000000000000000000" pitchFamily="2" charset="2"/>
              <a:buChar char="Ø"/>
            </a:pPr>
            <a:r>
              <a:rPr lang="en-US" b="1" dirty="0"/>
              <a:t>Random Forest Model Evaluation</a:t>
            </a:r>
          </a:p>
          <a:p>
            <a:pPr marL="285750" indent="-285750">
              <a:lnSpc>
                <a:spcPct val="150000"/>
              </a:lnSpc>
              <a:buFont typeface="Wingdings" panose="05000000000000000000" pitchFamily="2" charset="2"/>
              <a:buChar char="Ø"/>
            </a:pPr>
            <a:r>
              <a:rPr lang="en-US" b="1" dirty="0"/>
              <a:t>XGBoost Evaluation</a:t>
            </a:r>
          </a:p>
          <a:p>
            <a:pPr marL="285750" indent="-285750">
              <a:lnSpc>
                <a:spcPct val="150000"/>
              </a:lnSpc>
              <a:buFont typeface="Wingdings" panose="05000000000000000000" pitchFamily="2" charset="2"/>
              <a:buChar char="Ø"/>
            </a:pPr>
            <a:r>
              <a:rPr lang="en-US" b="1" dirty="0"/>
              <a:t>Model Evaluation Metrics</a:t>
            </a:r>
          </a:p>
          <a:p>
            <a:pPr marL="285750" indent="-285750">
              <a:lnSpc>
                <a:spcPct val="150000"/>
              </a:lnSpc>
              <a:buFont typeface="Wingdings" panose="05000000000000000000" pitchFamily="2" charset="2"/>
              <a:buChar char="Ø"/>
            </a:pPr>
            <a:r>
              <a:rPr lang="en-US" b="1" dirty="0"/>
              <a:t>Confusion Matrices</a:t>
            </a:r>
          </a:p>
        </p:txBody>
      </p:sp>
    </p:spTree>
    <p:extLst>
      <p:ext uri="{BB962C8B-B14F-4D97-AF65-F5344CB8AC3E}">
        <p14:creationId xmlns:p14="http://schemas.microsoft.com/office/powerpoint/2010/main" val="166338905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EVALUATING MODEL PERFORMANCE</a:t>
            </a:r>
            <a:endParaRPr lang="en-IN" sz="3200" b="1" dirty="0"/>
          </a:p>
        </p:txBody>
      </p:sp>
      <p:pic>
        <p:nvPicPr>
          <p:cNvPr id="6" name="Picture 5">
            <a:extLst>
              <a:ext uri="{FF2B5EF4-FFF2-40B4-BE49-F238E27FC236}">
                <a16:creationId xmlns:a16="http://schemas.microsoft.com/office/drawing/2014/main" id="{C1DA8525-236F-4FAD-B029-D2EC7C1E0C46}"/>
              </a:ext>
            </a:extLst>
          </p:cNvPr>
          <p:cNvPicPr>
            <a:picLocks noChangeAspect="1"/>
          </p:cNvPicPr>
          <p:nvPr/>
        </p:nvPicPr>
        <p:blipFill>
          <a:blip r:embed="rId2"/>
          <a:stretch>
            <a:fillRect/>
          </a:stretch>
        </p:blipFill>
        <p:spPr>
          <a:xfrm>
            <a:off x="989805" y="1740303"/>
            <a:ext cx="3022178" cy="1915846"/>
          </a:xfrm>
          <a:prstGeom prst="rect">
            <a:avLst/>
          </a:prstGeom>
        </p:spPr>
      </p:pic>
      <p:pic>
        <p:nvPicPr>
          <p:cNvPr id="8" name="Picture 7">
            <a:extLst>
              <a:ext uri="{FF2B5EF4-FFF2-40B4-BE49-F238E27FC236}">
                <a16:creationId xmlns:a16="http://schemas.microsoft.com/office/drawing/2014/main" id="{3021EEF1-8292-4D1C-8198-703E62FFD6E8}"/>
              </a:ext>
            </a:extLst>
          </p:cNvPr>
          <p:cNvPicPr>
            <a:picLocks noChangeAspect="1"/>
          </p:cNvPicPr>
          <p:nvPr/>
        </p:nvPicPr>
        <p:blipFill>
          <a:blip r:embed="rId3"/>
          <a:stretch>
            <a:fillRect/>
          </a:stretch>
        </p:blipFill>
        <p:spPr>
          <a:xfrm>
            <a:off x="5810889" y="1740303"/>
            <a:ext cx="2576948" cy="1915846"/>
          </a:xfrm>
          <a:prstGeom prst="rect">
            <a:avLst/>
          </a:prstGeom>
        </p:spPr>
      </p:pic>
      <p:pic>
        <p:nvPicPr>
          <p:cNvPr id="10" name="Picture 9">
            <a:extLst>
              <a:ext uri="{FF2B5EF4-FFF2-40B4-BE49-F238E27FC236}">
                <a16:creationId xmlns:a16="http://schemas.microsoft.com/office/drawing/2014/main" id="{CE2BA001-0923-4DEB-AEBA-9C2068EAA398}"/>
              </a:ext>
            </a:extLst>
          </p:cNvPr>
          <p:cNvPicPr>
            <a:picLocks noChangeAspect="1"/>
          </p:cNvPicPr>
          <p:nvPr/>
        </p:nvPicPr>
        <p:blipFill>
          <a:blip r:embed="rId4"/>
          <a:stretch>
            <a:fillRect/>
          </a:stretch>
        </p:blipFill>
        <p:spPr>
          <a:xfrm>
            <a:off x="3510857" y="3803181"/>
            <a:ext cx="2522980" cy="1888862"/>
          </a:xfrm>
          <a:prstGeom prst="rect">
            <a:avLst/>
          </a:prstGeom>
        </p:spPr>
      </p:pic>
      <p:pic>
        <p:nvPicPr>
          <p:cNvPr id="12" name="Picture 11">
            <a:extLst>
              <a:ext uri="{FF2B5EF4-FFF2-40B4-BE49-F238E27FC236}">
                <a16:creationId xmlns:a16="http://schemas.microsoft.com/office/drawing/2014/main" id="{DE8A5BF7-CF84-473B-BD56-2D00564741E1}"/>
              </a:ext>
            </a:extLst>
          </p:cNvPr>
          <p:cNvPicPr>
            <a:picLocks noChangeAspect="1"/>
          </p:cNvPicPr>
          <p:nvPr/>
        </p:nvPicPr>
        <p:blipFill>
          <a:blip r:embed="rId5"/>
          <a:stretch>
            <a:fillRect/>
          </a:stretch>
        </p:blipFill>
        <p:spPr>
          <a:xfrm>
            <a:off x="8042749" y="3803181"/>
            <a:ext cx="2576948" cy="1888862"/>
          </a:xfrm>
          <a:prstGeom prst="rect">
            <a:avLst/>
          </a:prstGeom>
        </p:spPr>
      </p:pic>
    </p:spTree>
    <p:extLst>
      <p:ext uri="{BB962C8B-B14F-4D97-AF65-F5344CB8AC3E}">
        <p14:creationId xmlns:p14="http://schemas.microsoft.com/office/powerpoint/2010/main" val="217975514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VISUALIZING THE METRICES</a:t>
            </a:r>
            <a:endParaRPr lang="en-IN" sz="3200" b="1" dirty="0"/>
          </a:p>
        </p:txBody>
      </p:sp>
      <p:pic>
        <p:nvPicPr>
          <p:cNvPr id="7" name="Picture 6">
            <a:extLst>
              <a:ext uri="{FF2B5EF4-FFF2-40B4-BE49-F238E27FC236}">
                <a16:creationId xmlns:a16="http://schemas.microsoft.com/office/drawing/2014/main" id="{5DA95C27-76C5-4418-A282-755D061948A2}"/>
              </a:ext>
            </a:extLst>
          </p:cNvPr>
          <p:cNvPicPr>
            <a:picLocks noChangeAspect="1"/>
          </p:cNvPicPr>
          <p:nvPr/>
        </p:nvPicPr>
        <p:blipFill>
          <a:blip r:embed="rId2"/>
          <a:stretch>
            <a:fillRect/>
          </a:stretch>
        </p:blipFill>
        <p:spPr>
          <a:xfrm>
            <a:off x="2490284" y="1555529"/>
            <a:ext cx="7211431" cy="4372585"/>
          </a:xfrm>
          <a:prstGeom prst="rect">
            <a:avLst/>
          </a:prstGeom>
        </p:spPr>
      </p:pic>
    </p:spTree>
    <p:extLst>
      <p:ext uri="{BB962C8B-B14F-4D97-AF65-F5344CB8AC3E}">
        <p14:creationId xmlns:p14="http://schemas.microsoft.com/office/powerpoint/2010/main" val="364551433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CONFUSION MATRICES</a:t>
            </a:r>
            <a:endParaRPr lang="en-IN" sz="3200" b="1" dirty="0"/>
          </a:p>
        </p:txBody>
      </p:sp>
      <p:pic>
        <p:nvPicPr>
          <p:cNvPr id="4" name="Picture 3">
            <a:extLst>
              <a:ext uri="{FF2B5EF4-FFF2-40B4-BE49-F238E27FC236}">
                <a16:creationId xmlns:a16="http://schemas.microsoft.com/office/drawing/2014/main" id="{0215E82F-C7BD-4ABB-B023-35EB238AA84F}"/>
              </a:ext>
            </a:extLst>
          </p:cNvPr>
          <p:cNvPicPr>
            <a:picLocks noChangeAspect="1"/>
          </p:cNvPicPr>
          <p:nvPr/>
        </p:nvPicPr>
        <p:blipFill>
          <a:blip r:embed="rId2"/>
          <a:stretch>
            <a:fillRect/>
          </a:stretch>
        </p:blipFill>
        <p:spPr>
          <a:xfrm>
            <a:off x="2451252" y="1515979"/>
            <a:ext cx="7165170" cy="4535905"/>
          </a:xfrm>
          <a:prstGeom prst="rect">
            <a:avLst/>
          </a:prstGeom>
        </p:spPr>
      </p:pic>
    </p:spTree>
    <p:extLst>
      <p:ext uri="{BB962C8B-B14F-4D97-AF65-F5344CB8AC3E}">
        <p14:creationId xmlns:p14="http://schemas.microsoft.com/office/powerpoint/2010/main" val="404167126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CONCLUSION</a:t>
            </a:r>
            <a:endParaRPr lang="en-IN" sz="3200" b="1" dirty="0"/>
          </a:p>
        </p:txBody>
      </p:sp>
      <p:sp>
        <p:nvSpPr>
          <p:cNvPr id="4" name="TextBox 3">
            <a:extLst>
              <a:ext uri="{FF2B5EF4-FFF2-40B4-BE49-F238E27FC236}">
                <a16:creationId xmlns:a16="http://schemas.microsoft.com/office/drawing/2014/main" id="{CA286663-F5E8-4C44-9803-2E81C9FE0AEB}"/>
              </a:ext>
            </a:extLst>
          </p:cNvPr>
          <p:cNvSpPr txBox="1"/>
          <p:nvPr/>
        </p:nvSpPr>
        <p:spPr>
          <a:xfrm>
            <a:off x="1205163" y="1607291"/>
            <a:ext cx="9781674" cy="1715213"/>
          </a:xfrm>
          <a:prstGeom prst="rect">
            <a:avLst/>
          </a:prstGeom>
          <a:noFill/>
        </p:spPr>
        <p:txBody>
          <a:bodyPr wrap="square" rtlCol="0">
            <a:spAutoFit/>
          </a:bodyPr>
          <a:lstStyle/>
          <a:p>
            <a:pPr algn="just">
              <a:lnSpc>
                <a:spcPct val="150000"/>
              </a:lnSpc>
            </a:pPr>
            <a:r>
              <a:rPr lang="en-US" dirty="0"/>
              <a:t>This project aims to enhance the understanding of credit card fraud detection by applying data analysis techniques. The insights gained from this analysis will provide valuable information to financial institutions, aiding in the development of more effective fraud prevention strategies, ultimately leading to increased customer trust and safety in digital transactions.</a:t>
            </a:r>
          </a:p>
        </p:txBody>
      </p:sp>
      <p:pic>
        <p:nvPicPr>
          <p:cNvPr id="5" name="Picture 4">
            <a:extLst>
              <a:ext uri="{FF2B5EF4-FFF2-40B4-BE49-F238E27FC236}">
                <a16:creationId xmlns:a16="http://schemas.microsoft.com/office/drawing/2014/main" id="{AB2C9A43-2D9C-473F-B023-1D508EB5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407" y="675102"/>
            <a:ext cx="576449" cy="715789"/>
          </a:xfrm>
          <a:prstGeom prst="rect">
            <a:avLst/>
          </a:prstGeom>
        </p:spPr>
      </p:pic>
    </p:spTree>
    <p:extLst>
      <p:ext uri="{BB962C8B-B14F-4D97-AF65-F5344CB8AC3E}">
        <p14:creationId xmlns:p14="http://schemas.microsoft.com/office/powerpoint/2010/main" val="188002974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475536-850A-4FD3-A85C-D48D366CC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167" y="1197142"/>
            <a:ext cx="4673666" cy="4463716"/>
          </a:xfrm>
          <a:prstGeom prst="rect">
            <a:avLst/>
          </a:prstGeom>
        </p:spPr>
      </p:pic>
    </p:spTree>
    <p:extLst>
      <p:ext uri="{BB962C8B-B14F-4D97-AF65-F5344CB8AC3E}">
        <p14:creationId xmlns:p14="http://schemas.microsoft.com/office/powerpoint/2010/main" val="401513938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INTRODUCTION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29617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Credit card fraud is rising due to online shopping and digital payments.</a:t>
            </a:r>
          </a:p>
          <a:p>
            <a:pPr marL="285750" indent="-285750">
              <a:lnSpc>
                <a:spcPct val="150000"/>
              </a:lnSpc>
              <a:buFont typeface="Wingdings" panose="05000000000000000000" pitchFamily="2" charset="2"/>
              <a:buChar char="Ø"/>
            </a:pPr>
            <a:r>
              <a:rPr lang="en-US" dirty="0"/>
              <a:t>There is a critical need for robust fraud detection mechanisms.</a:t>
            </a:r>
          </a:p>
          <a:p>
            <a:pPr marL="285750" indent="-285750">
              <a:lnSpc>
                <a:spcPct val="150000"/>
              </a:lnSpc>
              <a:buFont typeface="Wingdings" panose="05000000000000000000" pitchFamily="2" charset="2"/>
              <a:buChar char="Ø"/>
            </a:pPr>
            <a:r>
              <a:rPr lang="en-US" dirty="0"/>
              <a:t>This project aims to develop a systematic approach to detect fraud.</a:t>
            </a:r>
          </a:p>
          <a:p>
            <a:pPr marL="285750" indent="-285750">
              <a:lnSpc>
                <a:spcPct val="150000"/>
              </a:lnSpc>
              <a:buFont typeface="Wingdings" panose="05000000000000000000" pitchFamily="2" charset="2"/>
              <a:buChar char="Ø"/>
            </a:pPr>
            <a:r>
              <a:rPr lang="en-US" dirty="0"/>
              <a:t>Analysis of past transaction data is central to the project.</a:t>
            </a:r>
          </a:p>
          <a:p>
            <a:pPr marL="285750" indent="-285750">
              <a:lnSpc>
                <a:spcPct val="150000"/>
              </a:lnSpc>
              <a:buFont typeface="Wingdings" panose="05000000000000000000" pitchFamily="2" charset="2"/>
              <a:buChar char="Ø"/>
            </a:pPr>
            <a:r>
              <a:rPr lang="en-US" dirty="0"/>
              <a:t>Data analysis techniques will be used to classify transactions.</a:t>
            </a:r>
          </a:p>
          <a:p>
            <a:pPr marL="285750" indent="-285750">
              <a:lnSpc>
                <a:spcPct val="150000"/>
              </a:lnSpc>
              <a:buFont typeface="Wingdings" panose="05000000000000000000" pitchFamily="2" charset="2"/>
              <a:buChar char="Ø"/>
            </a:pPr>
            <a:r>
              <a:rPr lang="en-US" dirty="0"/>
              <a:t>The analysis supports immediate fraud detection.</a:t>
            </a:r>
          </a:p>
          <a:p>
            <a:pPr marL="285750" indent="-285750">
              <a:lnSpc>
                <a:spcPct val="150000"/>
              </a:lnSpc>
              <a:buFont typeface="Wingdings" panose="05000000000000000000" pitchFamily="2" charset="2"/>
              <a:buChar char="Ø"/>
            </a:pPr>
            <a:r>
              <a:rPr lang="en-US" dirty="0"/>
              <a:t>Continuous learning enhances the overall performance of detection systems.</a:t>
            </a:r>
            <a:endParaRPr lang="en-IN" dirty="0"/>
          </a:p>
        </p:txBody>
      </p:sp>
      <p:pic>
        <p:nvPicPr>
          <p:cNvPr id="5" name="Picture 4">
            <a:extLst>
              <a:ext uri="{FF2B5EF4-FFF2-40B4-BE49-F238E27FC236}">
                <a16:creationId xmlns:a16="http://schemas.microsoft.com/office/drawing/2014/main" id="{04054DDB-5DFE-4FB4-B8C6-CC623751E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702" y="2031287"/>
            <a:ext cx="2146972" cy="2146972"/>
          </a:xfrm>
          <a:prstGeom prst="rect">
            <a:avLst/>
          </a:prstGeom>
        </p:spPr>
      </p:pic>
    </p:spTree>
    <p:extLst>
      <p:ext uri="{BB962C8B-B14F-4D97-AF65-F5344CB8AC3E}">
        <p14:creationId xmlns:p14="http://schemas.microsoft.com/office/powerpoint/2010/main" val="36365393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ABOUT DATASET</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337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The dataset is sourced from Kaggle, includes transactions by European cardholders from Sept 2013.</a:t>
            </a:r>
          </a:p>
          <a:p>
            <a:pPr marL="285750" indent="-285750">
              <a:lnSpc>
                <a:spcPct val="150000"/>
              </a:lnSpc>
              <a:buFont typeface="Wingdings" panose="05000000000000000000" pitchFamily="2" charset="2"/>
              <a:buChar char="Ø"/>
            </a:pPr>
            <a:r>
              <a:rPr lang="en-US" dirty="0"/>
              <a:t>It consists only of numerical input variables resulting from PCA transformation.</a:t>
            </a:r>
          </a:p>
          <a:p>
            <a:pPr marL="285750" indent="-285750">
              <a:lnSpc>
                <a:spcPct val="150000"/>
              </a:lnSpc>
              <a:buFont typeface="Wingdings" panose="05000000000000000000" pitchFamily="2" charset="2"/>
              <a:buChar char="Ø"/>
            </a:pPr>
            <a:r>
              <a:rPr lang="en-US" dirty="0"/>
              <a:t>Original features and detailed background information are not available due to confidentiality.</a:t>
            </a:r>
          </a:p>
          <a:p>
            <a:pPr marL="285750" indent="-285750">
              <a:lnSpc>
                <a:spcPct val="150000"/>
              </a:lnSpc>
              <a:buFont typeface="Wingdings" panose="05000000000000000000" pitchFamily="2" charset="2"/>
              <a:buChar char="Ø"/>
            </a:pPr>
            <a:r>
              <a:rPr lang="en-US" dirty="0"/>
              <a:t>Features V1 to V28 are principal components derived from PCA.</a:t>
            </a:r>
          </a:p>
          <a:p>
            <a:pPr marL="285750" indent="-285750">
              <a:lnSpc>
                <a:spcPct val="150000"/>
              </a:lnSpc>
              <a:buFont typeface="Wingdings" panose="05000000000000000000" pitchFamily="2" charset="2"/>
              <a:buChar char="Ø"/>
            </a:pPr>
            <a:r>
              <a:rPr lang="en-US" dirty="0"/>
              <a:t>The 'Time' feature represents seconds elapsed since the first transaction.</a:t>
            </a:r>
          </a:p>
          <a:p>
            <a:pPr marL="285750" indent="-285750">
              <a:lnSpc>
                <a:spcPct val="150000"/>
              </a:lnSpc>
              <a:buFont typeface="Wingdings" panose="05000000000000000000" pitchFamily="2" charset="2"/>
              <a:buChar char="Ø"/>
            </a:pPr>
            <a:r>
              <a:rPr lang="en-US" dirty="0"/>
              <a:t>The 'Amount' feature indicates the transaction amount and supports cost-sensitive learning.</a:t>
            </a:r>
          </a:p>
          <a:p>
            <a:pPr marL="285750" indent="-285750">
              <a:lnSpc>
                <a:spcPct val="150000"/>
              </a:lnSpc>
              <a:buFont typeface="Wingdings" panose="05000000000000000000" pitchFamily="2" charset="2"/>
              <a:buChar char="Ø"/>
            </a:pPr>
            <a:r>
              <a:rPr lang="en-US" dirty="0"/>
              <a:t>The 'Class' feature is the response variable, where 1 indicates fraud and 0 indicates legitimate transactions.</a:t>
            </a:r>
            <a:endParaRPr lang="en-IN" dirty="0"/>
          </a:p>
        </p:txBody>
      </p:sp>
      <p:pic>
        <p:nvPicPr>
          <p:cNvPr id="5" name="Picture 4">
            <a:extLst>
              <a:ext uri="{FF2B5EF4-FFF2-40B4-BE49-F238E27FC236}">
                <a16:creationId xmlns:a16="http://schemas.microsoft.com/office/drawing/2014/main" id="{85921487-3D8E-46D5-A014-B47A47C94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516" y="711487"/>
            <a:ext cx="774032" cy="774032"/>
          </a:xfrm>
          <a:prstGeom prst="rect">
            <a:avLst/>
          </a:prstGeom>
        </p:spPr>
      </p:pic>
    </p:spTree>
    <p:extLst>
      <p:ext uri="{BB962C8B-B14F-4D97-AF65-F5344CB8AC3E}">
        <p14:creationId xmlns:p14="http://schemas.microsoft.com/office/powerpoint/2010/main" val="152285386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OBJECTIVES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623919"/>
            <a:ext cx="9781674" cy="21307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To explore and understand the features of the credit card fraud dataset.</a:t>
            </a:r>
          </a:p>
          <a:p>
            <a:pPr marL="285750" indent="-285750">
              <a:lnSpc>
                <a:spcPct val="150000"/>
              </a:lnSpc>
              <a:buFont typeface="Wingdings" panose="05000000000000000000" pitchFamily="2" charset="2"/>
              <a:buChar char="Ø"/>
            </a:pPr>
            <a:r>
              <a:rPr lang="en-US" dirty="0"/>
              <a:t>To perform data pre-processing, including handling missing values and outliers.</a:t>
            </a:r>
          </a:p>
          <a:p>
            <a:pPr marL="285750" indent="-285750">
              <a:lnSpc>
                <a:spcPct val="150000"/>
              </a:lnSpc>
              <a:buFont typeface="Wingdings" panose="05000000000000000000" pitchFamily="2" charset="2"/>
              <a:buChar char="Ø"/>
            </a:pPr>
            <a:r>
              <a:rPr lang="en-US" dirty="0"/>
              <a:t>To identify significant features influencing credit card fraud through statistical analysis.</a:t>
            </a:r>
          </a:p>
          <a:p>
            <a:pPr marL="285750" indent="-285750">
              <a:lnSpc>
                <a:spcPct val="150000"/>
              </a:lnSpc>
              <a:buFont typeface="Wingdings" panose="05000000000000000000" pitchFamily="2" charset="2"/>
              <a:buChar char="Ø"/>
            </a:pPr>
            <a:r>
              <a:rPr lang="en-US" dirty="0"/>
              <a:t>To build predictive models that accurately classify transactions as fraudulent or legitimate.</a:t>
            </a:r>
          </a:p>
          <a:p>
            <a:pPr marL="285750" indent="-285750">
              <a:lnSpc>
                <a:spcPct val="150000"/>
              </a:lnSpc>
              <a:buFont typeface="Wingdings" panose="05000000000000000000" pitchFamily="2" charset="2"/>
              <a:buChar char="Ø"/>
            </a:pPr>
            <a:r>
              <a:rPr lang="en-US" dirty="0"/>
              <a:t>To visualize results and present actionable insights to improve fraud detection mechanisms.</a:t>
            </a:r>
          </a:p>
        </p:txBody>
      </p:sp>
      <p:pic>
        <p:nvPicPr>
          <p:cNvPr id="5" name="Picture 4">
            <a:extLst>
              <a:ext uri="{FF2B5EF4-FFF2-40B4-BE49-F238E27FC236}">
                <a16:creationId xmlns:a16="http://schemas.microsoft.com/office/drawing/2014/main" id="{70E0E5EA-D465-4417-A4E8-61764149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458" y="562717"/>
            <a:ext cx="828174" cy="828174"/>
          </a:xfrm>
          <a:prstGeom prst="rect">
            <a:avLst/>
          </a:prstGeom>
        </p:spPr>
      </p:pic>
    </p:spTree>
    <p:extLst>
      <p:ext uri="{BB962C8B-B14F-4D97-AF65-F5344CB8AC3E}">
        <p14:creationId xmlns:p14="http://schemas.microsoft.com/office/powerpoint/2010/main" val="390217072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METHODOLOGY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428182"/>
            <a:ext cx="9781674" cy="462370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Data Collection: </a:t>
            </a:r>
            <a:r>
              <a:rPr lang="en-US" dirty="0"/>
              <a:t>The dataset will be sourced from Kaggle, ensuring it is well-documented and reliable.</a:t>
            </a:r>
          </a:p>
          <a:p>
            <a:pPr marL="285750" indent="-285750" algn="just">
              <a:lnSpc>
                <a:spcPct val="150000"/>
              </a:lnSpc>
              <a:buFont typeface="Wingdings" panose="05000000000000000000" pitchFamily="2" charset="2"/>
              <a:buChar char="Ø"/>
            </a:pPr>
            <a:r>
              <a:rPr lang="en-US" b="1" dirty="0"/>
              <a:t>Exploratory Data Analysis (EDA): </a:t>
            </a:r>
            <a:r>
              <a:rPr lang="en-US" dirty="0"/>
              <a:t>Handle missing data using imputation techniques, Summarize the dataset using descriptive statistics and Create visualizations (e.g., histograms, box plots, correlation heatmaps) to understand feature distributions and interactions.</a:t>
            </a:r>
          </a:p>
          <a:p>
            <a:pPr marL="285750" indent="-285750" algn="just">
              <a:lnSpc>
                <a:spcPct val="150000"/>
              </a:lnSpc>
              <a:buFont typeface="Wingdings" panose="05000000000000000000" pitchFamily="2" charset="2"/>
              <a:buChar char="Ø"/>
            </a:pPr>
            <a:r>
              <a:rPr lang="en-US" b="1" dirty="0"/>
              <a:t>Modelling: </a:t>
            </a:r>
            <a:r>
              <a:rPr lang="en-US" dirty="0"/>
              <a:t>Split the dataset into training and testing subsets. Train various models (e.g., Logistic Regression, Decision Trees, Random Forest, etc.) and assess their performance using metrics such as accuracy, precision, recall, and F1-score. Optimize hyperparameters to enhance model performance.</a:t>
            </a:r>
          </a:p>
          <a:p>
            <a:pPr marL="285750" indent="-285750" algn="just">
              <a:lnSpc>
                <a:spcPct val="150000"/>
              </a:lnSpc>
              <a:buFont typeface="Wingdings" panose="05000000000000000000" pitchFamily="2" charset="2"/>
              <a:buChar char="Ø"/>
            </a:pPr>
            <a:r>
              <a:rPr lang="en-US" b="1" dirty="0"/>
              <a:t>Evaluation and Interpretation: </a:t>
            </a:r>
            <a:r>
              <a:rPr lang="en-US" dirty="0"/>
              <a:t>Compare model performances and select the best-performing model. Interpret results to comprehend the impact of different features on fraud detection.</a:t>
            </a:r>
          </a:p>
          <a:p>
            <a:pPr marL="285750" indent="-285750" algn="just">
              <a:lnSpc>
                <a:spcPct val="150000"/>
              </a:lnSpc>
              <a:buFont typeface="Wingdings" panose="05000000000000000000" pitchFamily="2" charset="2"/>
              <a:buChar char="Ø"/>
            </a:pPr>
            <a:r>
              <a:rPr lang="en-US" b="1" dirty="0"/>
              <a:t>Visualization: </a:t>
            </a:r>
            <a:r>
              <a:rPr lang="en-US" dirty="0"/>
              <a:t>Generate visual representations of findings to support conclusions.</a:t>
            </a:r>
          </a:p>
          <a:p>
            <a:pPr marL="285750" indent="-285750" algn="just">
              <a:lnSpc>
                <a:spcPct val="150000"/>
              </a:lnSpc>
              <a:buFont typeface="Wingdings" panose="05000000000000000000" pitchFamily="2" charset="2"/>
              <a:buChar char="Ø"/>
            </a:pPr>
            <a:r>
              <a:rPr lang="en-US" b="1" dirty="0"/>
              <a:t>Reporting: </a:t>
            </a:r>
            <a:r>
              <a:rPr lang="en-US" dirty="0"/>
              <a:t>Compile analysis, results, and insights into a detailed report.</a:t>
            </a:r>
          </a:p>
        </p:txBody>
      </p:sp>
    </p:spTree>
    <p:extLst>
      <p:ext uri="{BB962C8B-B14F-4D97-AF65-F5344CB8AC3E}">
        <p14:creationId xmlns:p14="http://schemas.microsoft.com/office/powerpoint/2010/main" val="339437776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TOOLS AND TECHNOLOGIES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17152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Programming Language: </a:t>
            </a:r>
            <a:r>
              <a:rPr lang="en-US" dirty="0"/>
              <a:t>Python</a:t>
            </a:r>
          </a:p>
          <a:p>
            <a:pPr marL="285750" indent="-285750">
              <a:lnSpc>
                <a:spcPct val="150000"/>
              </a:lnSpc>
              <a:buFont typeface="Wingdings" panose="05000000000000000000" pitchFamily="2" charset="2"/>
              <a:buChar char="Ø"/>
            </a:pPr>
            <a:r>
              <a:rPr lang="en-US" b="1" dirty="0"/>
              <a:t>Libraries: </a:t>
            </a:r>
            <a:r>
              <a:rPr lang="en-US" dirty="0"/>
              <a:t>Pandas, NumPy, Matplotlib, Seaborn, Scikit-learn</a:t>
            </a:r>
          </a:p>
          <a:p>
            <a:pPr marL="285750" indent="-285750">
              <a:lnSpc>
                <a:spcPct val="150000"/>
              </a:lnSpc>
              <a:buFont typeface="Wingdings" panose="05000000000000000000" pitchFamily="2" charset="2"/>
              <a:buChar char="Ø"/>
            </a:pPr>
            <a:r>
              <a:rPr lang="en-US" b="1" dirty="0"/>
              <a:t>IDE: </a:t>
            </a:r>
            <a:r>
              <a:rPr lang="en-US" dirty="0" err="1"/>
              <a:t>Jupyter</a:t>
            </a:r>
            <a:r>
              <a:rPr lang="en-US" dirty="0"/>
              <a:t> Notebook or any Python-compatible IDE</a:t>
            </a:r>
          </a:p>
          <a:p>
            <a:pPr marL="285750" indent="-285750">
              <a:lnSpc>
                <a:spcPct val="150000"/>
              </a:lnSpc>
              <a:buFont typeface="Wingdings" panose="05000000000000000000" pitchFamily="2" charset="2"/>
              <a:buChar char="Ø"/>
            </a:pPr>
            <a:r>
              <a:rPr lang="en-US" b="1" dirty="0"/>
              <a:t>Data Source: </a:t>
            </a:r>
            <a:r>
              <a:rPr lang="en-US" dirty="0"/>
              <a:t>Kaggle dataset (Credit Card Fraud Detection Dataset)</a:t>
            </a:r>
          </a:p>
        </p:txBody>
      </p:sp>
    </p:spTree>
    <p:extLst>
      <p:ext uri="{BB962C8B-B14F-4D97-AF65-F5344CB8AC3E}">
        <p14:creationId xmlns:p14="http://schemas.microsoft.com/office/powerpoint/2010/main" val="302099957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EXPLORATORY DATA ANALYSIS (EDA)</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29617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Importing Libraries: </a:t>
            </a:r>
            <a:r>
              <a:rPr lang="en-US" dirty="0"/>
              <a:t>Import essential libraries for data manipulation and visualization.</a:t>
            </a:r>
          </a:p>
          <a:p>
            <a:pPr marL="285750" indent="-285750">
              <a:lnSpc>
                <a:spcPct val="150000"/>
              </a:lnSpc>
              <a:buFont typeface="Wingdings" panose="05000000000000000000" pitchFamily="2" charset="2"/>
              <a:buChar char="Ø"/>
            </a:pPr>
            <a:r>
              <a:rPr lang="en-US" b="1" dirty="0"/>
              <a:t>Loading Dataset: </a:t>
            </a:r>
            <a:r>
              <a:rPr lang="en-US" dirty="0"/>
              <a:t>Load the dataset containing anonymized features and transaction classes.</a:t>
            </a:r>
          </a:p>
          <a:p>
            <a:pPr marL="285750" indent="-285750">
              <a:lnSpc>
                <a:spcPct val="150000"/>
              </a:lnSpc>
              <a:buFont typeface="Wingdings" panose="05000000000000000000" pitchFamily="2" charset="2"/>
              <a:buChar char="Ø"/>
            </a:pPr>
            <a:r>
              <a:rPr lang="en-US" b="1" dirty="0"/>
              <a:t>Basic Exploration: </a:t>
            </a:r>
            <a:r>
              <a:rPr lang="en-US" dirty="0"/>
              <a:t>Use head(), tail(), shape, and info() to explore dataset structure and summary.</a:t>
            </a:r>
          </a:p>
          <a:p>
            <a:pPr marL="285750" indent="-285750">
              <a:lnSpc>
                <a:spcPct val="150000"/>
              </a:lnSpc>
              <a:buFont typeface="Wingdings" panose="05000000000000000000" pitchFamily="2" charset="2"/>
              <a:buChar char="Ø"/>
            </a:pPr>
            <a:r>
              <a:rPr lang="en-US" b="1" dirty="0"/>
              <a:t>Checking Missing Values: </a:t>
            </a:r>
            <a:r>
              <a:rPr lang="en-US" dirty="0"/>
              <a:t>Identify potential missing data issues with </a:t>
            </a:r>
            <a:r>
              <a:rPr lang="en-US" dirty="0" err="1"/>
              <a:t>isnull</a:t>
            </a:r>
            <a:r>
              <a:rPr lang="en-US" dirty="0"/>
              <a:t>().sum().</a:t>
            </a:r>
          </a:p>
          <a:p>
            <a:pPr marL="285750" indent="-285750">
              <a:lnSpc>
                <a:spcPct val="150000"/>
              </a:lnSpc>
              <a:buFont typeface="Wingdings" panose="05000000000000000000" pitchFamily="2" charset="2"/>
              <a:buChar char="Ø"/>
            </a:pPr>
            <a:r>
              <a:rPr lang="en-US" b="1" dirty="0"/>
              <a:t>Descriptive Statistics: </a:t>
            </a:r>
            <a:r>
              <a:rPr lang="en-US" dirty="0"/>
              <a:t>Obtain statistics like mean and quartiles with describe().</a:t>
            </a:r>
          </a:p>
          <a:p>
            <a:pPr marL="285750" indent="-285750">
              <a:lnSpc>
                <a:spcPct val="150000"/>
              </a:lnSpc>
              <a:buFont typeface="Wingdings" panose="05000000000000000000" pitchFamily="2" charset="2"/>
              <a:buChar char="Ø"/>
            </a:pPr>
            <a:r>
              <a:rPr lang="en-US" b="1" dirty="0"/>
              <a:t>Identifying Duplicates: </a:t>
            </a:r>
            <a:r>
              <a:rPr lang="en-US" dirty="0"/>
              <a:t>Check for duplicate transactions using duplicated().any().</a:t>
            </a:r>
          </a:p>
          <a:p>
            <a:pPr marL="285750" indent="-285750">
              <a:lnSpc>
                <a:spcPct val="150000"/>
              </a:lnSpc>
              <a:buFont typeface="Wingdings" panose="05000000000000000000" pitchFamily="2" charset="2"/>
              <a:buChar char="Ø"/>
            </a:pPr>
            <a:r>
              <a:rPr lang="en-US" b="1" dirty="0"/>
              <a:t>Analyzing Class Distribution: </a:t>
            </a:r>
            <a:r>
              <a:rPr lang="en-US" dirty="0"/>
              <a:t>Assess class balance with </a:t>
            </a:r>
            <a:r>
              <a:rPr lang="en-US" dirty="0" err="1"/>
              <a:t>groupby</a:t>
            </a:r>
            <a:r>
              <a:rPr lang="en-US" dirty="0"/>
              <a:t>('Class').mean().</a:t>
            </a:r>
          </a:p>
        </p:txBody>
      </p:sp>
    </p:spTree>
    <p:extLst>
      <p:ext uri="{BB962C8B-B14F-4D97-AF65-F5344CB8AC3E}">
        <p14:creationId xmlns:p14="http://schemas.microsoft.com/office/powerpoint/2010/main" val="376369438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8842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Count Plot: </a:t>
            </a:r>
            <a:r>
              <a:rPr lang="en-US" dirty="0"/>
              <a:t>A count plot visualizes the frequency of categories, making it easy to compare group sizes and identify imbalances in data, such as legitimate versus fraudulent transactions.</a:t>
            </a:r>
          </a:p>
        </p:txBody>
      </p:sp>
      <p:pic>
        <p:nvPicPr>
          <p:cNvPr id="5" name="Picture 4">
            <a:extLst>
              <a:ext uri="{FF2B5EF4-FFF2-40B4-BE49-F238E27FC236}">
                <a16:creationId xmlns:a16="http://schemas.microsoft.com/office/drawing/2014/main" id="{87BADD63-F876-4893-919D-87DFB1D710CB}"/>
              </a:ext>
            </a:extLst>
          </p:cNvPr>
          <p:cNvPicPr>
            <a:picLocks noChangeAspect="1"/>
          </p:cNvPicPr>
          <p:nvPr/>
        </p:nvPicPr>
        <p:blipFill>
          <a:blip r:embed="rId2"/>
          <a:stretch>
            <a:fillRect/>
          </a:stretch>
        </p:blipFill>
        <p:spPr>
          <a:xfrm>
            <a:off x="3589705" y="2707907"/>
            <a:ext cx="4154986" cy="3225581"/>
          </a:xfrm>
          <a:prstGeom prst="rect">
            <a:avLst/>
          </a:prstGeom>
        </p:spPr>
      </p:pic>
    </p:spTree>
    <p:extLst>
      <p:ext uri="{BB962C8B-B14F-4D97-AF65-F5344CB8AC3E}">
        <p14:creationId xmlns:p14="http://schemas.microsoft.com/office/powerpoint/2010/main" val="119072274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DATA VISUALIZATION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88421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Correlation Matrix: </a:t>
            </a:r>
            <a:r>
              <a:rPr lang="en-US" dirty="0"/>
              <a:t>Correlations can provide insights into which features are related to each other and to the target variable (Class). We can focus on the features that are strongly correlated with fraud.. </a:t>
            </a:r>
          </a:p>
        </p:txBody>
      </p:sp>
      <p:pic>
        <p:nvPicPr>
          <p:cNvPr id="5" name="Picture 4">
            <a:extLst>
              <a:ext uri="{FF2B5EF4-FFF2-40B4-BE49-F238E27FC236}">
                <a16:creationId xmlns:a16="http://schemas.microsoft.com/office/drawing/2014/main" id="{0BB5807D-9C85-4F02-B2B9-A949A7670CC0}"/>
              </a:ext>
            </a:extLst>
          </p:cNvPr>
          <p:cNvPicPr>
            <a:picLocks noChangeAspect="1"/>
          </p:cNvPicPr>
          <p:nvPr/>
        </p:nvPicPr>
        <p:blipFill>
          <a:blip r:embed="rId2"/>
          <a:stretch>
            <a:fillRect/>
          </a:stretch>
        </p:blipFill>
        <p:spPr>
          <a:xfrm>
            <a:off x="3528654" y="2527142"/>
            <a:ext cx="5134692" cy="3524742"/>
          </a:xfrm>
          <a:prstGeom prst="rect">
            <a:avLst/>
          </a:prstGeom>
        </p:spPr>
      </p:pic>
    </p:spTree>
    <p:extLst>
      <p:ext uri="{BB962C8B-B14F-4D97-AF65-F5344CB8AC3E}">
        <p14:creationId xmlns:p14="http://schemas.microsoft.com/office/powerpoint/2010/main" val="3436913725"/>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130</TotalTime>
  <Words>802</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Wingdings</vt:lpstr>
      <vt:lpstr>Organic</vt:lpstr>
      <vt:lpstr>Credit Card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Mithun</dc:creator>
  <cp:lastModifiedBy>Mithun</cp:lastModifiedBy>
  <cp:revision>32</cp:revision>
  <dcterms:created xsi:type="dcterms:W3CDTF">2024-10-27T15:13:55Z</dcterms:created>
  <dcterms:modified xsi:type="dcterms:W3CDTF">2024-11-04T10:56:37Z</dcterms:modified>
</cp:coreProperties>
</file>