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61" r:id="rId2"/>
    <p:sldId id="276" r:id="rId3"/>
    <p:sldId id="259" r:id="rId4"/>
    <p:sldId id="277" r:id="rId5"/>
    <p:sldId id="263" r:id="rId6"/>
    <p:sldId id="269" r:id="rId7"/>
    <p:sldId id="268" r:id="rId8"/>
    <p:sldId id="270" r:id="rId9"/>
    <p:sldId id="274" r:id="rId10"/>
    <p:sldId id="275" r:id="rId11"/>
    <p:sldId id="272"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FA3FFF"/>
    <a:srgbClr val="D47A02"/>
    <a:srgbClr val="E6B254"/>
    <a:srgbClr val="00FF00"/>
    <a:srgbClr val="CC0000"/>
    <a:srgbClr val="1D3A00"/>
    <a:srgbClr val="CC0066"/>
    <a:srgbClr val="5EEC3C"/>
    <a:srgbClr val="BF7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60"/>
  </p:normalViewPr>
  <p:slideViewPr>
    <p:cSldViewPr>
      <p:cViewPr varScale="1">
        <p:scale>
          <a:sx n="109" d="100"/>
          <a:sy n="109" d="100"/>
        </p:scale>
        <p:origin x="970"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856996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093365"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8093365" cy="763525"/>
          </a:xfrm>
        </p:spPr>
        <p:txBody>
          <a:bodyPr>
            <a:normAutofit/>
          </a:bodyPr>
          <a:lstStyle>
            <a:lvl1pPr marL="0" indent="0" algn="l">
              <a:buNone/>
              <a:defRPr sz="2800" b="0" i="0">
                <a:solidFill>
                  <a:srgbClr val="E6B2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5"/>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7024430" cy="916229"/>
          </a:xfrm>
          <a:noFill/>
        </p:spPr>
        <p:txBody>
          <a:bodyPr>
            <a:normAutofit/>
          </a:bodyPr>
          <a:lstStyle>
            <a:lvl1pPr algn="l">
              <a:defRPr sz="360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702443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1044700"/>
          </a:xfrm>
        </p:spPr>
        <p:txBody>
          <a:bodyPr>
            <a:normAutofit/>
          </a:bodyPr>
          <a:lstStyle>
            <a:lvl1pPr algn="l">
              <a:defRPr sz="3600" baseline="0">
                <a:solidFill>
                  <a:srgbClr val="E6B25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532-3DAA-7FAB-B739-69F1D12E55DF}"/>
              </a:ext>
            </a:extLst>
          </p:cNvPr>
          <p:cNvSpPr>
            <a:spLocks noGrp="1"/>
          </p:cNvSpPr>
          <p:nvPr>
            <p:ph type="ctrTitle"/>
          </p:nvPr>
        </p:nvSpPr>
        <p:spPr>
          <a:xfrm>
            <a:off x="525317" y="1502815"/>
            <a:ext cx="8093365" cy="3512215"/>
          </a:xfrm>
        </p:spPr>
        <p:txBody>
          <a:bodyPr>
            <a:noAutofit/>
          </a:bodyPr>
          <a:lstStyle/>
          <a:p>
            <a:pPr>
              <a:lnSpc>
                <a:spcPct val="150000"/>
              </a:lnSpc>
            </a:pPr>
            <a:br>
              <a:rPr lang="en-ID" sz="22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2100" b="1" kern="100" dirty="0">
                <a:solidFill>
                  <a:srgbClr val="D47A02"/>
                </a:solidFill>
                <a:effectLst/>
                <a:latin typeface="Amasis MT Pro" panose="02040504050005020304" pitchFamily="18" charset="0"/>
                <a:ea typeface="Calibri" panose="020F0502020204030204" pitchFamily="34" charset="0"/>
                <a:cs typeface="Times New Roman" panose="02020603050405020304" pitchFamily="18" charset="0"/>
              </a:rPr>
              <a:t>A Project by :</a:t>
            </a:r>
            <a:br>
              <a:rPr lang="en-ID" sz="23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2000" kern="100" dirty="0">
                <a:latin typeface="Amasis MT Pro" panose="02040504050005020304" pitchFamily="18" charset="0"/>
                <a:ea typeface="Calibri" panose="020F0502020204030204" pitchFamily="34" charset="0"/>
                <a:cs typeface="Times New Roman" panose="02020603050405020304" pitchFamily="18" charset="0"/>
              </a:rPr>
              <a:t>Gurudas </a:t>
            </a:r>
            <a:r>
              <a:rPr lang="en-ID" sz="2000" kern="100" dirty="0" err="1">
                <a:latin typeface="Amasis MT Pro" panose="02040504050005020304" pitchFamily="18" charset="0"/>
                <a:ea typeface="Calibri" panose="020F0502020204030204" pitchFamily="34" charset="0"/>
                <a:cs typeface="Times New Roman" panose="02020603050405020304" pitchFamily="18" charset="0"/>
              </a:rPr>
              <a:t>Premdas</a:t>
            </a:r>
            <a:r>
              <a:rPr lang="en-ID" sz="2000" kern="100" dirty="0">
                <a:latin typeface="Amasis MT Pro" panose="02040504050005020304" pitchFamily="18" charset="0"/>
                <a:ea typeface="Calibri" panose="020F0502020204030204" pitchFamily="34" charset="0"/>
                <a:cs typeface="Times New Roman" panose="02020603050405020304" pitchFamily="18" charset="0"/>
              </a:rPr>
              <a:t> Chavan (2021BCS037)</a:t>
            </a:r>
            <a:b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t>Pravin </a:t>
            </a:r>
            <a:r>
              <a:rPr lang="en-ID" sz="2000" kern="100" dirty="0" err="1">
                <a:effectLst/>
                <a:latin typeface="Amasis MT Pro" panose="02040504050005020304" pitchFamily="18" charset="0"/>
                <a:ea typeface="Calibri" panose="020F0502020204030204" pitchFamily="34" charset="0"/>
                <a:cs typeface="Times New Roman" panose="02020603050405020304" pitchFamily="18" charset="0"/>
              </a:rPr>
              <a:t>Pralhadrao</a:t>
            </a:r>
            <a: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t> Narwade (2021BCS047)</a:t>
            </a:r>
            <a:b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br>
            <a: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t>Rahul Pramod </a:t>
            </a:r>
            <a:r>
              <a:rPr lang="en-ID" sz="2000" kern="100" dirty="0" err="1">
                <a:effectLst/>
                <a:latin typeface="Amasis MT Pro" panose="02040504050005020304" pitchFamily="18" charset="0"/>
                <a:ea typeface="Calibri" panose="020F0502020204030204" pitchFamily="34" charset="0"/>
                <a:cs typeface="Times New Roman" panose="02020603050405020304" pitchFamily="18" charset="0"/>
              </a:rPr>
              <a:t>Chafle</a:t>
            </a:r>
            <a: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t> (2021BCS061)</a:t>
            </a:r>
            <a:br>
              <a:rPr lang="en-ID" sz="2000" kern="100" dirty="0">
                <a:effectLst/>
                <a:latin typeface="Amasis MT Pro" panose="02040504050005020304" pitchFamily="18" charset="0"/>
                <a:ea typeface="Calibri" panose="020F0502020204030204" pitchFamily="34" charset="0"/>
                <a:cs typeface="Times New Roman" panose="02020603050405020304" pitchFamily="18" charset="0"/>
              </a:rPr>
            </a:br>
            <a:br>
              <a:rPr lang="en-ID" sz="2100" kern="100" dirty="0">
                <a:latin typeface="Amasis MT Pro" panose="02040504050005020304" pitchFamily="18" charset="0"/>
                <a:ea typeface="Calibri" panose="020F0502020204030204" pitchFamily="34" charset="0"/>
                <a:cs typeface="Times New Roman" panose="02020603050405020304" pitchFamily="18" charset="0"/>
              </a:rPr>
            </a:br>
            <a:r>
              <a:rPr lang="en-ID" sz="2100" b="1" kern="100" dirty="0">
                <a:solidFill>
                  <a:srgbClr val="D47A02"/>
                </a:solidFill>
                <a:latin typeface="Amasis MT Pro" panose="02040504050005020304" pitchFamily="18" charset="0"/>
                <a:ea typeface="Calibri" panose="020F0502020204030204" pitchFamily="34" charset="0"/>
                <a:cs typeface="Times New Roman" panose="02020603050405020304" pitchFamily="18" charset="0"/>
              </a:rPr>
              <a:t>Under The Guidance Of :</a:t>
            </a:r>
            <a:br>
              <a:rPr lang="en-ID" sz="2100" b="1" kern="100" dirty="0">
                <a:solidFill>
                  <a:srgbClr val="D47A02"/>
                </a:solidFill>
                <a:latin typeface="Amasis MT Pro" panose="02040504050005020304" pitchFamily="18" charset="0"/>
                <a:ea typeface="Calibri" panose="020F0502020204030204" pitchFamily="34" charset="0"/>
                <a:cs typeface="Times New Roman" panose="02020603050405020304" pitchFamily="18" charset="0"/>
              </a:rPr>
            </a:br>
            <a:r>
              <a:rPr lang="en-ID" sz="2000" kern="100" dirty="0">
                <a:latin typeface="Amasis MT Pro" panose="02040504050005020304" pitchFamily="18" charset="0"/>
                <a:ea typeface="Calibri" panose="020F0502020204030204" pitchFamily="34" charset="0"/>
                <a:cs typeface="Times New Roman" panose="02020603050405020304" pitchFamily="18" charset="0"/>
              </a:rPr>
              <a:t>Mr. Rupesh </a:t>
            </a:r>
            <a:r>
              <a:rPr lang="en-ID" sz="2000" kern="100" dirty="0" err="1">
                <a:latin typeface="Amasis MT Pro" panose="02040504050005020304" pitchFamily="18" charset="0"/>
                <a:ea typeface="Calibri" panose="020F0502020204030204" pitchFamily="34" charset="0"/>
                <a:cs typeface="Times New Roman" panose="02020603050405020304" pitchFamily="18" charset="0"/>
              </a:rPr>
              <a:t>Sonkamble</a:t>
            </a:r>
            <a:r>
              <a:rPr lang="en-ID" sz="2000" kern="100" dirty="0">
                <a:latin typeface="Amasis MT Pro" panose="02040504050005020304" pitchFamily="18" charset="0"/>
                <a:ea typeface="Calibri" panose="020F0502020204030204" pitchFamily="34" charset="0"/>
                <a:cs typeface="Times New Roman" panose="02020603050405020304" pitchFamily="18" charset="0"/>
              </a:rPr>
              <a:t> </a:t>
            </a:r>
            <a:br>
              <a:rPr lang="en-ID" sz="2000" kern="100" dirty="0">
                <a:latin typeface="Amasis MT Pro" panose="02040504050005020304" pitchFamily="18" charset="0"/>
                <a:ea typeface="Calibri" panose="020F0502020204030204" pitchFamily="34" charset="0"/>
                <a:cs typeface="Times New Roman" panose="02020603050405020304" pitchFamily="18" charset="0"/>
              </a:rPr>
            </a:br>
            <a:r>
              <a:rPr lang="en-ID" sz="2000" kern="100" dirty="0">
                <a:latin typeface="Amasis MT Pro" panose="02040504050005020304" pitchFamily="18" charset="0"/>
                <a:ea typeface="Calibri" panose="020F0502020204030204" pitchFamily="34" charset="0"/>
                <a:cs typeface="Times New Roman" panose="02020603050405020304" pitchFamily="18" charset="0"/>
              </a:rPr>
              <a:t>Ms Misha </a:t>
            </a:r>
            <a:r>
              <a:rPr lang="en-ID" sz="2000" kern="100" dirty="0" err="1">
                <a:latin typeface="Amasis MT Pro" panose="02040504050005020304" pitchFamily="18" charset="0"/>
                <a:ea typeface="Calibri" panose="020F0502020204030204" pitchFamily="34" charset="0"/>
                <a:cs typeface="Times New Roman" panose="02020603050405020304" pitchFamily="18" charset="0"/>
              </a:rPr>
              <a:t>Nihalani</a:t>
            </a:r>
            <a:br>
              <a:rPr lang="en-ID" sz="2100" b="1" kern="100" dirty="0">
                <a:solidFill>
                  <a:srgbClr val="D47A02"/>
                </a:solidFill>
                <a:latin typeface="Amasis MT Pro" panose="02040504050005020304" pitchFamily="18" charset="0"/>
                <a:ea typeface="Calibri" panose="020F0502020204030204" pitchFamily="34" charset="0"/>
                <a:cs typeface="Times New Roman" panose="02020603050405020304" pitchFamily="18" charset="0"/>
              </a:rPr>
            </a:br>
            <a:br>
              <a:rPr lang="en-ID" sz="2100" b="1" kern="100" dirty="0">
                <a:solidFill>
                  <a:srgbClr val="D47A02"/>
                </a:solidFill>
                <a:effectLst/>
                <a:latin typeface="Amasis MT Pro" panose="02040504050005020304" pitchFamily="18" charset="0"/>
                <a:ea typeface="Calibri" panose="020F0502020204030204" pitchFamily="34" charset="0"/>
                <a:cs typeface="Times New Roman" panose="02020603050405020304" pitchFamily="18" charset="0"/>
              </a:rPr>
            </a:br>
            <a:endParaRPr lang="en-ID" sz="2100" b="1" dirty="0">
              <a:solidFill>
                <a:srgbClr val="D47A02"/>
              </a:solidFill>
              <a:latin typeface="Amasis MT Pro" panose="02040504050005020304" pitchFamily="18" charset="0"/>
            </a:endParaRPr>
          </a:p>
        </p:txBody>
      </p:sp>
      <p:sp>
        <p:nvSpPr>
          <p:cNvPr id="4" name="TextBox 3">
            <a:extLst>
              <a:ext uri="{FF2B5EF4-FFF2-40B4-BE49-F238E27FC236}">
                <a16:creationId xmlns:a16="http://schemas.microsoft.com/office/drawing/2014/main" id="{2D7C9B3A-4EFE-3611-F642-BAE30F013DF6}"/>
              </a:ext>
            </a:extLst>
          </p:cNvPr>
          <p:cNvSpPr txBox="1"/>
          <p:nvPr/>
        </p:nvSpPr>
        <p:spPr>
          <a:xfrm>
            <a:off x="372612" y="281175"/>
            <a:ext cx="8246070" cy="523220"/>
          </a:xfrm>
          <a:prstGeom prst="rect">
            <a:avLst/>
          </a:prstGeom>
          <a:noFill/>
        </p:spPr>
        <p:txBody>
          <a:bodyPr wrap="square" rtlCol="0">
            <a:spAutoFit/>
          </a:bodyPr>
          <a:lstStyle/>
          <a:p>
            <a:pPr algn="ctr"/>
            <a:r>
              <a:rPr lang="en-US" sz="2800" b="1" dirty="0">
                <a:solidFill>
                  <a:schemeClr val="bg1"/>
                </a:solidFill>
                <a:latin typeface="Amasis MT Pro Medium" panose="02040604050005020304" pitchFamily="18" charset="0"/>
              </a:rPr>
              <a:t>            </a:t>
            </a:r>
            <a:r>
              <a:rPr lang="en-US" sz="2650" b="1" dirty="0">
                <a:solidFill>
                  <a:srgbClr val="00FF00"/>
                </a:solidFill>
                <a:latin typeface="Amasis MT Pro Medium" panose="02040604050005020304" pitchFamily="18" charset="0"/>
              </a:rPr>
              <a:t>ALUMNI INFORMATION SYSTEM</a:t>
            </a:r>
            <a:endParaRPr lang="en-ID" sz="2650" b="1" dirty="0">
              <a:solidFill>
                <a:srgbClr val="00FF00"/>
              </a:solidFill>
              <a:latin typeface="Amasis MT Pro Medium" panose="02040604050005020304" pitchFamily="18" charset="0"/>
            </a:endParaRPr>
          </a:p>
        </p:txBody>
      </p:sp>
    </p:spTree>
    <p:extLst>
      <p:ext uri="{BB962C8B-B14F-4D97-AF65-F5344CB8AC3E}">
        <p14:creationId xmlns:p14="http://schemas.microsoft.com/office/powerpoint/2010/main" val="211470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8E01BF-CA7C-9CBF-A939-C795AB0088E0}"/>
              </a:ext>
            </a:extLst>
          </p:cNvPr>
          <p:cNvSpPr>
            <a:spLocks noGrp="1"/>
          </p:cNvSpPr>
          <p:nvPr>
            <p:ph type="subTitle" idx="1"/>
          </p:nvPr>
        </p:nvSpPr>
        <p:spPr>
          <a:xfrm>
            <a:off x="143555" y="128470"/>
            <a:ext cx="8704185" cy="4886560"/>
          </a:xfrm>
        </p:spPr>
        <p:txBody>
          <a:bodyPr>
            <a:normAutofit/>
          </a:bodyPr>
          <a:lstStyle/>
          <a:p>
            <a:r>
              <a:rPr lang="en-US" sz="1900" b="1" dirty="0">
                <a:solidFill>
                  <a:srgbClr val="FA3FFF"/>
                </a:solidFill>
                <a:latin typeface="Amasis MT Pro Medium" panose="02040604050005020304" pitchFamily="18" charset="0"/>
              </a:rPr>
              <a:t>Technology used  :</a:t>
            </a:r>
          </a:p>
          <a:p>
            <a:endParaRPr lang="en-US" sz="1700" dirty="0">
              <a:solidFill>
                <a:srgbClr val="FA3FFF"/>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HTML </a:t>
            </a:r>
            <a:r>
              <a:rPr lang="en-US" sz="1700" dirty="0">
                <a:solidFill>
                  <a:schemeClr val="bg1"/>
                </a:solidFill>
                <a:latin typeface="Amasis MT Pro" panose="02040504050005020304" pitchFamily="18" charset="0"/>
              </a:rPr>
              <a:t>         :   Page layout has been designed in HTML.</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CSS  </a:t>
            </a:r>
            <a:r>
              <a:rPr lang="en-US" sz="1700" dirty="0">
                <a:solidFill>
                  <a:schemeClr val="bg1"/>
                </a:solidFill>
                <a:latin typeface="Amasis MT Pro" panose="02040504050005020304" pitchFamily="18" charset="0"/>
              </a:rPr>
              <a:t>            :   CSS has been used for all the designing part.</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JavaScript  </a:t>
            </a:r>
            <a:r>
              <a:rPr lang="en-US" sz="1700" dirty="0">
                <a:solidFill>
                  <a:schemeClr val="bg1"/>
                </a:solidFill>
                <a:latin typeface="Amasis MT Pro" panose="02040504050005020304" pitchFamily="18" charset="0"/>
              </a:rPr>
              <a:t>  :   All the validation task and animations has been developed by JavaScript.</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PHP </a:t>
            </a:r>
            <a:r>
              <a:rPr lang="en-US" sz="1700" dirty="0">
                <a:solidFill>
                  <a:schemeClr val="bg1"/>
                </a:solidFill>
                <a:latin typeface="Amasis MT Pro" panose="02040504050005020304" pitchFamily="18" charset="0"/>
              </a:rPr>
              <a:t>            :    All the business and frontend logic has been implemented in PHP.</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b="1" dirty="0">
                <a:solidFill>
                  <a:schemeClr val="bg1"/>
                </a:solidFill>
                <a:latin typeface="Amasis MT Pro" panose="02040504050005020304" pitchFamily="18" charset="0"/>
              </a:rPr>
              <a:t>MySQL</a:t>
            </a:r>
            <a:r>
              <a:rPr lang="en-US" sz="1700" dirty="0">
                <a:solidFill>
                  <a:schemeClr val="bg1"/>
                </a:solidFill>
                <a:latin typeface="Amasis MT Pro" panose="02040504050005020304" pitchFamily="18" charset="0"/>
              </a:rPr>
              <a:t>        :   MySQL database has been used as database for the project. </a:t>
            </a:r>
          </a:p>
          <a:p>
            <a:pPr marL="285750" indent="-285750">
              <a:buFont typeface="Arial" panose="020B0604020202020204" pitchFamily="34" charset="0"/>
              <a:buChar char="•"/>
            </a:pPr>
            <a:endParaRPr lang="en-ID"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4267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199DF-B025-B2A7-22D5-541855B4A9A8}"/>
              </a:ext>
            </a:extLst>
          </p:cNvPr>
          <p:cNvSpPr txBox="1"/>
          <p:nvPr/>
        </p:nvSpPr>
        <p:spPr>
          <a:xfrm>
            <a:off x="143555" y="281175"/>
            <a:ext cx="8704185" cy="4078039"/>
          </a:xfrm>
          <a:prstGeom prst="rect">
            <a:avLst/>
          </a:prstGeom>
          <a:noFill/>
        </p:spPr>
        <p:txBody>
          <a:bodyPr wrap="square" rtlCol="0">
            <a:spAutoFit/>
          </a:bodyPr>
          <a:lstStyle/>
          <a:p>
            <a:r>
              <a:rPr lang="en-ID" sz="1900" b="1" kern="100" dirty="0">
                <a:solidFill>
                  <a:srgbClr val="FA3FFF"/>
                </a:solidFill>
                <a:effectLst/>
                <a:latin typeface="Amasis MT Pro Medium" panose="02040604050005020304" pitchFamily="18" charset="0"/>
                <a:ea typeface="Calibri" panose="020F0502020204030204" pitchFamily="34" charset="0"/>
                <a:cs typeface="Segoe UI" panose="020B0502040204020203" pitchFamily="34" charset="0"/>
              </a:rPr>
              <a:t>Conclusion &amp; Future Scope :</a:t>
            </a:r>
          </a:p>
          <a:p>
            <a:endParaRPr lang="en-ID" b="1" kern="100" dirty="0">
              <a:solidFill>
                <a:srgbClr val="FA3FFF"/>
              </a:solidFill>
              <a:latin typeface="Amasis MT Pro Medium" panose="02040604050005020304" pitchFamily="18" charset="0"/>
              <a:ea typeface="Calibri" panose="020F0502020204030204" pitchFamily="34" charset="0"/>
              <a:cs typeface="Segoe UI" panose="020B0502040204020203" pitchFamily="34" charset="0"/>
            </a:endParaRPr>
          </a:p>
          <a:p>
            <a:r>
              <a:rPr lang="en-US"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rPr>
              <a:t>This system will be available for general public use through the web interface.</a:t>
            </a:r>
          </a:p>
          <a:p>
            <a:r>
              <a:rPr lang="en-US"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rPr>
              <a:t>                              </a:t>
            </a:r>
            <a:endParaRPr lang="en-ID"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endParaRPr>
          </a:p>
          <a:p>
            <a:r>
              <a:rPr lang="en-US" sz="1700" dirty="0">
                <a:solidFill>
                  <a:schemeClr val="bg1"/>
                </a:solidFill>
                <a:latin typeface="Amasis MT Pro" panose="02040504050005020304" pitchFamily="18" charset="0"/>
              </a:rPr>
              <a:t>The current implementation of this project provides the complete details of the alumni’s their current status and to establish contact with alumni. The alumni information system allows the new students to communicate with alumni’s each other.</a:t>
            </a:r>
            <a:endParaRPr lang="en-ID" sz="1700" kern="100" dirty="0">
              <a:solidFill>
                <a:schemeClr val="bg1"/>
              </a:solidFill>
              <a:effectLst/>
              <a:latin typeface="Amasis MT Pro" panose="02040504050005020304" pitchFamily="18" charset="0"/>
              <a:ea typeface="Calibri" panose="020F0502020204030204" pitchFamily="34" charset="0"/>
              <a:cs typeface="Segoe UI" panose="020B0502040204020203" pitchFamily="34" charset="0"/>
            </a:endParaRPr>
          </a:p>
          <a:p>
            <a:endParaRPr lang="en-ID" sz="1700" b="1" kern="100" dirty="0">
              <a:solidFill>
                <a:srgbClr val="FA3FFF"/>
              </a:solidFill>
              <a:latin typeface="Amasis MT Pro Medium" panose="02040604050005020304" pitchFamily="18" charset="0"/>
              <a:ea typeface="Calibri" panose="020F0502020204030204" pitchFamily="34" charset="0"/>
              <a:cs typeface="Segoe UI" panose="020B0502040204020203" pitchFamily="34" charset="0"/>
            </a:endParaRPr>
          </a:p>
          <a:p>
            <a:r>
              <a:rPr lang="en-US"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rPr>
              <a:t>Alumni system also solves the problem concerned with graduate’s feedback to the faculty with an inquiry module. In this module the faculty can define questions with answers which active graduates can respond.</a:t>
            </a:r>
          </a:p>
          <a:p>
            <a:endParaRPr lang="en-US"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endParaRPr>
          </a:p>
          <a:p>
            <a:r>
              <a:rPr lang="en-US"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rPr>
              <a:t>This module should be used for collecting data which are not included in graduate’s profiles and have high information value for the faculty.</a:t>
            </a:r>
            <a:endParaRPr lang="en-ID" sz="1700" kern="100" dirty="0">
              <a:solidFill>
                <a:schemeClr val="bg1"/>
              </a:solidFill>
              <a:latin typeface="Amasis MT Pro" panose="02040504050005020304" pitchFamily="18" charset="0"/>
              <a:ea typeface="Calibri" panose="020F0502020204030204" pitchFamily="34" charset="0"/>
              <a:cs typeface="Segoe UI" panose="020B0502040204020203" pitchFamily="34" charset="0"/>
            </a:endParaRPr>
          </a:p>
          <a:p>
            <a:endParaRPr lang="en-ID" dirty="0"/>
          </a:p>
        </p:txBody>
      </p:sp>
    </p:spTree>
    <p:extLst>
      <p:ext uri="{BB962C8B-B14F-4D97-AF65-F5344CB8AC3E}">
        <p14:creationId xmlns:p14="http://schemas.microsoft.com/office/powerpoint/2010/main" val="281439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A8D580-4381-F2F2-0977-7167FE1B1F79}"/>
              </a:ext>
            </a:extLst>
          </p:cNvPr>
          <p:cNvSpPr txBox="1"/>
          <p:nvPr/>
        </p:nvSpPr>
        <p:spPr>
          <a:xfrm>
            <a:off x="3044950" y="1808225"/>
            <a:ext cx="2901395" cy="538609"/>
          </a:xfrm>
          <a:prstGeom prst="rect">
            <a:avLst/>
          </a:prstGeom>
          <a:noFill/>
        </p:spPr>
        <p:txBody>
          <a:bodyPr wrap="square" rtlCol="0">
            <a:spAutoFit/>
          </a:bodyPr>
          <a:lstStyle/>
          <a:p>
            <a:pPr algn="ctr"/>
            <a:r>
              <a:rPr lang="en-US" sz="2500" b="1" dirty="0">
                <a:solidFill>
                  <a:srgbClr val="FFFF00"/>
                </a:solidFill>
                <a:latin typeface="Amasis MT Pro Medium" panose="02040604050005020304" pitchFamily="18" charset="0"/>
              </a:rPr>
              <a:t> </a:t>
            </a:r>
            <a:r>
              <a:rPr lang="en-US" sz="2900" b="1" dirty="0">
                <a:solidFill>
                  <a:schemeClr val="accent6"/>
                </a:solidFill>
                <a:latin typeface="Aptos Display" panose="020B0004020202020204" pitchFamily="34" charset="0"/>
              </a:rPr>
              <a:t>THANK YOU ! </a:t>
            </a:r>
            <a:endParaRPr lang="en-ID" sz="2900" b="1" dirty="0">
              <a:solidFill>
                <a:schemeClr val="accent6"/>
              </a:solidFill>
              <a:latin typeface="Aptos Display" panose="020B0004020202020204" pitchFamily="34" charset="0"/>
            </a:endParaRPr>
          </a:p>
        </p:txBody>
      </p:sp>
    </p:spTree>
    <p:extLst>
      <p:ext uri="{BB962C8B-B14F-4D97-AF65-F5344CB8AC3E}">
        <p14:creationId xmlns:p14="http://schemas.microsoft.com/office/powerpoint/2010/main" val="222140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650E-7AD4-194D-350B-378A43B261D5}"/>
              </a:ext>
            </a:extLst>
          </p:cNvPr>
          <p:cNvSpPr>
            <a:spLocks noGrp="1"/>
          </p:cNvSpPr>
          <p:nvPr>
            <p:ph type="ctrTitle"/>
          </p:nvPr>
        </p:nvSpPr>
        <p:spPr>
          <a:xfrm>
            <a:off x="296260" y="281175"/>
            <a:ext cx="8093365" cy="610820"/>
          </a:xfrm>
        </p:spPr>
        <p:txBody>
          <a:bodyPr>
            <a:normAutofit/>
          </a:bodyPr>
          <a:lstStyle/>
          <a:p>
            <a:r>
              <a:rPr lang="en-US" sz="2100" b="1" dirty="0">
                <a:solidFill>
                  <a:srgbClr val="D47A02"/>
                </a:solidFill>
                <a:latin typeface="Amasis MT Pro Medium" panose="02040604050005020304" pitchFamily="18" charset="0"/>
              </a:rPr>
              <a:t>CONTENTS</a:t>
            </a:r>
            <a:endParaRPr lang="en-ID" sz="2100" b="1" dirty="0">
              <a:solidFill>
                <a:srgbClr val="D47A02"/>
              </a:solidFill>
              <a:latin typeface="Amasis MT Pro Medium" panose="02040604050005020304" pitchFamily="18" charset="0"/>
            </a:endParaRPr>
          </a:p>
        </p:txBody>
      </p:sp>
      <p:sp>
        <p:nvSpPr>
          <p:cNvPr id="3" name="Subtitle 2">
            <a:extLst>
              <a:ext uri="{FF2B5EF4-FFF2-40B4-BE49-F238E27FC236}">
                <a16:creationId xmlns:a16="http://schemas.microsoft.com/office/drawing/2014/main" id="{258FEF1F-577D-A024-A9FD-F4ADD0C26588}"/>
              </a:ext>
            </a:extLst>
          </p:cNvPr>
          <p:cNvSpPr>
            <a:spLocks noGrp="1"/>
          </p:cNvSpPr>
          <p:nvPr>
            <p:ph type="subTitle" idx="1"/>
          </p:nvPr>
        </p:nvSpPr>
        <p:spPr>
          <a:xfrm>
            <a:off x="296260" y="739290"/>
            <a:ext cx="8398775" cy="4275739"/>
          </a:xfrm>
        </p:spPr>
        <p:txBody>
          <a:bodyPr>
            <a:normAutofit/>
          </a:bodyPr>
          <a:lstStyle/>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Abstract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Research Problem and Solution</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E-R Diagram</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Use Case Diagram</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Modules Used</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Admin Side and User Side Interface</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Functionality</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Technology Used</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Conclusion &amp; Future Scope</a:t>
            </a: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buFont typeface="Arial" panose="020B0604020202020204" pitchFamily="34" charset="0"/>
              <a:buChar char="•"/>
            </a:pPr>
            <a:endParaRPr lang="en-ID"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126668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4507" y="128470"/>
            <a:ext cx="7024430" cy="763525"/>
          </a:xfrm>
        </p:spPr>
        <p:txBody>
          <a:bodyPr>
            <a:normAutofit/>
          </a:bodyPr>
          <a:lstStyle/>
          <a:p>
            <a:pPr algn="ctr"/>
            <a:r>
              <a:rPr lang="en-US" sz="2200" b="1" u="sng" dirty="0">
                <a:solidFill>
                  <a:srgbClr val="FA3FFF"/>
                </a:solidFill>
                <a:effectLst/>
                <a:latin typeface="Amasis MT Pro Medium" panose="02040604050005020304" pitchFamily="18" charset="0"/>
              </a:rPr>
              <a:t>ABSTRACT</a:t>
            </a:r>
          </a:p>
        </p:txBody>
      </p:sp>
      <p:sp>
        <p:nvSpPr>
          <p:cNvPr id="5" name="Content Placeholder 4"/>
          <p:cNvSpPr>
            <a:spLocks noGrp="1"/>
          </p:cNvSpPr>
          <p:nvPr>
            <p:ph idx="1"/>
          </p:nvPr>
        </p:nvSpPr>
        <p:spPr>
          <a:xfrm>
            <a:off x="296260" y="937889"/>
            <a:ext cx="8551480" cy="3970329"/>
          </a:xfrm>
        </p:spPr>
        <p:txBody>
          <a:bodyPr>
            <a:noAutofit/>
          </a:bodyPr>
          <a:lstStyle/>
          <a:p>
            <a:pPr marL="0" indent="0">
              <a:buNone/>
            </a:pPr>
            <a:r>
              <a:rPr lang="en-US" sz="1700" dirty="0">
                <a:latin typeface="Amasis MT Pro" panose="02040504050005020304" pitchFamily="18" charset="0"/>
              </a:rPr>
              <a:t>The aim of this Alumni Information System Project is to construct a system that will</a:t>
            </a:r>
          </a:p>
          <a:p>
            <a:pPr marL="0" indent="0">
              <a:buNone/>
            </a:pPr>
            <a:r>
              <a:rPr lang="en-US" sz="1700" dirty="0">
                <a:latin typeface="Amasis MT Pro" panose="02040504050005020304" pitchFamily="18" charset="0"/>
              </a:rPr>
              <a:t>be able to store the information of an institution, college, schools.</a:t>
            </a:r>
          </a:p>
          <a:p>
            <a:pPr marL="0" indent="0">
              <a:buNone/>
            </a:pPr>
            <a:r>
              <a:rPr lang="en-US" sz="1700" dirty="0">
                <a:latin typeface="Amasis MT Pro" panose="02040504050005020304" pitchFamily="18" charset="0"/>
              </a:rPr>
              <a:t>Connections with Alumni’s can be used to gain orientations and vision to the students.</a:t>
            </a:r>
          </a:p>
          <a:p>
            <a:pPr marL="0" indent="0">
              <a:buNone/>
            </a:pPr>
            <a:endParaRPr lang="en-US" sz="1700" dirty="0">
              <a:latin typeface="Amasis MT Pro" panose="02040504050005020304" pitchFamily="18" charset="0"/>
            </a:endParaRPr>
          </a:p>
          <a:p>
            <a:pPr marL="0" indent="0">
              <a:buNone/>
            </a:pPr>
            <a:r>
              <a:rPr lang="en-US" sz="1700" dirty="0">
                <a:latin typeface="Amasis MT Pro" panose="02040504050005020304" pitchFamily="18" charset="0"/>
              </a:rPr>
              <a:t>It is a step towards this, creating multidimensional interactions between current and past students of college, also provides all the details about Alumni and event which organized by college. </a:t>
            </a:r>
          </a:p>
          <a:p>
            <a:pPr marL="0" indent="0">
              <a:buNone/>
            </a:pPr>
            <a:endParaRPr lang="en-US" sz="1700" dirty="0">
              <a:latin typeface="Amasis MT Pro" panose="02040504050005020304" pitchFamily="18" charset="0"/>
            </a:endParaRPr>
          </a:p>
          <a:p>
            <a:pPr marL="0" indent="0">
              <a:buNone/>
            </a:pPr>
            <a:r>
              <a:rPr lang="en-US" sz="1700" dirty="0">
                <a:latin typeface="Amasis MT Pro" panose="02040504050005020304" pitchFamily="18" charset="0"/>
              </a:rPr>
              <a:t>The project mange the fresh as well as old graduate students with their respective information in actively participating in making registering, searching, managing the alumni </a:t>
            </a:r>
            <a:r>
              <a:rPr lang="en-US" sz="1700" dirty="0" err="1">
                <a:latin typeface="Amasis MT Pro" panose="02040504050005020304" pitchFamily="18" charset="0"/>
              </a:rPr>
              <a:t>informationfor</a:t>
            </a:r>
            <a:r>
              <a:rPr lang="en-US" sz="1700" dirty="0">
                <a:latin typeface="Amasis MT Pro" panose="02040504050005020304" pitchFamily="18" charset="0"/>
              </a:rPr>
              <a:t> sharing their expertise, network, jobs opportunities and resources.</a:t>
            </a:r>
          </a:p>
          <a:p>
            <a:pPr marL="0" indent="0">
              <a:buNone/>
            </a:pPr>
            <a:endParaRPr lang="en-US" sz="1700" b="1" dirty="0">
              <a:solidFill>
                <a:schemeClr val="accent6">
                  <a:lumMod val="75000"/>
                </a:schemeClr>
              </a:solidFill>
              <a:latin typeface="Amasis MT Pro" panose="02040504050005020304" pitchFamily="18" charset="0"/>
            </a:endParaRPr>
          </a:p>
          <a:p>
            <a:pPr marL="0" indent="0">
              <a:buNone/>
            </a:pPr>
            <a:r>
              <a:rPr lang="en-US" sz="1700" b="1" dirty="0">
                <a:solidFill>
                  <a:schemeClr val="accent6">
                    <a:lumMod val="75000"/>
                  </a:schemeClr>
                </a:solidFill>
                <a:latin typeface="Amasis MT Pro" panose="02040504050005020304" pitchFamily="18" charset="0"/>
              </a:rPr>
              <a:t>Keywords</a:t>
            </a:r>
            <a:r>
              <a:rPr lang="en-US" sz="1700" dirty="0">
                <a:latin typeface="Amasis MT Pro" panose="02040504050005020304" pitchFamily="18" charset="0"/>
              </a:rPr>
              <a:t> : Alumni, System, Student, Management, Dashboard etc.</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F98C3F-6A1B-972C-D97C-275B0586AFB1}"/>
              </a:ext>
            </a:extLst>
          </p:cNvPr>
          <p:cNvSpPr>
            <a:spLocks noGrp="1"/>
          </p:cNvSpPr>
          <p:nvPr>
            <p:ph type="subTitle" idx="1"/>
          </p:nvPr>
        </p:nvSpPr>
        <p:spPr>
          <a:xfrm>
            <a:off x="296260" y="281174"/>
            <a:ext cx="8398775" cy="4733855"/>
          </a:xfrm>
        </p:spPr>
        <p:txBody>
          <a:bodyPr>
            <a:normAutofit/>
          </a:bodyPr>
          <a:lstStyle/>
          <a:p>
            <a:r>
              <a:rPr lang="en-US" sz="1950" b="1" dirty="0">
                <a:solidFill>
                  <a:srgbClr val="FA3FFF"/>
                </a:solidFill>
                <a:latin typeface="Amasis MT Pro Medium" panose="02040604050005020304" pitchFamily="18" charset="0"/>
              </a:rPr>
              <a:t>Problem Statement</a:t>
            </a:r>
          </a:p>
          <a:p>
            <a:r>
              <a:rPr lang="en-US" sz="1700" dirty="0">
                <a:solidFill>
                  <a:schemeClr val="bg1"/>
                </a:solidFill>
                <a:latin typeface="Amasis MT Pro" panose="02040504050005020304" pitchFamily="18" charset="0"/>
              </a:rPr>
              <a:t>In "Internet+" era, how to collect, excavate and utilize alumni resources is one of the most important management work for colleges and universities.</a:t>
            </a:r>
          </a:p>
          <a:p>
            <a:endParaRPr lang="en-US" sz="1700" dirty="0">
              <a:solidFill>
                <a:schemeClr val="bg1"/>
              </a:solidFill>
              <a:latin typeface="Amasis MT Pro" panose="02040504050005020304" pitchFamily="18" charset="0"/>
            </a:endParaRPr>
          </a:p>
          <a:p>
            <a:endParaRPr lang="en-US" sz="1800" b="1" dirty="0">
              <a:solidFill>
                <a:srgbClr val="FA3FFF"/>
              </a:solidFill>
              <a:latin typeface="Amasis MT Pro" panose="02040504050005020304" pitchFamily="18" charset="0"/>
            </a:endParaRPr>
          </a:p>
          <a:p>
            <a:r>
              <a:rPr lang="en-US" sz="1950" b="1" dirty="0">
                <a:solidFill>
                  <a:srgbClr val="FA3FFF"/>
                </a:solidFill>
                <a:latin typeface="Amasis MT Pro Medium" panose="02040604050005020304" pitchFamily="18" charset="0"/>
              </a:rPr>
              <a:t>Solution</a:t>
            </a:r>
          </a:p>
          <a:p>
            <a:r>
              <a:rPr lang="en-US" sz="1700" dirty="0">
                <a:solidFill>
                  <a:schemeClr val="bg1"/>
                </a:solidFill>
                <a:latin typeface="Amasis MT Pro" panose="02040504050005020304" pitchFamily="18" charset="0"/>
              </a:rPr>
              <a:t>The design and implementation of the ALUMNI Dashboard system will be available for general public use through the web interface. A non-registered visitor can look at the list of graduates according to year of graduation or a field of study. The faculty endeavors to propagate its graduates. </a:t>
            </a:r>
          </a:p>
          <a:p>
            <a:r>
              <a:rPr lang="en-US" sz="1700" dirty="0">
                <a:solidFill>
                  <a:schemeClr val="bg1"/>
                </a:solidFill>
                <a:latin typeface="Amasis MT Pro" panose="02040504050005020304" pitchFamily="18" charset="0"/>
              </a:rPr>
              <a:t>Therefore graduates can also add some information about themselves into the system during the study such as working experience, knowledge.</a:t>
            </a:r>
          </a:p>
          <a:p>
            <a:endParaRPr lang="en-US" sz="1700" dirty="0">
              <a:solidFill>
                <a:schemeClr val="bg1"/>
              </a:solidFill>
              <a:latin typeface="Amasis MT Pro" panose="02040504050005020304" pitchFamily="18" charset="0"/>
            </a:endParaRPr>
          </a:p>
          <a:p>
            <a:r>
              <a:rPr lang="en-US" sz="1700" b="1" dirty="0">
                <a:solidFill>
                  <a:srgbClr val="FE9202"/>
                </a:solidFill>
                <a:latin typeface="Amasis MT Pro" panose="02040504050005020304" pitchFamily="18" charset="0"/>
              </a:rPr>
              <a:t>Keyword:</a:t>
            </a:r>
            <a:r>
              <a:rPr lang="en-US" sz="1700" dirty="0">
                <a:solidFill>
                  <a:schemeClr val="bg1"/>
                </a:solidFill>
                <a:latin typeface="Amasis MT Pro" panose="02040504050005020304" pitchFamily="18" charset="0"/>
              </a:rPr>
              <a:t> Alumni, System, Student, Management, Dashboard</a:t>
            </a:r>
            <a:endParaRPr lang="en-ID"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79569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6C98-2268-D7E3-4F29-55027EA48D3B}"/>
              </a:ext>
            </a:extLst>
          </p:cNvPr>
          <p:cNvSpPr>
            <a:spLocks noGrp="1"/>
          </p:cNvSpPr>
          <p:nvPr>
            <p:ph type="ctrTitle"/>
          </p:nvPr>
        </p:nvSpPr>
        <p:spPr>
          <a:xfrm>
            <a:off x="543416" y="281863"/>
            <a:ext cx="8093365" cy="4581150"/>
          </a:xfrm>
        </p:spPr>
        <p:txBody>
          <a:bodyPr>
            <a:normAutofit/>
          </a:bodyPr>
          <a:lstStyle/>
          <a:p>
            <a:r>
              <a:rPr lang="en-US" sz="1700" dirty="0">
                <a:latin typeface="Amasis MT Pro" panose="02040504050005020304" pitchFamily="18" charset="0"/>
              </a:rPr>
              <a:t>               </a:t>
            </a:r>
            <a:endParaRPr lang="en-ID" sz="1700" dirty="0">
              <a:latin typeface="Amasis MT Pro" panose="02040504050005020304" pitchFamily="18" charset="0"/>
            </a:endParaRPr>
          </a:p>
        </p:txBody>
      </p:sp>
      <p:sp>
        <p:nvSpPr>
          <p:cNvPr id="3" name="Subtitle 2">
            <a:extLst>
              <a:ext uri="{FF2B5EF4-FFF2-40B4-BE49-F238E27FC236}">
                <a16:creationId xmlns:a16="http://schemas.microsoft.com/office/drawing/2014/main" id="{F5E68AA7-A831-3347-DAAB-1EC57A84A710}"/>
              </a:ext>
            </a:extLst>
          </p:cNvPr>
          <p:cNvSpPr>
            <a:spLocks noGrp="1"/>
          </p:cNvSpPr>
          <p:nvPr>
            <p:ph type="subTitle" idx="1"/>
          </p:nvPr>
        </p:nvSpPr>
        <p:spPr>
          <a:xfrm>
            <a:off x="509773" y="204822"/>
            <a:ext cx="8093365" cy="4733855"/>
          </a:xfrm>
        </p:spPr>
        <p:txBody>
          <a:bodyPr>
            <a:normAutofit/>
          </a:bodyPr>
          <a:lstStyle/>
          <a:p>
            <a:r>
              <a:rPr lang="en-ID" sz="1900" b="1" kern="100" dirty="0">
                <a:solidFill>
                  <a:srgbClr val="FA3FFF"/>
                </a:solidFill>
                <a:latin typeface="Amasis MT Pro Medium" panose="02040604050005020304" pitchFamily="18" charset="0"/>
                <a:ea typeface="Calibri" panose="020F0502020204030204" pitchFamily="34" charset="0"/>
                <a:cs typeface="Segoe UI" panose="020B0502040204020203" pitchFamily="34" charset="0"/>
              </a:rPr>
              <a:t>E-R Diagram :</a:t>
            </a:r>
          </a:p>
          <a:p>
            <a:endParaRPr lang="en-ID" sz="1800" kern="100" dirty="0">
              <a:solidFill>
                <a:schemeClr val="bg1"/>
              </a:solidFill>
              <a:effectLst/>
              <a:latin typeface="Amasis MT Pro" panose="02040504050005020304" pitchFamily="18" charset="0"/>
              <a:ea typeface="Calibri" panose="020F0502020204030204" pitchFamily="34" charset="0"/>
              <a:cs typeface="Segoe UI" panose="020B0502040204020203" pitchFamily="34" charset="0"/>
            </a:endParaRPr>
          </a:p>
          <a:p>
            <a:endParaRPr lang="en-ID" sz="1800" kern="100" dirty="0">
              <a:solidFill>
                <a:schemeClr val="bg1"/>
              </a:solidFill>
              <a:effectLst/>
              <a:latin typeface="Amasis MT Pro" panose="02040504050005020304" pitchFamily="18" charset="0"/>
              <a:ea typeface="Calibri" panose="020F0502020204030204" pitchFamily="34" charset="0"/>
              <a:cs typeface="Times New Roman" panose="02020603050405020304" pitchFamily="18" charset="0"/>
            </a:endParaRPr>
          </a:p>
          <a:p>
            <a:endParaRPr lang="en-ID" sz="1800" dirty="0">
              <a:latin typeface="Amasis MT Pro Medium" panose="02040604050005020304" pitchFamily="18" charset="0"/>
            </a:endParaRPr>
          </a:p>
        </p:txBody>
      </p:sp>
      <p:pic>
        <p:nvPicPr>
          <p:cNvPr id="7" name="Picture 6">
            <a:extLst>
              <a:ext uri="{FF2B5EF4-FFF2-40B4-BE49-F238E27FC236}">
                <a16:creationId xmlns:a16="http://schemas.microsoft.com/office/drawing/2014/main" id="{2D43D8C9-0E13-0770-20F7-9683284E3745}"/>
              </a:ext>
            </a:extLst>
          </p:cNvPr>
          <p:cNvPicPr>
            <a:picLocks noChangeAspect="1"/>
          </p:cNvPicPr>
          <p:nvPr/>
        </p:nvPicPr>
        <p:blipFill>
          <a:blip r:embed="rId2"/>
          <a:stretch>
            <a:fillRect/>
          </a:stretch>
        </p:blipFill>
        <p:spPr>
          <a:xfrm>
            <a:off x="2128720" y="739290"/>
            <a:ext cx="5372566" cy="4008467"/>
          </a:xfrm>
          <a:prstGeom prst="rect">
            <a:avLst/>
          </a:prstGeom>
        </p:spPr>
      </p:pic>
    </p:spTree>
    <p:extLst>
      <p:ext uri="{BB962C8B-B14F-4D97-AF65-F5344CB8AC3E}">
        <p14:creationId xmlns:p14="http://schemas.microsoft.com/office/powerpoint/2010/main" val="14835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7ED0F-ED6B-5EAA-DB3A-3431214BE275}"/>
              </a:ext>
            </a:extLst>
          </p:cNvPr>
          <p:cNvSpPr txBox="1"/>
          <p:nvPr/>
        </p:nvSpPr>
        <p:spPr>
          <a:xfrm>
            <a:off x="219907" y="-24235"/>
            <a:ext cx="8704185" cy="4801314"/>
          </a:xfrm>
          <a:prstGeom prst="rect">
            <a:avLst/>
          </a:prstGeom>
          <a:noFill/>
        </p:spPr>
        <p:txBody>
          <a:bodyPr wrap="square" rtlCol="0">
            <a:spAutoFit/>
          </a:bodyPr>
          <a:lstStyle/>
          <a:p>
            <a:endParaRPr lang="en-ID" dirty="0"/>
          </a:p>
          <a:p>
            <a:r>
              <a:rPr lang="en-ID" sz="1900" b="1" dirty="0">
                <a:solidFill>
                  <a:srgbClr val="FA3FFF"/>
                </a:solidFill>
                <a:latin typeface="Amasis MT Pro Medium" panose="02040604050005020304" pitchFamily="18" charset="0"/>
              </a:rPr>
              <a:t>Use Case Diagram :</a:t>
            </a:r>
          </a:p>
          <a:p>
            <a:r>
              <a:rPr lang="en-ID" b="1" dirty="0">
                <a:solidFill>
                  <a:srgbClr val="FFC000"/>
                </a:solidFill>
                <a:latin typeface="Amasis MT Pro" panose="02040504050005020304" pitchFamily="18" charset="0"/>
              </a:rPr>
              <a:t>                                                                       </a:t>
            </a: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a:p>
            <a:endParaRPr lang="en-ID" b="1" dirty="0">
              <a:solidFill>
                <a:srgbClr val="FFC000"/>
              </a:solidFill>
              <a:latin typeface="Amasis MT Pro" panose="02040504050005020304" pitchFamily="18" charset="0"/>
            </a:endParaRPr>
          </a:p>
        </p:txBody>
      </p:sp>
      <p:pic>
        <p:nvPicPr>
          <p:cNvPr id="3" name="Picture 2">
            <a:extLst>
              <a:ext uri="{FF2B5EF4-FFF2-40B4-BE49-F238E27FC236}">
                <a16:creationId xmlns:a16="http://schemas.microsoft.com/office/drawing/2014/main" id="{6F9665DD-A68A-AE34-9CE7-FA6E389817D0}"/>
              </a:ext>
            </a:extLst>
          </p:cNvPr>
          <p:cNvPicPr>
            <a:picLocks noChangeAspect="1"/>
          </p:cNvPicPr>
          <p:nvPr/>
        </p:nvPicPr>
        <p:blipFill>
          <a:blip r:embed="rId2"/>
          <a:stretch>
            <a:fillRect/>
          </a:stretch>
        </p:blipFill>
        <p:spPr>
          <a:xfrm>
            <a:off x="601670" y="891995"/>
            <a:ext cx="3359510" cy="3713985"/>
          </a:xfrm>
          <a:prstGeom prst="rect">
            <a:avLst/>
          </a:prstGeom>
        </p:spPr>
      </p:pic>
      <p:pic>
        <p:nvPicPr>
          <p:cNvPr id="6" name="Picture 5">
            <a:extLst>
              <a:ext uri="{FF2B5EF4-FFF2-40B4-BE49-F238E27FC236}">
                <a16:creationId xmlns:a16="http://schemas.microsoft.com/office/drawing/2014/main" id="{7BCF9F6C-558D-264D-DA98-4E5DB7431A61}"/>
              </a:ext>
            </a:extLst>
          </p:cNvPr>
          <p:cNvPicPr>
            <a:picLocks noChangeAspect="1"/>
          </p:cNvPicPr>
          <p:nvPr/>
        </p:nvPicPr>
        <p:blipFill>
          <a:blip r:embed="rId3"/>
          <a:stretch>
            <a:fillRect/>
          </a:stretch>
        </p:blipFill>
        <p:spPr>
          <a:xfrm>
            <a:off x="5182820" y="891995"/>
            <a:ext cx="3359510" cy="3686541"/>
          </a:xfrm>
          <a:prstGeom prst="rect">
            <a:avLst/>
          </a:prstGeom>
        </p:spPr>
      </p:pic>
    </p:spTree>
    <p:extLst>
      <p:ext uri="{BB962C8B-B14F-4D97-AF65-F5344CB8AC3E}">
        <p14:creationId xmlns:p14="http://schemas.microsoft.com/office/powerpoint/2010/main" val="1310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DE4C47-748B-61D7-23F2-3FAE91238645}"/>
              </a:ext>
            </a:extLst>
          </p:cNvPr>
          <p:cNvSpPr txBox="1"/>
          <p:nvPr/>
        </p:nvSpPr>
        <p:spPr>
          <a:xfrm>
            <a:off x="143555" y="128470"/>
            <a:ext cx="8704185" cy="5538824"/>
          </a:xfrm>
          <a:prstGeom prst="rect">
            <a:avLst/>
          </a:prstGeom>
          <a:noFill/>
        </p:spPr>
        <p:txBody>
          <a:bodyPr wrap="square" rtlCol="0">
            <a:spAutoFit/>
          </a:bodyPr>
          <a:lstStyle/>
          <a:p>
            <a:pPr algn="l"/>
            <a:r>
              <a:rPr lang="en-US" sz="1950" b="1" i="0" dirty="0">
                <a:solidFill>
                  <a:srgbClr val="FA3FFF"/>
                </a:solidFill>
                <a:effectLst/>
                <a:latin typeface="Amasis MT Pro Medium" panose="02040604050005020304" pitchFamily="18" charset="0"/>
              </a:rPr>
              <a:t>Modules Used :</a:t>
            </a:r>
          </a:p>
          <a:p>
            <a:pPr algn="l"/>
            <a:endParaRPr lang="en-US" b="1" i="0" dirty="0">
              <a:solidFill>
                <a:schemeClr val="bg1"/>
              </a:solidFill>
              <a:effectLst/>
              <a:latin typeface="Amasis MT Pro" panose="02040504050005020304" pitchFamily="18" charset="0"/>
            </a:endParaRPr>
          </a:p>
          <a:p>
            <a:pPr marL="342900" indent="-342900" algn="l">
              <a:buFont typeface="+mj-lt"/>
              <a:buAutoNum type="arabicParenR"/>
            </a:pPr>
            <a:r>
              <a:rPr lang="en-US" sz="1700" b="1" i="0" dirty="0">
                <a:solidFill>
                  <a:schemeClr val="bg1"/>
                </a:solidFill>
                <a:effectLst/>
                <a:latin typeface="Amasis MT Pro" panose="02040504050005020304" pitchFamily="18" charset="0"/>
              </a:rPr>
              <a:t>Student Module</a:t>
            </a:r>
          </a:p>
          <a:p>
            <a:r>
              <a:rPr lang="en-US" sz="1700" dirty="0">
                <a:solidFill>
                  <a:schemeClr val="bg1"/>
                </a:solidFill>
                <a:latin typeface="Amasis MT Pro" panose="02040504050005020304" pitchFamily="18" charset="0"/>
              </a:rPr>
              <a:t>          This module provide all the functionalities related to student. We need to develop </a:t>
            </a:r>
          </a:p>
          <a:p>
            <a:r>
              <a:rPr lang="en-US" sz="1700" dirty="0">
                <a:solidFill>
                  <a:schemeClr val="bg1"/>
                </a:solidFill>
                <a:latin typeface="Amasis MT Pro" panose="02040504050005020304" pitchFamily="18" charset="0"/>
              </a:rPr>
              <a:t>all types of (Create, Read, Update and Delete) operations of the student.</a:t>
            </a:r>
          </a:p>
          <a:p>
            <a:endParaRPr lang="en-US" sz="1700" dirty="0">
              <a:solidFill>
                <a:schemeClr val="bg1"/>
              </a:solidFill>
              <a:latin typeface="Amasis MT Pro" panose="02040504050005020304" pitchFamily="18" charset="0"/>
            </a:endParaRPr>
          </a:p>
          <a:p>
            <a:r>
              <a:rPr lang="en-US" sz="1700" dirty="0">
                <a:solidFill>
                  <a:schemeClr val="bg1"/>
                </a:solidFill>
                <a:latin typeface="Amasis MT Pro" panose="02040504050005020304" pitchFamily="18" charset="0"/>
              </a:rPr>
              <a:t>Features of Student Module :</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Admin can add new student.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Only admin can edit and update the record of the student.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Admin will be able to delete the records of the student.</a:t>
            </a:r>
          </a:p>
          <a:p>
            <a:endParaRPr lang="en-US" sz="1700" dirty="0">
              <a:solidFill>
                <a:schemeClr val="bg1"/>
              </a:solidFill>
              <a:latin typeface="Amasis MT Pro" panose="02040504050005020304" pitchFamily="18" charset="0"/>
            </a:endParaRPr>
          </a:p>
          <a:p>
            <a:r>
              <a:rPr lang="en-US" sz="1700" b="1" dirty="0">
                <a:solidFill>
                  <a:schemeClr val="bg1"/>
                </a:solidFill>
                <a:effectLst/>
                <a:latin typeface="Amasis MT Pro" panose="02040504050005020304" pitchFamily="18" charset="0"/>
                <a:ea typeface="Times New Roman" panose="02020603050405020304" pitchFamily="18" charset="0"/>
              </a:rPr>
              <a:t>2)  Event Module</a:t>
            </a:r>
          </a:p>
          <a:p>
            <a:r>
              <a:rPr lang="en-US" sz="1700" dirty="0">
                <a:solidFill>
                  <a:schemeClr val="bg1"/>
                </a:solidFill>
                <a:latin typeface="Amasis MT Pro" panose="02040504050005020304" pitchFamily="18" charset="0"/>
                <a:ea typeface="Times New Roman" panose="02020603050405020304" pitchFamily="18" charset="0"/>
              </a:rPr>
              <a:t>          All event will be managed by admin. Admin can see list of all the Event and filter it according to user.</a:t>
            </a:r>
          </a:p>
          <a:p>
            <a:endParaRPr lang="en-US" sz="1700" dirty="0">
              <a:solidFill>
                <a:schemeClr val="bg1"/>
              </a:solidFill>
              <a:effectLst/>
              <a:latin typeface="Amasis MT Pro" panose="02040504050005020304" pitchFamily="18" charset="0"/>
              <a:ea typeface="Times New Roman" panose="02020603050405020304" pitchFamily="18" charset="0"/>
            </a:endParaRPr>
          </a:p>
          <a:p>
            <a:r>
              <a:rPr lang="en-US" sz="1700" dirty="0">
                <a:solidFill>
                  <a:schemeClr val="bg1"/>
                </a:solidFill>
                <a:latin typeface="Amasis MT Pro" panose="02040504050005020304" pitchFamily="18" charset="0"/>
                <a:ea typeface="Times New Roman" panose="02020603050405020304" pitchFamily="18" charset="0"/>
              </a:rPr>
              <a:t>Features of Event Module :</a:t>
            </a:r>
          </a:p>
          <a:p>
            <a:pPr marL="285750" indent="-285750">
              <a:buFont typeface="Arial" panose="020B0604020202020204" pitchFamily="34" charset="0"/>
              <a:buChar char="•"/>
            </a:pPr>
            <a:r>
              <a:rPr lang="en-US" sz="1700" dirty="0">
                <a:solidFill>
                  <a:schemeClr val="bg1"/>
                </a:solidFill>
                <a:effectLst/>
                <a:latin typeface="Amasis MT Pro" panose="02040504050005020304" pitchFamily="18" charset="0"/>
                <a:ea typeface="Times New Roman" panose="02020603050405020304" pitchFamily="18" charset="0"/>
              </a:rPr>
              <a:t>Admin can edit/delete the Event.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ea typeface="Times New Roman" panose="02020603050405020304" pitchFamily="18" charset="0"/>
              </a:rPr>
              <a:t>User can see the Event.</a:t>
            </a:r>
            <a:endParaRPr lang="en-ID" sz="1700" dirty="0">
              <a:solidFill>
                <a:schemeClr val="bg2"/>
              </a:solidFill>
              <a:effectLst/>
              <a:latin typeface="Amasis MT Pro Medium" panose="02040604050005020304" pitchFamily="18" charset="0"/>
              <a:ea typeface="Times New Roman" panose="02020603050405020304" pitchFamily="18" charset="0"/>
            </a:endParaRPr>
          </a:p>
          <a:p>
            <a:pPr>
              <a:lnSpc>
                <a:spcPct val="107000"/>
              </a:lnSpc>
              <a:spcAft>
                <a:spcPts val="800"/>
              </a:spcAft>
            </a:pPr>
            <a:r>
              <a:rPr lang="en-ID" sz="1800" kern="100" dirty="0">
                <a:effectLst/>
                <a:latin typeface="Amasis MT Pro" panose="02040504050005020304" pitchFamily="18" charset="0"/>
                <a:ea typeface="Calibri" panose="020F0502020204030204" pitchFamily="34" charset="0"/>
                <a:cs typeface="Times New Roman" panose="02020603050405020304" pitchFamily="18" charset="0"/>
              </a:rPr>
              <a:t> </a:t>
            </a:r>
          </a:p>
          <a:p>
            <a:endParaRPr lang="en-ID" sz="2000" b="1" dirty="0"/>
          </a:p>
        </p:txBody>
      </p:sp>
    </p:spTree>
    <p:extLst>
      <p:ext uri="{BB962C8B-B14F-4D97-AF65-F5344CB8AC3E}">
        <p14:creationId xmlns:p14="http://schemas.microsoft.com/office/powerpoint/2010/main" val="249172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0E8797-ACD8-41AE-B52B-0A5AC7284624}"/>
              </a:ext>
            </a:extLst>
          </p:cNvPr>
          <p:cNvSpPr txBox="1"/>
          <p:nvPr/>
        </p:nvSpPr>
        <p:spPr>
          <a:xfrm>
            <a:off x="4564966" y="195639"/>
            <a:ext cx="3359511" cy="4293483"/>
          </a:xfrm>
          <a:prstGeom prst="rect">
            <a:avLst/>
          </a:prstGeom>
          <a:noFill/>
        </p:spPr>
        <p:txBody>
          <a:bodyPr wrap="square" rtlCol="0">
            <a:spAutoFit/>
          </a:bodyPr>
          <a:lstStyle/>
          <a:p>
            <a:pPr algn="l"/>
            <a:r>
              <a:rPr lang="en-US" b="1" dirty="0">
                <a:solidFill>
                  <a:srgbClr val="FA3FFF"/>
                </a:solidFill>
                <a:latin typeface="Amasis MT Pro" panose="02040504050005020304" pitchFamily="18" charset="0"/>
              </a:rPr>
              <a:t>User</a:t>
            </a:r>
            <a:r>
              <a:rPr lang="en-US" b="1" i="0" dirty="0">
                <a:solidFill>
                  <a:srgbClr val="FA3FFF"/>
                </a:solidFill>
                <a:effectLst/>
                <a:latin typeface="Amasis MT Pro" panose="02040504050005020304" pitchFamily="18" charset="0"/>
              </a:rPr>
              <a:t> Side :</a:t>
            </a:r>
          </a:p>
          <a:p>
            <a:pPr algn="l"/>
            <a:endParaRPr lang="en-US" sz="1700" b="1" i="0" dirty="0">
              <a:solidFill>
                <a:schemeClr val="bg1"/>
              </a:solidFill>
              <a:effectLst/>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Home Page</a:t>
            </a:r>
          </a:p>
          <a:p>
            <a:pPr algn="l">
              <a:buFont typeface="Arial" panose="020B0604020202020204" pitchFamily="34" charset="0"/>
              <a:buChar char="•"/>
            </a:pPr>
            <a:endParaRPr lang="en-US" sz="1700" i="0" dirty="0">
              <a:solidFill>
                <a:schemeClr val="bg1"/>
              </a:solidFill>
              <a:effectLst/>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Signup Page</a:t>
            </a:r>
          </a:p>
          <a:p>
            <a:pPr marL="285750" indent="-285750" algn="l">
              <a:buFont typeface="Arial" panose="020B0604020202020204" pitchFamily="34" charset="0"/>
              <a:buChar char="•"/>
            </a:pPr>
            <a:endParaRPr lang="en-US" sz="1700" i="0" dirty="0">
              <a:solidFill>
                <a:schemeClr val="bg1"/>
              </a:solidFill>
              <a:effectLst/>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Login Modal</a:t>
            </a:r>
          </a:p>
          <a:p>
            <a:pPr marL="285750" indent="-285750" algn="l">
              <a:buFont typeface="Arial" panose="020B0604020202020204" pitchFamily="34" charset="0"/>
              <a:buChar char="•"/>
            </a:pPr>
            <a:endParaRPr lang="en-US" sz="1700" i="0" dirty="0">
              <a:solidFill>
                <a:schemeClr val="bg1"/>
              </a:solidFill>
              <a:effectLst/>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Gallery Page</a:t>
            </a:r>
          </a:p>
          <a:p>
            <a:pPr marL="285750" indent="-285750" algn="l">
              <a:buFont typeface="Arial" panose="020B0604020202020204" pitchFamily="34" charset="0"/>
              <a:buChar char="•"/>
            </a:pPr>
            <a:endParaRPr lang="en-US" sz="1700" i="0" dirty="0">
              <a:solidFill>
                <a:schemeClr val="bg1"/>
              </a:solidFill>
              <a:effectLst/>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About Page</a:t>
            </a:r>
          </a:p>
          <a:p>
            <a:pPr marL="285750" indent="-285750" algn="l">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Job Page</a:t>
            </a:r>
          </a:p>
          <a:p>
            <a:pPr marL="285750" indent="-285750" algn="l">
              <a:buFont typeface="Arial" panose="020B0604020202020204" pitchFamily="34" charset="0"/>
              <a:buChar char="•"/>
            </a:pPr>
            <a:endParaRPr lang="en-US" sz="1700" dirty="0">
              <a:solidFill>
                <a:schemeClr val="bg1"/>
              </a:solidFill>
              <a:latin typeface="Amasis MT Pro" panose="02040504050005020304" pitchFamily="18" charset="0"/>
            </a:endParaRPr>
          </a:p>
          <a:p>
            <a:pPr marL="285750" indent="-285750" algn="l">
              <a:buFont typeface="Arial" panose="020B0604020202020204" pitchFamily="34" charset="0"/>
              <a:buChar char="•"/>
            </a:pPr>
            <a:r>
              <a:rPr lang="en-US" sz="1700" i="0" dirty="0">
                <a:solidFill>
                  <a:schemeClr val="bg1"/>
                </a:solidFill>
                <a:effectLst/>
                <a:latin typeface="Amasis MT Pro" panose="02040504050005020304" pitchFamily="18" charset="0"/>
              </a:rPr>
              <a:t>F</a:t>
            </a:r>
            <a:r>
              <a:rPr lang="en-US" sz="1700" dirty="0">
                <a:solidFill>
                  <a:schemeClr val="bg1"/>
                </a:solidFill>
                <a:latin typeface="Amasis MT Pro" panose="02040504050005020304" pitchFamily="18" charset="0"/>
              </a:rPr>
              <a:t>orum Page</a:t>
            </a:r>
            <a:r>
              <a:rPr lang="en-US" sz="1700" i="0" dirty="0">
                <a:solidFill>
                  <a:schemeClr val="bg1"/>
                </a:solidFill>
                <a:effectLst/>
                <a:latin typeface="Amasis MT Pro" panose="02040504050005020304" pitchFamily="18" charset="0"/>
              </a:rPr>
              <a:t>​​​​​​​</a:t>
            </a:r>
          </a:p>
          <a:p>
            <a:pPr lvl="1" algn="l"/>
            <a:endParaRPr lang="en-US" sz="1700" b="1" i="0" dirty="0">
              <a:solidFill>
                <a:schemeClr val="bg1"/>
              </a:solidFill>
              <a:effectLst/>
              <a:latin typeface="Amasis MT Pro" panose="02040504050005020304" pitchFamily="18" charset="0"/>
            </a:endParaRPr>
          </a:p>
        </p:txBody>
      </p:sp>
      <p:pic>
        <p:nvPicPr>
          <p:cNvPr id="4" name="Picture 3">
            <a:extLst>
              <a:ext uri="{FF2B5EF4-FFF2-40B4-BE49-F238E27FC236}">
                <a16:creationId xmlns:a16="http://schemas.microsoft.com/office/drawing/2014/main" id="{05469BDF-C67A-3D12-DBD1-71AC066DF806}"/>
              </a:ext>
            </a:extLst>
          </p:cNvPr>
          <p:cNvPicPr>
            <a:picLocks noChangeAspect="1"/>
          </p:cNvPicPr>
          <p:nvPr/>
        </p:nvPicPr>
        <p:blipFill>
          <a:blip r:embed="rId2"/>
          <a:stretch>
            <a:fillRect/>
          </a:stretch>
        </p:blipFill>
        <p:spPr>
          <a:xfrm>
            <a:off x="907080" y="195639"/>
            <a:ext cx="2423370" cy="4099915"/>
          </a:xfrm>
          <a:prstGeom prst="rect">
            <a:avLst/>
          </a:prstGeom>
        </p:spPr>
      </p:pic>
    </p:spTree>
    <p:extLst>
      <p:ext uri="{BB962C8B-B14F-4D97-AF65-F5344CB8AC3E}">
        <p14:creationId xmlns:p14="http://schemas.microsoft.com/office/powerpoint/2010/main" val="141060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EA0C05-0900-F108-B57F-1403B7E4D189}"/>
              </a:ext>
            </a:extLst>
          </p:cNvPr>
          <p:cNvSpPr>
            <a:spLocks noGrp="1"/>
          </p:cNvSpPr>
          <p:nvPr>
            <p:ph type="subTitle" idx="1"/>
          </p:nvPr>
        </p:nvSpPr>
        <p:spPr>
          <a:xfrm>
            <a:off x="143555" y="128470"/>
            <a:ext cx="8093365" cy="4886560"/>
          </a:xfrm>
        </p:spPr>
        <p:txBody>
          <a:bodyPr>
            <a:normAutofit lnSpcReduction="10000"/>
          </a:bodyPr>
          <a:lstStyle/>
          <a:p>
            <a:r>
              <a:rPr lang="en-US" sz="1900" b="1" dirty="0">
                <a:solidFill>
                  <a:srgbClr val="FA3FFF"/>
                </a:solidFill>
                <a:latin typeface="Amasis MT Pro Medium" panose="02040604050005020304" pitchFamily="18" charset="0"/>
              </a:rPr>
              <a:t>Functionality performed by Project :</a:t>
            </a:r>
          </a:p>
          <a:p>
            <a:endParaRPr lang="en-ID" sz="1700" b="1" dirty="0">
              <a:solidFill>
                <a:schemeClr val="bg1"/>
              </a:solidFill>
              <a:latin typeface="Amasis MT Pro Medium" panose="02040604050005020304" pitchFamily="18" charset="0"/>
            </a:endParaRPr>
          </a:p>
          <a:p>
            <a:pPr marL="285750" indent="-285750">
              <a:buFont typeface="Arial" panose="020B0604020202020204" pitchFamily="34" charset="0"/>
              <a:buChar char="•"/>
            </a:pPr>
            <a:r>
              <a:rPr lang="en-ID" sz="1700" dirty="0">
                <a:solidFill>
                  <a:schemeClr val="bg1"/>
                </a:solidFill>
                <a:latin typeface="Amasis MT Pro" panose="02040504050005020304" pitchFamily="18" charset="0"/>
              </a:rPr>
              <a:t>Login for admin</a:t>
            </a:r>
          </a:p>
          <a:p>
            <a:pPr marL="285750" indent="-285750">
              <a:buFont typeface="Arial" panose="020B0604020202020204" pitchFamily="34" charset="0"/>
              <a:buChar char="•"/>
            </a:pPr>
            <a:r>
              <a:rPr lang="en-ID" sz="1700" dirty="0">
                <a:solidFill>
                  <a:schemeClr val="bg1"/>
                </a:solidFill>
                <a:latin typeface="Amasis MT Pro" panose="02040504050005020304" pitchFamily="18" charset="0"/>
              </a:rPr>
              <a:t>Forgot password for admin</a:t>
            </a:r>
          </a:p>
          <a:p>
            <a:pPr marL="285750" indent="-285750">
              <a:buFont typeface="Arial" panose="020B0604020202020204" pitchFamily="34" charset="0"/>
              <a:buChar char="•"/>
            </a:pPr>
            <a:r>
              <a:rPr lang="en-ID" sz="1700" dirty="0">
                <a:solidFill>
                  <a:schemeClr val="bg1"/>
                </a:solidFill>
                <a:latin typeface="Amasis MT Pro" panose="02040504050005020304" pitchFamily="18" charset="0"/>
              </a:rPr>
              <a:t>Edit profile for admin</a:t>
            </a:r>
          </a:p>
          <a:p>
            <a:pPr marL="285750" indent="-285750">
              <a:buFont typeface="Arial" panose="020B0604020202020204" pitchFamily="34" charset="0"/>
              <a:buChar char="•"/>
            </a:pPr>
            <a:r>
              <a:rPr lang="en-ID" sz="1700" dirty="0">
                <a:solidFill>
                  <a:schemeClr val="bg1"/>
                </a:solidFill>
                <a:latin typeface="Amasis MT Pro" panose="02040504050005020304" pitchFamily="18" charset="0"/>
              </a:rPr>
              <a:t>Logout Functionality</a:t>
            </a:r>
          </a:p>
          <a:p>
            <a:pPr marL="285750" indent="-285750">
              <a:buFont typeface="Arial" panose="020B0604020202020204" pitchFamily="34" charset="0"/>
              <a:buChar char="•"/>
            </a:pPr>
            <a:r>
              <a:rPr lang="en-ID" sz="1700" dirty="0">
                <a:solidFill>
                  <a:schemeClr val="bg1"/>
                </a:solidFill>
                <a:latin typeface="Amasis MT Pro" panose="02040504050005020304" pitchFamily="18" charset="0"/>
              </a:rPr>
              <a:t>Dashboard for Admin User</a:t>
            </a:r>
          </a:p>
          <a:p>
            <a:endParaRPr lang="en-ID" sz="1700" dirty="0">
              <a:solidFill>
                <a:schemeClr val="bg1"/>
              </a:solidFill>
              <a:latin typeface="Amasis MT Pro" panose="02040504050005020304" pitchFamily="18" charset="0"/>
            </a:endParaRPr>
          </a:p>
          <a:p>
            <a:r>
              <a:rPr lang="en-ID" sz="1700" b="1" dirty="0">
                <a:solidFill>
                  <a:schemeClr val="bg1"/>
                </a:solidFill>
                <a:latin typeface="Amasis MT Pro" panose="02040504050005020304" pitchFamily="18" charset="0"/>
              </a:rPr>
              <a:t>Manage Student                                                  Manage Event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Adding new Student                                                    - Adding new Event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Edit the existing Student                                             - Edit the existing Event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View details of the Student                                         - View details of the Event</a:t>
            </a:r>
          </a:p>
          <a:p>
            <a:endParaRPr lang="en-US" sz="1700" dirty="0">
              <a:solidFill>
                <a:schemeClr val="bg1"/>
              </a:solidFill>
              <a:latin typeface="Amasis MT Pro" panose="02040504050005020304" pitchFamily="18" charset="0"/>
            </a:endParaRPr>
          </a:p>
          <a:p>
            <a:r>
              <a:rPr lang="en-US" sz="1700" b="1" dirty="0">
                <a:solidFill>
                  <a:schemeClr val="bg1"/>
                </a:solidFill>
                <a:latin typeface="Amasis MT Pro" panose="02040504050005020304" pitchFamily="18" charset="0"/>
              </a:rPr>
              <a:t>Reports</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Report of all Student</a:t>
            </a:r>
          </a:p>
          <a:p>
            <a:pPr marL="285750" indent="-285750">
              <a:buFont typeface="Arial" panose="020B0604020202020204" pitchFamily="34" charset="0"/>
              <a:buChar char="•"/>
            </a:pPr>
            <a:r>
              <a:rPr lang="en-US" sz="1700" dirty="0">
                <a:solidFill>
                  <a:schemeClr val="bg1"/>
                </a:solidFill>
                <a:latin typeface="Amasis MT Pro" panose="02040504050005020304" pitchFamily="18" charset="0"/>
              </a:rPr>
              <a:t>Report of all Event</a:t>
            </a:r>
          </a:p>
          <a:p>
            <a:endParaRPr lang="en-US" sz="17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387225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On-screen Show (16:9)</PresentationFormat>
  <Paragraphs>123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vt:lpstr>
      <vt:lpstr>Amasis MT Pro Medium</vt:lpstr>
      <vt:lpstr>Aptos Display</vt:lpstr>
      <vt:lpstr>Arial</vt:lpstr>
      <vt:lpstr>Calibri</vt:lpstr>
      <vt:lpstr>Office Theme</vt:lpstr>
      <vt:lpstr> A Project by : Gurudas Premdas Chavan (2021BCS037) Pravin Pralhadrao Narwade (2021BCS047) Rahul Pramod Chafle (2021BCS061)  Under The Guidance Of : Mr. Rupesh Sonkamble  Ms Misha Nihalani  </vt:lpstr>
      <vt:lpstr>CONTENTS</vt:lpstr>
      <vt:lpstr>ABSTRACT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2023-11-03T06:52:37Z</dcterms:modified>
</cp:coreProperties>
</file>