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61" r:id="rId2"/>
    <p:sldId id="276" r:id="rId3"/>
    <p:sldId id="259" r:id="rId4"/>
    <p:sldId id="277" r:id="rId5"/>
    <p:sldId id="263" r:id="rId6"/>
    <p:sldId id="269" r:id="rId7"/>
    <p:sldId id="268" r:id="rId8"/>
    <p:sldId id="274" r:id="rId9"/>
    <p:sldId id="275" r:id="rId10"/>
    <p:sldId id="272"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FA3FFF"/>
    <a:srgbClr val="D47A02"/>
    <a:srgbClr val="E6B254"/>
    <a:srgbClr val="00FF00"/>
    <a:srgbClr val="CC0000"/>
    <a:srgbClr val="1D3A00"/>
    <a:srgbClr val="CC0066"/>
    <a:srgbClr val="5EEC3C"/>
    <a:srgbClr val="BF7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4660"/>
  </p:normalViewPr>
  <p:slideViewPr>
    <p:cSldViewPr>
      <p:cViewPr varScale="1">
        <p:scale>
          <a:sx n="109" d="100"/>
          <a:sy n="109" d="100"/>
        </p:scale>
        <p:origin x="970"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856996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09336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8093365" cy="763525"/>
          </a:xfrm>
        </p:spPr>
        <p:txBody>
          <a:bodyPr>
            <a:normAutofit/>
          </a:bodyPr>
          <a:lstStyle>
            <a:lvl1pPr marL="0" indent="0" algn="l">
              <a:buNone/>
              <a:defRPr sz="2800" b="0" i="0">
                <a:solidFill>
                  <a:srgbClr val="E6B2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1044700"/>
          </a:xfrm>
        </p:spPr>
        <p:txBody>
          <a:bodyPr>
            <a:normAutofit/>
          </a:bodyPr>
          <a:lstStyle>
            <a:lvl1pPr algn="l">
              <a:defRPr sz="3600" baseline="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7024430" cy="916229"/>
          </a:xfrm>
          <a:noFill/>
        </p:spPr>
        <p:txBody>
          <a:bodyPr>
            <a:normAutofit/>
          </a:bodyPr>
          <a:lstStyle>
            <a:lvl1pPr algn="l">
              <a:defRPr sz="360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702443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1044700"/>
          </a:xfrm>
        </p:spPr>
        <p:txBody>
          <a:bodyPr>
            <a:normAutofit/>
          </a:bodyPr>
          <a:lstStyle>
            <a:lvl1pPr algn="l">
              <a:defRPr sz="3600" baseline="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12/8/2023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532-3DAA-7FAB-B739-69F1D12E55DF}"/>
              </a:ext>
            </a:extLst>
          </p:cNvPr>
          <p:cNvSpPr>
            <a:spLocks noGrp="1"/>
          </p:cNvSpPr>
          <p:nvPr>
            <p:ph type="ctrTitle"/>
          </p:nvPr>
        </p:nvSpPr>
        <p:spPr>
          <a:xfrm>
            <a:off x="601670" y="1502815"/>
            <a:ext cx="8093365" cy="3512215"/>
          </a:xfrm>
        </p:spPr>
        <p:txBody>
          <a:bodyPr>
            <a:noAutofit/>
          </a:bodyPr>
          <a:lstStyle/>
          <a:p>
            <a:pPr>
              <a:lnSpc>
                <a:spcPct val="150000"/>
              </a:lnSpc>
            </a:pPr>
            <a:br>
              <a:rPr lang="en-ID" sz="2200" kern="100" dirty="0">
                <a:effectLst/>
                <a:latin typeface="Amasis MT Pro" panose="02040504050005020304" pitchFamily="18" charset="0"/>
                <a:ea typeface="Calibri" panose="020F0502020204030204" pitchFamily="34" charset="0"/>
                <a:cs typeface="Times New Roman" panose="02020603050405020304" pitchFamily="18" charset="0"/>
              </a:rPr>
            </a:br>
            <a:r>
              <a:rPr lang="en-ID" sz="1900" b="1" kern="100" dirty="0">
                <a:solidFill>
                  <a:srgbClr val="D47A02"/>
                </a:solidFill>
                <a:effectLst/>
                <a:latin typeface="Amasis MT Pro" panose="02040504050005020304" pitchFamily="18" charset="0"/>
                <a:ea typeface="Calibri" panose="020F0502020204030204" pitchFamily="34" charset="0"/>
                <a:cs typeface="Times New Roman" panose="02020603050405020304" pitchFamily="18" charset="0"/>
              </a:rPr>
              <a:t>A Project by :</a:t>
            </a:r>
            <a:br>
              <a:rPr lang="en-ID" sz="1900" kern="100" dirty="0">
                <a:effectLst/>
                <a:latin typeface="Amasis MT Pro" panose="02040504050005020304" pitchFamily="18" charset="0"/>
                <a:ea typeface="Calibri" panose="020F0502020204030204" pitchFamily="34" charset="0"/>
                <a:cs typeface="Times New Roman" panose="02020603050405020304" pitchFamily="18" charset="0"/>
              </a:rPr>
            </a:br>
            <a:r>
              <a:rPr lang="en-ID" sz="1800" kern="100" dirty="0">
                <a:latin typeface="Amasis MT Pro" panose="02040504050005020304" pitchFamily="18" charset="0"/>
                <a:ea typeface="Calibri" panose="020F0502020204030204" pitchFamily="34" charset="0"/>
                <a:cs typeface="Times New Roman" panose="02020603050405020304" pitchFamily="18" charset="0"/>
              </a:rPr>
              <a:t>Gurudas </a:t>
            </a:r>
            <a:r>
              <a:rPr lang="en-ID" sz="1800" kern="100" dirty="0" err="1">
                <a:latin typeface="Amasis MT Pro" panose="02040504050005020304" pitchFamily="18" charset="0"/>
                <a:ea typeface="Calibri" panose="020F0502020204030204" pitchFamily="34" charset="0"/>
                <a:cs typeface="Times New Roman" panose="02020603050405020304" pitchFamily="18" charset="0"/>
              </a:rPr>
              <a:t>Premdas</a:t>
            </a:r>
            <a:r>
              <a:rPr lang="en-ID" sz="1800" kern="100" dirty="0">
                <a:latin typeface="Amasis MT Pro" panose="02040504050005020304" pitchFamily="18" charset="0"/>
                <a:ea typeface="Calibri" panose="020F0502020204030204" pitchFamily="34" charset="0"/>
                <a:cs typeface="Times New Roman" panose="02020603050405020304" pitchFamily="18" charset="0"/>
              </a:rPr>
              <a:t> Chavan (2021BCS037)</a:t>
            </a:r>
            <a:br>
              <a:rPr lang="en-ID" sz="1800" kern="100" dirty="0">
                <a:effectLst/>
                <a:latin typeface="Amasis MT Pro" panose="02040504050005020304" pitchFamily="18" charset="0"/>
                <a:ea typeface="Calibri" panose="020F0502020204030204" pitchFamily="34" charset="0"/>
                <a:cs typeface="Times New Roman" panose="02020603050405020304" pitchFamily="18" charset="0"/>
              </a:rPr>
            </a:br>
            <a:r>
              <a:rPr lang="en-ID" sz="1800" kern="100" dirty="0">
                <a:effectLst/>
                <a:latin typeface="Amasis MT Pro" panose="02040504050005020304" pitchFamily="18" charset="0"/>
                <a:ea typeface="Calibri" panose="020F0502020204030204" pitchFamily="34" charset="0"/>
                <a:cs typeface="Times New Roman" panose="02020603050405020304" pitchFamily="18" charset="0"/>
              </a:rPr>
              <a:t>Pravin </a:t>
            </a:r>
            <a:r>
              <a:rPr lang="en-ID" sz="1800" kern="100" dirty="0" err="1">
                <a:effectLst/>
                <a:latin typeface="Amasis MT Pro" panose="02040504050005020304" pitchFamily="18" charset="0"/>
                <a:ea typeface="Calibri" panose="020F0502020204030204" pitchFamily="34" charset="0"/>
                <a:cs typeface="Times New Roman" panose="02020603050405020304" pitchFamily="18" charset="0"/>
              </a:rPr>
              <a:t>Pralhadrao</a:t>
            </a:r>
            <a:r>
              <a:rPr lang="en-ID" sz="1800" kern="100" dirty="0">
                <a:effectLst/>
                <a:latin typeface="Amasis MT Pro" panose="02040504050005020304" pitchFamily="18" charset="0"/>
                <a:ea typeface="Calibri" panose="020F0502020204030204" pitchFamily="34" charset="0"/>
                <a:cs typeface="Times New Roman" panose="02020603050405020304" pitchFamily="18" charset="0"/>
              </a:rPr>
              <a:t> Narwade (2021BCS047)</a:t>
            </a:r>
            <a:br>
              <a:rPr lang="en-ID" sz="1800" kern="100" dirty="0">
                <a:effectLst/>
                <a:latin typeface="Amasis MT Pro" panose="02040504050005020304" pitchFamily="18" charset="0"/>
                <a:ea typeface="Calibri" panose="020F0502020204030204" pitchFamily="34" charset="0"/>
                <a:cs typeface="Times New Roman" panose="02020603050405020304" pitchFamily="18" charset="0"/>
              </a:rPr>
            </a:br>
            <a:r>
              <a:rPr lang="en-ID" sz="1800" kern="100" dirty="0">
                <a:effectLst/>
                <a:latin typeface="Amasis MT Pro" panose="02040504050005020304" pitchFamily="18" charset="0"/>
                <a:ea typeface="Calibri" panose="020F0502020204030204" pitchFamily="34" charset="0"/>
                <a:cs typeface="Times New Roman" panose="02020603050405020304" pitchFamily="18" charset="0"/>
              </a:rPr>
              <a:t>Rahul Pramod </a:t>
            </a:r>
            <a:r>
              <a:rPr lang="en-ID" sz="1800" kern="100" dirty="0" err="1">
                <a:effectLst/>
                <a:latin typeface="Amasis MT Pro" panose="02040504050005020304" pitchFamily="18" charset="0"/>
                <a:ea typeface="Calibri" panose="020F0502020204030204" pitchFamily="34" charset="0"/>
                <a:cs typeface="Times New Roman" panose="02020603050405020304" pitchFamily="18" charset="0"/>
              </a:rPr>
              <a:t>Chafle</a:t>
            </a:r>
            <a:r>
              <a:rPr lang="en-ID" sz="1800" kern="100" dirty="0">
                <a:effectLst/>
                <a:latin typeface="Amasis MT Pro" panose="02040504050005020304" pitchFamily="18" charset="0"/>
                <a:ea typeface="Calibri" panose="020F0502020204030204" pitchFamily="34" charset="0"/>
                <a:cs typeface="Times New Roman" panose="02020603050405020304" pitchFamily="18" charset="0"/>
              </a:rPr>
              <a:t> (2021BCS061)</a:t>
            </a:r>
            <a:br>
              <a:rPr lang="en-ID" sz="1800" kern="100" dirty="0">
                <a:effectLst/>
                <a:latin typeface="Amasis MT Pro" panose="02040504050005020304" pitchFamily="18" charset="0"/>
                <a:ea typeface="Calibri" panose="020F0502020204030204" pitchFamily="34" charset="0"/>
                <a:cs typeface="Times New Roman" panose="02020603050405020304" pitchFamily="18" charset="0"/>
              </a:rPr>
            </a:br>
            <a:br>
              <a:rPr lang="en-ID" sz="2100" kern="100" dirty="0">
                <a:latin typeface="Amasis MT Pro" panose="02040504050005020304" pitchFamily="18" charset="0"/>
                <a:ea typeface="Calibri" panose="020F0502020204030204" pitchFamily="34" charset="0"/>
                <a:cs typeface="Times New Roman" panose="02020603050405020304" pitchFamily="18" charset="0"/>
              </a:rPr>
            </a:br>
            <a:r>
              <a:rPr lang="en-ID" sz="1900" b="1" kern="100" dirty="0">
                <a:solidFill>
                  <a:srgbClr val="D47A02"/>
                </a:solidFill>
                <a:latin typeface="Amasis MT Pro" panose="02040504050005020304" pitchFamily="18" charset="0"/>
                <a:ea typeface="Calibri" panose="020F0502020204030204" pitchFamily="34" charset="0"/>
                <a:cs typeface="Times New Roman" panose="02020603050405020304" pitchFamily="18" charset="0"/>
              </a:rPr>
              <a:t>Under The Guidance Of :</a:t>
            </a:r>
            <a:br>
              <a:rPr lang="en-ID" sz="1900" kern="100" dirty="0">
                <a:latin typeface="Amasis MT Pro" panose="02040504050005020304" pitchFamily="18" charset="0"/>
                <a:ea typeface="Calibri" panose="020F0502020204030204" pitchFamily="34" charset="0"/>
                <a:cs typeface="Times New Roman" panose="02020603050405020304" pitchFamily="18" charset="0"/>
              </a:rPr>
            </a:br>
            <a:r>
              <a:rPr lang="en-ID" sz="1800" kern="100" dirty="0">
                <a:latin typeface="Amasis MT Pro" panose="02040504050005020304" pitchFamily="18" charset="0"/>
                <a:ea typeface="Calibri" panose="020F0502020204030204" pitchFamily="34" charset="0"/>
                <a:cs typeface="Times New Roman" panose="02020603050405020304" pitchFamily="18" charset="0"/>
              </a:rPr>
              <a:t>Ms Misha </a:t>
            </a:r>
            <a:r>
              <a:rPr lang="en-ID" sz="1800" kern="100" dirty="0" err="1">
                <a:latin typeface="Amasis MT Pro" panose="02040504050005020304" pitchFamily="18" charset="0"/>
                <a:ea typeface="Calibri" panose="020F0502020204030204" pitchFamily="34" charset="0"/>
                <a:cs typeface="Times New Roman" panose="02020603050405020304" pitchFamily="18" charset="0"/>
              </a:rPr>
              <a:t>Nihalani</a:t>
            </a:r>
            <a:br>
              <a:rPr lang="en-ID" sz="2000" kern="100" dirty="0">
                <a:latin typeface="Amasis MT Pro" panose="02040504050005020304" pitchFamily="18" charset="0"/>
                <a:ea typeface="Calibri" panose="020F0502020204030204" pitchFamily="34" charset="0"/>
                <a:cs typeface="Times New Roman" panose="02020603050405020304" pitchFamily="18" charset="0"/>
              </a:rPr>
            </a:br>
            <a:r>
              <a:rPr lang="en-ID" sz="1800" kern="100" dirty="0">
                <a:latin typeface="Amasis MT Pro" panose="02040504050005020304" pitchFamily="18" charset="0"/>
                <a:ea typeface="Calibri" panose="020F0502020204030204" pitchFamily="34" charset="0"/>
                <a:cs typeface="Times New Roman" panose="02020603050405020304" pitchFamily="18" charset="0"/>
              </a:rPr>
              <a:t>Mr. Rupesh </a:t>
            </a:r>
            <a:r>
              <a:rPr lang="en-ID" sz="1800" kern="100" dirty="0" err="1">
                <a:latin typeface="Amasis MT Pro" panose="02040504050005020304" pitchFamily="18" charset="0"/>
                <a:ea typeface="Calibri" panose="020F0502020204030204" pitchFamily="34" charset="0"/>
                <a:cs typeface="Times New Roman" panose="02020603050405020304" pitchFamily="18" charset="0"/>
              </a:rPr>
              <a:t>Sonkamble</a:t>
            </a:r>
            <a:br>
              <a:rPr lang="en-ID" sz="2100" b="1" kern="100" dirty="0">
                <a:solidFill>
                  <a:srgbClr val="D47A02"/>
                </a:solidFill>
                <a:latin typeface="Amasis MT Pro" panose="02040504050005020304" pitchFamily="18" charset="0"/>
                <a:ea typeface="Calibri" panose="020F0502020204030204" pitchFamily="34" charset="0"/>
                <a:cs typeface="Times New Roman" panose="02020603050405020304" pitchFamily="18" charset="0"/>
              </a:rPr>
            </a:br>
            <a:br>
              <a:rPr lang="en-ID" sz="2100" b="1" kern="100" dirty="0">
                <a:solidFill>
                  <a:srgbClr val="D47A02"/>
                </a:solidFill>
                <a:effectLst/>
                <a:latin typeface="Amasis MT Pro" panose="02040504050005020304" pitchFamily="18" charset="0"/>
                <a:ea typeface="Calibri" panose="020F0502020204030204" pitchFamily="34" charset="0"/>
                <a:cs typeface="Times New Roman" panose="02020603050405020304" pitchFamily="18" charset="0"/>
              </a:rPr>
            </a:br>
            <a:endParaRPr lang="en-ID" sz="2100" b="1" dirty="0">
              <a:solidFill>
                <a:srgbClr val="D47A02"/>
              </a:solidFill>
              <a:latin typeface="Amasis MT Pro" panose="02040504050005020304" pitchFamily="18" charset="0"/>
            </a:endParaRPr>
          </a:p>
        </p:txBody>
      </p:sp>
      <p:sp>
        <p:nvSpPr>
          <p:cNvPr id="4" name="TextBox 3">
            <a:extLst>
              <a:ext uri="{FF2B5EF4-FFF2-40B4-BE49-F238E27FC236}">
                <a16:creationId xmlns:a16="http://schemas.microsoft.com/office/drawing/2014/main" id="{2D7C9B3A-4EFE-3611-F642-BAE30F013DF6}"/>
              </a:ext>
            </a:extLst>
          </p:cNvPr>
          <p:cNvSpPr txBox="1"/>
          <p:nvPr/>
        </p:nvSpPr>
        <p:spPr>
          <a:xfrm>
            <a:off x="296260" y="433880"/>
            <a:ext cx="8246070" cy="523220"/>
          </a:xfrm>
          <a:prstGeom prst="rect">
            <a:avLst/>
          </a:prstGeom>
          <a:noFill/>
        </p:spPr>
        <p:txBody>
          <a:bodyPr wrap="square" rtlCol="0">
            <a:spAutoFit/>
          </a:bodyPr>
          <a:lstStyle/>
          <a:p>
            <a:pPr algn="ctr"/>
            <a:r>
              <a:rPr lang="en-US" sz="2800" b="1" dirty="0">
                <a:solidFill>
                  <a:schemeClr val="bg1"/>
                </a:solidFill>
                <a:latin typeface="Amasis MT Pro Medium" panose="02040604050005020304" pitchFamily="18" charset="0"/>
              </a:rPr>
              <a:t>            </a:t>
            </a:r>
            <a:r>
              <a:rPr lang="en-US" sz="2650" b="1" dirty="0">
                <a:solidFill>
                  <a:srgbClr val="00B0F0"/>
                </a:solidFill>
                <a:latin typeface="Amasis MT Pro Medium" panose="02040604050005020304" pitchFamily="18" charset="0"/>
              </a:rPr>
              <a:t>COURSE MANAGEMENT SYSTEM</a:t>
            </a:r>
            <a:endParaRPr lang="en-ID" sz="2650" b="1" dirty="0">
              <a:solidFill>
                <a:srgbClr val="00B0F0"/>
              </a:solidFill>
              <a:latin typeface="Amasis MT Pro Medium" panose="02040604050005020304" pitchFamily="18" charset="0"/>
            </a:endParaRPr>
          </a:p>
        </p:txBody>
      </p:sp>
    </p:spTree>
    <p:extLst>
      <p:ext uri="{BB962C8B-B14F-4D97-AF65-F5344CB8AC3E}">
        <p14:creationId xmlns:p14="http://schemas.microsoft.com/office/powerpoint/2010/main" val="211470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199DF-B025-B2A7-22D5-541855B4A9A8}"/>
              </a:ext>
            </a:extLst>
          </p:cNvPr>
          <p:cNvSpPr txBox="1"/>
          <p:nvPr/>
        </p:nvSpPr>
        <p:spPr>
          <a:xfrm>
            <a:off x="448965" y="281175"/>
            <a:ext cx="8246070" cy="4616648"/>
          </a:xfrm>
          <a:prstGeom prst="rect">
            <a:avLst/>
          </a:prstGeom>
          <a:noFill/>
        </p:spPr>
        <p:txBody>
          <a:bodyPr wrap="square" rtlCol="0">
            <a:spAutoFit/>
          </a:bodyPr>
          <a:lstStyle/>
          <a:p>
            <a:r>
              <a:rPr lang="en-ID" sz="1900" b="1" kern="100" dirty="0">
                <a:solidFill>
                  <a:srgbClr val="FA3FFF"/>
                </a:solidFill>
                <a:effectLst/>
                <a:latin typeface="Amasis MT Pro Medium" panose="02040604050005020304" pitchFamily="18" charset="0"/>
                <a:ea typeface="Calibri" panose="020F0502020204030204" pitchFamily="34" charset="0"/>
                <a:cs typeface="Segoe UI" panose="020B0502040204020203" pitchFamily="34" charset="0"/>
              </a:rPr>
              <a:t>Conclusion &amp; Future Scope :</a:t>
            </a:r>
          </a:p>
          <a:p>
            <a:endParaRPr lang="en-ID" b="1" kern="100" dirty="0">
              <a:solidFill>
                <a:srgbClr val="FA3FFF"/>
              </a:solidFill>
              <a:latin typeface="Amasis MT Pro Medium" panose="02040604050005020304" pitchFamily="18" charset="0"/>
              <a:ea typeface="Calibri" panose="020F0502020204030204" pitchFamily="34" charset="0"/>
              <a:cs typeface="Segoe UI" panose="020B0502040204020203" pitchFamily="34" charset="0"/>
            </a:endParaRPr>
          </a:p>
          <a:p>
            <a:pPr algn="just"/>
            <a:r>
              <a:rPr lang="en-US" sz="1600" b="0" i="0" dirty="0">
                <a:solidFill>
                  <a:schemeClr val="bg1"/>
                </a:solidFill>
                <a:effectLst/>
                <a:latin typeface="Amasis MT Pro" panose="02040504050005020304" pitchFamily="18" charset="0"/>
              </a:rPr>
              <a:t>The implementation of the Course Management System (CMS) has proven to be a transformative solution for educational institutions, addressing key challenges in course administration and significantly improving the overall learning experience. Through the integration of user-friendly interfaces, streamlined administrative processes, and enhanced communication channels, the CMS has become an essential tool for administrators, instructors, and students alike.</a:t>
            </a:r>
          </a:p>
          <a:p>
            <a:pPr algn="just"/>
            <a:endParaRPr lang="en-US" sz="1700" b="0" i="0" dirty="0">
              <a:solidFill>
                <a:srgbClr val="D1D5DB"/>
              </a:solidFill>
              <a:effectLst/>
              <a:latin typeface="Amasis MT Pro" panose="02040504050005020304" pitchFamily="18" charset="0"/>
            </a:endParaRPr>
          </a:p>
          <a:p>
            <a:pPr algn="just"/>
            <a:r>
              <a:rPr lang="en-US" sz="1600" b="0" i="0" dirty="0">
                <a:solidFill>
                  <a:schemeClr val="bg1"/>
                </a:solidFill>
                <a:effectLst/>
                <a:latin typeface="Amasis MT Pro" panose="02040504050005020304" pitchFamily="18" charset="0"/>
              </a:rPr>
              <a:t>The success of the current Course Management System lays the foundation for future enhancements and expansions. The future scope of the CMS includes:</a:t>
            </a:r>
          </a:p>
          <a:p>
            <a:pPr algn="just"/>
            <a:r>
              <a:rPr lang="en-IN" sz="1600" b="1" i="0" dirty="0">
                <a:solidFill>
                  <a:schemeClr val="bg1"/>
                </a:solidFill>
                <a:effectLst/>
                <a:latin typeface="Söhne"/>
              </a:rPr>
              <a:t>1. AI and Predictive Analytics</a:t>
            </a:r>
          </a:p>
          <a:p>
            <a:pPr algn="just"/>
            <a:r>
              <a:rPr lang="en-IN" sz="1600" b="1" i="0" dirty="0">
                <a:solidFill>
                  <a:schemeClr val="bg1"/>
                </a:solidFill>
                <a:effectLst/>
                <a:latin typeface="Söhne"/>
              </a:rPr>
              <a:t>2. Enhanced Mobile Accessibility</a:t>
            </a:r>
            <a:endParaRPr lang="en-IN" sz="1600" b="1" dirty="0">
              <a:solidFill>
                <a:schemeClr val="bg1"/>
              </a:solidFill>
              <a:latin typeface="Söhne"/>
            </a:endParaRPr>
          </a:p>
          <a:p>
            <a:r>
              <a:rPr lang="en-IN" sz="1600" b="1" i="0" dirty="0">
                <a:solidFill>
                  <a:schemeClr val="bg1"/>
                </a:solidFill>
                <a:effectLst/>
                <a:latin typeface="Söhne"/>
              </a:rPr>
              <a:t>3. Gamification and Interactive Learning</a:t>
            </a:r>
            <a:br>
              <a:rPr lang="en-US" sz="1600" b="0" i="0" dirty="0">
                <a:solidFill>
                  <a:srgbClr val="D1D5DB"/>
                </a:solidFill>
                <a:effectLst/>
                <a:latin typeface="Söhne"/>
              </a:rPr>
            </a:br>
            <a:endParaRPr lang="en-US" sz="1600" b="0" i="0" dirty="0">
              <a:solidFill>
                <a:srgbClr val="D1D5DB"/>
              </a:solidFill>
              <a:effectLst/>
              <a:latin typeface="Amasis MT Pro" panose="02040504050005020304" pitchFamily="18" charset="0"/>
            </a:endParaRPr>
          </a:p>
          <a:p>
            <a:pPr algn="just"/>
            <a:r>
              <a:rPr lang="en-US" sz="1600" b="0" i="0" dirty="0">
                <a:solidFill>
                  <a:schemeClr val="bg1"/>
                </a:solidFill>
                <a:effectLst/>
                <a:latin typeface="Amasis MT Pro" panose="02040504050005020304" pitchFamily="18" charset="0"/>
              </a:rPr>
              <a:t>By continuously evolving and expanding the CMS, educational institutions can stay at the forefront of technological advancements, providing an adaptive and enriching learning experience for all stakeholders in the ever-changing landscape of education.</a:t>
            </a:r>
            <a:endParaRPr lang="en-ID" sz="16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281439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A8D580-4381-F2F2-0977-7167FE1B1F79}"/>
              </a:ext>
            </a:extLst>
          </p:cNvPr>
          <p:cNvSpPr txBox="1"/>
          <p:nvPr/>
        </p:nvSpPr>
        <p:spPr>
          <a:xfrm>
            <a:off x="3044950" y="1808225"/>
            <a:ext cx="2901395" cy="538609"/>
          </a:xfrm>
          <a:prstGeom prst="rect">
            <a:avLst/>
          </a:prstGeom>
          <a:noFill/>
        </p:spPr>
        <p:txBody>
          <a:bodyPr wrap="square" rtlCol="0">
            <a:spAutoFit/>
          </a:bodyPr>
          <a:lstStyle/>
          <a:p>
            <a:pPr algn="ctr"/>
            <a:r>
              <a:rPr lang="en-US" sz="2500" b="1" dirty="0">
                <a:solidFill>
                  <a:srgbClr val="FFFF00"/>
                </a:solidFill>
                <a:latin typeface="Amasis MT Pro Medium" panose="02040604050005020304" pitchFamily="18" charset="0"/>
              </a:rPr>
              <a:t> </a:t>
            </a:r>
            <a:r>
              <a:rPr lang="en-US" sz="2900" b="1" dirty="0">
                <a:solidFill>
                  <a:schemeClr val="accent6"/>
                </a:solidFill>
                <a:latin typeface="Aptos Display" panose="020B0004020202020204" pitchFamily="34" charset="0"/>
              </a:rPr>
              <a:t>THANK YOU ! </a:t>
            </a:r>
            <a:endParaRPr lang="en-ID" sz="2900" b="1" dirty="0">
              <a:solidFill>
                <a:schemeClr val="accent6"/>
              </a:solidFill>
              <a:latin typeface="Aptos Display" panose="020B0004020202020204" pitchFamily="34" charset="0"/>
            </a:endParaRPr>
          </a:p>
        </p:txBody>
      </p:sp>
    </p:spTree>
    <p:extLst>
      <p:ext uri="{BB962C8B-B14F-4D97-AF65-F5344CB8AC3E}">
        <p14:creationId xmlns:p14="http://schemas.microsoft.com/office/powerpoint/2010/main" val="222140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650E-7AD4-194D-350B-378A43B261D5}"/>
              </a:ext>
            </a:extLst>
          </p:cNvPr>
          <p:cNvSpPr>
            <a:spLocks noGrp="1"/>
          </p:cNvSpPr>
          <p:nvPr>
            <p:ph type="ctrTitle"/>
          </p:nvPr>
        </p:nvSpPr>
        <p:spPr>
          <a:xfrm>
            <a:off x="296260" y="281175"/>
            <a:ext cx="8093365" cy="610820"/>
          </a:xfrm>
        </p:spPr>
        <p:txBody>
          <a:bodyPr>
            <a:normAutofit/>
          </a:bodyPr>
          <a:lstStyle/>
          <a:p>
            <a:r>
              <a:rPr lang="en-US" sz="2100" b="1" dirty="0">
                <a:solidFill>
                  <a:srgbClr val="D47A02"/>
                </a:solidFill>
                <a:latin typeface="Amasis MT Pro Medium" panose="02040604050005020304" pitchFamily="18" charset="0"/>
              </a:rPr>
              <a:t>CONTENTS</a:t>
            </a:r>
            <a:endParaRPr lang="en-ID" sz="2100" b="1" dirty="0">
              <a:solidFill>
                <a:srgbClr val="D47A02"/>
              </a:solidFill>
              <a:latin typeface="Amasis MT Pro Medium" panose="02040604050005020304" pitchFamily="18" charset="0"/>
            </a:endParaRPr>
          </a:p>
        </p:txBody>
      </p:sp>
      <p:sp>
        <p:nvSpPr>
          <p:cNvPr id="3" name="Subtitle 2">
            <a:extLst>
              <a:ext uri="{FF2B5EF4-FFF2-40B4-BE49-F238E27FC236}">
                <a16:creationId xmlns:a16="http://schemas.microsoft.com/office/drawing/2014/main" id="{258FEF1F-577D-A024-A9FD-F4ADD0C26588}"/>
              </a:ext>
            </a:extLst>
          </p:cNvPr>
          <p:cNvSpPr>
            <a:spLocks noGrp="1"/>
          </p:cNvSpPr>
          <p:nvPr>
            <p:ph type="subTitle" idx="1"/>
          </p:nvPr>
        </p:nvSpPr>
        <p:spPr>
          <a:xfrm>
            <a:off x="296260" y="739290"/>
            <a:ext cx="8398775" cy="4275739"/>
          </a:xfrm>
        </p:spPr>
        <p:txBody>
          <a:bodyPr>
            <a:normAutofit/>
          </a:bodyPr>
          <a:lstStyle/>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Abstract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Research Problem and Solution</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E-R Diagram</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Use Case Diagram</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Modules Used</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Admin Side and User Side Interface</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Functionality</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Technology Used</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Conclusion &amp; Future Scope</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endParaRPr lang="en-ID" sz="17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126668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4507" y="128470"/>
            <a:ext cx="7024430" cy="763525"/>
          </a:xfrm>
        </p:spPr>
        <p:txBody>
          <a:bodyPr>
            <a:normAutofit/>
          </a:bodyPr>
          <a:lstStyle/>
          <a:p>
            <a:pPr algn="ctr"/>
            <a:r>
              <a:rPr lang="en-US" sz="2200" b="1" u="sng" dirty="0">
                <a:solidFill>
                  <a:srgbClr val="FA3FFF"/>
                </a:solidFill>
                <a:effectLst/>
                <a:latin typeface="Amasis MT Pro Medium" panose="02040604050005020304" pitchFamily="18" charset="0"/>
              </a:rPr>
              <a:t>ABSTRACT</a:t>
            </a:r>
          </a:p>
        </p:txBody>
      </p:sp>
      <p:sp>
        <p:nvSpPr>
          <p:cNvPr id="5" name="Content Placeholder 4"/>
          <p:cNvSpPr>
            <a:spLocks noGrp="1"/>
          </p:cNvSpPr>
          <p:nvPr>
            <p:ph idx="1"/>
          </p:nvPr>
        </p:nvSpPr>
        <p:spPr>
          <a:xfrm>
            <a:off x="754374" y="1043398"/>
            <a:ext cx="7340667" cy="3970329"/>
          </a:xfrm>
        </p:spPr>
        <p:txBody>
          <a:bodyPr>
            <a:noAutofit/>
          </a:bodyPr>
          <a:lstStyle/>
          <a:p>
            <a:pPr marL="0" indent="0" algn="just">
              <a:buNone/>
            </a:pPr>
            <a:r>
              <a:rPr lang="en-US" sz="1600" kern="0" dirty="0">
                <a:effectLst/>
                <a:latin typeface="Amasis MT Pro" panose="02040504050005020304" pitchFamily="18" charset="0"/>
                <a:ea typeface="Calibri" panose="020F0502020204030204" pitchFamily="34" charset="0"/>
              </a:rPr>
              <a:t>After the covid-19 outbreak, the world is moving towards an online environment so to provide a proper platform for students, we have developed a web-based platform which integrates all the modules and functionalities into a single system that can be handled by the administrative head (admin) and accessed by students. Our online course management system makes the process of teaching and learning easy and seamless for the students.</a:t>
            </a:r>
          </a:p>
          <a:p>
            <a:pPr marL="0" indent="0" algn="just">
              <a:buNone/>
            </a:pPr>
            <a:endParaRPr lang="en-US" sz="1600" kern="0" dirty="0">
              <a:latin typeface="Amasis MT Pro" panose="02040504050005020304" pitchFamily="18" charset="0"/>
              <a:ea typeface="Calibri" panose="020F0502020204030204" pitchFamily="34" charset="0"/>
            </a:endParaRPr>
          </a:p>
          <a:p>
            <a:pPr marL="0" indent="0" algn="just">
              <a:lnSpc>
                <a:spcPct val="115000"/>
              </a:lnSpc>
              <a:spcAft>
                <a:spcPts val="400"/>
              </a:spcAft>
              <a:buNone/>
            </a:pPr>
            <a:r>
              <a:rPr lang="en-US" sz="1600" b="1" dirty="0">
                <a:effectLst/>
                <a:latin typeface="Amasis MT Pro" panose="02040504050005020304" pitchFamily="18" charset="0"/>
                <a:ea typeface="Calibri" panose="020F0502020204030204" pitchFamily="34" charset="0"/>
                <a:cs typeface="Times New Roman" panose="02020603050405020304" pitchFamily="18" charset="0"/>
              </a:rPr>
              <a:t>Objectives :</a:t>
            </a:r>
            <a:endParaRPr lang="en-ID" sz="1600" dirty="0">
              <a:effectLst/>
              <a:latin typeface="Amasis MT Pro" panose="020405040500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600" dirty="0">
                <a:effectLst/>
                <a:latin typeface="Amasis MT Pro" panose="02040504050005020304" pitchFamily="18" charset="0"/>
                <a:ea typeface="Calibri" panose="020F0502020204030204" pitchFamily="34" charset="0"/>
                <a:cs typeface="Times New Roman" panose="02020603050405020304" pitchFamily="18" charset="0"/>
              </a:rPr>
              <a:t>Step towards paperless environment.</a:t>
            </a:r>
            <a:endParaRPr lang="en-ID" sz="1600" dirty="0">
              <a:effectLst/>
              <a:latin typeface="Amasis MT Pro" panose="020405040500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600" dirty="0">
                <a:effectLst/>
                <a:latin typeface="Amasis MT Pro" panose="02040504050005020304" pitchFamily="18" charset="0"/>
                <a:ea typeface="Calibri" panose="020F0502020204030204" pitchFamily="34" charset="0"/>
                <a:cs typeface="Times New Roman" panose="02020603050405020304" pitchFamily="18" charset="0"/>
              </a:rPr>
              <a:t>Step towards interactive teaching environment.</a:t>
            </a:r>
            <a:endParaRPr lang="en-ID" sz="1600" dirty="0">
              <a:effectLst/>
              <a:latin typeface="Amasis MT Pro" panose="020405040500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600" dirty="0">
                <a:effectLst/>
                <a:latin typeface="Amasis MT Pro" panose="02040504050005020304" pitchFamily="18" charset="0"/>
                <a:ea typeface="Calibri" panose="020F0502020204030204" pitchFamily="34" charset="0"/>
                <a:cs typeface="Times New Roman" panose="02020603050405020304" pitchFamily="18" charset="0"/>
              </a:rPr>
              <a:t>To create a communication bridge between faculty and students.</a:t>
            </a:r>
            <a:endParaRPr lang="en-ID" sz="1600" dirty="0">
              <a:effectLst/>
              <a:latin typeface="Amasis MT Pro" panose="020405040500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600" dirty="0">
                <a:effectLst/>
                <a:latin typeface="Amasis MT Pro" panose="02040504050005020304" pitchFamily="18" charset="0"/>
                <a:ea typeface="Calibri" panose="020F0502020204030204" pitchFamily="34" charset="0"/>
                <a:cs typeface="Times New Roman" panose="02020603050405020304" pitchFamily="18" charset="0"/>
              </a:rPr>
              <a:t>Continuous tracking of academic growth of student.</a:t>
            </a:r>
            <a:endParaRPr lang="en-ID" sz="1600" dirty="0">
              <a:effectLst/>
              <a:latin typeface="Amasis MT Pro" panose="02040504050005020304" pitchFamily="18" charset="0"/>
              <a:ea typeface="Calibri" panose="020F0502020204030204" pitchFamily="34" charset="0"/>
              <a:cs typeface="Times New Roman" panose="02020603050405020304" pitchFamily="18" charset="0"/>
            </a:endParaRPr>
          </a:p>
          <a:p>
            <a:r>
              <a:rPr lang="en-US" sz="1800" kern="0" dirty="0">
                <a:effectLst/>
                <a:latin typeface="Times New Roman" panose="02020603050405020304" pitchFamily="18" charset="0"/>
                <a:ea typeface="Calibri" panose="020F0502020204030204" pitchFamily="34" charset="0"/>
              </a:rPr>
              <a:t>To provide a platform for notes and assignment sharing</a:t>
            </a:r>
            <a:endParaRPr lang="en-US" sz="1600" kern="0" dirty="0">
              <a:effectLst/>
              <a:latin typeface="Amasis MT Pro" panose="02040504050005020304" pitchFamily="18" charset="0"/>
              <a:ea typeface="Calibri" panose="020F0502020204030204" pitchFamily="34" charset="0"/>
            </a:endParaRPr>
          </a:p>
          <a:p>
            <a:pPr marL="0" indent="0" algn="just">
              <a:buNone/>
            </a:pPr>
            <a:endParaRPr lang="en-US" sz="1600" dirty="0">
              <a:latin typeface="Amasis MT Pro" panose="020405040500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F98C3F-6A1B-972C-D97C-275B0586AFB1}"/>
              </a:ext>
            </a:extLst>
          </p:cNvPr>
          <p:cNvSpPr>
            <a:spLocks noGrp="1"/>
          </p:cNvSpPr>
          <p:nvPr>
            <p:ph type="subTitle" idx="1"/>
          </p:nvPr>
        </p:nvSpPr>
        <p:spPr>
          <a:xfrm>
            <a:off x="754376" y="281175"/>
            <a:ext cx="7635250" cy="4733855"/>
          </a:xfrm>
        </p:spPr>
        <p:txBody>
          <a:bodyPr>
            <a:normAutofit/>
          </a:bodyPr>
          <a:lstStyle/>
          <a:p>
            <a:r>
              <a:rPr lang="en-US" sz="1950" b="1" dirty="0">
                <a:solidFill>
                  <a:srgbClr val="FA3FFF"/>
                </a:solidFill>
                <a:latin typeface="Amasis MT Pro Medium" panose="02040604050005020304" pitchFamily="18" charset="0"/>
              </a:rPr>
              <a:t>Problem Statement</a:t>
            </a:r>
          </a:p>
          <a:p>
            <a:pPr algn="just"/>
            <a:r>
              <a:rPr lang="en-US" sz="1600" b="0" i="0" dirty="0">
                <a:solidFill>
                  <a:schemeClr val="bg1"/>
                </a:solidFill>
                <a:effectLst/>
                <a:latin typeface="Amasis MT Pro" panose="02040504050005020304" pitchFamily="18" charset="0"/>
              </a:rPr>
              <a:t>In traditional educational settings, the management of academic courses often involves manual and time-consuming processes, leading to inefficiencies and challenges for administrators, instructors, and students. </a:t>
            </a:r>
            <a:endParaRPr lang="en-US" sz="1600" dirty="0">
              <a:solidFill>
                <a:schemeClr val="bg1"/>
              </a:solidFill>
              <a:latin typeface="Amasis MT Pro" panose="02040504050005020304" pitchFamily="18" charset="0"/>
            </a:endParaRPr>
          </a:p>
          <a:p>
            <a:pPr algn="just"/>
            <a:endParaRPr lang="en-US" sz="1600" b="1" dirty="0">
              <a:solidFill>
                <a:srgbClr val="FA3FFF"/>
              </a:solidFill>
              <a:latin typeface="Amasis MT Pro" panose="02040504050005020304" pitchFamily="18" charset="0"/>
            </a:endParaRPr>
          </a:p>
          <a:p>
            <a:r>
              <a:rPr lang="en-US" sz="1950" b="1" dirty="0">
                <a:solidFill>
                  <a:srgbClr val="FA3FFF"/>
                </a:solidFill>
                <a:latin typeface="Amasis MT Pro Medium" panose="02040604050005020304" pitchFamily="18" charset="0"/>
              </a:rPr>
              <a:t>Solution</a:t>
            </a:r>
          </a:p>
          <a:p>
            <a:pPr algn="just"/>
            <a:r>
              <a:rPr lang="en-US" sz="1600" dirty="0">
                <a:solidFill>
                  <a:schemeClr val="bg1"/>
                </a:solidFill>
                <a:latin typeface="Amasis MT Pro" panose="02040504050005020304" pitchFamily="18" charset="0"/>
              </a:rPr>
              <a:t>By implementing this comprehensive Course Management System, educational institutions can expect to streamline administrative processes, enhance communication and collaboration, and leverage data for continuous improvement in the quality of education provided to students. The solution aims to create a more efficient, engaging, and technologically advanced educational environment.</a:t>
            </a:r>
          </a:p>
          <a:p>
            <a:pPr algn="just"/>
            <a:endParaRPr lang="en-US" sz="1600" dirty="0">
              <a:solidFill>
                <a:schemeClr val="bg1"/>
              </a:solidFill>
              <a:latin typeface="Amasis MT Pro" panose="02040504050005020304" pitchFamily="18" charset="0"/>
            </a:endParaRPr>
          </a:p>
          <a:p>
            <a:pPr algn="just"/>
            <a:r>
              <a:rPr lang="en-US" sz="1600" b="1" dirty="0">
                <a:solidFill>
                  <a:srgbClr val="FE9202"/>
                </a:solidFill>
                <a:latin typeface="Amasis MT Pro" panose="02040504050005020304" pitchFamily="18" charset="0"/>
              </a:rPr>
              <a:t>Keyword:</a:t>
            </a:r>
            <a:r>
              <a:rPr lang="en-US" sz="1600" dirty="0">
                <a:solidFill>
                  <a:schemeClr val="bg1"/>
                </a:solidFill>
                <a:latin typeface="Amasis MT Pro" panose="02040504050005020304" pitchFamily="18" charset="0"/>
              </a:rPr>
              <a:t> Course, System, Student, Management, Session.</a:t>
            </a:r>
            <a:endParaRPr lang="en-ID" sz="16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379569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6C98-2268-D7E3-4F29-55027EA48D3B}"/>
              </a:ext>
            </a:extLst>
          </p:cNvPr>
          <p:cNvSpPr>
            <a:spLocks noGrp="1"/>
          </p:cNvSpPr>
          <p:nvPr>
            <p:ph type="ctrTitle"/>
          </p:nvPr>
        </p:nvSpPr>
        <p:spPr>
          <a:xfrm>
            <a:off x="543416" y="281863"/>
            <a:ext cx="8093365" cy="4581150"/>
          </a:xfrm>
        </p:spPr>
        <p:txBody>
          <a:bodyPr>
            <a:normAutofit/>
          </a:bodyPr>
          <a:lstStyle/>
          <a:p>
            <a:r>
              <a:rPr lang="en-US" sz="1700" dirty="0">
                <a:latin typeface="Amasis MT Pro" panose="02040504050005020304" pitchFamily="18" charset="0"/>
              </a:rPr>
              <a:t>               </a:t>
            </a:r>
            <a:endParaRPr lang="en-ID" sz="1700" dirty="0">
              <a:latin typeface="Amasis MT Pro" panose="02040504050005020304" pitchFamily="18" charset="0"/>
            </a:endParaRPr>
          </a:p>
        </p:txBody>
      </p:sp>
      <p:sp>
        <p:nvSpPr>
          <p:cNvPr id="3" name="Subtitle 2">
            <a:extLst>
              <a:ext uri="{FF2B5EF4-FFF2-40B4-BE49-F238E27FC236}">
                <a16:creationId xmlns:a16="http://schemas.microsoft.com/office/drawing/2014/main" id="{F5E68AA7-A831-3347-DAAB-1EC57A84A710}"/>
              </a:ext>
            </a:extLst>
          </p:cNvPr>
          <p:cNvSpPr>
            <a:spLocks noGrp="1"/>
          </p:cNvSpPr>
          <p:nvPr>
            <p:ph type="subTitle" idx="1"/>
          </p:nvPr>
        </p:nvSpPr>
        <p:spPr>
          <a:xfrm>
            <a:off x="509773" y="204822"/>
            <a:ext cx="8093365" cy="4733855"/>
          </a:xfrm>
        </p:spPr>
        <p:txBody>
          <a:bodyPr>
            <a:normAutofit/>
          </a:bodyPr>
          <a:lstStyle/>
          <a:p>
            <a:r>
              <a:rPr lang="en-ID" sz="1900" b="1" kern="100" dirty="0">
                <a:solidFill>
                  <a:srgbClr val="FA3FFF"/>
                </a:solidFill>
                <a:latin typeface="Amasis MT Pro Medium" panose="02040604050005020304" pitchFamily="18" charset="0"/>
                <a:ea typeface="Calibri" panose="020F0502020204030204" pitchFamily="34" charset="0"/>
                <a:cs typeface="Segoe UI" panose="020B0502040204020203" pitchFamily="34" charset="0"/>
              </a:rPr>
              <a:t>E-R Diagram :</a:t>
            </a:r>
          </a:p>
          <a:p>
            <a:endParaRPr lang="en-ID" sz="1800" kern="100" dirty="0">
              <a:solidFill>
                <a:schemeClr val="bg1"/>
              </a:solidFill>
              <a:effectLst/>
              <a:latin typeface="Amasis MT Pro" panose="02040504050005020304" pitchFamily="18" charset="0"/>
              <a:ea typeface="Calibri" panose="020F0502020204030204" pitchFamily="34" charset="0"/>
              <a:cs typeface="Segoe UI" panose="020B0502040204020203" pitchFamily="34" charset="0"/>
            </a:endParaRPr>
          </a:p>
          <a:p>
            <a:endParaRPr lang="en-ID" sz="1800" kern="100" dirty="0">
              <a:solidFill>
                <a:schemeClr val="bg1"/>
              </a:solidFill>
              <a:effectLst/>
              <a:latin typeface="Amasis MT Pro" panose="02040504050005020304" pitchFamily="18" charset="0"/>
              <a:ea typeface="Calibri" panose="020F0502020204030204" pitchFamily="34" charset="0"/>
              <a:cs typeface="Times New Roman" panose="02020603050405020304" pitchFamily="18" charset="0"/>
            </a:endParaRPr>
          </a:p>
          <a:p>
            <a:endParaRPr lang="en-ID" sz="1800" dirty="0">
              <a:latin typeface="Amasis MT Pro Medium" panose="02040604050005020304" pitchFamily="18" charset="0"/>
            </a:endParaRPr>
          </a:p>
        </p:txBody>
      </p:sp>
      <p:pic>
        <p:nvPicPr>
          <p:cNvPr id="5" name="Picture 4" descr="A diagram of a flowchart&#10;&#10;Description automatically generated">
            <a:extLst>
              <a:ext uri="{FF2B5EF4-FFF2-40B4-BE49-F238E27FC236}">
                <a16:creationId xmlns:a16="http://schemas.microsoft.com/office/drawing/2014/main" id="{92F1F507-057F-703D-AAED-30F05F29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785" y="891995"/>
            <a:ext cx="7071773" cy="4066270"/>
          </a:xfrm>
          <a:prstGeom prst="rect">
            <a:avLst/>
          </a:prstGeom>
        </p:spPr>
      </p:pic>
    </p:spTree>
    <p:extLst>
      <p:ext uri="{BB962C8B-B14F-4D97-AF65-F5344CB8AC3E}">
        <p14:creationId xmlns:p14="http://schemas.microsoft.com/office/powerpoint/2010/main" val="14835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7ED0F-ED6B-5EAA-DB3A-3431214BE275}"/>
              </a:ext>
            </a:extLst>
          </p:cNvPr>
          <p:cNvSpPr txBox="1"/>
          <p:nvPr/>
        </p:nvSpPr>
        <p:spPr>
          <a:xfrm>
            <a:off x="219907" y="-24235"/>
            <a:ext cx="8704185" cy="4801314"/>
          </a:xfrm>
          <a:prstGeom prst="rect">
            <a:avLst/>
          </a:prstGeom>
          <a:noFill/>
        </p:spPr>
        <p:txBody>
          <a:bodyPr wrap="square" rtlCol="0">
            <a:spAutoFit/>
          </a:bodyPr>
          <a:lstStyle/>
          <a:p>
            <a:endParaRPr lang="en-ID" dirty="0"/>
          </a:p>
          <a:p>
            <a:r>
              <a:rPr lang="en-ID" sz="1900" b="1" dirty="0">
                <a:solidFill>
                  <a:srgbClr val="FA3FFF"/>
                </a:solidFill>
                <a:latin typeface="Amasis MT Pro Medium" panose="02040604050005020304" pitchFamily="18" charset="0"/>
              </a:rPr>
              <a:t>Use Case Diagram :</a:t>
            </a:r>
          </a:p>
          <a:p>
            <a:r>
              <a:rPr lang="en-ID" b="1" dirty="0">
                <a:solidFill>
                  <a:srgbClr val="FFC000"/>
                </a:solidFill>
                <a:latin typeface="Amasis MT Pro" panose="02040504050005020304" pitchFamily="18" charset="0"/>
              </a:rPr>
              <a:t>                                                                       </a:t>
            </a: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p:txBody>
      </p:sp>
      <p:pic>
        <p:nvPicPr>
          <p:cNvPr id="8" name="Picture 7" descr="A diagram of a student employment system&#10;&#10;Description automatically generated">
            <a:extLst>
              <a:ext uri="{FF2B5EF4-FFF2-40B4-BE49-F238E27FC236}">
                <a16:creationId xmlns:a16="http://schemas.microsoft.com/office/drawing/2014/main" id="{880E6CEF-7713-72EE-CEE9-3E1C54E5D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80" y="739290"/>
            <a:ext cx="7329840" cy="4275740"/>
          </a:xfrm>
          <a:prstGeom prst="rect">
            <a:avLst/>
          </a:prstGeom>
        </p:spPr>
      </p:pic>
    </p:spTree>
    <p:extLst>
      <p:ext uri="{BB962C8B-B14F-4D97-AF65-F5344CB8AC3E}">
        <p14:creationId xmlns:p14="http://schemas.microsoft.com/office/powerpoint/2010/main" val="1310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DDE4C47-748B-61D7-23F2-3FAE91238645}"/>
              </a:ext>
            </a:extLst>
          </p:cNvPr>
          <p:cNvSpPr txBox="1"/>
          <p:nvPr/>
        </p:nvSpPr>
        <p:spPr>
          <a:xfrm>
            <a:off x="754375" y="281175"/>
            <a:ext cx="8551480" cy="5123326"/>
          </a:xfrm>
          <a:prstGeom prst="rect">
            <a:avLst/>
          </a:prstGeom>
          <a:noFill/>
        </p:spPr>
        <p:txBody>
          <a:bodyPr wrap="square" rtlCol="0">
            <a:spAutoFit/>
          </a:bodyPr>
          <a:lstStyle/>
          <a:p>
            <a:pPr algn="l"/>
            <a:r>
              <a:rPr lang="en-US" sz="1950" b="1" i="0" dirty="0">
                <a:solidFill>
                  <a:srgbClr val="FA3FFF"/>
                </a:solidFill>
                <a:effectLst/>
                <a:latin typeface="Amasis MT Pro Medium" panose="02040604050005020304" pitchFamily="18" charset="0"/>
              </a:rPr>
              <a:t>Modules Used :</a:t>
            </a:r>
          </a:p>
          <a:p>
            <a:pPr algn="l"/>
            <a:endParaRPr lang="en-US" sz="1950" b="1" i="0" dirty="0">
              <a:solidFill>
                <a:srgbClr val="FA3FFF"/>
              </a:solidFill>
              <a:effectLst/>
              <a:latin typeface="Amasis MT Pro Medium" panose="02040604050005020304" pitchFamily="18" charset="0"/>
            </a:endParaRPr>
          </a:p>
          <a:p>
            <a:pPr>
              <a:buFont typeface="+mj-lt"/>
              <a:buAutoNum type="arabicPeriod"/>
            </a:pPr>
            <a:r>
              <a:rPr lang="en-US" b="1" i="0" dirty="0">
                <a:solidFill>
                  <a:srgbClr val="D1D5DB"/>
                </a:solidFill>
                <a:effectLst/>
                <a:latin typeface="Söhne"/>
              </a:rPr>
              <a:t> </a:t>
            </a:r>
            <a:r>
              <a:rPr lang="en-US" sz="1600" b="1" i="0" dirty="0">
                <a:solidFill>
                  <a:srgbClr val="D1D5DB"/>
                </a:solidFill>
                <a:effectLst/>
                <a:latin typeface="Amasis MT Pro" panose="02040504050005020304" pitchFamily="18" charset="0"/>
              </a:rPr>
              <a:t>User Management Module:</a:t>
            </a:r>
            <a:endParaRPr lang="en-US" sz="1600" b="0" i="0" dirty="0">
              <a:solidFill>
                <a:srgbClr val="D1D5DB"/>
              </a:solidFill>
              <a:effectLst/>
              <a:latin typeface="Amasis MT Pro" panose="02040504050005020304" pitchFamily="18" charset="0"/>
            </a:endParaRPr>
          </a:p>
          <a:p>
            <a:pPr marL="742950" lvl="1" indent="-285750">
              <a:buFont typeface="+mj-lt"/>
              <a:buAutoNum type="arabicPeriod"/>
            </a:pPr>
            <a:r>
              <a:rPr lang="en-US" sz="1600" b="0" i="0" dirty="0">
                <a:solidFill>
                  <a:srgbClr val="D1D5DB"/>
                </a:solidFill>
                <a:effectLst/>
                <a:latin typeface="Amasis MT Pro" panose="02040504050005020304" pitchFamily="18" charset="0"/>
              </a:rPr>
              <a:t>Responsible for user authentication and authorization.</a:t>
            </a:r>
          </a:p>
          <a:p>
            <a:pPr marL="742950" lvl="1" indent="-285750">
              <a:buFont typeface="+mj-lt"/>
              <a:buAutoNum type="arabicPeriod"/>
            </a:pPr>
            <a:r>
              <a:rPr lang="en-US" sz="1600" b="0" i="0" dirty="0">
                <a:solidFill>
                  <a:srgbClr val="D1D5DB"/>
                </a:solidFill>
                <a:effectLst/>
                <a:latin typeface="Amasis MT Pro" panose="02040504050005020304" pitchFamily="18" charset="0"/>
              </a:rPr>
              <a:t>Manages roles and permissions for administrators, instructors, and students.</a:t>
            </a:r>
          </a:p>
          <a:p>
            <a:pPr lvl="1"/>
            <a:endParaRPr lang="en-US" sz="1600" b="0" i="0" dirty="0">
              <a:solidFill>
                <a:srgbClr val="D1D5DB"/>
              </a:solidFill>
              <a:effectLst/>
              <a:latin typeface="Amasis MT Pro" panose="02040504050005020304" pitchFamily="18" charset="0"/>
            </a:endParaRPr>
          </a:p>
          <a:p>
            <a:pPr>
              <a:buFont typeface="+mj-lt"/>
              <a:buAutoNum type="arabicPeriod"/>
            </a:pPr>
            <a:r>
              <a:rPr lang="en-US" sz="1600" b="1" i="0" dirty="0">
                <a:solidFill>
                  <a:srgbClr val="D1D5DB"/>
                </a:solidFill>
                <a:effectLst/>
                <a:latin typeface="Amasis MT Pro" panose="02040504050005020304" pitchFamily="18" charset="0"/>
              </a:rPr>
              <a:t> Course Creation and Management Module:</a:t>
            </a:r>
            <a:endParaRPr lang="en-US" sz="1600" b="0" i="0" dirty="0">
              <a:solidFill>
                <a:srgbClr val="D1D5DB"/>
              </a:solidFill>
              <a:effectLst/>
              <a:latin typeface="Amasis MT Pro" panose="02040504050005020304" pitchFamily="18" charset="0"/>
            </a:endParaRPr>
          </a:p>
          <a:p>
            <a:pPr marL="742950" lvl="1" indent="-285750">
              <a:buFont typeface="+mj-lt"/>
              <a:buAutoNum type="arabicPeriod"/>
            </a:pPr>
            <a:r>
              <a:rPr lang="en-US" sz="1600" b="0" i="0" dirty="0">
                <a:solidFill>
                  <a:srgbClr val="D1D5DB"/>
                </a:solidFill>
                <a:effectLst/>
                <a:latin typeface="Amasis MT Pro" panose="02040504050005020304" pitchFamily="18" charset="0"/>
              </a:rPr>
              <a:t>Allows administrators to create, update, and organize course information.</a:t>
            </a:r>
          </a:p>
          <a:p>
            <a:pPr marL="742950" lvl="1" indent="-285750">
              <a:buFont typeface="+mj-lt"/>
              <a:buAutoNum type="arabicPeriod"/>
            </a:pPr>
            <a:r>
              <a:rPr lang="en-US" sz="1600" b="0" i="0" dirty="0">
                <a:solidFill>
                  <a:srgbClr val="D1D5DB"/>
                </a:solidFill>
                <a:effectLst/>
                <a:latin typeface="Amasis MT Pro" panose="02040504050005020304" pitchFamily="18" charset="0"/>
              </a:rPr>
              <a:t>Manages course schedules, syllabi, and other related details.</a:t>
            </a:r>
          </a:p>
          <a:p>
            <a:pPr lvl="1"/>
            <a:endParaRPr lang="en-US" sz="1600" b="0" i="0" dirty="0">
              <a:solidFill>
                <a:srgbClr val="D1D5DB"/>
              </a:solidFill>
              <a:effectLst/>
              <a:latin typeface="Amasis MT Pro" panose="02040504050005020304" pitchFamily="18" charset="0"/>
            </a:endParaRPr>
          </a:p>
          <a:p>
            <a:pPr>
              <a:buFont typeface="+mj-lt"/>
              <a:buAutoNum type="arabicPeriod"/>
            </a:pPr>
            <a:r>
              <a:rPr lang="en-US" sz="1600" b="1" i="0" dirty="0">
                <a:solidFill>
                  <a:srgbClr val="D1D5DB"/>
                </a:solidFill>
                <a:effectLst/>
                <a:latin typeface="Amasis MT Pro" panose="02040504050005020304" pitchFamily="18" charset="0"/>
              </a:rPr>
              <a:t> Enrollment Module:</a:t>
            </a:r>
            <a:endParaRPr lang="en-US" sz="1600" b="0" i="0" dirty="0">
              <a:solidFill>
                <a:srgbClr val="D1D5DB"/>
              </a:solidFill>
              <a:effectLst/>
              <a:latin typeface="Amasis MT Pro" panose="02040504050005020304" pitchFamily="18" charset="0"/>
            </a:endParaRPr>
          </a:p>
          <a:p>
            <a:pPr marL="742950" lvl="1" indent="-285750">
              <a:buFont typeface="+mj-lt"/>
              <a:buAutoNum type="arabicPeriod"/>
            </a:pPr>
            <a:r>
              <a:rPr lang="en-US" sz="1600" b="0" i="0" dirty="0">
                <a:solidFill>
                  <a:srgbClr val="D1D5DB"/>
                </a:solidFill>
                <a:effectLst/>
                <a:latin typeface="Amasis MT Pro" panose="02040504050005020304" pitchFamily="18" charset="0"/>
              </a:rPr>
              <a:t>Handles student enrollment processes, including registration and class capacity management.</a:t>
            </a:r>
          </a:p>
          <a:p>
            <a:pPr marL="742950" lvl="1" indent="-285750">
              <a:buFont typeface="+mj-lt"/>
              <a:buAutoNum type="arabicPeriod"/>
            </a:pPr>
            <a:r>
              <a:rPr lang="en-US" sz="1600" b="0" i="0" dirty="0">
                <a:solidFill>
                  <a:srgbClr val="D1D5DB"/>
                </a:solidFill>
                <a:effectLst/>
                <a:latin typeface="Amasis MT Pro" panose="02040504050005020304" pitchFamily="18" charset="0"/>
              </a:rPr>
              <a:t>Provides automated enrollment and waitlist functionalities.</a:t>
            </a:r>
          </a:p>
          <a:p>
            <a:pPr lvl="1"/>
            <a:endParaRPr lang="en-US" sz="1600" b="0" i="0" dirty="0">
              <a:solidFill>
                <a:srgbClr val="D1D5DB"/>
              </a:solidFill>
              <a:effectLst/>
              <a:latin typeface="Amasis MT Pro" panose="02040504050005020304" pitchFamily="18" charset="0"/>
            </a:endParaRPr>
          </a:p>
          <a:p>
            <a:r>
              <a:rPr lang="en-ID" sz="1600" kern="100" dirty="0">
                <a:effectLst/>
                <a:latin typeface="Amasis MT Pro" panose="02040504050005020304" pitchFamily="18" charset="0"/>
                <a:ea typeface="Calibri" panose="020F0502020204030204" pitchFamily="34" charset="0"/>
                <a:cs typeface="Times New Roman" panose="02020603050405020304" pitchFamily="18" charset="0"/>
              </a:rPr>
              <a:t> </a:t>
            </a:r>
            <a:r>
              <a:rPr lang="en-ID" sz="1600" kern="100" dirty="0">
                <a:solidFill>
                  <a:schemeClr val="bg1"/>
                </a:solidFill>
                <a:latin typeface="Amasis MT Pro" panose="02040504050005020304" pitchFamily="18" charset="0"/>
                <a:ea typeface="Calibri" panose="020F0502020204030204" pitchFamily="34" charset="0"/>
                <a:cs typeface="Times New Roman" panose="02020603050405020304" pitchFamily="18" charset="0"/>
              </a:rPr>
              <a:t>4. </a:t>
            </a:r>
            <a:r>
              <a:rPr lang="en-US" sz="1600" b="1" i="0" dirty="0">
                <a:solidFill>
                  <a:srgbClr val="D1D5DB"/>
                </a:solidFill>
                <a:effectLst/>
                <a:latin typeface="Amasis MT Pro" panose="02040504050005020304" pitchFamily="18" charset="0"/>
              </a:rPr>
              <a:t>Communication Module:</a:t>
            </a:r>
            <a:endParaRPr lang="en-US" sz="1600" b="0" i="0" dirty="0">
              <a:solidFill>
                <a:srgbClr val="D1D5DB"/>
              </a:solidFill>
              <a:effectLst/>
              <a:latin typeface="Amasis MT Pro" panose="02040504050005020304" pitchFamily="18" charset="0"/>
            </a:endParaRPr>
          </a:p>
          <a:p>
            <a:r>
              <a:rPr lang="en-US" sz="1600" b="0" i="0" dirty="0">
                <a:solidFill>
                  <a:srgbClr val="D1D5DB"/>
                </a:solidFill>
                <a:effectLst/>
                <a:latin typeface="Amasis MT Pro" panose="02040504050005020304" pitchFamily="18" charset="0"/>
              </a:rPr>
              <a:t>        Centralized hub for announcements, discussion forums, and messaging.</a:t>
            </a:r>
          </a:p>
          <a:p>
            <a:pPr>
              <a:lnSpc>
                <a:spcPct val="107000"/>
              </a:lnSpc>
              <a:spcAft>
                <a:spcPts val="800"/>
              </a:spcAft>
            </a:pPr>
            <a:endParaRPr lang="en-ID" sz="1800" kern="100" dirty="0">
              <a:effectLst/>
              <a:latin typeface="Amasis MT Pro" panose="02040504050005020304" pitchFamily="18" charset="0"/>
              <a:ea typeface="Calibri" panose="020F0502020204030204" pitchFamily="34" charset="0"/>
              <a:cs typeface="Times New Roman" panose="02020603050405020304" pitchFamily="18" charset="0"/>
            </a:endParaRPr>
          </a:p>
          <a:p>
            <a:endParaRPr lang="en-ID" sz="2000" b="1" dirty="0"/>
          </a:p>
        </p:txBody>
      </p:sp>
    </p:spTree>
    <p:extLst>
      <p:ext uri="{BB962C8B-B14F-4D97-AF65-F5344CB8AC3E}">
        <p14:creationId xmlns:p14="http://schemas.microsoft.com/office/powerpoint/2010/main" val="249172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EA0C05-0900-F108-B57F-1403B7E4D189}"/>
              </a:ext>
            </a:extLst>
          </p:cNvPr>
          <p:cNvSpPr>
            <a:spLocks noGrp="1"/>
          </p:cNvSpPr>
          <p:nvPr>
            <p:ph type="subTitle" idx="1"/>
          </p:nvPr>
        </p:nvSpPr>
        <p:spPr>
          <a:xfrm>
            <a:off x="601670" y="128470"/>
            <a:ext cx="7406192" cy="4886560"/>
          </a:xfrm>
        </p:spPr>
        <p:txBody>
          <a:bodyPr>
            <a:normAutofit/>
          </a:bodyPr>
          <a:lstStyle/>
          <a:p>
            <a:r>
              <a:rPr lang="en-US" sz="1900" b="1" dirty="0">
                <a:solidFill>
                  <a:srgbClr val="FA3FFF"/>
                </a:solidFill>
                <a:latin typeface="Amasis MT Pro Medium" panose="02040604050005020304" pitchFamily="18" charset="0"/>
              </a:rPr>
              <a:t>Functionality performed by Project :</a:t>
            </a:r>
          </a:p>
          <a:p>
            <a:endParaRPr lang="en-ID" sz="1700" b="1" dirty="0">
              <a:solidFill>
                <a:schemeClr val="bg1"/>
              </a:solidFill>
              <a:latin typeface="Amasis MT Pro Medium" panose="02040604050005020304" pitchFamily="18" charset="0"/>
            </a:endParaRPr>
          </a:p>
          <a:p>
            <a:pPr marL="285750" indent="-285750">
              <a:buFont typeface="Arial" panose="020B0604020202020204" pitchFamily="34" charset="0"/>
              <a:buChar char="•"/>
            </a:pPr>
            <a:r>
              <a:rPr lang="en-ID" sz="1600" dirty="0">
                <a:solidFill>
                  <a:schemeClr val="bg1"/>
                </a:solidFill>
                <a:latin typeface="Amasis MT Pro" panose="02040504050005020304" pitchFamily="18" charset="0"/>
              </a:rPr>
              <a:t>Login for admin</a:t>
            </a:r>
          </a:p>
          <a:p>
            <a:pPr marL="285750" indent="-285750">
              <a:buFont typeface="Arial" panose="020B0604020202020204" pitchFamily="34" charset="0"/>
              <a:buChar char="•"/>
            </a:pPr>
            <a:r>
              <a:rPr lang="en-ID" sz="1600" dirty="0">
                <a:solidFill>
                  <a:schemeClr val="bg1"/>
                </a:solidFill>
                <a:latin typeface="Amasis MT Pro" panose="02040504050005020304" pitchFamily="18" charset="0"/>
              </a:rPr>
              <a:t>Forgot password for admin</a:t>
            </a:r>
          </a:p>
          <a:p>
            <a:pPr marL="285750" indent="-285750">
              <a:buFont typeface="Arial" panose="020B0604020202020204" pitchFamily="34" charset="0"/>
              <a:buChar char="•"/>
            </a:pPr>
            <a:r>
              <a:rPr lang="en-ID" sz="1600" dirty="0">
                <a:solidFill>
                  <a:schemeClr val="bg1"/>
                </a:solidFill>
                <a:latin typeface="Amasis MT Pro" panose="02040504050005020304" pitchFamily="18" charset="0"/>
              </a:rPr>
              <a:t>Edit profile for admin</a:t>
            </a:r>
          </a:p>
          <a:p>
            <a:pPr marL="285750" indent="-285750">
              <a:buFont typeface="Arial" panose="020B0604020202020204" pitchFamily="34" charset="0"/>
              <a:buChar char="•"/>
            </a:pPr>
            <a:r>
              <a:rPr lang="en-ID" sz="1600" dirty="0">
                <a:solidFill>
                  <a:schemeClr val="bg1"/>
                </a:solidFill>
                <a:latin typeface="Amasis MT Pro" panose="02040504050005020304" pitchFamily="18" charset="0"/>
              </a:rPr>
              <a:t>Logout Functionality</a:t>
            </a:r>
          </a:p>
          <a:p>
            <a:pPr marL="285750" indent="-285750">
              <a:buFont typeface="Arial" panose="020B0604020202020204" pitchFamily="34" charset="0"/>
              <a:buChar char="•"/>
            </a:pPr>
            <a:r>
              <a:rPr lang="en-ID" sz="1600" dirty="0">
                <a:solidFill>
                  <a:schemeClr val="bg1"/>
                </a:solidFill>
                <a:latin typeface="Amasis MT Pro" panose="02040504050005020304" pitchFamily="18" charset="0"/>
              </a:rPr>
              <a:t>Dashboard for Admin User</a:t>
            </a:r>
          </a:p>
          <a:p>
            <a:endParaRPr lang="en-ID" sz="1600" dirty="0">
              <a:solidFill>
                <a:schemeClr val="bg1"/>
              </a:solidFill>
              <a:latin typeface="Amasis MT Pro" panose="02040504050005020304" pitchFamily="18" charset="0"/>
            </a:endParaRPr>
          </a:p>
          <a:p>
            <a:r>
              <a:rPr lang="en-ID" sz="1600" b="1" dirty="0">
                <a:solidFill>
                  <a:schemeClr val="bg1"/>
                </a:solidFill>
                <a:latin typeface="Amasis MT Pro" panose="02040504050005020304" pitchFamily="18" charset="0"/>
              </a:rPr>
              <a:t>Manage Course                                                  Manage Student</a:t>
            </a:r>
          </a:p>
          <a:p>
            <a:pPr marL="285750" indent="-285750">
              <a:buFont typeface="Arial" panose="020B0604020202020204" pitchFamily="34" charset="0"/>
              <a:buChar char="•"/>
            </a:pPr>
            <a:r>
              <a:rPr lang="en-US" sz="1600" dirty="0">
                <a:solidFill>
                  <a:schemeClr val="bg1"/>
                </a:solidFill>
                <a:latin typeface="Amasis MT Pro" panose="02040504050005020304" pitchFamily="18" charset="0"/>
              </a:rPr>
              <a:t>Adding new Course                                                    - Adding new Student</a:t>
            </a:r>
          </a:p>
          <a:p>
            <a:pPr marL="285750" indent="-285750">
              <a:buFont typeface="Arial" panose="020B0604020202020204" pitchFamily="34" charset="0"/>
              <a:buChar char="•"/>
            </a:pPr>
            <a:r>
              <a:rPr lang="en-US" sz="1600" dirty="0">
                <a:solidFill>
                  <a:schemeClr val="bg1"/>
                </a:solidFill>
                <a:latin typeface="Amasis MT Pro" panose="02040504050005020304" pitchFamily="18" charset="0"/>
              </a:rPr>
              <a:t>Edit the existing Course                                             - Edit the existing Student</a:t>
            </a:r>
          </a:p>
          <a:p>
            <a:pPr marL="285750" indent="-285750">
              <a:buFont typeface="Arial" panose="020B0604020202020204" pitchFamily="34" charset="0"/>
              <a:buChar char="•"/>
            </a:pPr>
            <a:r>
              <a:rPr lang="en-US" sz="1600" dirty="0">
                <a:solidFill>
                  <a:schemeClr val="bg1"/>
                </a:solidFill>
                <a:latin typeface="Amasis MT Pro" panose="02040504050005020304" pitchFamily="18" charset="0"/>
              </a:rPr>
              <a:t>View details of the Course                                         - View details of the Student</a:t>
            </a:r>
          </a:p>
          <a:p>
            <a:endParaRPr lang="en-US" sz="1600" dirty="0">
              <a:solidFill>
                <a:schemeClr val="bg1"/>
              </a:solidFill>
              <a:latin typeface="Amasis MT Pro" panose="02040504050005020304" pitchFamily="18" charset="0"/>
            </a:endParaRPr>
          </a:p>
          <a:p>
            <a:r>
              <a:rPr lang="en-US" sz="1600" b="1" dirty="0">
                <a:solidFill>
                  <a:schemeClr val="bg1"/>
                </a:solidFill>
                <a:latin typeface="Amasis MT Pro" panose="02040504050005020304" pitchFamily="18" charset="0"/>
              </a:rPr>
              <a:t>Reports</a:t>
            </a:r>
          </a:p>
          <a:p>
            <a:pPr marL="285750" indent="-285750">
              <a:buFont typeface="Arial" panose="020B0604020202020204" pitchFamily="34" charset="0"/>
              <a:buChar char="•"/>
            </a:pPr>
            <a:r>
              <a:rPr lang="en-US" sz="1600" dirty="0">
                <a:solidFill>
                  <a:schemeClr val="bg1"/>
                </a:solidFill>
                <a:latin typeface="Amasis MT Pro" panose="02040504050005020304" pitchFamily="18" charset="0"/>
              </a:rPr>
              <a:t>Report of all Course</a:t>
            </a:r>
          </a:p>
          <a:p>
            <a:pPr marL="285750" indent="-285750">
              <a:buFont typeface="Arial" panose="020B0604020202020204" pitchFamily="34" charset="0"/>
              <a:buChar char="•"/>
            </a:pPr>
            <a:r>
              <a:rPr lang="en-US" sz="1600" dirty="0">
                <a:solidFill>
                  <a:schemeClr val="bg1"/>
                </a:solidFill>
                <a:latin typeface="Amasis MT Pro" panose="02040504050005020304" pitchFamily="18" charset="0"/>
              </a:rPr>
              <a:t>Report of all Student</a:t>
            </a:r>
          </a:p>
          <a:p>
            <a:endParaRPr lang="en-US" sz="17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38722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8E01BF-CA7C-9CBF-A939-C795AB0088E0}"/>
              </a:ext>
            </a:extLst>
          </p:cNvPr>
          <p:cNvSpPr>
            <a:spLocks noGrp="1"/>
          </p:cNvSpPr>
          <p:nvPr>
            <p:ph type="subTitle" idx="1"/>
          </p:nvPr>
        </p:nvSpPr>
        <p:spPr>
          <a:xfrm>
            <a:off x="219907" y="433880"/>
            <a:ext cx="8704185" cy="3817625"/>
          </a:xfrm>
        </p:spPr>
        <p:txBody>
          <a:bodyPr>
            <a:normAutofit/>
          </a:bodyPr>
          <a:lstStyle/>
          <a:p>
            <a:r>
              <a:rPr lang="en-US" sz="1900" b="1" dirty="0">
                <a:solidFill>
                  <a:srgbClr val="FA3FFF"/>
                </a:solidFill>
                <a:latin typeface="Amasis MT Pro Medium" panose="02040604050005020304" pitchFamily="18" charset="0"/>
              </a:rPr>
              <a:t>Technology used  :</a:t>
            </a:r>
          </a:p>
          <a:p>
            <a:endParaRPr lang="en-US" sz="1700" dirty="0">
              <a:solidFill>
                <a:srgbClr val="FA3FFF"/>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HTML </a:t>
            </a:r>
            <a:r>
              <a:rPr lang="en-US" sz="1700" dirty="0">
                <a:solidFill>
                  <a:schemeClr val="bg1"/>
                </a:solidFill>
                <a:latin typeface="Amasis MT Pro" panose="02040504050005020304" pitchFamily="18" charset="0"/>
              </a:rPr>
              <a:t>         :   Page layout has been designed in HTML.</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CSS  </a:t>
            </a:r>
            <a:r>
              <a:rPr lang="en-US" sz="1700" dirty="0">
                <a:solidFill>
                  <a:schemeClr val="bg1"/>
                </a:solidFill>
                <a:latin typeface="Amasis MT Pro" panose="02040504050005020304" pitchFamily="18" charset="0"/>
              </a:rPr>
              <a:t>            :   CSS has been used for all the designing part.</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JavaScript  </a:t>
            </a:r>
            <a:r>
              <a:rPr lang="en-US" sz="1700" dirty="0">
                <a:solidFill>
                  <a:schemeClr val="bg1"/>
                </a:solidFill>
                <a:latin typeface="Amasis MT Pro" panose="02040504050005020304" pitchFamily="18" charset="0"/>
              </a:rPr>
              <a:t>  :   All the validation task and animations has been developed by JavaScript.</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PHP </a:t>
            </a:r>
            <a:r>
              <a:rPr lang="en-US" sz="1700" dirty="0">
                <a:solidFill>
                  <a:schemeClr val="bg1"/>
                </a:solidFill>
                <a:latin typeface="Amasis MT Pro" panose="02040504050005020304" pitchFamily="18" charset="0"/>
              </a:rPr>
              <a:t>            :    All the business and frontend logic has been implemented in PHP.</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MySQL</a:t>
            </a:r>
            <a:r>
              <a:rPr lang="en-US" sz="1700" dirty="0">
                <a:solidFill>
                  <a:schemeClr val="bg1"/>
                </a:solidFill>
                <a:latin typeface="Amasis MT Pro" panose="02040504050005020304" pitchFamily="18" charset="0"/>
              </a:rPr>
              <a:t>        :   MySQL database has been used as database for the project. </a:t>
            </a:r>
          </a:p>
          <a:p>
            <a:pPr marL="285750" indent="-285750">
              <a:buFont typeface="Arial" panose="020B0604020202020204" pitchFamily="34" charset="0"/>
              <a:buChar char="•"/>
            </a:pPr>
            <a:endParaRPr lang="en-ID" sz="17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342673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On-screen Show (16:9)</PresentationFormat>
  <Paragraphs>103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Amasis MT Pro</vt:lpstr>
      <vt:lpstr>Amasis MT Pro Medium</vt:lpstr>
      <vt:lpstr>Aptos Display</vt:lpstr>
      <vt:lpstr>Arial</vt:lpstr>
      <vt:lpstr>Calibri</vt:lpstr>
      <vt:lpstr>Söhne</vt:lpstr>
      <vt:lpstr>Symbol</vt:lpstr>
      <vt:lpstr>Times New Roman</vt:lpstr>
      <vt:lpstr>Office Theme</vt:lpstr>
      <vt:lpstr> A Project by : Gurudas Premdas Chavan (2021BCS037) Pravin Pralhadrao Narwade (2021BCS047) Rahul Pramod Chafle (2021BCS061)  Under The Guidance Of : Ms Misha Nihalani Mr. Rupesh Sonkamble  </vt:lpstr>
      <vt:lpstr>CONTENTS</vt:lpstr>
      <vt:lpstr>ABSTRACT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2023-12-08T02:49:32Z</dcterms:modified>
</cp:coreProperties>
</file>