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4" r:id="rId2"/>
    <p:sldId id="275" r:id="rId3"/>
    <p:sldId id="277" r:id="rId4"/>
    <p:sldId id="278" r:id="rId5"/>
    <p:sldId id="279" r:id="rId6"/>
    <p:sldId id="280" r:id="rId7"/>
    <p:sldId id="281" r:id="rId8"/>
    <p:sldId id="283" r:id="rId9"/>
    <p:sldId id="28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66CC"/>
    <a:srgbClr val="FF3399"/>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2" d="100"/>
          <a:sy n="82"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10/11/2023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54F8D-539B-D06E-69B0-2B563EA62F59}"/>
              </a:ext>
            </a:extLst>
          </p:cNvPr>
          <p:cNvSpPr>
            <a:spLocks noGrp="1"/>
          </p:cNvSpPr>
          <p:nvPr>
            <p:ph type="title"/>
          </p:nvPr>
        </p:nvSpPr>
        <p:spPr/>
        <p:txBody>
          <a:bodyPr/>
          <a:lstStyle/>
          <a:p>
            <a:r>
              <a:rPr lang="en-US" dirty="0">
                <a:solidFill>
                  <a:srgbClr val="FFFF00"/>
                </a:solidFill>
              </a:rPr>
              <a:t>IMAGE STEGANOGRAPHY</a:t>
            </a:r>
            <a:endParaRPr lang="en-ID" dirty="0">
              <a:solidFill>
                <a:srgbClr val="FFFF00"/>
              </a:solidFill>
            </a:endParaRPr>
          </a:p>
        </p:txBody>
      </p:sp>
      <p:sp>
        <p:nvSpPr>
          <p:cNvPr id="3" name="Content Placeholder 2">
            <a:extLst>
              <a:ext uri="{FF2B5EF4-FFF2-40B4-BE49-F238E27FC236}">
                <a16:creationId xmlns:a16="http://schemas.microsoft.com/office/drawing/2014/main" id="{49B98CBD-CE72-4CB0-8916-DAE4F8B1F3C9}"/>
              </a:ext>
            </a:extLst>
          </p:cNvPr>
          <p:cNvSpPr>
            <a:spLocks noGrp="1"/>
          </p:cNvSpPr>
          <p:nvPr>
            <p:ph idx="1"/>
          </p:nvPr>
        </p:nvSpPr>
        <p:spPr/>
        <p:txBody>
          <a:bodyPr/>
          <a:lstStyle/>
          <a:p>
            <a:endParaRPr lang="en-US" sz="2200" dirty="0"/>
          </a:p>
          <a:p>
            <a:r>
              <a:rPr lang="en-US" sz="2200" dirty="0"/>
              <a:t>A PROJECT BY :</a:t>
            </a:r>
          </a:p>
          <a:p>
            <a:pPr marL="0" indent="0">
              <a:buNone/>
            </a:pPr>
            <a:endParaRPr lang="en-US" dirty="0">
              <a:effectLst/>
            </a:endParaRPr>
          </a:p>
          <a:p>
            <a:pPr marL="457200" indent="-457200">
              <a:buFont typeface="+mj-lt"/>
              <a:buAutoNum type="arabicPeriod"/>
            </a:pPr>
            <a:r>
              <a:rPr lang="en-ID" sz="2100" dirty="0">
                <a:effectLst/>
              </a:rPr>
              <a:t>Gurudas Chavan (A18)</a:t>
            </a:r>
          </a:p>
          <a:p>
            <a:pPr marL="457200" indent="-457200">
              <a:buAutoNum type="arabicPeriod"/>
            </a:pPr>
            <a:r>
              <a:rPr lang="en-ID" sz="2100" dirty="0" err="1">
                <a:effectLst/>
              </a:rPr>
              <a:t>Aakanksha</a:t>
            </a:r>
            <a:r>
              <a:rPr lang="en-ID" sz="2100" dirty="0">
                <a:effectLst/>
              </a:rPr>
              <a:t> </a:t>
            </a:r>
            <a:r>
              <a:rPr lang="en-ID" sz="2100" dirty="0" err="1">
                <a:effectLst/>
              </a:rPr>
              <a:t>Wadje</a:t>
            </a:r>
            <a:r>
              <a:rPr lang="en-ID" sz="2100" dirty="0">
                <a:effectLst/>
              </a:rPr>
              <a:t> (A23)</a:t>
            </a:r>
          </a:p>
          <a:p>
            <a:pPr marL="457200" indent="-457200">
              <a:buAutoNum type="arabicPeriod"/>
            </a:pPr>
            <a:r>
              <a:rPr lang="en-ID" sz="2100" dirty="0">
                <a:effectLst/>
              </a:rPr>
              <a:t>Rahul </a:t>
            </a:r>
            <a:r>
              <a:rPr lang="en-ID" sz="2100" dirty="0" err="1">
                <a:effectLst/>
              </a:rPr>
              <a:t>Chafle</a:t>
            </a:r>
            <a:r>
              <a:rPr lang="en-ID" sz="2100" dirty="0">
                <a:effectLst/>
              </a:rPr>
              <a:t> (A29)</a:t>
            </a:r>
          </a:p>
          <a:p>
            <a:pPr marL="457200" indent="-457200">
              <a:buAutoNum type="arabicPeriod"/>
            </a:pPr>
            <a:r>
              <a:rPr lang="en-ID" sz="2100" dirty="0">
                <a:effectLst/>
              </a:rPr>
              <a:t>Pravin Narwade (A22)</a:t>
            </a:r>
            <a:endParaRPr lang="en-US" sz="2100" dirty="0">
              <a:effectLst/>
            </a:endParaRPr>
          </a:p>
        </p:txBody>
      </p:sp>
    </p:spTree>
    <p:extLst>
      <p:ext uri="{BB962C8B-B14F-4D97-AF65-F5344CB8AC3E}">
        <p14:creationId xmlns:p14="http://schemas.microsoft.com/office/powerpoint/2010/main" val="270518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F815-40BB-7EE6-28D7-8BCE20029A8C}"/>
              </a:ext>
            </a:extLst>
          </p:cNvPr>
          <p:cNvSpPr>
            <a:spLocks noGrp="1"/>
          </p:cNvSpPr>
          <p:nvPr>
            <p:ph type="title"/>
          </p:nvPr>
        </p:nvSpPr>
        <p:spPr>
          <a:xfrm>
            <a:off x="186007" y="357673"/>
            <a:ext cx="10353761" cy="1326321"/>
          </a:xfrm>
        </p:spPr>
        <p:txBody>
          <a:bodyPr>
            <a:normAutofit/>
          </a:bodyPr>
          <a:lstStyle/>
          <a:p>
            <a:pPr algn="l"/>
            <a:r>
              <a:rPr lang="en-US" sz="2650" dirty="0">
                <a:solidFill>
                  <a:schemeClr val="accent6"/>
                </a:solidFill>
              </a:rPr>
              <a:t>Contents of the project</a:t>
            </a:r>
            <a:endParaRPr lang="en-ID" sz="2650" dirty="0">
              <a:solidFill>
                <a:schemeClr val="accent6"/>
              </a:solidFill>
            </a:endParaRPr>
          </a:p>
        </p:txBody>
      </p:sp>
      <p:sp>
        <p:nvSpPr>
          <p:cNvPr id="3" name="Content Placeholder 2">
            <a:extLst>
              <a:ext uri="{FF2B5EF4-FFF2-40B4-BE49-F238E27FC236}">
                <a16:creationId xmlns:a16="http://schemas.microsoft.com/office/drawing/2014/main" id="{340932A8-E5DE-8F08-32C2-1D2760AE6269}"/>
              </a:ext>
            </a:extLst>
          </p:cNvPr>
          <p:cNvSpPr>
            <a:spLocks noGrp="1"/>
          </p:cNvSpPr>
          <p:nvPr>
            <p:ph idx="1"/>
          </p:nvPr>
        </p:nvSpPr>
        <p:spPr>
          <a:xfrm>
            <a:off x="288643" y="1669817"/>
            <a:ext cx="10353762" cy="3979688"/>
          </a:xfrm>
        </p:spPr>
        <p:txBody>
          <a:bodyPr/>
          <a:lstStyle/>
          <a:p>
            <a:r>
              <a:rPr lang="en-US" sz="2300" dirty="0"/>
              <a:t>Project Goals/Objectives</a:t>
            </a:r>
          </a:p>
          <a:p>
            <a:endParaRPr lang="en-US" sz="2300" dirty="0"/>
          </a:p>
          <a:p>
            <a:r>
              <a:rPr lang="en-US" sz="2300" dirty="0"/>
              <a:t>Scope Of Project</a:t>
            </a:r>
          </a:p>
          <a:p>
            <a:endParaRPr lang="en-US" sz="2300" dirty="0"/>
          </a:p>
          <a:p>
            <a:r>
              <a:rPr lang="en-US" sz="2300" dirty="0"/>
              <a:t>Project Plan</a:t>
            </a:r>
          </a:p>
          <a:p>
            <a:endParaRPr lang="en-US" sz="2300" dirty="0"/>
          </a:p>
          <a:p>
            <a:r>
              <a:rPr lang="en-US" sz="2300" dirty="0"/>
              <a:t>Roles and Responsibilities</a:t>
            </a:r>
            <a:endParaRPr lang="en-IN" sz="2300" dirty="0"/>
          </a:p>
          <a:p>
            <a:endParaRPr lang="en-ID" dirty="0"/>
          </a:p>
        </p:txBody>
      </p:sp>
    </p:spTree>
    <p:extLst>
      <p:ext uri="{BB962C8B-B14F-4D97-AF65-F5344CB8AC3E}">
        <p14:creationId xmlns:p14="http://schemas.microsoft.com/office/powerpoint/2010/main" val="2478715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5B69-63E8-4771-6053-83A793852C48}"/>
              </a:ext>
            </a:extLst>
          </p:cNvPr>
          <p:cNvSpPr>
            <a:spLocks noGrp="1"/>
          </p:cNvSpPr>
          <p:nvPr>
            <p:ph type="title"/>
          </p:nvPr>
        </p:nvSpPr>
        <p:spPr>
          <a:xfrm>
            <a:off x="195338" y="338324"/>
            <a:ext cx="10353761" cy="1326321"/>
          </a:xfrm>
        </p:spPr>
        <p:txBody>
          <a:bodyPr>
            <a:normAutofit/>
          </a:bodyPr>
          <a:lstStyle/>
          <a:p>
            <a:pPr algn="l"/>
            <a:r>
              <a:rPr lang="en-US" sz="2650" dirty="0">
                <a:solidFill>
                  <a:schemeClr val="accent6"/>
                </a:solidFill>
              </a:rPr>
              <a:t>PROJECT GOALS/OBJECTIVES</a:t>
            </a:r>
            <a:endParaRPr lang="en-ID" sz="2650" dirty="0">
              <a:solidFill>
                <a:schemeClr val="accent6"/>
              </a:solidFill>
            </a:endParaRPr>
          </a:p>
        </p:txBody>
      </p:sp>
      <p:sp>
        <p:nvSpPr>
          <p:cNvPr id="3" name="Content Placeholder 2">
            <a:extLst>
              <a:ext uri="{FF2B5EF4-FFF2-40B4-BE49-F238E27FC236}">
                <a16:creationId xmlns:a16="http://schemas.microsoft.com/office/drawing/2014/main" id="{D9F11583-1C5C-91DE-B7F7-16E17F94824E}"/>
              </a:ext>
            </a:extLst>
          </p:cNvPr>
          <p:cNvSpPr>
            <a:spLocks noGrp="1"/>
          </p:cNvSpPr>
          <p:nvPr>
            <p:ph idx="1"/>
          </p:nvPr>
        </p:nvSpPr>
        <p:spPr>
          <a:xfrm>
            <a:off x="335297" y="1442921"/>
            <a:ext cx="10353762" cy="5312442"/>
          </a:xfrm>
        </p:spPr>
        <p:txBody>
          <a:bodyPr/>
          <a:lstStyle/>
          <a:p>
            <a:pPr>
              <a:buFont typeface="Wingdings" panose="05000000000000000000" pitchFamily="2" charset="2"/>
              <a:buChar char="Ø"/>
            </a:pPr>
            <a:r>
              <a:rPr lang="en-US" sz="2150" dirty="0"/>
              <a:t> The objective of this  project is to hide the secret message within any image using encoding and decoding functions.</a:t>
            </a:r>
          </a:p>
          <a:p>
            <a:pPr>
              <a:buFont typeface="Wingdings" panose="05000000000000000000" pitchFamily="2" charset="2"/>
              <a:buChar char="Ø"/>
            </a:pPr>
            <a:endParaRPr lang="en-US" sz="2150" dirty="0"/>
          </a:p>
          <a:p>
            <a:pPr>
              <a:buFont typeface="Wingdings" panose="05000000000000000000" pitchFamily="2" charset="2"/>
              <a:buChar char="Ø"/>
            </a:pPr>
            <a:r>
              <a:rPr lang="en-US" sz="2150" dirty="0"/>
              <a:t>By clicking the encode button secret message, the name of the file should be entered and uploaded. After uploading the file, the image will be encoded. By clicking the decode button, upload the file that is to be decoded and after uploading the hidden text will be displayed on the screen.</a:t>
            </a:r>
          </a:p>
          <a:p>
            <a:pPr>
              <a:buFont typeface="Wingdings" panose="05000000000000000000" pitchFamily="2" charset="2"/>
              <a:buChar char="Ø"/>
            </a:pPr>
            <a:endParaRPr lang="en-US" sz="2150" dirty="0"/>
          </a:p>
          <a:p>
            <a:pPr>
              <a:buFont typeface="Wingdings" panose="05000000000000000000" pitchFamily="2" charset="2"/>
              <a:buChar char="Ø"/>
            </a:pPr>
            <a:r>
              <a:rPr lang="en-US" sz="2150" dirty="0"/>
              <a:t>The main purpose of our project is to maintain secret communication between two people.</a:t>
            </a:r>
          </a:p>
          <a:p>
            <a:pPr marL="0" indent="0">
              <a:buNone/>
            </a:pPr>
            <a:endParaRPr lang="en-US" sz="2150" dirty="0"/>
          </a:p>
          <a:p>
            <a:pPr marL="0" indent="0">
              <a:buNone/>
            </a:pPr>
            <a:endParaRPr lang="en-US" sz="2150" dirty="0"/>
          </a:p>
          <a:p>
            <a:pPr marL="0" indent="0">
              <a:buNone/>
            </a:pPr>
            <a:endParaRPr lang="en-US" sz="2150" dirty="0"/>
          </a:p>
        </p:txBody>
      </p:sp>
    </p:spTree>
    <p:extLst>
      <p:ext uri="{BB962C8B-B14F-4D97-AF65-F5344CB8AC3E}">
        <p14:creationId xmlns:p14="http://schemas.microsoft.com/office/powerpoint/2010/main" val="1428016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E9C0-65EE-C9C8-FBC1-9F3496C428C0}"/>
              </a:ext>
            </a:extLst>
          </p:cNvPr>
          <p:cNvSpPr>
            <a:spLocks noGrp="1"/>
          </p:cNvSpPr>
          <p:nvPr>
            <p:ph type="title"/>
          </p:nvPr>
        </p:nvSpPr>
        <p:spPr>
          <a:xfrm>
            <a:off x="260652" y="301690"/>
            <a:ext cx="10353761" cy="1247192"/>
          </a:xfrm>
        </p:spPr>
        <p:txBody>
          <a:bodyPr>
            <a:normAutofit/>
          </a:bodyPr>
          <a:lstStyle/>
          <a:p>
            <a:pPr algn="l"/>
            <a:r>
              <a:rPr lang="en-US" sz="2650" dirty="0">
                <a:solidFill>
                  <a:schemeClr val="accent6"/>
                </a:solidFill>
              </a:rPr>
              <a:t>Scope Of PROJECT</a:t>
            </a:r>
            <a:endParaRPr lang="en-ID" sz="2650" dirty="0">
              <a:solidFill>
                <a:schemeClr val="accent6"/>
              </a:solidFill>
            </a:endParaRPr>
          </a:p>
        </p:txBody>
      </p:sp>
      <p:sp>
        <p:nvSpPr>
          <p:cNvPr id="3" name="Content Placeholder 2">
            <a:extLst>
              <a:ext uri="{FF2B5EF4-FFF2-40B4-BE49-F238E27FC236}">
                <a16:creationId xmlns:a16="http://schemas.microsoft.com/office/drawing/2014/main" id="{0AF9B83D-C544-5549-B6E0-9EB796F73283}"/>
              </a:ext>
            </a:extLst>
          </p:cNvPr>
          <p:cNvSpPr>
            <a:spLocks noGrp="1"/>
          </p:cNvSpPr>
          <p:nvPr>
            <p:ph idx="1"/>
          </p:nvPr>
        </p:nvSpPr>
        <p:spPr>
          <a:xfrm>
            <a:off x="353959" y="1330952"/>
            <a:ext cx="10040343" cy="5041855"/>
          </a:xfrm>
        </p:spPr>
        <p:txBody>
          <a:bodyPr>
            <a:normAutofit/>
          </a:bodyPr>
          <a:lstStyle/>
          <a:p>
            <a:pPr>
              <a:buFont typeface="Wingdings" panose="05000000000000000000" pitchFamily="2" charset="2"/>
              <a:buChar char="Ø"/>
            </a:pPr>
            <a:r>
              <a:rPr lang="en-US" sz="2150" dirty="0"/>
              <a:t> The approach of information hiding technique has recently become important in a number of application areas.</a:t>
            </a:r>
          </a:p>
          <a:p>
            <a:pPr marL="0" indent="0">
              <a:buNone/>
            </a:pPr>
            <a:endParaRPr lang="en-ID" sz="2150" dirty="0"/>
          </a:p>
          <a:p>
            <a:pPr>
              <a:buFont typeface="Wingdings" panose="05000000000000000000" pitchFamily="2" charset="2"/>
              <a:buChar char="Ø"/>
            </a:pPr>
            <a:r>
              <a:rPr lang="en-US" sz="2150" dirty="0"/>
              <a:t>Here are some of the key aspects and potential scopes of image steganography  :</a:t>
            </a:r>
            <a:endParaRPr lang="en-ID" sz="2150" dirty="0"/>
          </a:p>
          <a:p>
            <a:pPr marL="0" indent="0">
              <a:buNone/>
            </a:pPr>
            <a:endParaRPr lang="en-ID" sz="2150" dirty="0"/>
          </a:p>
          <a:p>
            <a:pPr>
              <a:buFont typeface="Wingdings" panose="05000000000000000000" pitchFamily="2" charset="2"/>
              <a:buChar char="Ø"/>
            </a:pPr>
            <a:r>
              <a:rPr lang="en-ID" sz="2150" dirty="0">
                <a:solidFill>
                  <a:srgbClr val="FFC000"/>
                </a:solidFill>
              </a:rPr>
              <a:t>1. Data Security &amp; Privacy </a:t>
            </a:r>
            <a:r>
              <a:rPr lang="en-ID" sz="2150" dirty="0"/>
              <a:t>:  </a:t>
            </a:r>
            <a:r>
              <a:rPr lang="en-US" sz="2150" dirty="0"/>
              <a:t>Image steganography can be used to protect sensitive information by embedding it within images. This information can be encrypted before embedding to enhance security.</a:t>
            </a:r>
            <a:endParaRPr lang="en-ID" sz="2150" dirty="0"/>
          </a:p>
        </p:txBody>
      </p:sp>
    </p:spTree>
    <p:extLst>
      <p:ext uri="{BB962C8B-B14F-4D97-AF65-F5344CB8AC3E}">
        <p14:creationId xmlns:p14="http://schemas.microsoft.com/office/powerpoint/2010/main" val="3173625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244DC2-2932-9B06-2474-AA98ADA9C4BC}"/>
              </a:ext>
            </a:extLst>
          </p:cNvPr>
          <p:cNvSpPr>
            <a:spLocks noGrp="1"/>
          </p:cNvSpPr>
          <p:nvPr>
            <p:ph idx="1"/>
          </p:nvPr>
        </p:nvSpPr>
        <p:spPr>
          <a:xfrm>
            <a:off x="466531" y="298579"/>
            <a:ext cx="10888824" cy="6242180"/>
          </a:xfrm>
        </p:spPr>
        <p:txBody>
          <a:bodyPr/>
          <a:lstStyle/>
          <a:p>
            <a:pPr>
              <a:buFont typeface="Wingdings" panose="05000000000000000000" pitchFamily="2" charset="2"/>
              <a:buChar char="Ø"/>
            </a:pPr>
            <a:r>
              <a:rPr lang="en-US" sz="2150" dirty="0">
                <a:solidFill>
                  <a:srgbClr val="FFC000"/>
                </a:solidFill>
              </a:rPr>
              <a:t>2. Digital Watermarking : </a:t>
            </a:r>
            <a:r>
              <a:rPr lang="en-US" sz="2150" dirty="0"/>
              <a:t>Image steganography is used in digital watermarking to embed copyright information or ownership details within images, videos, or audio to protect intellectual property.</a:t>
            </a:r>
            <a:endParaRPr lang="en-US" sz="2150" dirty="0">
              <a:solidFill>
                <a:srgbClr val="FFC000"/>
              </a:solidFill>
            </a:endParaRPr>
          </a:p>
          <a:p>
            <a:pPr marL="0" indent="0">
              <a:buNone/>
            </a:pPr>
            <a:endParaRPr lang="en-US" sz="2150" dirty="0">
              <a:solidFill>
                <a:srgbClr val="FFC000"/>
              </a:solidFill>
            </a:endParaRPr>
          </a:p>
          <a:p>
            <a:pPr marL="0" indent="0">
              <a:buNone/>
            </a:pPr>
            <a:endParaRPr lang="en-US" sz="2150" dirty="0">
              <a:solidFill>
                <a:srgbClr val="FFC000"/>
              </a:solidFill>
            </a:endParaRPr>
          </a:p>
          <a:p>
            <a:pPr>
              <a:buFont typeface="Wingdings" panose="05000000000000000000" pitchFamily="2" charset="2"/>
              <a:buChar char="Ø"/>
            </a:pPr>
            <a:r>
              <a:rPr lang="en-US" sz="2150" dirty="0">
                <a:solidFill>
                  <a:srgbClr val="FFC000"/>
                </a:solidFill>
              </a:rPr>
              <a:t>3. Forensics and Security Analysis </a:t>
            </a:r>
            <a:r>
              <a:rPr lang="en-US" sz="2150" dirty="0"/>
              <a:t>:  In digital forensics, steganography is used to investigate and recover hidden data within images, which can be crucial in criminal investigations.</a:t>
            </a:r>
          </a:p>
          <a:p>
            <a:pPr marL="0" indent="0">
              <a:buNone/>
            </a:pPr>
            <a:endParaRPr lang="en-US" sz="2150" dirty="0"/>
          </a:p>
          <a:p>
            <a:pPr marL="0" indent="0">
              <a:buNone/>
            </a:pPr>
            <a:endParaRPr lang="en-US" sz="2150" dirty="0"/>
          </a:p>
          <a:p>
            <a:pPr>
              <a:buFont typeface="Wingdings" panose="05000000000000000000" pitchFamily="2" charset="2"/>
              <a:buChar char="Ø"/>
            </a:pPr>
            <a:r>
              <a:rPr lang="en-US" sz="2150" dirty="0">
                <a:solidFill>
                  <a:srgbClr val="FFC000"/>
                </a:solidFill>
              </a:rPr>
              <a:t>4. </a:t>
            </a:r>
            <a:r>
              <a:rPr lang="en-ID" sz="2150" dirty="0">
                <a:solidFill>
                  <a:srgbClr val="FFC000"/>
                </a:solidFill>
              </a:rPr>
              <a:t>Covert Operations </a:t>
            </a:r>
            <a:r>
              <a:rPr lang="en-ID" sz="2150" dirty="0"/>
              <a:t>:</a:t>
            </a:r>
            <a:r>
              <a:rPr lang="en-US" sz="2150" dirty="0"/>
              <a:t>  Military and intelligence agencies might use image steganography to hide critical information within seemingly harmless images, making it difficult for adversaries to intercept or decipher.</a:t>
            </a:r>
            <a:endParaRPr lang="en-ID" sz="2150" dirty="0"/>
          </a:p>
        </p:txBody>
      </p:sp>
    </p:spTree>
    <p:extLst>
      <p:ext uri="{BB962C8B-B14F-4D97-AF65-F5344CB8AC3E}">
        <p14:creationId xmlns:p14="http://schemas.microsoft.com/office/powerpoint/2010/main" val="15387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234F-1F9A-5F00-6BB5-1BA03ACBE2F3}"/>
              </a:ext>
            </a:extLst>
          </p:cNvPr>
          <p:cNvSpPr>
            <a:spLocks noGrp="1"/>
          </p:cNvSpPr>
          <p:nvPr>
            <p:ph type="title"/>
          </p:nvPr>
        </p:nvSpPr>
        <p:spPr>
          <a:xfrm>
            <a:off x="456595" y="506963"/>
            <a:ext cx="10353761" cy="1326321"/>
          </a:xfrm>
        </p:spPr>
        <p:txBody>
          <a:bodyPr>
            <a:normAutofit/>
          </a:bodyPr>
          <a:lstStyle/>
          <a:p>
            <a:pPr algn="l"/>
            <a:r>
              <a:rPr lang="en-US" sz="2650" dirty="0">
                <a:solidFill>
                  <a:schemeClr val="accent6"/>
                </a:solidFill>
                <a:effectLst>
                  <a:outerShdw blurRad="38100" dist="38100" dir="2700000" algn="tl">
                    <a:srgbClr val="000000">
                      <a:alpha val="43137"/>
                    </a:srgbClr>
                  </a:outerShdw>
                </a:effectLst>
              </a:rPr>
              <a:t> PROJECT PLAN</a:t>
            </a:r>
            <a:endParaRPr lang="en-ID" sz="2650"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68F1059-ABE3-C67B-8689-342C11E6BC0D}"/>
              </a:ext>
            </a:extLst>
          </p:cNvPr>
          <p:cNvSpPr>
            <a:spLocks noGrp="1"/>
          </p:cNvSpPr>
          <p:nvPr>
            <p:ph idx="1"/>
          </p:nvPr>
        </p:nvSpPr>
        <p:spPr>
          <a:xfrm>
            <a:off x="577893" y="1478719"/>
            <a:ext cx="10353762" cy="5049599"/>
          </a:xfrm>
        </p:spPr>
        <p:txBody>
          <a:bodyPr>
            <a:normAutofit/>
          </a:bodyPr>
          <a:lstStyle/>
          <a:p>
            <a:pPr>
              <a:buFont typeface="Wingdings" panose="05000000000000000000" pitchFamily="2" charset="2"/>
              <a:buChar char="Ø"/>
            </a:pPr>
            <a:endParaRPr lang="en-US" sz="2150" dirty="0"/>
          </a:p>
          <a:p>
            <a:pPr>
              <a:buFont typeface="Wingdings" panose="05000000000000000000" pitchFamily="2" charset="2"/>
              <a:buChar char="Ø"/>
            </a:pPr>
            <a:r>
              <a:rPr lang="en-US" sz="2150" dirty="0"/>
              <a:t>This project requires good knowledge of python and the </a:t>
            </a:r>
            <a:r>
              <a:rPr lang="en-US" sz="2150" dirty="0" err="1"/>
              <a:t>Tkinter</a:t>
            </a:r>
            <a:r>
              <a:rPr lang="en-US" sz="2150" dirty="0"/>
              <a:t> library. </a:t>
            </a:r>
            <a:r>
              <a:rPr lang="en-US" sz="2150" dirty="0" err="1"/>
              <a:t>Tkinter</a:t>
            </a:r>
            <a:r>
              <a:rPr lang="en-US" sz="2150" dirty="0"/>
              <a:t> is the python binding to the Tk toolkit which is used across many programming languages for building the Graphical user interface which is a GUI.</a:t>
            </a:r>
          </a:p>
          <a:p>
            <a:pPr marL="0" indent="0">
              <a:buNone/>
            </a:pPr>
            <a:endParaRPr lang="en-US" sz="2150" dirty="0"/>
          </a:p>
          <a:p>
            <a:pPr>
              <a:buFont typeface="Wingdings" panose="05000000000000000000" pitchFamily="2" charset="2"/>
              <a:buChar char="Ø"/>
            </a:pPr>
            <a:r>
              <a:rPr lang="en-US" sz="2150" dirty="0"/>
              <a:t>Also, we require a PIL module. This is the images module from the pillow. The PIL module helps to open, manipulate and save many different forms of images.</a:t>
            </a:r>
          </a:p>
          <a:p>
            <a:pPr marL="0" indent="0">
              <a:buNone/>
            </a:pPr>
            <a:endParaRPr lang="en-ID" sz="2150" dirty="0"/>
          </a:p>
        </p:txBody>
      </p:sp>
    </p:spTree>
    <p:extLst>
      <p:ext uri="{BB962C8B-B14F-4D97-AF65-F5344CB8AC3E}">
        <p14:creationId xmlns:p14="http://schemas.microsoft.com/office/powerpoint/2010/main" val="1235449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EDD86B-2FD2-B8DF-2993-1337C4E2DC1E}"/>
              </a:ext>
            </a:extLst>
          </p:cNvPr>
          <p:cNvSpPr>
            <a:spLocks noGrp="1"/>
          </p:cNvSpPr>
          <p:nvPr>
            <p:ph idx="1"/>
          </p:nvPr>
        </p:nvSpPr>
        <p:spPr>
          <a:xfrm>
            <a:off x="919119" y="583163"/>
            <a:ext cx="10353762" cy="5691673"/>
          </a:xfrm>
        </p:spPr>
        <p:txBody>
          <a:bodyPr>
            <a:normAutofit/>
          </a:bodyPr>
          <a:lstStyle/>
          <a:p>
            <a:pPr marL="0" indent="0">
              <a:buNone/>
            </a:pPr>
            <a:endParaRPr lang="en-US" sz="2150" dirty="0">
              <a:solidFill>
                <a:srgbClr val="FFC000"/>
              </a:solidFill>
            </a:endParaRPr>
          </a:p>
          <a:p>
            <a:pPr marL="0" indent="0">
              <a:buNone/>
            </a:pPr>
            <a:r>
              <a:rPr lang="en-US" sz="2150" dirty="0">
                <a:solidFill>
                  <a:srgbClr val="FFC000"/>
                </a:solidFill>
              </a:rPr>
              <a:t>Below are steps to implement Image Steganography Project :</a:t>
            </a:r>
          </a:p>
          <a:p>
            <a:pPr marL="0" indent="0">
              <a:buNone/>
            </a:pPr>
            <a:endParaRPr lang="en-US" sz="2150" dirty="0">
              <a:solidFill>
                <a:srgbClr val="FFC000"/>
              </a:solidFill>
            </a:endParaRPr>
          </a:p>
          <a:p>
            <a:pPr marL="457200" indent="-457200">
              <a:buAutoNum type="arabicPeriod"/>
            </a:pPr>
            <a:r>
              <a:rPr lang="en-US" sz="2150" dirty="0"/>
              <a:t>Importing Modules.</a:t>
            </a:r>
          </a:p>
          <a:p>
            <a:pPr marL="457200" indent="-457200">
              <a:buAutoNum type="arabicPeriod"/>
            </a:pPr>
            <a:r>
              <a:rPr lang="en-US" sz="2150" dirty="0"/>
              <a:t>Installation of </a:t>
            </a:r>
            <a:r>
              <a:rPr lang="en-US" sz="2150" dirty="0" err="1"/>
              <a:t>Tkinter</a:t>
            </a:r>
            <a:r>
              <a:rPr lang="en-US" sz="2150" dirty="0"/>
              <a:t> and </a:t>
            </a:r>
            <a:r>
              <a:rPr lang="en-US" sz="2150" dirty="0" err="1"/>
              <a:t>Stegano</a:t>
            </a:r>
            <a:r>
              <a:rPr lang="en-US" sz="2150" dirty="0"/>
              <a:t> modules.</a:t>
            </a:r>
          </a:p>
          <a:p>
            <a:pPr marL="457200" indent="-457200">
              <a:buAutoNum type="arabicPeriod"/>
            </a:pPr>
            <a:r>
              <a:rPr lang="en-US" sz="2150" dirty="0"/>
              <a:t>GUI Loop.</a:t>
            </a:r>
          </a:p>
          <a:p>
            <a:pPr marL="457200" indent="-457200">
              <a:buAutoNum type="arabicPeriod"/>
            </a:pPr>
            <a:r>
              <a:rPr lang="en-US" sz="2150" dirty="0"/>
              <a:t>Initializing the screen.</a:t>
            </a:r>
          </a:p>
          <a:p>
            <a:pPr marL="457200" indent="-457200">
              <a:buAutoNum type="arabicPeriod"/>
            </a:pPr>
            <a:r>
              <a:rPr lang="en-US" sz="2150" dirty="0"/>
              <a:t>Function to decode the image.</a:t>
            </a:r>
          </a:p>
          <a:p>
            <a:pPr marL="457200" indent="-457200">
              <a:buAutoNum type="arabicPeriod"/>
            </a:pPr>
            <a:r>
              <a:rPr lang="en-US" sz="2150" dirty="0"/>
              <a:t>Function to encode the image.</a:t>
            </a:r>
          </a:p>
          <a:p>
            <a:pPr marL="0" indent="0">
              <a:buNone/>
            </a:pPr>
            <a:endParaRPr lang="en-ID" sz="2150" dirty="0">
              <a:solidFill>
                <a:srgbClr val="FFC000"/>
              </a:solidFill>
            </a:endParaRPr>
          </a:p>
        </p:txBody>
      </p:sp>
    </p:spTree>
    <p:extLst>
      <p:ext uri="{BB962C8B-B14F-4D97-AF65-F5344CB8AC3E}">
        <p14:creationId xmlns:p14="http://schemas.microsoft.com/office/powerpoint/2010/main" val="1390807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EDD86B-2FD2-B8DF-2993-1337C4E2DC1E}"/>
              </a:ext>
            </a:extLst>
          </p:cNvPr>
          <p:cNvSpPr>
            <a:spLocks noGrp="1"/>
          </p:cNvSpPr>
          <p:nvPr>
            <p:ph idx="1"/>
          </p:nvPr>
        </p:nvSpPr>
        <p:spPr>
          <a:xfrm>
            <a:off x="919119" y="583163"/>
            <a:ext cx="10353762" cy="5691673"/>
          </a:xfrm>
        </p:spPr>
        <p:txBody>
          <a:bodyPr>
            <a:normAutofit/>
          </a:bodyPr>
          <a:lstStyle/>
          <a:p>
            <a:pPr algn="l" fontAlgn="base">
              <a:buFont typeface="Arial" panose="020B0604020202020204" pitchFamily="34" charset="0"/>
              <a:buChar char="•"/>
            </a:pPr>
            <a:r>
              <a:rPr lang="en-US" sz="2100" b="1" i="0" dirty="0" err="1">
                <a:solidFill>
                  <a:schemeClr val="accent6"/>
                </a:solidFill>
                <a:effectLst/>
              </a:rPr>
              <a:t>Tkinter</a:t>
            </a:r>
            <a:r>
              <a:rPr lang="en-US" sz="2100" b="1" i="0" dirty="0">
                <a:solidFill>
                  <a:schemeClr val="accent6"/>
                </a:solidFill>
                <a:effectLst/>
              </a:rPr>
              <a:t> module  </a:t>
            </a:r>
            <a:r>
              <a:rPr lang="en-US" sz="2000" b="0" i="0" dirty="0">
                <a:effectLst/>
              </a:rPr>
              <a:t>– </a:t>
            </a:r>
            <a:r>
              <a:rPr lang="en-US" sz="2000" b="0" i="0" dirty="0" err="1">
                <a:effectLst/>
              </a:rPr>
              <a:t>Tkinter</a:t>
            </a:r>
            <a:r>
              <a:rPr lang="en-US" sz="2000" b="0" i="0" dirty="0">
                <a:effectLst/>
              </a:rPr>
              <a:t> is the standard interface in python for creating a GUI that is Graphical User Interface.</a:t>
            </a:r>
          </a:p>
          <a:p>
            <a:pPr algn="l" fontAlgn="base">
              <a:buFont typeface="Arial" panose="020B0604020202020204" pitchFamily="34" charset="0"/>
              <a:buChar char="•"/>
            </a:pPr>
            <a:r>
              <a:rPr lang="en-US" sz="2100" b="1" i="0" dirty="0" err="1">
                <a:solidFill>
                  <a:schemeClr val="accent6"/>
                </a:solidFill>
                <a:effectLst/>
              </a:rPr>
              <a:t>tkinter</a:t>
            </a:r>
            <a:r>
              <a:rPr lang="en-US" sz="2100" b="1" i="0" dirty="0">
                <a:solidFill>
                  <a:schemeClr val="accent6"/>
                </a:solidFill>
                <a:effectLst/>
              </a:rPr>
              <a:t> import *  </a:t>
            </a:r>
            <a:r>
              <a:rPr lang="en-US" sz="2000" b="0" i="0" dirty="0">
                <a:effectLst/>
              </a:rPr>
              <a:t>– import everything from the module.</a:t>
            </a:r>
          </a:p>
          <a:p>
            <a:pPr algn="l" fontAlgn="base">
              <a:buFont typeface="Arial" panose="020B0604020202020204" pitchFamily="34" charset="0"/>
              <a:buChar char="•"/>
            </a:pPr>
            <a:r>
              <a:rPr lang="en-US" sz="2100" b="1" i="0" dirty="0" err="1">
                <a:solidFill>
                  <a:schemeClr val="accent6"/>
                </a:solidFill>
                <a:effectLst/>
              </a:rPr>
              <a:t>tkinter.filedialog</a:t>
            </a:r>
            <a:r>
              <a:rPr lang="en-US" sz="2100" b="1" i="0" dirty="0">
                <a:solidFill>
                  <a:schemeClr val="accent6"/>
                </a:solidFill>
                <a:effectLst/>
              </a:rPr>
              <a:t>  </a:t>
            </a:r>
            <a:r>
              <a:rPr lang="en-US" sz="2000" b="0" i="0" dirty="0">
                <a:effectLst/>
              </a:rPr>
              <a:t>– This module is used to work with files.</a:t>
            </a:r>
          </a:p>
          <a:p>
            <a:pPr algn="l" fontAlgn="base">
              <a:buFont typeface="Arial" panose="020B0604020202020204" pitchFamily="34" charset="0"/>
              <a:buChar char="•"/>
            </a:pPr>
            <a:r>
              <a:rPr lang="en-US" sz="2100" b="1" i="0" dirty="0">
                <a:solidFill>
                  <a:schemeClr val="accent6"/>
                </a:solidFill>
                <a:effectLst/>
              </a:rPr>
              <a:t>from </a:t>
            </a:r>
            <a:r>
              <a:rPr lang="en-US" sz="2100" b="1" i="0" dirty="0" err="1">
                <a:solidFill>
                  <a:schemeClr val="accent6"/>
                </a:solidFill>
                <a:effectLst/>
              </a:rPr>
              <a:t>tkinter</a:t>
            </a:r>
            <a:r>
              <a:rPr lang="en-US" sz="2100" b="1" i="0" dirty="0">
                <a:solidFill>
                  <a:schemeClr val="accent6"/>
                </a:solidFill>
                <a:effectLst/>
              </a:rPr>
              <a:t> import </a:t>
            </a:r>
            <a:r>
              <a:rPr lang="en-US" sz="2100" b="1" i="0" dirty="0" err="1">
                <a:solidFill>
                  <a:schemeClr val="accent6"/>
                </a:solidFill>
                <a:effectLst/>
              </a:rPr>
              <a:t>messagebox</a:t>
            </a:r>
            <a:r>
              <a:rPr lang="en-US" sz="2100" b="1" i="0" dirty="0">
                <a:solidFill>
                  <a:schemeClr val="accent6"/>
                </a:solidFill>
                <a:effectLst/>
              </a:rPr>
              <a:t>  </a:t>
            </a:r>
            <a:r>
              <a:rPr lang="en-US" sz="2000" b="0" i="0" dirty="0">
                <a:effectLst/>
              </a:rPr>
              <a:t>– Import message box separately for showing messages on the screen.</a:t>
            </a:r>
          </a:p>
          <a:p>
            <a:pPr algn="l" fontAlgn="base">
              <a:buFont typeface="Arial" panose="020B0604020202020204" pitchFamily="34" charset="0"/>
              <a:buChar char="•"/>
            </a:pPr>
            <a:r>
              <a:rPr lang="en-US" sz="2100" b="1" i="0" dirty="0">
                <a:solidFill>
                  <a:schemeClr val="accent6"/>
                </a:solidFill>
                <a:effectLst/>
              </a:rPr>
              <a:t>PIL module   </a:t>
            </a:r>
            <a:r>
              <a:rPr lang="en-US" sz="2000" b="0" i="0" dirty="0">
                <a:effectLst/>
              </a:rPr>
              <a:t>– This is the images module from the pillow. The PIL module helps to open, manipulate and save many different forms of images.</a:t>
            </a:r>
          </a:p>
          <a:p>
            <a:pPr algn="l" fontAlgn="base">
              <a:buFont typeface="Arial" panose="020B0604020202020204" pitchFamily="34" charset="0"/>
              <a:buChar char="•"/>
            </a:pPr>
            <a:r>
              <a:rPr lang="en-US" sz="2100" b="1" i="0" dirty="0">
                <a:solidFill>
                  <a:schemeClr val="accent6"/>
                </a:solidFill>
                <a:effectLst/>
              </a:rPr>
              <a:t>Import </a:t>
            </a:r>
            <a:r>
              <a:rPr lang="en-US" sz="2100" b="1" i="0" dirty="0" err="1">
                <a:solidFill>
                  <a:schemeClr val="accent6"/>
                </a:solidFill>
                <a:effectLst/>
              </a:rPr>
              <a:t>ImageTk</a:t>
            </a:r>
            <a:r>
              <a:rPr lang="en-US" sz="2100" b="1" i="0" dirty="0">
                <a:solidFill>
                  <a:schemeClr val="accent6"/>
                </a:solidFill>
                <a:effectLst/>
              </a:rPr>
              <a:t>   </a:t>
            </a:r>
            <a:r>
              <a:rPr lang="en-US" sz="2000" b="0" i="0" dirty="0">
                <a:effectLst/>
              </a:rPr>
              <a:t>– </a:t>
            </a:r>
            <a:r>
              <a:rPr lang="en-US" sz="2000" b="0" i="0" dirty="0" err="1">
                <a:effectLst/>
              </a:rPr>
              <a:t>ImageTk</a:t>
            </a:r>
            <a:r>
              <a:rPr lang="en-US" sz="2000" b="0" i="0" dirty="0">
                <a:effectLst/>
              </a:rPr>
              <a:t> module used to create and modify </a:t>
            </a:r>
            <a:r>
              <a:rPr lang="en-US" sz="2000" b="0" i="0" dirty="0" err="1">
                <a:effectLst/>
              </a:rPr>
              <a:t>Tkinter</a:t>
            </a:r>
            <a:r>
              <a:rPr lang="en-US" sz="2000" b="0" i="0" dirty="0">
                <a:effectLst/>
              </a:rPr>
              <a:t> </a:t>
            </a:r>
            <a:r>
              <a:rPr lang="en-US" sz="2000" b="0" i="0" dirty="0" err="1">
                <a:effectLst/>
              </a:rPr>
              <a:t>photoimage</a:t>
            </a:r>
            <a:r>
              <a:rPr lang="en-US" sz="2000" b="0" i="0" dirty="0">
                <a:effectLst/>
              </a:rPr>
              <a:t> from PIL images.</a:t>
            </a:r>
          </a:p>
          <a:p>
            <a:pPr algn="l" fontAlgn="base">
              <a:buFont typeface="Arial" panose="020B0604020202020204" pitchFamily="34" charset="0"/>
              <a:buChar char="•"/>
            </a:pPr>
            <a:r>
              <a:rPr lang="en-US" sz="2100" b="1" i="0" dirty="0">
                <a:solidFill>
                  <a:schemeClr val="accent6"/>
                </a:solidFill>
                <a:effectLst/>
              </a:rPr>
              <a:t>io import </a:t>
            </a:r>
            <a:r>
              <a:rPr lang="en-US" sz="2100" b="1" i="0" dirty="0" err="1">
                <a:solidFill>
                  <a:schemeClr val="accent6"/>
                </a:solidFill>
                <a:effectLst/>
              </a:rPr>
              <a:t>Bytesio</a:t>
            </a:r>
            <a:r>
              <a:rPr lang="en-US" sz="2100" b="1" i="0" dirty="0">
                <a:solidFill>
                  <a:schemeClr val="accent6"/>
                </a:solidFill>
                <a:effectLst/>
              </a:rPr>
              <a:t>  </a:t>
            </a:r>
            <a:r>
              <a:rPr lang="en-US" sz="2000" b="0" i="0" dirty="0">
                <a:effectLst/>
              </a:rPr>
              <a:t>– Bytes data in the memory.</a:t>
            </a:r>
          </a:p>
          <a:p>
            <a:pPr algn="l" fontAlgn="base">
              <a:buFont typeface="Arial" panose="020B0604020202020204" pitchFamily="34" charset="0"/>
              <a:buChar char="•"/>
            </a:pPr>
            <a:r>
              <a:rPr lang="en-US" sz="2100" b="1" i="0" dirty="0">
                <a:solidFill>
                  <a:schemeClr val="accent6"/>
                </a:solidFill>
                <a:effectLst/>
              </a:rPr>
              <a:t>Import </a:t>
            </a:r>
            <a:r>
              <a:rPr lang="en-US" sz="2100" b="1" i="0" dirty="0" err="1">
                <a:solidFill>
                  <a:schemeClr val="accent6"/>
                </a:solidFill>
                <a:effectLst/>
              </a:rPr>
              <a:t>os</a:t>
            </a:r>
            <a:r>
              <a:rPr lang="en-US" sz="2100" b="1" i="0" dirty="0">
                <a:solidFill>
                  <a:schemeClr val="accent6"/>
                </a:solidFill>
                <a:effectLst/>
              </a:rPr>
              <a:t>   </a:t>
            </a:r>
            <a:r>
              <a:rPr lang="en-US" sz="2000" b="0" i="0" dirty="0">
                <a:effectLst/>
              </a:rPr>
              <a:t>– This module is used for creating and removing any directory.</a:t>
            </a:r>
          </a:p>
          <a:p>
            <a:pPr marL="0" indent="0">
              <a:buNone/>
            </a:pPr>
            <a:endParaRPr lang="en-US" sz="2150" dirty="0">
              <a:solidFill>
                <a:srgbClr val="FFC000"/>
              </a:solidFill>
            </a:endParaRPr>
          </a:p>
          <a:p>
            <a:pPr marL="0" indent="0">
              <a:buNone/>
            </a:pPr>
            <a:endParaRPr lang="en-ID" sz="2150" dirty="0">
              <a:solidFill>
                <a:srgbClr val="FFC000"/>
              </a:solidFill>
            </a:endParaRPr>
          </a:p>
        </p:txBody>
      </p:sp>
    </p:spTree>
    <p:extLst>
      <p:ext uri="{BB962C8B-B14F-4D97-AF65-F5344CB8AC3E}">
        <p14:creationId xmlns:p14="http://schemas.microsoft.com/office/powerpoint/2010/main" val="428760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4B13-A031-4DD3-65C9-E413D52B46C0}"/>
              </a:ext>
            </a:extLst>
          </p:cNvPr>
          <p:cNvSpPr>
            <a:spLocks noGrp="1"/>
          </p:cNvSpPr>
          <p:nvPr>
            <p:ph type="title"/>
          </p:nvPr>
        </p:nvSpPr>
        <p:spPr>
          <a:xfrm>
            <a:off x="512578" y="356986"/>
            <a:ext cx="10353761" cy="1266541"/>
          </a:xfrm>
        </p:spPr>
        <p:txBody>
          <a:bodyPr>
            <a:normAutofit/>
          </a:bodyPr>
          <a:lstStyle/>
          <a:p>
            <a:pPr algn="l"/>
            <a:r>
              <a:rPr lang="en-US" sz="2650" dirty="0">
                <a:solidFill>
                  <a:schemeClr val="accent6"/>
                </a:solidFill>
                <a:effectLst/>
              </a:rPr>
              <a:t>Roles and Responsibilities</a:t>
            </a:r>
            <a:endParaRPr lang="en-ID" sz="2650" dirty="0">
              <a:solidFill>
                <a:schemeClr val="accent6"/>
              </a:solidFill>
              <a:effectLst/>
            </a:endParaRPr>
          </a:p>
        </p:txBody>
      </p:sp>
      <p:sp>
        <p:nvSpPr>
          <p:cNvPr id="3" name="Content Placeholder 2">
            <a:extLst>
              <a:ext uri="{FF2B5EF4-FFF2-40B4-BE49-F238E27FC236}">
                <a16:creationId xmlns:a16="http://schemas.microsoft.com/office/drawing/2014/main" id="{844A0247-C1F3-234E-8CB7-104D7E8BBC42}"/>
              </a:ext>
            </a:extLst>
          </p:cNvPr>
          <p:cNvSpPr>
            <a:spLocks noGrp="1"/>
          </p:cNvSpPr>
          <p:nvPr>
            <p:ph idx="1"/>
          </p:nvPr>
        </p:nvSpPr>
        <p:spPr>
          <a:xfrm>
            <a:off x="764505" y="1581431"/>
            <a:ext cx="10353762" cy="4166225"/>
          </a:xfrm>
        </p:spPr>
        <p:txBody>
          <a:bodyPr/>
          <a:lstStyle/>
          <a:p>
            <a:pPr marL="0" indent="0">
              <a:buNone/>
            </a:pPr>
            <a:r>
              <a:rPr lang="en-ID" sz="2150" dirty="0">
                <a:effectLst/>
              </a:rPr>
              <a:t>Gurudas </a:t>
            </a:r>
            <a:r>
              <a:rPr lang="en-ID" sz="2150">
                <a:effectLst/>
              </a:rPr>
              <a:t>Chavan            :        </a:t>
            </a:r>
            <a:r>
              <a:rPr lang="en-ID" sz="2150" dirty="0">
                <a:effectLst/>
              </a:rPr>
              <a:t>Implementation, Designing</a:t>
            </a:r>
          </a:p>
          <a:p>
            <a:pPr marL="0" indent="0">
              <a:buNone/>
            </a:pPr>
            <a:endParaRPr lang="en-ID" sz="2150" dirty="0">
              <a:effectLst/>
            </a:endParaRPr>
          </a:p>
          <a:p>
            <a:pPr marL="0" indent="0">
              <a:buNone/>
            </a:pPr>
            <a:r>
              <a:rPr lang="en-ID" sz="2150" dirty="0" err="1">
                <a:effectLst/>
              </a:rPr>
              <a:t>Aakanksha</a:t>
            </a:r>
            <a:r>
              <a:rPr lang="en-ID" sz="2150" dirty="0">
                <a:effectLst/>
              </a:rPr>
              <a:t> </a:t>
            </a:r>
            <a:r>
              <a:rPr lang="en-ID" sz="2150" dirty="0" err="1">
                <a:effectLst/>
              </a:rPr>
              <a:t>Wadje</a:t>
            </a:r>
            <a:r>
              <a:rPr lang="en-ID" sz="2150" dirty="0">
                <a:effectLst/>
              </a:rPr>
              <a:t>          :        Research, Testing and Verifying</a:t>
            </a:r>
          </a:p>
          <a:p>
            <a:pPr marL="0" indent="0">
              <a:buNone/>
            </a:pPr>
            <a:endParaRPr lang="en-ID" sz="2150" dirty="0">
              <a:effectLst/>
            </a:endParaRPr>
          </a:p>
          <a:p>
            <a:pPr marL="0" indent="0">
              <a:buNone/>
            </a:pPr>
            <a:r>
              <a:rPr lang="en-ID" sz="2150" dirty="0">
                <a:effectLst/>
              </a:rPr>
              <a:t>Rahul </a:t>
            </a:r>
            <a:r>
              <a:rPr lang="en-ID" sz="2150" dirty="0" err="1">
                <a:effectLst/>
              </a:rPr>
              <a:t>Chafle</a:t>
            </a:r>
            <a:r>
              <a:rPr lang="en-ID" sz="2150" dirty="0">
                <a:effectLst/>
              </a:rPr>
              <a:t>                   :        GUI Creation</a:t>
            </a:r>
          </a:p>
          <a:p>
            <a:pPr marL="0" indent="0">
              <a:buNone/>
            </a:pPr>
            <a:endParaRPr lang="en-ID" sz="2150" dirty="0">
              <a:effectLst/>
            </a:endParaRPr>
          </a:p>
          <a:p>
            <a:pPr marL="0" indent="0">
              <a:buNone/>
            </a:pPr>
            <a:r>
              <a:rPr lang="en-ID" sz="2150" dirty="0">
                <a:effectLst/>
              </a:rPr>
              <a:t>Pravin Narwade             :         Data </a:t>
            </a:r>
            <a:r>
              <a:rPr lang="en-US" sz="2150" dirty="0">
                <a:effectLst/>
              </a:rPr>
              <a:t>Collection</a:t>
            </a:r>
          </a:p>
          <a:p>
            <a:pPr marL="0" indent="0">
              <a:buNone/>
            </a:pPr>
            <a:endParaRPr lang="en-ID" dirty="0"/>
          </a:p>
        </p:txBody>
      </p:sp>
    </p:spTree>
    <p:extLst>
      <p:ext uri="{BB962C8B-B14F-4D97-AF65-F5344CB8AC3E}">
        <p14:creationId xmlns:p14="http://schemas.microsoft.com/office/powerpoint/2010/main" val="1597274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515</TotalTime>
  <Words>568</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Rockwell</vt:lpstr>
      <vt:lpstr>Wingdings</vt:lpstr>
      <vt:lpstr>Damask</vt:lpstr>
      <vt:lpstr>IMAGE STEGANOGRAPHY</vt:lpstr>
      <vt:lpstr>Contents of the project</vt:lpstr>
      <vt:lpstr>PROJECT GOALS/OBJECTIVES</vt:lpstr>
      <vt:lpstr>Scope Of PROJECT</vt:lpstr>
      <vt:lpstr>PowerPoint Presentation</vt:lpstr>
      <vt:lpstr> PROJECT PLAN</vt:lpstr>
      <vt:lpstr>PowerPoint Presentation</vt:lpstr>
      <vt:lpstr>PowerPoint Presentation</vt:lpstr>
      <vt:lpstr>Roles and Responsibilities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 of subset problems</dc:title>
  <dc:creator>DELL</dc:creator>
  <cp:lastModifiedBy>NARWADE PRAVIN PRALHADRAO</cp:lastModifiedBy>
  <cp:revision>26</cp:revision>
  <dcterms:created xsi:type="dcterms:W3CDTF">2023-04-17T13:03:35Z</dcterms:created>
  <dcterms:modified xsi:type="dcterms:W3CDTF">2023-10-11T04:58:51Z</dcterms:modified>
</cp:coreProperties>
</file>