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91" r:id="rId5"/>
    <p:sldId id="290" r:id="rId6"/>
    <p:sldId id="292" r:id="rId7"/>
    <p:sldId id="293" r:id="rId8"/>
    <p:sldId id="294" r:id="rId9"/>
    <p:sldId id="295" r:id="rId10"/>
    <p:sldId id="296" r:id="rId11"/>
    <p:sldId id="297" r:id="rId12"/>
    <p:sldId id="299"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3A"/>
    <a:srgbClr val="FFCC00"/>
    <a:srgbClr val="002136"/>
    <a:srgbClr val="103350"/>
    <a:srgbClr val="0C4360"/>
    <a:srgbClr val="1B6872"/>
    <a:srgbClr val="63B7C6"/>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12/6/2023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95AE8F-2958-9912-952F-FD7244BE1DAD}"/>
              </a:ext>
            </a:extLst>
          </p:cNvPr>
          <p:cNvSpPr>
            <a:spLocks noGrp="1"/>
          </p:cNvSpPr>
          <p:nvPr>
            <p:ph type="body" idx="1"/>
          </p:nvPr>
        </p:nvSpPr>
        <p:spPr>
          <a:xfrm>
            <a:off x="454613" y="2028475"/>
            <a:ext cx="6803136" cy="3189203"/>
          </a:xfrm>
        </p:spPr>
        <p:txBody>
          <a:bodyPr>
            <a:normAutofit/>
          </a:bodyPr>
          <a:lstStyle/>
          <a:p>
            <a:endParaRPr lang="en-US" sz="2500" b="1" dirty="0">
              <a:solidFill>
                <a:schemeClr val="bg1"/>
              </a:solidFill>
              <a:latin typeface="Amasis MT Pro" panose="02040504050005020304" pitchFamily="18" charset="0"/>
            </a:endParaRPr>
          </a:p>
          <a:p>
            <a:pPr marL="342900" indent="-342900">
              <a:buFont typeface="Wingdings" panose="05000000000000000000" pitchFamily="2" charset="2"/>
              <a:buChar char="§"/>
            </a:pPr>
            <a:r>
              <a:rPr lang="en-US" sz="2450" b="1" dirty="0">
                <a:solidFill>
                  <a:srgbClr val="FFC000"/>
                </a:solidFill>
                <a:latin typeface="+mj-lt"/>
              </a:rPr>
              <a:t>A PROJECT BY :</a:t>
            </a:r>
            <a:endParaRPr lang="en-US" sz="2450" dirty="0">
              <a:solidFill>
                <a:schemeClr val="bg1"/>
              </a:solidFill>
              <a:effectLst/>
              <a:latin typeface="+mj-lt"/>
            </a:endParaRPr>
          </a:p>
          <a:p>
            <a:r>
              <a:rPr lang="en-ID" sz="2200" dirty="0">
                <a:solidFill>
                  <a:schemeClr val="bg1"/>
                </a:solidFill>
                <a:effectLst/>
                <a:latin typeface="+mj-lt"/>
              </a:rPr>
              <a:t>1. Gurudas Chavan (A18)</a:t>
            </a:r>
          </a:p>
          <a:p>
            <a:r>
              <a:rPr lang="en-ID" sz="2200" dirty="0">
                <a:solidFill>
                  <a:schemeClr val="bg1"/>
                </a:solidFill>
                <a:effectLst/>
                <a:latin typeface="+mj-lt"/>
              </a:rPr>
              <a:t>2. </a:t>
            </a:r>
            <a:r>
              <a:rPr lang="en-ID" sz="2200" dirty="0" err="1">
                <a:solidFill>
                  <a:schemeClr val="bg1"/>
                </a:solidFill>
                <a:effectLst/>
                <a:latin typeface="+mj-lt"/>
              </a:rPr>
              <a:t>Aakanksha</a:t>
            </a:r>
            <a:r>
              <a:rPr lang="en-ID" sz="2200" dirty="0">
                <a:solidFill>
                  <a:schemeClr val="bg1"/>
                </a:solidFill>
                <a:effectLst/>
                <a:latin typeface="+mj-lt"/>
              </a:rPr>
              <a:t> </a:t>
            </a:r>
            <a:r>
              <a:rPr lang="en-ID" sz="2200" dirty="0" err="1">
                <a:solidFill>
                  <a:schemeClr val="bg1"/>
                </a:solidFill>
                <a:effectLst/>
                <a:latin typeface="+mj-lt"/>
              </a:rPr>
              <a:t>Wadje</a:t>
            </a:r>
            <a:r>
              <a:rPr lang="en-ID" sz="2200" dirty="0">
                <a:solidFill>
                  <a:schemeClr val="bg1"/>
                </a:solidFill>
                <a:effectLst/>
                <a:latin typeface="+mj-lt"/>
              </a:rPr>
              <a:t> (A23)</a:t>
            </a:r>
          </a:p>
          <a:p>
            <a:r>
              <a:rPr lang="en-ID" sz="2200" dirty="0">
                <a:solidFill>
                  <a:schemeClr val="bg1"/>
                </a:solidFill>
                <a:effectLst/>
                <a:latin typeface="+mj-lt"/>
              </a:rPr>
              <a:t>3. Rahul </a:t>
            </a:r>
            <a:r>
              <a:rPr lang="en-ID" sz="2200" dirty="0" err="1">
                <a:solidFill>
                  <a:schemeClr val="bg1"/>
                </a:solidFill>
                <a:effectLst/>
                <a:latin typeface="+mj-lt"/>
              </a:rPr>
              <a:t>Chafle</a:t>
            </a:r>
            <a:r>
              <a:rPr lang="en-ID" sz="2200" dirty="0">
                <a:solidFill>
                  <a:schemeClr val="bg1"/>
                </a:solidFill>
                <a:effectLst/>
                <a:latin typeface="+mj-lt"/>
              </a:rPr>
              <a:t> (A29)</a:t>
            </a:r>
          </a:p>
          <a:p>
            <a:r>
              <a:rPr lang="en-ID" sz="2200" dirty="0">
                <a:solidFill>
                  <a:schemeClr val="bg1"/>
                </a:solidFill>
                <a:effectLst/>
                <a:latin typeface="+mj-lt"/>
              </a:rPr>
              <a:t>4. Pravin Narwade (A22) </a:t>
            </a:r>
            <a:endParaRPr lang="en-ID" sz="2200" dirty="0">
              <a:solidFill>
                <a:schemeClr val="bg1"/>
              </a:solidFill>
              <a:latin typeface="+mj-lt"/>
              <a:ea typeface="Cambria" panose="02040503050406030204" pitchFamily="18" charset="0"/>
            </a:endParaRPr>
          </a:p>
        </p:txBody>
      </p:sp>
      <p:sp>
        <p:nvSpPr>
          <p:cNvPr id="3" name="Slide Number Placeholder 2">
            <a:extLst>
              <a:ext uri="{FF2B5EF4-FFF2-40B4-BE49-F238E27FC236}">
                <a16:creationId xmlns:a16="http://schemas.microsoft.com/office/drawing/2014/main" id="{B4065BBD-100F-BBEA-5249-712BC8A8EAD5}"/>
              </a:ext>
            </a:extLst>
          </p:cNvPr>
          <p:cNvSpPr>
            <a:spLocks noGrp="1"/>
          </p:cNvSpPr>
          <p:nvPr>
            <p:ph type="sldNum" sz="quarter" idx="12"/>
          </p:nvPr>
        </p:nvSpPr>
        <p:spPr/>
        <p:txBody>
          <a:bodyPr/>
          <a:lstStyle/>
          <a:p>
            <a:fld id="{C263D6C4-4840-40CC-AC84-17E24B3B7BDE}" type="slidenum">
              <a:rPr lang="en-US" noProof="0" smtClean="0"/>
              <a:pPr/>
              <a:t>1</a:t>
            </a:fld>
            <a:endParaRPr lang="en-US" noProof="0" dirty="0"/>
          </a:p>
        </p:txBody>
      </p:sp>
      <p:sp>
        <p:nvSpPr>
          <p:cNvPr id="4" name="Title 3">
            <a:extLst>
              <a:ext uri="{FF2B5EF4-FFF2-40B4-BE49-F238E27FC236}">
                <a16:creationId xmlns:a16="http://schemas.microsoft.com/office/drawing/2014/main" id="{EFE4CDD7-A6B8-140F-9984-ED7A2BFDE034}"/>
              </a:ext>
            </a:extLst>
          </p:cNvPr>
          <p:cNvSpPr>
            <a:spLocks noGrp="1"/>
          </p:cNvSpPr>
          <p:nvPr>
            <p:ph type="title"/>
          </p:nvPr>
        </p:nvSpPr>
        <p:spPr>
          <a:xfrm>
            <a:off x="454613" y="1104106"/>
            <a:ext cx="7781544" cy="859055"/>
          </a:xfrm>
        </p:spPr>
        <p:txBody>
          <a:bodyPr>
            <a:normAutofit/>
          </a:bodyPr>
          <a:lstStyle/>
          <a:p>
            <a:r>
              <a:rPr lang="en-US" sz="4600" dirty="0">
                <a:solidFill>
                  <a:srgbClr val="FFFF00"/>
                </a:solidFill>
              </a:rPr>
              <a:t>IMAGE STEGANOGRAPHY</a:t>
            </a:r>
            <a:endParaRPr lang="en-ID" sz="4600" dirty="0"/>
          </a:p>
        </p:txBody>
      </p:sp>
      <p:pic>
        <p:nvPicPr>
          <p:cNvPr id="6" name="Picture 5">
            <a:extLst>
              <a:ext uri="{FF2B5EF4-FFF2-40B4-BE49-F238E27FC236}">
                <a16:creationId xmlns:a16="http://schemas.microsoft.com/office/drawing/2014/main" id="{67061A25-A531-ADA3-772C-FEF4BAEC62DC}"/>
              </a:ext>
            </a:extLst>
          </p:cNvPr>
          <p:cNvPicPr>
            <a:picLocks noChangeAspect="1"/>
          </p:cNvPicPr>
          <p:nvPr/>
        </p:nvPicPr>
        <p:blipFill>
          <a:blip r:embed="rId2"/>
          <a:stretch>
            <a:fillRect/>
          </a:stretch>
        </p:blipFill>
        <p:spPr>
          <a:xfrm>
            <a:off x="533400" y="5217678"/>
            <a:ext cx="3665520" cy="1168193"/>
          </a:xfrm>
          <a:prstGeom prst="rect">
            <a:avLst/>
          </a:prstGeom>
        </p:spPr>
      </p:pic>
    </p:spTree>
    <p:extLst>
      <p:ext uri="{BB962C8B-B14F-4D97-AF65-F5344CB8AC3E}">
        <p14:creationId xmlns:p14="http://schemas.microsoft.com/office/powerpoint/2010/main" val="153721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117F-AA70-28A8-286B-2691ED81A0EA}"/>
              </a:ext>
            </a:extLst>
          </p:cNvPr>
          <p:cNvSpPr>
            <a:spLocks noGrp="1"/>
          </p:cNvSpPr>
          <p:nvPr>
            <p:ph type="ctrTitle"/>
          </p:nvPr>
        </p:nvSpPr>
        <p:spPr/>
        <p:txBody>
          <a:bodyPr/>
          <a:lstStyle/>
          <a:p>
            <a:endParaRPr lang="en-ID"/>
          </a:p>
        </p:txBody>
      </p:sp>
      <p:pic>
        <p:nvPicPr>
          <p:cNvPr id="4" name="Picture 3">
            <a:extLst>
              <a:ext uri="{FF2B5EF4-FFF2-40B4-BE49-F238E27FC236}">
                <a16:creationId xmlns:a16="http://schemas.microsoft.com/office/drawing/2014/main" id="{B7C25A93-5A7F-4B23-54A4-B0F527A80F6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3478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3365" y="1177406"/>
            <a:ext cx="11214100" cy="535531"/>
          </a:xfrm>
        </p:spPr>
        <p:txBody>
          <a:bodyPr/>
          <a:lstStyle/>
          <a:p>
            <a:r>
              <a:rPr lang="en-IN" dirty="0">
                <a:solidFill>
                  <a:srgbClr val="FFCC00"/>
                </a:solidFill>
              </a:rPr>
              <a:t>CONTENTS</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6" name="Content Placeholder 5"/>
          <p:cNvSpPr>
            <a:spLocks noGrp="1"/>
          </p:cNvSpPr>
          <p:nvPr>
            <p:ph idx="1"/>
          </p:nvPr>
        </p:nvSpPr>
        <p:spPr>
          <a:xfrm>
            <a:off x="442230" y="2373409"/>
            <a:ext cx="11215235" cy="4124228"/>
          </a:xfrm>
        </p:spPr>
        <p:txBody>
          <a:bodyPr/>
          <a:lstStyle/>
          <a:p>
            <a:r>
              <a:rPr lang="en-IN" dirty="0">
                <a:latin typeface="+mj-lt"/>
              </a:rPr>
              <a:t>Abstract</a:t>
            </a:r>
          </a:p>
          <a:p>
            <a:r>
              <a:rPr lang="en-IN" dirty="0">
                <a:latin typeface="+mj-lt"/>
              </a:rPr>
              <a:t>Introduction</a:t>
            </a:r>
          </a:p>
          <a:p>
            <a:r>
              <a:rPr lang="en-IN" dirty="0">
                <a:latin typeface="+mj-lt"/>
              </a:rPr>
              <a:t>Project Plan</a:t>
            </a:r>
          </a:p>
          <a:p>
            <a:r>
              <a:rPr lang="en-IN" dirty="0">
                <a:latin typeface="+mj-lt"/>
              </a:rPr>
              <a:t>Implementation</a:t>
            </a:r>
          </a:p>
          <a:p>
            <a:r>
              <a:rPr lang="en-IN" dirty="0">
                <a:latin typeface="+mj-lt"/>
              </a:rPr>
              <a:t>Modules Used</a:t>
            </a:r>
          </a:p>
          <a:p>
            <a:r>
              <a:rPr lang="en-IN" dirty="0">
                <a:latin typeface="+mj-lt"/>
              </a:rPr>
              <a:t>Conclusion &amp; Future Scope</a:t>
            </a:r>
          </a:p>
        </p:txBody>
      </p:sp>
    </p:spTree>
    <p:extLst>
      <p:ext uri="{BB962C8B-B14F-4D97-AF65-F5344CB8AC3E}">
        <p14:creationId xmlns:p14="http://schemas.microsoft.com/office/powerpoint/2010/main" val="376310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E27C-D138-0ACA-CA12-D964E3EE859C}"/>
              </a:ext>
            </a:extLst>
          </p:cNvPr>
          <p:cNvSpPr>
            <a:spLocks noGrp="1"/>
          </p:cNvSpPr>
          <p:nvPr>
            <p:ph type="title"/>
          </p:nvPr>
        </p:nvSpPr>
        <p:spPr>
          <a:xfrm>
            <a:off x="444500" y="794851"/>
            <a:ext cx="11214100" cy="535531"/>
          </a:xfrm>
        </p:spPr>
        <p:txBody>
          <a:bodyPr/>
          <a:lstStyle/>
          <a:p>
            <a:pPr algn="ctr"/>
            <a:r>
              <a:rPr lang="en-US" dirty="0">
                <a:solidFill>
                  <a:srgbClr val="FFCC00"/>
                </a:solidFill>
                <a:highlight>
                  <a:srgbClr val="002136"/>
                </a:highlight>
              </a:rPr>
              <a:t>ABSTRACT</a:t>
            </a:r>
            <a:endParaRPr lang="en-ID" dirty="0">
              <a:solidFill>
                <a:srgbClr val="FFCC00"/>
              </a:solidFill>
              <a:highlight>
                <a:srgbClr val="002136"/>
              </a:highlight>
            </a:endParaRPr>
          </a:p>
        </p:txBody>
      </p:sp>
      <p:sp>
        <p:nvSpPr>
          <p:cNvPr id="3" name="Slide Number Placeholder 2">
            <a:extLst>
              <a:ext uri="{FF2B5EF4-FFF2-40B4-BE49-F238E27FC236}">
                <a16:creationId xmlns:a16="http://schemas.microsoft.com/office/drawing/2014/main" id="{FC18E8D8-7B82-9374-9AE9-682E4785A372}"/>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16E2172F-B494-9AAD-EAFC-BD2DECF35EA2}"/>
              </a:ext>
            </a:extLst>
          </p:cNvPr>
          <p:cNvSpPr>
            <a:spLocks noGrp="1"/>
          </p:cNvSpPr>
          <p:nvPr>
            <p:ph type="body" sz="quarter" idx="13"/>
          </p:nvPr>
        </p:nvSpPr>
        <p:spPr>
          <a:xfrm>
            <a:off x="1153626" y="1548882"/>
            <a:ext cx="10098574" cy="5206481"/>
          </a:xfrm>
        </p:spPr>
        <p:txBody>
          <a:bodyPr/>
          <a:lstStyle/>
          <a:p>
            <a:pPr algn="just" fontAlgn="base">
              <a:buFont typeface="Wingdings" panose="05000000000000000000" pitchFamily="2" charset="2"/>
              <a:buChar char="§"/>
            </a:pPr>
            <a:r>
              <a:rPr lang="en-US" sz="2400" b="0" i="0" dirty="0">
                <a:effectLst/>
                <a:latin typeface="+mj-lt"/>
              </a:rPr>
              <a:t>Image steganography is a GUI-based project in which we are hiding a secret message within the image using encoding and decoding functions. We are creating a window in which there are two buttons: encoding and decoding.</a:t>
            </a:r>
          </a:p>
          <a:p>
            <a:pPr algn="just" fontAlgn="base">
              <a:buFont typeface="Wingdings" panose="05000000000000000000" pitchFamily="2" charset="2"/>
              <a:buChar char="§"/>
            </a:pPr>
            <a:endParaRPr lang="en-US" sz="2400" b="0" i="0" dirty="0">
              <a:effectLst/>
              <a:latin typeface="+mj-lt"/>
            </a:endParaRPr>
          </a:p>
          <a:p>
            <a:pPr algn="just" fontAlgn="base">
              <a:buFont typeface="Wingdings" panose="05000000000000000000" pitchFamily="2" charset="2"/>
              <a:buChar char="§"/>
            </a:pPr>
            <a:r>
              <a:rPr lang="en-US" sz="2400" b="0" i="0" dirty="0">
                <a:effectLst/>
                <a:latin typeface="+mj-lt"/>
              </a:rPr>
              <a:t>For encoding, select any image, this image. Type message in the message box then it will convert into base64, merge this encoded string into image and the user can save the image where user wants.</a:t>
            </a:r>
          </a:p>
          <a:p>
            <a:pPr algn="just" fontAlgn="base">
              <a:buFont typeface="Wingdings" panose="05000000000000000000" pitchFamily="2" charset="2"/>
              <a:buChar char="§"/>
            </a:pPr>
            <a:endParaRPr lang="en-US" sz="2400" b="0" i="0" dirty="0">
              <a:effectLst/>
              <a:latin typeface="+mj-lt"/>
            </a:endParaRPr>
          </a:p>
          <a:p>
            <a:pPr algn="just" fontAlgn="base">
              <a:buFont typeface="Wingdings" panose="05000000000000000000" pitchFamily="2" charset="2"/>
              <a:buChar char="§"/>
            </a:pPr>
            <a:r>
              <a:rPr lang="en-US" sz="2400" b="0" i="0" dirty="0">
                <a:effectLst/>
                <a:latin typeface="+mj-lt"/>
              </a:rPr>
              <a:t>For decoding, select the image which is encoded, the base64 string will get separated by decoding, and by </a:t>
            </a:r>
            <a:r>
              <a:rPr lang="en-US" sz="2400" b="0" i="0" dirty="0" err="1">
                <a:effectLst/>
                <a:latin typeface="+mj-lt"/>
              </a:rPr>
              <a:t>Tkinter</a:t>
            </a:r>
            <a:r>
              <a:rPr lang="en-US" sz="2400" b="0" i="0" dirty="0">
                <a:effectLst/>
                <a:latin typeface="+mj-lt"/>
              </a:rPr>
              <a:t> module hidden text is shown in the textbox.</a:t>
            </a:r>
          </a:p>
          <a:p>
            <a:endParaRPr lang="en-ID" dirty="0"/>
          </a:p>
        </p:txBody>
      </p:sp>
    </p:spTree>
    <p:extLst>
      <p:ext uri="{BB962C8B-B14F-4D97-AF65-F5344CB8AC3E}">
        <p14:creationId xmlns:p14="http://schemas.microsoft.com/office/powerpoint/2010/main" val="398663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F321-C3E8-D1EC-1B0E-1C34E7DA99A6}"/>
              </a:ext>
            </a:extLst>
          </p:cNvPr>
          <p:cNvSpPr>
            <a:spLocks noGrp="1"/>
          </p:cNvSpPr>
          <p:nvPr>
            <p:ph type="title"/>
          </p:nvPr>
        </p:nvSpPr>
        <p:spPr>
          <a:xfrm>
            <a:off x="4298043" y="804181"/>
            <a:ext cx="3245952" cy="535531"/>
          </a:xfrm>
        </p:spPr>
        <p:txBody>
          <a:bodyPr/>
          <a:lstStyle/>
          <a:p>
            <a:r>
              <a:rPr lang="en-US" dirty="0">
                <a:solidFill>
                  <a:srgbClr val="FFCC00"/>
                </a:solidFill>
                <a:highlight>
                  <a:srgbClr val="002136"/>
                </a:highlight>
              </a:rPr>
              <a:t>INTRODUCTION</a:t>
            </a:r>
            <a:endParaRPr lang="en-ID" dirty="0">
              <a:solidFill>
                <a:srgbClr val="FFCC00"/>
              </a:solidFill>
              <a:highlight>
                <a:srgbClr val="002136"/>
              </a:highlight>
            </a:endParaRPr>
          </a:p>
        </p:txBody>
      </p:sp>
      <p:sp>
        <p:nvSpPr>
          <p:cNvPr id="3" name="Slide Number Placeholder 2">
            <a:extLst>
              <a:ext uri="{FF2B5EF4-FFF2-40B4-BE49-F238E27FC236}">
                <a16:creationId xmlns:a16="http://schemas.microsoft.com/office/drawing/2014/main" id="{1CE20674-EE8D-B404-EE08-72B7B779799B}"/>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A19893B9-1294-4001-DE06-96E0457A4D4C}"/>
              </a:ext>
            </a:extLst>
          </p:cNvPr>
          <p:cNvSpPr>
            <a:spLocks noGrp="1"/>
          </p:cNvSpPr>
          <p:nvPr>
            <p:ph type="body" sz="quarter" idx="13"/>
          </p:nvPr>
        </p:nvSpPr>
        <p:spPr>
          <a:xfrm>
            <a:off x="1107208" y="1634717"/>
            <a:ext cx="9772310" cy="4596384"/>
          </a:xfrm>
        </p:spPr>
        <p:txBody>
          <a:bodyPr/>
          <a:lstStyle/>
          <a:p>
            <a:pPr algn="just">
              <a:buFont typeface="Wingdings" panose="05000000000000000000" pitchFamily="2" charset="2"/>
              <a:buChar char="§"/>
            </a:pPr>
            <a:r>
              <a:rPr lang="en-US" sz="2400" b="0" i="0" dirty="0">
                <a:effectLst/>
                <a:latin typeface="+mj-lt"/>
              </a:rPr>
              <a:t>Steganography is the process of hiding a secret message which is text-based data within non-text files like image file, audio, video file etc. In such a way someone cannot know the presence of a hidden message in a particular file. </a:t>
            </a:r>
          </a:p>
          <a:p>
            <a:pPr marL="0" indent="0" algn="just">
              <a:buNone/>
            </a:pPr>
            <a:endParaRPr lang="en-US" sz="2400" b="0" i="0" dirty="0">
              <a:effectLst/>
              <a:latin typeface="+mj-lt"/>
            </a:endParaRPr>
          </a:p>
          <a:p>
            <a:pPr algn="just">
              <a:buFont typeface="Wingdings" panose="05000000000000000000" pitchFamily="2" charset="2"/>
              <a:buChar char="§"/>
            </a:pPr>
            <a:r>
              <a:rPr lang="en-US" sz="2400" b="0" i="0" dirty="0">
                <a:effectLst/>
                <a:latin typeface="+mj-lt"/>
              </a:rPr>
              <a:t>The main purpose of Steganography is to maintain secret communication between two people. It generally refers to encoding and decoding. </a:t>
            </a:r>
          </a:p>
          <a:p>
            <a:pPr algn="just">
              <a:buFont typeface="Wingdings" panose="05000000000000000000" pitchFamily="2" charset="2"/>
              <a:buChar char="§"/>
            </a:pPr>
            <a:r>
              <a:rPr lang="en-US" sz="2400" dirty="0">
                <a:latin typeface="+mj-lt"/>
              </a:rPr>
              <a:t>T</a:t>
            </a:r>
            <a:r>
              <a:rPr lang="en-US" sz="2400" b="0" i="0" dirty="0">
                <a:effectLst/>
                <a:latin typeface="+mj-lt"/>
              </a:rPr>
              <a:t>he objective of this is to hide the message within the image and then decode the image. It uses </a:t>
            </a:r>
            <a:r>
              <a:rPr lang="en-US" sz="2400" b="0" i="0" dirty="0" err="1">
                <a:effectLst/>
                <a:latin typeface="+mj-lt"/>
              </a:rPr>
              <a:t>Tkinter</a:t>
            </a:r>
            <a:r>
              <a:rPr lang="en-US" sz="2400" b="0" i="0" dirty="0">
                <a:effectLst/>
                <a:latin typeface="+mj-lt"/>
              </a:rPr>
              <a:t>, </a:t>
            </a:r>
            <a:r>
              <a:rPr lang="en-US" sz="2400" b="0" i="0" dirty="0" err="1">
                <a:effectLst/>
                <a:latin typeface="+mj-lt"/>
              </a:rPr>
              <a:t>Stegano</a:t>
            </a:r>
            <a:r>
              <a:rPr lang="en-US" sz="2400" b="0" i="0" dirty="0">
                <a:effectLst/>
                <a:latin typeface="+mj-lt"/>
              </a:rPr>
              <a:t> modules. Functions in Python will also be used.</a:t>
            </a:r>
          </a:p>
          <a:p>
            <a:pPr algn="just"/>
            <a:endParaRPr lang="en-ID" sz="2400" dirty="0">
              <a:latin typeface="+mj-lt"/>
            </a:endParaRPr>
          </a:p>
        </p:txBody>
      </p:sp>
    </p:spTree>
    <p:extLst>
      <p:ext uri="{BB962C8B-B14F-4D97-AF65-F5344CB8AC3E}">
        <p14:creationId xmlns:p14="http://schemas.microsoft.com/office/powerpoint/2010/main" val="184239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CFF1-E64D-9B50-A2C9-98032907866C}"/>
              </a:ext>
            </a:extLst>
          </p:cNvPr>
          <p:cNvSpPr>
            <a:spLocks noGrp="1"/>
          </p:cNvSpPr>
          <p:nvPr>
            <p:ph type="title"/>
          </p:nvPr>
        </p:nvSpPr>
        <p:spPr>
          <a:xfrm>
            <a:off x="3498980" y="785522"/>
            <a:ext cx="4404049" cy="535531"/>
          </a:xfrm>
        </p:spPr>
        <p:txBody>
          <a:bodyPr/>
          <a:lstStyle/>
          <a:p>
            <a:pPr algn="ctr"/>
            <a:r>
              <a:rPr lang="en-US" dirty="0">
                <a:solidFill>
                  <a:srgbClr val="FFCC00"/>
                </a:solidFill>
                <a:highlight>
                  <a:srgbClr val="00243A"/>
                </a:highlight>
              </a:rPr>
              <a:t>PROJECT PLAN</a:t>
            </a:r>
            <a:endParaRPr lang="en-ID" dirty="0">
              <a:solidFill>
                <a:srgbClr val="FFCC00"/>
              </a:solidFill>
              <a:highlight>
                <a:srgbClr val="00243A"/>
              </a:highlight>
            </a:endParaRPr>
          </a:p>
        </p:txBody>
      </p:sp>
      <p:sp>
        <p:nvSpPr>
          <p:cNvPr id="3" name="Slide Number Placeholder 2">
            <a:extLst>
              <a:ext uri="{FF2B5EF4-FFF2-40B4-BE49-F238E27FC236}">
                <a16:creationId xmlns:a16="http://schemas.microsoft.com/office/drawing/2014/main" id="{348088D6-9BA8-508B-7B0B-8B341F4FE0C0}"/>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04BCF2AF-098A-055F-84FF-9A27393770A4}"/>
              </a:ext>
            </a:extLst>
          </p:cNvPr>
          <p:cNvSpPr>
            <a:spLocks noGrp="1"/>
          </p:cNvSpPr>
          <p:nvPr>
            <p:ph type="body" sz="quarter" idx="13"/>
          </p:nvPr>
        </p:nvSpPr>
        <p:spPr>
          <a:xfrm>
            <a:off x="1181616" y="1875563"/>
            <a:ext cx="9417957" cy="4364867"/>
          </a:xfrm>
        </p:spPr>
        <p:txBody>
          <a:bodyPr/>
          <a:lstStyle/>
          <a:p>
            <a:pPr algn="just">
              <a:buFont typeface="Wingdings" panose="05000000000000000000" pitchFamily="2" charset="2"/>
              <a:buChar char="§"/>
            </a:pPr>
            <a:r>
              <a:rPr lang="en-US" sz="2400" dirty="0">
                <a:latin typeface="+mj-lt"/>
              </a:rPr>
              <a:t>This project requires good knowledge of python and the </a:t>
            </a:r>
            <a:r>
              <a:rPr lang="en-US" sz="2400" dirty="0" err="1">
                <a:latin typeface="+mj-lt"/>
              </a:rPr>
              <a:t>Tkinter</a:t>
            </a:r>
            <a:r>
              <a:rPr lang="en-US" sz="2400" dirty="0">
                <a:latin typeface="+mj-lt"/>
              </a:rPr>
              <a:t> library. </a:t>
            </a:r>
            <a:r>
              <a:rPr lang="en-US" sz="2400" dirty="0" err="1">
                <a:latin typeface="+mj-lt"/>
              </a:rPr>
              <a:t>Tkinter</a:t>
            </a:r>
            <a:r>
              <a:rPr lang="en-US" sz="2400" dirty="0">
                <a:latin typeface="+mj-lt"/>
              </a:rPr>
              <a:t> is the python binding to the Tk toolkit which is used across many programming languages for building the Graphical user interface which is a GUI.</a:t>
            </a:r>
          </a:p>
          <a:p>
            <a:pPr algn="just">
              <a:buFont typeface="Wingdings" panose="05000000000000000000" pitchFamily="2" charset="2"/>
              <a:buChar char="§"/>
            </a:pPr>
            <a:endParaRPr lang="en-US" sz="2400" dirty="0">
              <a:latin typeface="+mj-lt"/>
            </a:endParaRPr>
          </a:p>
          <a:p>
            <a:pPr algn="just">
              <a:buFont typeface="Wingdings" panose="05000000000000000000" pitchFamily="2" charset="2"/>
              <a:buChar char="§"/>
            </a:pPr>
            <a:r>
              <a:rPr lang="en-US" sz="2400" dirty="0">
                <a:latin typeface="+mj-lt"/>
              </a:rPr>
              <a:t>Also, we require a PIL module. This is the images module from the pillow. The PIL module helps to open, manipulate and save many different forms of images.</a:t>
            </a:r>
          </a:p>
          <a:p>
            <a:endParaRPr lang="en-ID" dirty="0"/>
          </a:p>
        </p:txBody>
      </p:sp>
    </p:spTree>
    <p:extLst>
      <p:ext uri="{BB962C8B-B14F-4D97-AF65-F5344CB8AC3E}">
        <p14:creationId xmlns:p14="http://schemas.microsoft.com/office/powerpoint/2010/main" val="111972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5E96-2C59-D3FF-C288-4C30D390DE1C}"/>
              </a:ext>
            </a:extLst>
          </p:cNvPr>
          <p:cNvSpPr>
            <a:spLocks noGrp="1"/>
          </p:cNvSpPr>
          <p:nvPr>
            <p:ph type="title"/>
          </p:nvPr>
        </p:nvSpPr>
        <p:spPr>
          <a:xfrm>
            <a:off x="3735096" y="776189"/>
            <a:ext cx="3716953" cy="535531"/>
          </a:xfrm>
        </p:spPr>
        <p:txBody>
          <a:bodyPr/>
          <a:lstStyle/>
          <a:p>
            <a:pPr algn="ctr"/>
            <a:r>
              <a:rPr lang="en-US" dirty="0">
                <a:solidFill>
                  <a:srgbClr val="FFCC00"/>
                </a:solidFill>
                <a:highlight>
                  <a:srgbClr val="00243A"/>
                </a:highlight>
              </a:rPr>
              <a:t>IMPLEMENTATION</a:t>
            </a:r>
            <a:endParaRPr lang="en-ID" dirty="0">
              <a:solidFill>
                <a:srgbClr val="FFCC00"/>
              </a:solidFill>
              <a:highlight>
                <a:srgbClr val="00243A"/>
              </a:highlight>
            </a:endParaRPr>
          </a:p>
        </p:txBody>
      </p:sp>
      <p:sp>
        <p:nvSpPr>
          <p:cNvPr id="3" name="Slide Number Placeholder 2">
            <a:extLst>
              <a:ext uri="{FF2B5EF4-FFF2-40B4-BE49-F238E27FC236}">
                <a16:creationId xmlns:a16="http://schemas.microsoft.com/office/drawing/2014/main" id="{B54A289E-3A79-0BB6-EA08-E9A18AD42C1E}"/>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69976D7A-0F0A-FC8B-59B1-33BD61172F10}"/>
              </a:ext>
            </a:extLst>
          </p:cNvPr>
          <p:cNvSpPr>
            <a:spLocks noGrp="1"/>
          </p:cNvSpPr>
          <p:nvPr>
            <p:ph type="body" sz="quarter" idx="13"/>
          </p:nvPr>
        </p:nvSpPr>
        <p:spPr>
          <a:xfrm>
            <a:off x="1169437" y="1820809"/>
            <a:ext cx="9853126" cy="4859391"/>
          </a:xfrm>
        </p:spPr>
        <p:txBody>
          <a:bodyPr/>
          <a:lstStyle/>
          <a:p>
            <a:pPr algn="ctr"/>
            <a:r>
              <a:rPr lang="en-US" dirty="0"/>
              <a:t>v</a:t>
            </a:r>
            <a:endParaRPr lang="en-ID" dirty="0"/>
          </a:p>
        </p:txBody>
      </p:sp>
      <p:pic>
        <p:nvPicPr>
          <p:cNvPr id="6" name="Picture 5">
            <a:extLst>
              <a:ext uri="{FF2B5EF4-FFF2-40B4-BE49-F238E27FC236}">
                <a16:creationId xmlns:a16="http://schemas.microsoft.com/office/drawing/2014/main" id="{6835E779-1A03-C762-EDD0-33A472E43DBC}"/>
              </a:ext>
            </a:extLst>
          </p:cNvPr>
          <p:cNvPicPr>
            <a:picLocks noChangeAspect="1"/>
          </p:cNvPicPr>
          <p:nvPr/>
        </p:nvPicPr>
        <p:blipFill>
          <a:blip r:embed="rId2"/>
          <a:stretch>
            <a:fillRect/>
          </a:stretch>
        </p:blipFill>
        <p:spPr>
          <a:xfrm>
            <a:off x="2043403" y="1719483"/>
            <a:ext cx="7089965" cy="4778154"/>
          </a:xfrm>
          <a:prstGeom prst="rect">
            <a:avLst/>
          </a:prstGeom>
        </p:spPr>
      </p:pic>
    </p:spTree>
    <p:extLst>
      <p:ext uri="{BB962C8B-B14F-4D97-AF65-F5344CB8AC3E}">
        <p14:creationId xmlns:p14="http://schemas.microsoft.com/office/powerpoint/2010/main" val="202940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92F1-538D-D960-7EFF-D6FEA55F796E}"/>
              </a:ext>
            </a:extLst>
          </p:cNvPr>
          <p:cNvSpPr>
            <a:spLocks noGrp="1"/>
          </p:cNvSpPr>
          <p:nvPr>
            <p:ph type="title"/>
          </p:nvPr>
        </p:nvSpPr>
        <p:spPr>
          <a:xfrm>
            <a:off x="1156995" y="1037447"/>
            <a:ext cx="8761445" cy="1089529"/>
          </a:xfrm>
        </p:spPr>
        <p:txBody>
          <a:bodyPr/>
          <a:lstStyle/>
          <a:p>
            <a:pPr algn="just"/>
            <a:r>
              <a:rPr lang="en-US" sz="2400" b="0" dirty="0"/>
              <a:t>The most common methods to make this project involve the usage of the least-significant bit or LSB, masking, filtering and transformations on the over image.</a:t>
            </a:r>
            <a:endParaRPr lang="en-ID" dirty="0"/>
          </a:p>
        </p:txBody>
      </p:sp>
      <p:sp>
        <p:nvSpPr>
          <p:cNvPr id="3" name="Slide Number Placeholder 2">
            <a:extLst>
              <a:ext uri="{FF2B5EF4-FFF2-40B4-BE49-F238E27FC236}">
                <a16:creationId xmlns:a16="http://schemas.microsoft.com/office/drawing/2014/main" id="{443B88AF-FB6B-C1F3-3D30-63265749F8EA}"/>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8" name="Picture 7">
            <a:extLst>
              <a:ext uri="{FF2B5EF4-FFF2-40B4-BE49-F238E27FC236}">
                <a16:creationId xmlns:a16="http://schemas.microsoft.com/office/drawing/2014/main" id="{4574F428-E8A8-EFAB-5D17-D92F6348C697}"/>
              </a:ext>
            </a:extLst>
          </p:cNvPr>
          <p:cNvPicPr>
            <a:picLocks noChangeAspect="1"/>
          </p:cNvPicPr>
          <p:nvPr/>
        </p:nvPicPr>
        <p:blipFill>
          <a:blip r:embed="rId2"/>
          <a:stretch>
            <a:fillRect/>
          </a:stretch>
        </p:blipFill>
        <p:spPr>
          <a:xfrm>
            <a:off x="3478239" y="3585750"/>
            <a:ext cx="691743" cy="691743"/>
          </a:xfrm>
          <a:prstGeom prst="rect">
            <a:avLst/>
          </a:prstGeom>
        </p:spPr>
      </p:pic>
      <p:sp>
        <p:nvSpPr>
          <p:cNvPr id="11" name="Rectangle 5">
            <a:extLst>
              <a:ext uri="{FF2B5EF4-FFF2-40B4-BE49-F238E27FC236}">
                <a16:creationId xmlns:a16="http://schemas.microsoft.com/office/drawing/2014/main" id="{E14F0078-058B-949B-12C0-9199EAE3C218}"/>
              </a:ext>
            </a:extLst>
          </p:cNvPr>
          <p:cNvSpPr>
            <a:spLocks noChangeArrowheads="1"/>
          </p:cNvSpPr>
          <p:nvPr/>
        </p:nvSpPr>
        <p:spPr bwMode="auto">
          <a:xfrm>
            <a:off x="4636163" y="2901949"/>
            <a:ext cx="2514600" cy="21929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dirty="0">
                <a:solidFill>
                  <a:schemeClr val="bg2">
                    <a:lumMod val="20000"/>
                    <a:lumOff val="80000"/>
                  </a:schemeClr>
                </a:solidFill>
                <a:latin typeface="Cambria" panose="02040503050406030204" pitchFamily="18" charset="0"/>
                <a:ea typeface="Cambria" panose="02040503050406030204" pitchFamily="18" charset="0"/>
              </a:rPr>
              <a:t>Dear Son,</a:t>
            </a:r>
          </a:p>
          <a:p>
            <a:pPr>
              <a:spcBef>
                <a:spcPct val="50000"/>
              </a:spcBef>
            </a:pPr>
            <a:r>
              <a:rPr lang="en-US" altLang="en-US" sz="2100" dirty="0">
                <a:solidFill>
                  <a:schemeClr val="bg2">
                    <a:lumMod val="20000"/>
                    <a:lumOff val="80000"/>
                  </a:schemeClr>
                </a:solidFill>
                <a:latin typeface="Cambria" panose="02040503050406030204" pitchFamily="18" charset="0"/>
                <a:ea typeface="Cambria" panose="02040503050406030204" pitchFamily="18" charset="0"/>
              </a:rPr>
              <a:t>	I can wait no longer I want to see you now please say that you will come.</a:t>
            </a:r>
          </a:p>
        </p:txBody>
      </p:sp>
      <p:pic>
        <p:nvPicPr>
          <p:cNvPr id="13" name="Picture 12">
            <a:extLst>
              <a:ext uri="{FF2B5EF4-FFF2-40B4-BE49-F238E27FC236}">
                <a16:creationId xmlns:a16="http://schemas.microsoft.com/office/drawing/2014/main" id="{BD461F86-04AF-7873-D2D3-816517225F5E}"/>
              </a:ext>
            </a:extLst>
          </p:cNvPr>
          <p:cNvPicPr>
            <a:picLocks noChangeAspect="1"/>
          </p:cNvPicPr>
          <p:nvPr/>
        </p:nvPicPr>
        <p:blipFill>
          <a:blip r:embed="rId3"/>
          <a:stretch>
            <a:fillRect/>
          </a:stretch>
        </p:blipFill>
        <p:spPr>
          <a:xfrm>
            <a:off x="7624463" y="3585750"/>
            <a:ext cx="733954" cy="506531"/>
          </a:xfrm>
          <a:prstGeom prst="rect">
            <a:avLst/>
          </a:prstGeom>
        </p:spPr>
      </p:pic>
      <p:pic>
        <p:nvPicPr>
          <p:cNvPr id="15" name="Picture 14" descr="A person riding a bike on a hill&#10;&#10;Description automatically generated">
            <a:extLst>
              <a:ext uri="{FF2B5EF4-FFF2-40B4-BE49-F238E27FC236}">
                <a16:creationId xmlns:a16="http://schemas.microsoft.com/office/drawing/2014/main" id="{0BC1729D-8DFC-112A-43BA-1C0344B34CB2}"/>
              </a:ext>
            </a:extLst>
          </p:cNvPr>
          <p:cNvPicPr>
            <a:picLocks noChangeAspect="1"/>
          </p:cNvPicPr>
          <p:nvPr/>
        </p:nvPicPr>
        <p:blipFill>
          <a:blip r:embed="rId4"/>
          <a:stretch>
            <a:fillRect/>
          </a:stretch>
        </p:blipFill>
        <p:spPr>
          <a:xfrm>
            <a:off x="745241" y="3019078"/>
            <a:ext cx="2246488" cy="1958649"/>
          </a:xfrm>
          <a:prstGeom prst="rect">
            <a:avLst/>
          </a:prstGeom>
        </p:spPr>
      </p:pic>
      <p:pic>
        <p:nvPicPr>
          <p:cNvPr id="16" name="Picture 15" descr="A person riding a bike on a hill&#10;&#10;Description automatically generated">
            <a:extLst>
              <a:ext uri="{FF2B5EF4-FFF2-40B4-BE49-F238E27FC236}">
                <a16:creationId xmlns:a16="http://schemas.microsoft.com/office/drawing/2014/main" id="{2E1EC10D-4D7D-F31B-6974-17FD7285058D}"/>
              </a:ext>
            </a:extLst>
          </p:cNvPr>
          <p:cNvPicPr>
            <a:picLocks noChangeAspect="1"/>
          </p:cNvPicPr>
          <p:nvPr/>
        </p:nvPicPr>
        <p:blipFill>
          <a:blip r:embed="rId4"/>
          <a:stretch>
            <a:fillRect/>
          </a:stretch>
        </p:blipFill>
        <p:spPr>
          <a:xfrm>
            <a:off x="8698675" y="2952296"/>
            <a:ext cx="2246488" cy="1958649"/>
          </a:xfrm>
          <a:prstGeom prst="rect">
            <a:avLst/>
          </a:prstGeom>
        </p:spPr>
      </p:pic>
      <p:pic>
        <p:nvPicPr>
          <p:cNvPr id="18" name="Picture 17">
            <a:extLst>
              <a:ext uri="{FF2B5EF4-FFF2-40B4-BE49-F238E27FC236}">
                <a16:creationId xmlns:a16="http://schemas.microsoft.com/office/drawing/2014/main" id="{7D6CAF22-C3BB-DF5C-DF75-CDD9A99F59C5}"/>
              </a:ext>
            </a:extLst>
          </p:cNvPr>
          <p:cNvPicPr>
            <a:picLocks noChangeAspect="1"/>
          </p:cNvPicPr>
          <p:nvPr/>
        </p:nvPicPr>
        <p:blipFill>
          <a:blip r:embed="rId5"/>
          <a:stretch>
            <a:fillRect/>
          </a:stretch>
        </p:blipFill>
        <p:spPr>
          <a:xfrm>
            <a:off x="1209298" y="5094857"/>
            <a:ext cx="1318374" cy="266723"/>
          </a:xfrm>
          <a:prstGeom prst="rect">
            <a:avLst/>
          </a:prstGeom>
        </p:spPr>
      </p:pic>
      <p:pic>
        <p:nvPicPr>
          <p:cNvPr id="20" name="Picture 19">
            <a:extLst>
              <a:ext uri="{FF2B5EF4-FFF2-40B4-BE49-F238E27FC236}">
                <a16:creationId xmlns:a16="http://schemas.microsoft.com/office/drawing/2014/main" id="{FDED71C3-303A-4C11-A972-C5C00CE29AF8}"/>
              </a:ext>
            </a:extLst>
          </p:cNvPr>
          <p:cNvPicPr>
            <a:picLocks noChangeAspect="1"/>
          </p:cNvPicPr>
          <p:nvPr/>
        </p:nvPicPr>
        <p:blipFill>
          <a:blip r:embed="rId6"/>
          <a:stretch>
            <a:fillRect/>
          </a:stretch>
        </p:blipFill>
        <p:spPr>
          <a:xfrm>
            <a:off x="4984067" y="5212977"/>
            <a:ext cx="1638442" cy="297206"/>
          </a:xfrm>
          <a:prstGeom prst="rect">
            <a:avLst/>
          </a:prstGeom>
        </p:spPr>
      </p:pic>
      <p:pic>
        <p:nvPicPr>
          <p:cNvPr id="22" name="Picture 21">
            <a:extLst>
              <a:ext uri="{FF2B5EF4-FFF2-40B4-BE49-F238E27FC236}">
                <a16:creationId xmlns:a16="http://schemas.microsoft.com/office/drawing/2014/main" id="{E28D23F7-FB43-344B-F3CD-BE5FB9D93301}"/>
              </a:ext>
            </a:extLst>
          </p:cNvPr>
          <p:cNvPicPr>
            <a:picLocks noChangeAspect="1"/>
          </p:cNvPicPr>
          <p:nvPr/>
        </p:nvPicPr>
        <p:blipFill>
          <a:blip r:embed="rId7"/>
          <a:stretch>
            <a:fillRect/>
          </a:stretch>
        </p:blipFill>
        <p:spPr>
          <a:xfrm>
            <a:off x="9078904" y="5064374"/>
            <a:ext cx="1486029" cy="297206"/>
          </a:xfrm>
          <a:prstGeom prst="rect">
            <a:avLst/>
          </a:prstGeom>
        </p:spPr>
      </p:pic>
    </p:spTree>
    <p:extLst>
      <p:ext uri="{BB962C8B-B14F-4D97-AF65-F5344CB8AC3E}">
        <p14:creationId xmlns:p14="http://schemas.microsoft.com/office/powerpoint/2010/main" val="385748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64C9-2333-6751-1986-B8C60C8D947F}"/>
              </a:ext>
            </a:extLst>
          </p:cNvPr>
          <p:cNvSpPr>
            <a:spLocks noGrp="1"/>
          </p:cNvSpPr>
          <p:nvPr>
            <p:ph type="title"/>
          </p:nvPr>
        </p:nvSpPr>
        <p:spPr>
          <a:xfrm>
            <a:off x="4305234" y="832174"/>
            <a:ext cx="3267400" cy="535531"/>
          </a:xfrm>
        </p:spPr>
        <p:txBody>
          <a:bodyPr/>
          <a:lstStyle/>
          <a:p>
            <a:r>
              <a:rPr lang="en-US" dirty="0">
                <a:solidFill>
                  <a:srgbClr val="FFCC00"/>
                </a:solidFill>
                <a:highlight>
                  <a:srgbClr val="00243A"/>
                </a:highlight>
              </a:rPr>
              <a:t>MODULES USED</a:t>
            </a:r>
            <a:endParaRPr lang="en-ID" dirty="0">
              <a:solidFill>
                <a:srgbClr val="FFCC00"/>
              </a:solidFill>
              <a:highlight>
                <a:srgbClr val="00243A"/>
              </a:highlight>
            </a:endParaRPr>
          </a:p>
        </p:txBody>
      </p:sp>
      <p:sp>
        <p:nvSpPr>
          <p:cNvPr id="3" name="Slide Number Placeholder 2">
            <a:extLst>
              <a:ext uri="{FF2B5EF4-FFF2-40B4-BE49-F238E27FC236}">
                <a16:creationId xmlns:a16="http://schemas.microsoft.com/office/drawing/2014/main" id="{06C9C3B1-8A1E-DFBE-BB43-2EC47BDF75E6}"/>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4A7F20EE-6752-8EDD-4856-927625590508}"/>
              </a:ext>
            </a:extLst>
          </p:cNvPr>
          <p:cNvSpPr>
            <a:spLocks noGrp="1"/>
          </p:cNvSpPr>
          <p:nvPr>
            <p:ph type="body" sz="quarter" idx="13"/>
          </p:nvPr>
        </p:nvSpPr>
        <p:spPr>
          <a:xfrm>
            <a:off x="1286069" y="1623636"/>
            <a:ext cx="9619861" cy="4784745"/>
          </a:xfrm>
        </p:spPr>
        <p:txBody>
          <a:bodyPr/>
          <a:lstStyle/>
          <a:p>
            <a:pPr>
              <a:buFont typeface="Wingdings" panose="05000000000000000000" pitchFamily="2" charset="2"/>
              <a:buChar char="§"/>
            </a:pPr>
            <a:r>
              <a:rPr lang="en-US" sz="2400" b="0" i="0" dirty="0">
                <a:effectLst/>
                <a:latin typeface="+mj-lt"/>
              </a:rPr>
              <a:t>Basic knowledge of </a:t>
            </a:r>
            <a:r>
              <a:rPr lang="en-US" sz="2400" b="0" i="0" dirty="0" err="1">
                <a:effectLst/>
                <a:latin typeface="+mj-lt"/>
              </a:rPr>
              <a:t>Tkinter</a:t>
            </a:r>
            <a:r>
              <a:rPr lang="en-US" sz="2400" b="0" i="0" dirty="0">
                <a:effectLst/>
                <a:latin typeface="+mj-lt"/>
              </a:rPr>
              <a:t> and </a:t>
            </a:r>
            <a:r>
              <a:rPr lang="en-US" sz="2400" b="0" i="0" dirty="0" err="1">
                <a:effectLst/>
                <a:latin typeface="+mj-lt"/>
              </a:rPr>
              <a:t>Stegano</a:t>
            </a:r>
            <a:r>
              <a:rPr lang="en-US" sz="2400" b="0" i="0" dirty="0">
                <a:effectLst/>
                <a:latin typeface="+mj-lt"/>
              </a:rPr>
              <a:t> is required. Knowledge of functions in Python is also a must for this project.</a:t>
            </a:r>
            <a:endParaRPr lang="en-US" sz="2400" b="1" i="0" dirty="0">
              <a:effectLst/>
              <a:latin typeface="+mj-lt"/>
            </a:endParaRPr>
          </a:p>
          <a:p>
            <a:pPr>
              <a:buFont typeface="Wingdings" panose="05000000000000000000" pitchFamily="2" charset="2"/>
              <a:buChar char="§"/>
            </a:pPr>
            <a:endParaRPr lang="en-US" sz="2200" b="1" dirty="0">
              <a:latin typeface="+mj-lt"/>
            </a:endParaRPr>
          </a:p>
          <a:p>
            <a:pPr>
              <a:buFont typeface="Wingdings" panose="05000000000000000000" pitchFamily="2" charset="2"/>
              <a:buChar char="§"/>
            </a:pPr>
            <a:r>
              <a:rPr lang="en-US" sz="2200" b="1" i="0" dirty="0" err="1">
                <a:solidFill>
                  <a:schemeClr val="accent4">
                    <a:lumMod val="40000"/>
                    <a:lumOff val="60000"/>
                  </a:schemeClr>
                </a:solidFill>
                <a:effectLst/>
                <a:latin typeface="+mj-lt"/>
              </a:rPr>
              <a:t>Tkinter</a:t>
            </a:r>
            <a:r>
              <a:rPr lang="en-US" sz="2200" b="1" i="0" dirty="0">
                <a:solidFill>
                  <a:schemeClr val="accent4">
                    <a:lumMod val="40000"/>
                    <a:lumOff val="60000"/>
                  </a:schemeClr>
                </a:solidFill>
                <a:effectLst/>
                <a:latin typeface="+mj-lt"/>
              </a:rPr>
              <a:t> module</a:t>
            </a:r>
          </a:p>
          <a:p>
            <a:pPr>
              <a:buFont typeface="Wingdings" panose="05000000000000000000" pitchFamily="2" charset="2"/>
              <a:buChar char="§"/>
            </a:pPr>
            <a:r>
              <a:rPr lang="en-US" sz="2200" b="1" dirty="0">
                <a:solidFill>
                  <a:schemeClr val="accent4">
                    <a:lumMod val="40000"/>
                    <a:lumOff val="60000"/>
                  </a:schemeClr>
                </a:solidFill>
                <a:latin typeface="+mj-lt"/>
              </a:rPr>
              <a:t>PIL module</a:t>
            </a:r>
          </a:p>
          <a:p>
            <a:pPr>
              <a:buFont typeface="Wingdings" panose="05000000000000000000" pitchFamily="2" charset="2"/>
              <a:buChar char="§"/>
            </a:pPr>
            <a:r>
              <a:rPr lang="en-US" sz="2200" b="1" dirty="0" err="1">
                <a:solidFill>
                  <a:schemeClr val="accent4">
                    <a:lumMod val="40000"/>
                    <a:lumOff val="60000"/>
                  </a:schemeClr>
                </a:solidFill>
                <a:latin typeface="+mj-lt"/>
              </a:rPr>
              <a:t>Stegano</a:t>
            </a:r>
            <a:r>
              <a:rPr lang="en-US" sz="2200" b="1" dirty="0">
                <a:solidFill>
                  <a:schemeClr val="accent4">
                    <a:lumMod val="40000"/>
                    <a:lumOff val="60000"/>
                  </a:schemeClr>
                </a:solidFill>
                <a:latin typeface="+mj-lt"/>
              </a:rPr>
              <a:t> module</a:t>
            </a:r>
          </a:p>
          <a:p>
            <a:pPr>
              <a:buFont typeface="Wingdings" panose="05000000000000000000" pitchFamily="2" charset="2"/>
              <a:buChar char="§"/>
            </a:pPr>
            <a:r>
              <a:rPr lang="en-US" sz="2200" b="1" dirty="0">
                <a:solidFill>
                  <a:schemeClr val="accent4">
                    <a:lumMod val="40000"/>
                    <a:lumOff val="60000"/>
                  </a:schemeClr>
                </a:solidFill>
                <a:latin typeface="+mj-lt"/>
              </a:rPr>
              <a:t>GUI Loop</a:t>
            </a:r>
          </a:p>
          <a:p>
            <a:pPr>
              <a:buFont typeface="Wingdings" panose="05000000000000000000" pitchFamily="2" charset="2"/>
              <a:buChar char="§"/>
            </a:pPr>
            <a:r>
              <a:rPr lang="en-US" sz="2200" b="1" dirty="0">
                <a:solidFill>
                  <a:schemeClr val="accent4">
                    <a:lumMod val="40000"/>
                    <a:lumOff val="60000"/>
                  </a:schemeClr>
                </a:solidFill>
                <a:latin typeface="+mj-lt"/>
              </a:rPr>
              <a:t>Functions to encoding and decoding the images</a:t>
            </a:r>
          </a:p>
          <a:p>
            <a:pPr>
              <a:buFont typeface="Wingdings" panose="05000000000000000000" pitchFamily="2" charset="2"/>
              <a:buChar char="§"/>
            </a:pPr>
            <a:r>
              <a:rPr lang="en-US" sz="2200" b="1" dirty="0">
                <a:solidFill>
                  <a:schemeClr val="accent4">
                    <a:lumMod val="40000"/>
                    <a:lumOff val="60000"/>
                  </a:schemeClr>
                </a:solidFill>
                <a:latin typeface="+mj-lt"/>
              </a:rPr>
              <a:t>Import </a:t>
            </a:r>
            <a:r>
              <a:rPr lang="en-US" sz="2200" b="1" dirty="0" err="1">
                <a:solidFill>
                  <a:schemeClr val="accent4">
                    <a:lumMod val="40000"/>
                    <a:lumOff val="60000"/>
                  </a:schemeClr>
                </a:solidFill>
                <a:latin typeface="+mj-lt"/>
              </a:rPr>
              <a:t>os</a:t>
            </a:r>
            <a:r>
              <a:rPr lang="en-US" sz="2200" b="1" dirty="0">
                <a:solidFill>
                  <a:schemeClr val="accent4">
                    <a:lumMod val="40000"/>
                    <a:lumOff val="60000"/>
                  </a:schemeClr>
                </a:solidFill>
                <a:latin typeface="+mj-lt"/>
              </a:rPr>
              <a:t> etc.</a:t>
            </a:r>
          </a:p>
          <a:p>
            <a:endParaRPr lang="en-ID" sz="2200" dirty="0">
              <a:solidFill>
                <a:schemeClr val="accent4">
                  <a:lumMod val="40000"/>
                  <a:lumOff val="60000"/>
                </a:schemeClr>
              </a:solidFill>
              <a:latin typeface="+mj-lt"/>
            </a:endParaRPr>
          </a:p>
        </p:txBody>
      </p:sp>
    </p:spTree>
    <p:extLst>
      <p:ext uri="{BB962C8B-B14F-4D97-AF65-F5344CB8AC3E}">
        <p14:creationId xmlns:p14="http://schemas.microsoft.com/office/powerpoint/2010/main" val="235298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62DA-C106-9D8E-D0A0-232091EC5B6E}"/>
              </a:ext>
            </a:extLst>
          </p:cNvPr>
          <p:cNvSpPr>
            <a:spLocks noGrp="1"/>
          </p:cNvSpPr>
          <p:nvPr>
            <p:ph type="title"/>
          </p:nvPr>
        </p:nvSpPr>
        <p:spPr>
          <a:xfrm>
            <a:off x="2721170" y="806291"/>
            <a:ext cx="5853663" cy="535531"/>
          </a:xfrm>
        </p:spPr>
        <p:txBody>
          <a:bodyPr/>
          <a:lstStyle/>
          <a:p>
            <a:r>
              <a:rPr lang="en-US" dirty="0">
                <a:solidFill>
                  <a:srgbClr val="FFCC00"/>
                </a:solidFill>
                <a:highlight>
                  <a:srgbClr val="00243A"/>
                </a:highlight>
              </a:rPr>
              <a:t>CONCLUSION &amp; FUTURE SCOPE</a:t>
            </a:r>
            <a:endParaRPr lang="en-ID" dirty="0">
              <a:highlight>
                <a:srgbClr val="00243A"/>
              </a:highlight>
            </a:endParaRPr>
          </a:p>
        </p:txBody>
      </p:sp>
      <p:sp>
        <p:nvSpPr>
          <p:cNvPr id="3" name="Slide Number Placeholder 2">
            <a:extLst>
              <a:ext uri="{FF2B5EF4-FFF2-40B4-BE49-F238E27FC236}">
                <a16:creationId xmlns:a16="http://schemas.microsoft.com/office/drawing/2014/main" id="{E689428B-617E-0A13-72FD-4D0EA2F944D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D5929B27-443B-27B0-626B-E4655B6E6524}"/>
              </a:ext>
            </a:extLst>
          </p:cNvPr>
          <p:cNvSpPr>
            <a:spLocks noGrp="1"/>
          </p:cNvSpPr>
          <p:nvPr>
            <p:ph type="body" sz="quarter" idx="13"/>
          </p:nvPr>
        </p:nvSpPr>
        <p:spPr>
          <a:xfrm>
            <a:off x="1091681" y="1618704"/>
            <a:ext cx="9339943" cy="5313941"/>
          </a:xfrm>
        </p:spPr>
        <p:txBody>
          <a:bodyPr/>
          <a:lstStyle/>
          <a:p>
            <a:pPr algn="just">
              <a:buFont typeface="Wingdings" panose="05000000000000000000" pitchFamily="2" charset="2"/>
              <a:buChar char="§"/>
            </a:pPr>
            <a:r>
              <a:rPr lang="en-US" sz="2200" dirty="0">
                <a:latin typeface="+mj-lt"/>
              </a:rPr>
              <a:t>Picture steganography has been utilized covertly data transmission with the goal that data can be transmitted in secure and mystery way. Based on picture steganography process mystery data has been converted into parallel arrangement and that has been installed with pixels bits of the cover picture. </a:t>
            </a:r>
          </a:p>
          <a:p>
            <a:pPr algn="just">
              <a:buFont typeface="Wingdings" panose="05000000000000000000" pitchFamily="2" charset="2"/>
              <a:buChar char="§"/>
            </a:pPr>
            <a:endParaRPr lang="en-US" sz="2200" b="1" dirty="0">
              <a:latin typeface="+mj-lt"/>
            </a:endParaRPr>
          </a:p>
          <a:p>
            <a:pPr algn="just">
              <a:buFont typeface="Wingdings" panose="05000000000000000000" pitchFamily="2" charset="2"/>
              <a:buChar char="§"/>
            </a:pPr>
            <a:r>
              <a:rPr lang="en-US" sz="2200" dirty="0">
                <a:latin typeface="+mj-lt"/>
              </a:rPr>
              <a:t>In the near future, the most important use of steganographic techniques will probably be lying in the field of digital watermarking.</a:t>
            </a:r>
          </a:p>
          <a:p>
            <a:pPr marL="0" indent="0" algn="just">
              <a:buNone/>
            </a:pPr>
            <a:r>
              <a:rPr lang="en-US" sz="2200" dirty="0">
                <a:latin typeface="+mj-lt"/>
              </a:rPr>
              <a:t>   Content providers are eager to protect their copyrighted works against</a:t>
            </a:r>
          </a:p>
          <a:p>
            <a:pPr marL="0" indent="0" algn="just">
              <a:buNone/>
            </a:pPr>
            <a:r>
              <a:rPr lang="en-US" sz="2200" dirty="0">
                <a:latin typeface="+mj-lt"/>
              </a:rPr>
              <a:t>   illegal distribution and digital watermarks provide a way of tracking</a:t>
            </a:r>
          </a:p>
          <a:p>
            <a:pPr marL="0" indent="0" algn="just">
              <a:buNone/>
            </a:pPr>
            <a:r>
              <a:rPr lang="en-US" sz="2200" dirty="0">
                <a:latin typeface="+mj-lt"/>
              </a:rPr>
              <a:t>   the owners of these materials. </a:t>
            </a:r>
          </a:p>
        </p:txBody>
      </p:sp>
    </p:spTree>
    <p:extLst>
      <p:ext uri="{BB962C8B-B14F-4D97-AF65-F5344CB8AC3E}">
        <p14:creationId xmlns:p14="http://schemas.microsoft.com/office/powerpoint/2010/main" val="173147743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539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Amasis MT Pro</vt:lpstr>
      <vt:lpstr>Arial</vt:lpstr>
      <vt:lpstr>Calibri</vt:lpstr>
      <vt:lpstr>Cambria</vt:lpstr>
      <vt:lpstr>Trade Gothic LT Pro</vt:lpstr>
      <vt:lpstr>Trebuchet MS</vt:lpstr>
      <vt:lpstr>Wingdings</vt:lpstr>
      <vt:lpstr>Office Theme</vt:lpstr>
      <vt:lpstr>IMAGE STEGANOGRAPHY</vt:lpstr>
      <vt:lpstr>CONTENTS</vt:lpstr>
      <vt:lpstr>ABSTRACT</vt:lpstr>
      <vt:lpstr>INTRODUCTION</vt:lpstr>
      <vt:lpstr>PROJECT PLAN</vt:lpstr>
      <vt:lpstr>IMPLEMENTATION</vt:lpstr>
      <vt:lpstr>The most common methods to make this project involve the usage of the least-significant bit or LSB, masking, filtering and transformations on the over image.</vt:lpstr>
      <vt:lpstr>MODULES USED</vt:lpstr>
      <vt:lpstr>CONCLUSION &amp;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2023-11-01T06:06:22Z</dcterms:created>
  <dcterms:modified xsi:type="dcterms:W3CDTF">2023-12-06T05:36:22Z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