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7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7E"/>
    <a:srgbClr val="005F8E"/>
    <a:srgbClr val="008CD2"/>
    <a:srgbClr val="006496"/>
    <a:srgbClr val="004B70"/>
    <a:srgbClr val="0070A8"/>
    <a:srgbClr val="005782"/>
    <a:srgbClr val="111111"/>
    <a:srgbClr val="003248"/>
    <a:srgbClr val="024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9" autoAdjust="0"/>
    <p:restoredTop sz="92435" autoAdjust="0"/>
  </p:normalViewPr>
  <p:slideViewPr>
    <p:cSldViewPr snapToGrid="0">
      <p:cViewPr varScale="1">
        <p:scale>
          <a:sx n="67" d="100"/>
          <a:sy n="67" d="100"/>
        </p:scale>
        <p:origin x="1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9A856-DCE9-4A27-8CDF-1EEEB4499AD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D3437-9AF9-40E5-A28C-F01F842C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8B029-C4FE-4F9B-A430-5E8F5056301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7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Real Application </a:t>
            </a:r>
          </a:p>
          <a:p>
            <a:r>
              <a:rPr lang="en-IN" dirty="0"/>
              <a:t>https://itnext.io/a-quick-practical-use-case-for-es6-generators-building-an-infinitely-repeating-array-49d74f555666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D3437-9AF9-40E5-A28C-F01F842CB9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5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Real Application </a:t>
            </a:r>
          </a:p>
          <a:p>
            <a:r>
              <a:rPr lang="en-IN" dirty="0"/>
              <a:t>https://itnext.io/a-quick-practical-use-case-for-es6-generators-building-an-infinitely-repeating-array-49d74f555666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D3437-9AF9-40E5-A28C-F01F842CB9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Real Application </a:t>
            </a:r>
          </a:p>
          <a:p>
            <a:r>
              <a:rPr lang="en-IN" dirty="0"/>
              <a:t>https://itnext.io/a-quick-practical-use-case-for-es6-generators-building-an-infinitely-repeating-array-49d74f555666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D3437-9AF9-40E5-A28C-F01F842CB9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Real Application </a:t>
            </a:r>
          </a:p>
          <a:p>
            <a:r>
              <a:rPr lang="en-IN" dirty="0"/>
              <a:t>https://itnext.io/a-quick-practical-use-case-for-es6-generators-building-an-infinitely-repeating-array-49d74f555666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D3437-9AF9-40E5-A28C-F01F842CB9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8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Customer Engagement Reimagined</a:t>
            </a:r>
          </a:p>
        </p:txBody>
      </p:sp>
    </p:spTree>
    <p:extLst>
      <p:ext uri="{BB962C8B-B14F-4D97-AF65-F5344CB8AC3E}">
        <p14:creationId xmlns:p14="http://schemas.microsoft.com/office/powerpoint/2010/main" val="147426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5010"/>
            <a:ext cx="12192000" cy="523872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Customer Engagement Reimagined</a:t>
            </a:r>
          </a:p>
        </p:txBody>
      </p:sp>
    </p:spTree>
    <p:extLst>
      <p:ext uri="{BB962C8B-B14F-4D97-AF65-F5344CB8AC3E}">
        <p14:creationId xmlns:p14="http://schemas.microsoft.com/office/powerpoint/2010/main" val="130239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6603"/>
            <a:ext cx="12192000" cy="524823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Customer Engagement Reimagined</a:t>
            </a:r>
          </a:p>
        </p:txBody>
      </p:sp>
    </p:spTree>
    <p:extLst>
      <p:ext uri="{BB962C8B-B14F-4D97-AF65-F5344CB8AC3E}">
        <p14:creationId xmlns:p14="http://schemas.microsoft.com/office/powerpoint/2010/main" val="338181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126603"/>
            <a:ext cx="12192000" cy="527547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655" y="6525074"/>
            <a:ext cx="375206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 |  www.csscorp.com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Customer Engagement Reimagined</a:t>
            </a:r>
          </a:p>
        </p:txBody>
      </p:sp>
    </p:spTree>
    <p:extLst>
      <p:ext uri="{BB962C8B-B14F-4D97-AF65-F5344CB8AC3E}">
        <p14:creationId xmlns:p14="http://schemas.microsoft.com/office/powerpoint/2010/main" val="381230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89"/>
          <a:stretch/>
        </p:blipFill>
        <p:spPr>
          <a:xfrm>
            <a:off x="9936298" y="293355"/>
            <a:ext cx="1998947" cy="5118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42655" y="6522385"/>
            <a:ext cx="505299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|  www.csscorp.com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4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3725336" y="6231470"/>
            <a:ext cx="184779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68"/>
            <a:endParaRPr lang="en-US" sz="3199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2"/>
          <a:stretch/>
        </p:blipFill>
        <p:spPr>
          <a:xfrm>
            <a:off x="9936298" y="293354"/>
            <a:ext cx="1998947" cy="5664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8"/>
            <a:endParaRPr lang="en-US" sz="3199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42655" y="6509685"/>
            <a:ext cx="512921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CSS Corp  |  Confidential – For private circulation and viewing only  |  www.csscorp.com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09468"/>
            <a:fld id="{B2D16DD7-B5C5-45A5-A717-315AD83FA21E}" type="slidenum">
              <a:rPr lang="en-IN" smtClean="0">
                <a:solidFill>
                  <a:prstClr val="white"/>
                </a:solidFill>
              </a:rPr>
              <a:pPr defTabSz="609468"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397087" y="6445208"/>
            <a:ext cx="4632000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468"/>
            <a:r>
              <a: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Customer Engagement Reimagined</a:t>
            </a:r>
          </a:p>
        </p:txBody>
      </p:sp>
    </p:spTree>
    <p:extLst>
      <p:ext uri="{BB962C8B-B14F-4D97-AF65-F5344CB8AC3E}">
        <p14:creationId xmlns:p14="http://schemas.microsoft.com/office/powerpoint/2010/main" val="301889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724" r:id="rId4"/>
    <p:sldLayoutId id="2147483732" r:id="rId5"/>
  </p:sldLayoutIdLst>
  <p:hf hdr="0" dt="0"/>
  <p:txStyles>
    <p:titleStyle>
      <a:lvl1pPr algn="ctr" defTabSz="609448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609448" rtl="0" eaLnBrk="1" latinLnBrk="0" hangingPunct="1">
        <a:spcBef>
          <a:spcPct val="20000"/>
        </a:spcBef>
        <a:buFont typeface="Arial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1pPr>
      <a:lvl2pPr marL="990352" indent="-380905" algn="l" defTabSz="609448" rtl="0" eaLnBrk="1" latinLnBrk="0" hangingPunct="1">
        <a:spcBef>
          <a:spcPct val="20000"/>
        </a:spcBef>
        <a:buFont typeface="Arial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ct val="20000"/>
        </a:spcBef>
        <a:buFont typeface="Arial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ct val="20000"/>
        </a:spcBef>
        <a:buFont typeface="Arial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n_to_completion_schedul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" y="3412"/>
            <a:ext cx="12188283" cy="68511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02017" y="4829292"/>
            <a:ext cx="5989983" cy="954107"/>
          </a:xfrm>
          <a:prstGeom prst="rect">
            <a:avLst/>
          </a:prstGeom>
          <a:solidFill>
            <a:srgbClr val="1782AF">
              <a:alpha val="4902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 defTabSz="609468"/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6</a:t>
            </a:r>
          </a:p>
          <a:p>
            <a:pPr algn="r" defTabSz="609468"/>
            <a:r>
              <a:rPr lang="en-US" sz="24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Neetu Srivastava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solidFill>
                  <a:prstClr val="white"/>
                </a:solidFill>
              </a:rPr>
              <a:pPr/>
              <a:t>1</a:t>
            </a:fld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6090"/>
          <a:stretch/>
        </p:blipFill>
        <p:spPr>
          <a:xfrm>
            <a:off x="9949038" y="251374"/>
            <a:ext cx="1998947" cy="5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6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Shorthand for Defining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	//ES6</a:t>
            </a:r>
          </a:p>
          <a:p>
            <a:r>
              <a:rPr lang="en-US" dirty="0"/>
              <a:t>    	function </a:t>
            </a:r>
            <a:r>
              <a:rPr lang="en-US" dirty="0" err="1"/>
              <a:t>getLaptop</a:t>
            </a:r>
            <a:r>
              <a:rPr lang="en-US" dirty="0"/>
              <a:t>(make, model, year) 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    		return {</a:t>
            </a:r>
          </a:p>
          <a:p>
            <a:r>
              <a:rPr lang="en-US" dirty="0"/>
              <a:t>			make,</a:t>
            </a:r>
          </a:p>
          <a:p>
            <a:r>
              <a:rPr lang="en-US" dirty="0"/>
              <a:t>            			model,</a:t>
            </a:r>
          </a:p>
          <a:p>
            <a:r>
              <a:rPr lang="en-US" dirty="0"/>
              <a:t>           			year</a:t>
            </a:r>
          </a:p>
          <a:p>
            <a:r>
              <a:rPr lang="en-US" dirty="0"/>
              <a:t>           			</a:t>
            </a:r>
            <a:r>
              <a:rPr lang="en-US" dirty="0" err="1"/>
              <a:t>sayModel</a:t>
            </a:r>
            <a:r>
              <a:rPr lang="en-US" dirty="0"/>
              <a:t> () </a:t>
            </a:r>
          </a:p>
          <a:p>
            <a:r>
              <a:rPr lang="en-US" dirty="0"/>
              <a:t>			{</a:t>
            </a:r>
          </a:p>
          <a:p>
            <a:r>
              <a:rPr lang="en-US" dirty="0"/>
              <a:t>               				return model;</a:t>
            </a:r>
          </a:p>
          <a:p>
            <a:r>
              <a:rPr lang="en-US" dirty="0"/>
              <a:t>            			}</a:t>
            </a:r>
          </a:p>
          <a:p>
            <a:r>
              <a:rPr lang="en-US" dirty="0"/>
              <a:t>        		            }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getLaptop</a:t>
            </a:r>
            <a:r>
              <a:rPr lang="en-US" dirty="0"/>
              <a:t>("Apple", "MacBook", "2015").</a:t>
            </a:r>
            <a:r>
              <a:rPr lang="en-US" dirty="0" err="1"/>
              <a:t>sayModel</a:t>
            </a:r>
            <a:r>
              <a:rPr lang="en-US" dirty="0"/>
              <a:t>(); //"MacBook"</a:t>
            </a:r>
          </a:p>
        </p:txBody>
      </p:sp>
    </p:spTree>
    <p:extLst>
      <p:ext uri="{BB962C8B-B14F-4D97-AF65-F5344CB8AC3E}">
        <p14:creationId xmlns:p14="http://schemas.microsoft.com/office/powerpoint/2010/main" val="404596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Computed Properties and Object Literals</a:t>
            </a:r>
          </a:p>
          <a:p>
            <a:r>
              <a:rPr lang="en-US" dirty="0"/>
              <a:t>	Computed property names allow us to write an expression wrapped in square brackets instead of the regular 	property name. Whatever the expression evaluates to will become the property name.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Example: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name = "make";</a:t>
            </a:r>
          </a:p>
          <a:p>
            <a:r>
              <a:rPr lang="en-US" dirty="0"/>
              <a:t>    	</a:t>
            </a:r>
            <a:r>
              <a:rPr lang="en-US" dirty="0" err="1"/>
              <a:t>const</a:t>
            </a:r>
            <a:r>
              <a:rPr lang="en-US" dirty="0"/>
              <a:t> laptop = {</a:t>
            </a:r>
          </a:p>
          <a:p>
            <a:r>
              <a:rPr lang="en-US" dirty="0"/>
              <a:t>        			[name]: "Apple"</a:t>
            </a:r>
          </a:p>
          <a:p>
            <a:r>
              <a:rPr lang="en-US" dirty="0"/>
              <a:t>    		         }</a:t>
            </a:r>
          </a:p>
          <a:p>
            <a:endParaRPr lang="en-US" dirty="0"/>
          </a:p>
          <a:p>
            <a:r>
              <a:rPr lang="en-US" dirty="0"/>
              <a:t>    	console.log(</a:t>
            </a:r>
            <a:r>
              <a:rPr lang="en-US" dirty="0" err="1"/>
              <a:t>laptop.make</a:t>
            </a:r>
            <a:r>
              <a:rPr lang="en-US" dirty="0"/>
              <a:t>);//"Apple“</a:t>
            </a:r>
          </a:p>
          <a:p>
            <a:endParaRPr lang="en-US" dirty="0"/>
          </a:p>
          <a:p>
            <a:r>
              <a:rPr lang="en-US" dirty="0"/>
              <a:t>The value of name was computed to make and this was used as the name of the property. This is why we can access the property using </a:t>
            </a:r>
            <a:r>
              <a:rPr lang="en-US" dirty="0" err="1"/>
              <a:t>laptop.make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6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Computed Properties and Object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lvl="2"/>
            <a:r>
              <a:rPr lang="en-US" b="1" dirty="0"/>
              <a:t>Example: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name = "make";</a:t>
            </a:r>
          </a:p>
          <a:p>
            <a:r>
              <a:rPr lang="en-US" dirty="0"/>
              <a:t>    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r>
              <a:rPr lang="en-US" dirty="0"/>
              <a:t>    	</a:t>
            </a:r>
            <a:r>
              <a:rPr lang="en-US" dirty="0" err="1"/>
              <a:t>const</a:t>
            </a:r>
            <a:r>
              <a:rPr lang="en-US" dirty="0"/>
              <a:t> laptop = {</a:t>
            </a:r>
          </a:p>
          <a:p>
            <a:r>
              <a:rPr lang="en-US" dirty="0"/>
              <a:t>        			[name + ++</a:t>
            </a:r>
            <a:r>
              <a:rPr lang="en-US" dirty="0" err="1"/>
              <a:t>i</a:t>
            </a:r>
            <a:r>
              <a:rPr lang="en-US" dirty="0"/>
              <a:t>]: "Apple",</a:t>
            </a:r>
          </a:p>
          <a:p>
            <a:r>
              <a:rPr lang="en-US" dirty="0"/>
              <a:t>        			[name + ++</a:t>
            </a:r>
            <a:r>
              <a:rPr lang="en-US" dirty="0" err="1"/>
              <a:t>i</a:t>
            </a:r>
            <a:r>
              <a:rPr lang="en-US" dirty="0"/>
              <a:t>]: "Dell",</a:t>
            </a:r>
          </a:p>
          <a:p>
            <a:r>
              <a:rPr lang="en-US" dirty="0"/>
              <a:t>        			[name + ++</a:t>
            </a:r>
            <a:r>
              <a:rPr lang="en-US" dirty="0" err="1"/>
              <a:t>i</a:t>
            </a:r>
            <a:r>
              <a:rPr lang="en-US" dirty="0"/>
              <a:t>]: "HP"</a:t>
            </a:r>
          </a:p>
          <a:p>
            <a:r>
              <a:rPr lang="en-US" dirty="0"/>
              <a:t>    		        }</a:t>
            </a:r>
          </a:p>
          <a:p>
            <a:endParaRPr lang="en-US" dirty="0"/>
          </a:p>
          <a:p>
            <a:r>
              <a:rPr lang="en-US" dirty="0"/>
              <a:t>    	console.log(laptop.make1);//"Apple"</a:t>
            </a:r>
          </a:p>
          <a:p>
            <a:r>
              <a:rPr lang="en-US" dirty="0"/>
              <a:t>   	console.log(laptop.make2);//"Dell"</a:t>
            </a:r>
          </a:p>
          <a:p>
            <a:r>
              <a:rPr lang="en-US" dirty="0"/>
              <a:t>    	console.log(laptop.make3);//"HP“</a:t>
            </a:r>
          </a:p>
          <a:p>
            <a:endParaRPr lang="en-US" dirty="0"/>
          </a:p>
          <a:p>
            <a:r>
              <a:rPr lang="en-US" dirty="0"/>
              <a:t>In this case, the value of both name and </a:t>
            </a:r>
            <a:r>
              <a:rPr lang="en-US" dirty="0" err="1"/>
              <a:t>i</a:t>
            </a:r>
            <a:r>
              <a:rPr lang="en-US" dirty="0"/>
              <a:t> are computed and concatenated to get the name of the property.</a:t>
            </a:r>
          </a:p>
        </p:txBody>
      </p:sp>
    </p:spTree>
    <p:extLst>
      <p:ext uri="{BB962C8B-B14F-4D97-AF65-F5344CB8AC3E}">
        <p14:creationId xmlns:p14="http://schemas.microsoft.com/office/powerpoint/2010/main" val="103225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Map and Set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Maps are a store for </a:t>
            </a:r>
            <a:r>
              <a:rPr lang="en-US" b="1" dirty="0"/>
              <a:t>key</a:t>
            </a:r>
            <a:r>
              <a:rPr lang="en-US" dirty="0"/>
              <a:t> / </a:t>
            </a:r>
            <a:r>
              <a:rPr lang="en-US" b="1" dirty="0"/>
              <a:t>value</a:t>
            </a:r>
            <a:r>
              <a:rPr lang="en-US" dirty="0"/>
              <a:t> 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and value could be a primitives or object 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should be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Creating Map, </a:t>
            </a:r>
          </a:p>
          <a:p>
            <a:pPr lvl="1"/>
            <a:r>
              <a:rPr lang="en-US" dirty="0"/>
              <a:t>let map = new Map();</a:t>
            </a:r>
          </a:p>
          <a:p>
            <a:pPr lvl="1"/>
            <a:r>
              <a:rPr lang="en-US" dirty="0"/>
              <a:t>let val2 = 'val2', val3 = {key: 'value'};</a:t>
            </a:r>
          </a:p>
          <a:p>
            <a:pPr lvl="1"/>
            <a:endParaRPr lang="en-US" dirty="0"/>
          </a:p>
          <a:p>
            <a:r>
              <a:rPr lang="en-US" b="1" dirty="0"/>
              <a:t>To add or modify a pair,</a:t>
            </a:r>
          </a:p>
          <a:p>
            <a:pPr lvl="1"/>
            <a:r>
              <a:rPr lang="en-US" dirty="0" err="1"/>
              <a:t>map.set</a:t>
            </a:r>
            <a:r>
              <a:rPr lang="en-US" dirty="0"/>
              <a:t>(0, 'val1');</a:t>
            </a:r>
          </a:p>
          <a:p>
            <a:pPr lvl="1"/>
            <a:r>
              <a:rPr lang="en-US" dirty="0" err="1"/>
              <a:t>map.set</a:t>
            </a:r>
            <a:r>
              <a:rPr lang="en-US" dirty="0"/>
              <a:t>('1', val2);</a:t>
            </a:r>
          </a:p>
          <a:p>
            <a:pPr lvl="1"/>
            <a:r>
              <a:rPr lang="en-US" dirty="0" err="1"/>
              <a:t>map.set</a:t>
            </a:r>
            <a:r>
              <a:rPr lang="en-US" dirty="0"/>
              <a:t>({ key: 2 }, val3);</a:t>
            </a:r>
          </a:p>
          <a:p>
            <a:endParaRPr lang="en-US" dirty="0"/>
          </a:p>
          <a:p>
            <a:r>
              <a:rPr lang="en-US" b="1" dirty="0"/>
              <a:t>To show all pairs,</a:t>
            </a:r>
          </a:p>
          <a:p>
            <a:pPr lvl="1"/>
            <a:r>
              <a:rPr lang="en-US" dirty="0"/>
              <a:t>console.log(map); // Map {0 =&gt; 'val1', '1' =&gt; 'val2', Object {key: 2} =&gt; Object {key: 'value'}}</a:t>
            </a:r>
          </a:p>
        </p:txBody>
      </p:sp>
    </p:spTree>
    <p:extLst>
      <p:ext uri="{BB962C8B-B14F-4D97-AF65-F5344CB8AC3E}">
        <p14:creationId xmlns:p14="http://schemas.microsoft.com/office/powerpoint/2010/main" val="144796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Map and Set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get a value,</a:t>
            </a:r>
          </a:p>
          <a:p>
            <a:r>
              <a:rPr lang="en-US" b="1" dirty="0"/>
              <a:t>         	</a:t>
            </a:r>
            <a:r>
              <a:rPr lang="en-US" dirty="0"/>
              <a:t>console.log(</a:t>
            </a:r>
            <a:r>
              <a:rPr lang="en-US" dirty="0" err="1"/>
              <a:t>map.get</a:t>
            </a:r>
            <a:r>
              <a:rPr lang="en-US" dirty="0"/>
              <a:t>(0));</a:t>
            </a:r>
          </a:p>
          <a:p>
            <a:endParaRPr lang="en-US" dirty="0"/>
          </a:p>
          <a:p>
            <a:r>
              <a:rPr lang="en-US" b="1" dirty="0"/>
              <a:t>To test for key, </a:t>
            </a:r>
          </a:p>
          <a:p>
            <a:r>
              <a:rPr lang="en-US" dirty="0"/>
              <a:t>       	console.log(</a:t>
            </a:r>
            <a:r>
              <a:rPr lang="en-US" dirty="0" err="1"/>
              <a:t>map.has</a:t>
            </a:r>
            <a:r>
              <a:rPr lang="en-US" dirty="0"/>
              <a:t>(0));</a:t>
            </a:r>
          </a:p>
          <a:p>
            <a:endParaRPr lang="en-US" dirty="0"/>
          </a:p>
          <a:p>
            <a:r>
              <a:rPr lang="en-US" b="1" dirty="0"/>
              <a:t>To delete a pair, </a:t>
            </a:r>
          </a:p>
          <a:p>
            <a:r>
              <a:rPr lang="en-US" dirty="0"/>
              <a:t>	</a:t>
            </a:r>
            <a:r>
              <a:rPr lang="en-US" dirty="0" err="1"/>
              <a:t>map.delete</a:t>
            </a:r>
            <a:r>
              <a:rPr lang="en-US" dirty="0"/>
              <a:t>(0) ;</a:t>
            </a:r>
          </a:p>
          <a:p>
            <a:endParaRPr lang="en-US" dirty="0"/>
          </a:p>
          <a:p>
            <a:r>
              <a:rPr lang="en-US" b="1" dirty="0"/>
              <a:t>To get the size of map,</a:t>
            </a:r>
          </a:p>
          <a:p>
            <a:r>
              <a:rPr lang="en-US" dirty="0"/>
              <a:t>  	console.log(</a:t>
            </a:r>
            <a:r>
              <a:rPr lang="en-US" dirty="0" err="1"/>
              <a:t>map.size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To delete all pairs, </a:t>
            </a:r>
          </a:p>
          <a:p>
            <a:r>
              <a:rPr lang="en-US" dirty="0"/>
              <a:t>	</a:t>
            </a:r>
            <a:r>
              <a:rPr lang="en-US" dirty="0" err="1"/>
              <a:t>map.clear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b="1" dirty="0"/>
              <a:t>To iterate over map using </a:t>
            </a:r>
            <a:r>
              <a:rPr lang="en-US" b="1" dirty="0" err="1"/>
              <a:t>for..of</a:t>
            </a:r>
            <a:r>
              <a:rPr lang="en-US" b="1" dirty="0"/>
              <a:t>,</a:t>
            </a:r>
          </a:p>
          <a:p>
            <a:r>
              <a:rPr lang="en-US" b="1" dirty="0"/>
              <a:t>	</a:t>
            </a:r>
            <a:r>
              <a:rPr lang="en-US" dirty="0"/>
              <a:t>for (</a:t>
            </a:r>
            <a:r>
              <a:rPr lang="en-US" dirty="0" err="1"/>
              <a:t>const</a:t>
            </a:r>
            <a:r>
              <a:rPr lang="en-US" dirty="0"/>
              <a:t> item of map)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		console.log(item);		}</a:t>
            </a:r>
          </a:p>
        </p:txBody>
      </p:sp>
    </p:spTree>
    <p:extLst>
      <p:ext uri="{BB962C8B-B14F-4D97-AF65-F5344CB8AC3E}">
        <p14:creationId xmlns:p14="http://schemas.microsoft.com/office/powerpoint/2010/main" val="305967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Map and Set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keys method returns iterator over keys </a:t>
            </a:r>
          </a:p>
          <a:p>
            <a:r>
              <a:rPr lang="en-US" b="1" dirty="0"/>
              <a:t>	</a:t>
            </a:r>
            <a:r>
              <a:rPr lang="en-US" dirty="0"/>
              <a:t>for (</a:t>
            </a:r>
            <a:r>
              <a:rPr lang="en-US" dirty="0" err="1"/>
              <a:t>const</a:t>
            </a:r>
            <a:r>
              <a:rPr lang="en-US" dirty="0"/>
              <a:t> item of </a:t>
            </a:r>
            <a:r>
              <a:rPr lang="en-US" dirty="0" err="1"/>
              <a:t>map.keys</a:t>
            </a:r>
            <a:r>
              <a:rPr lang="en-US" dirty="0"/>
              <a:t>())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		console.log(item);		</a:t>
            </a:r>
          </a:p>
          <a:p>
            <a:r>
              <a:rPr lang="en-US" dirty="0"/>
              <a:t>	}</a:t>
            </a:r>
          </a:p>
          <a:p>
            <a:r>
              <a:rPr lang="en-US" b="1" dirty="0"/>
              <a:t>values method returns iterator over values </a:t>
            </a:r>
          </a:p>
          <a:p>
            <a:r>
              <a:rPr lang="en-US" dirty="0"/>
              <a:t>	for (</a:t>
            </a:r>
            <a:r>
              <a:rPr lang="en-US" dirty="0" err="1"/>
              <a:t>const</a:t>
            </a:r>
            <a:r>
              <a:rPr lang="en-US" dirty="0"/>
              <a:t> item of </a:t>
            </a:r>
            <a:r>
              <a:rPr lang="en-US" dirty="0" err="1"/>
              <a:t>map.values</a:t>
            </a:r>
            <a:r>
              <a:rPr lang="en-US" dirty="0"/>
              <a:t>())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		console.log(item);		</a:t>
            </a:r>
          </a:p>
          <a:p>
            <a:r>
              <a:rPr lang="en-US" dirty="0"/>
              <a:t>	}</a:t>
            </a:r>
          </a:p>
          <a:p>
            <a:r>
              <a:rPr lang="en-US" b="1" dirty="0"/>
              <a:t>entries method returns iterator over array of [key, value] arrays </a:t>
            </a:r>
          </a:p>
          <a:p>
            <a:r>
              <a:rPr lang="en-US" dirty="0"/>
              <a:t>	for (</a:t>
            </a:r>
            <a:r>
              <a:rPr lang="en-US" dirty="0" err="1"/>
              <a:t>const</a:t>
            </a:r>
            <a:r>
              <a:rPr lang="en-US" dirty="0"/>
              <a:t> item of </a:t>
            </a:r>
            <a:r>
              <a:rPr lang="en-US" dirty="0" err="1"/>
              <a:t>map.entries</a:t>
            </a:r>
            <a:r>
              <a:rPr lang="en-US" dirty="0"/>
              <a:t>())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		console.log(item);		</a:t>
            </a:r>
          </a:p>
          <a:p>
            <a:r>
              <a:rPr lang="en-US" dirty="0"/>
              <a:t>	}</a:t>
            </a:r>
          </a:p>
          <a:p>
            <a:r>
              <a:rPr lang="en-IN" b="1" dirty="0"/>
              <a:t>Iterating with its built-in </a:t>
            </a:r>
            <a:r>
              <a:rPr lang="en-IN" b="1" dirty="0" err="1"/>
              <a:t>forEach</a:t>
            </a:r>
            <a:r>
              <a:rPr lang="en-IN" b="1" dirty="0"/>
              <a:t>()</a:t>
            </a:r>
          </a:p>
          <a:p>
            <a:r>
              <a:rPr lang="en-IN" b="1" dirty="0"/>
              <a:t>	 </a:t>
            </a:r>
            <a:r>
              <a:rPr lang="en-IN" dirty="0" err="1"/>
              <a:t>map.forEach</a:t>
            </a:r>
            <a:r>
              <a:rPr lang="en-IN" dirty="0"/>
              <a:t>((</a:t>
            </a:r>
            <a:r>
              <a:rPr lang="en-IN" dirty="0" err="1"/>
              <a:t>k,v</a:t>
            </a:r>
            <a:r>
              <a:rPr lang="en-IN" dirty="0"/>
              <a:t>)=&gt;console.log(`key: ${k}, value:${v}`))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292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Map and Set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Common Map Operations</a:t>
            </a:r>
          </a:p>
          <a:p>
            <a:endParaRPr lang="en-US" b="1" dirty="0"/>
          </a:p>
          <a:p>
            <a:r>
              <a:rPr lang="en-US" b="1" dirty="0"/>
              <a:t>Map</a:t>
            </a:r>
            <a:r>
              <a:rPr lang="en-US" dirty="0"/>
              <a:t> : let </a:t>
            </a:r>
            <a:r>
              <a:rPr lang="en-US" dirty="0" err="1"/>
              <a:t>newMap</a:t>
            </a:r>
            <a:r>
              <a:rPr lang="en-US" dirty="0"/>
              <a:t> = new Map([...map].map(  ([key, value]) =&gt; [new-key-expr, new-value-expr]));</a:t>
            </a:r>
          </a:p>
          <a:p>
            <a:endParaRPr lang="en-US" dirty="0"/>
          </a:p>
          <a:p>
            <a:r>
              <a:rPr lang="en-US" b="1" dirty="0"/>
              <a:t>Filter</a:t>
            </a:r>
            <a:r>
              <a:rPr lang="en-US" dirty="0"/>
              <a:t> : let </a:t>
            </a:r>
            <a:r>
              <a:rPr lang="en-US" dirty="0" err="1"/>
              <a:t>newMap</a:t>
            </a:r>
            <a:r>
              <a:rPr lang="en-US" dirty="0"/>
              <a:t> = new Map([...map].filter(  ([key, value]) =&gt; </a:t>
            </a:r>
            <a:r>
              <a:rPr lang="en-US" dirty="0" err="1"/>
              <a:t>boolean</a:t>
            </a:r>
            <a:r>
              <a:rPr lang="en-US" dirty="0"/>
              <a:t>-expr]));</a:t>
            </a:r>
          </a:p>
        </p:txBody>
      </p:sp>
    </p:spTree>
    <p:extLst>
      <p:ext uri="{BB962C8B-B14F-4D97-AF65-F5344CB8AC3E}">
        <p14:creationId xmlns:p14="http://schemas.microsoft.com/office/powerpoint/2010/main" val="286178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Map and Set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hold collections of unique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can be any type including </a:t>
            </a:r>
            <a:r>
              <a:rPr lang="en-IN" dirty="0"/>
              <a:t>primitives or object references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Creating Set, </a:t>
            </a:r>
          </a:p>
          <a:p>
            <a:pPr lvl="1"/>
            <a:r>
              <a:rPr lang="en-US" dirty="0"/>
              <a:t>let set = new Set() </a:t>
            </a:r>
          </a:p>
          <a:p>
            <a:pPr lvl="1"/>
            <a:r>
              <a:rPr lang="en-US" dirty="0"/>
              <a:t>let name = 'ES6';</a:t>
            </a:r>
          </a:p>
          <a:p>
            <a:pPr lvl="1"/>
            <a:endParaRPr lang="en-US" dirty="0"/>
          </a:p>
          <a:p>
            <a:r>
              <a:rPr lang="en-US" b="1" dirty="0"/>
              <a:t>To add a value,</a:t>
            </a:r>
          </a:p>
          <a:p>
            <a:pPr lvl="1"/>
            <a:r>
              <a:rPr lang="en-US" dirty="0" err="1"/>
              <a:t>set.add</a:t>
            </a:r>
            <a:r>
              <a:rPr lang="en-US" dirty="0"/>
              <a:t>(1);</a:t>
            </a:r>
          </a:p>
          <a:p>
            <a:pPr lvl="1"/>
            <a:r>
              <a:rPr lang="en-US" dirty="0" err="1"/>
              <a:t>set.add</a:t>
            </a:r>
            <a:r>
              <a:rPr lang="en-US" dirty="0"/>
              <a:t>('1');</a:t>
            </a:r>
          </a:p>
          <a:p>
            <a:pPr lvl="1"/>
            <a:r>
              <a:rPr lang="en-US" dirty="0" err="1"/>
              <a:t>set.add</a:t>
            </a:r>
            <a:r>
              <a:rPr lang="en-US" dirty="0"/>
              <a:t>(name);</a:t>
            </a:r>
          </a:p>
          <a:p>
            <a:pPr lvl="1"/>
            <a:r>
              <a:rPr lang="en-US" dirty="0" err="1"/>
              <a:t>set.add</a:t>
            </a:r>
            <a:r>
              <a:rPr lang="en-US" dirty="0"/>
              <a:t>({ key: 'value' });</a:t>
            </a:r>
          </a:p>
          <a:p>
            <a:pPr lvl="1"/>
            <a:endParaRPr lang="en-US" dirty="0"/>
          </a:p>
          <a:p>
            <a:r>
              <a:rPr lang="en-US" b="1" dirty="0"/>
              <a:t>To show all values,</a:t>
            </a:r>
          </a:p>
          <a:p>
            <a:pPr lvl="1"/>
            <a:r>
              <a:rPr lang="en-US" dirty="0"/>
              <a:t>console.log(set); // Set(4) {1, "1", "ES6", {…}}</a:t>
            </a:r>
          </a:p>
        </p:txBody>
      </p:sp>
    </p:spTree>
    <p:extLst>
      <p:ext uri="{BB962C8B-B14F-4D97-AF65-F5344CB8AC3E}">
        <p14:creationId xmlns:p14="http://schemas.microsoft.com/office/powerpoint/2010/main" val="52837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Map and Set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test for an element, </a:t>
            </a:r>
          </a:p>
          <a:p>
            <a:r>
              <a:rPr lang="en-US" dirty="0"/>
              <a:t>       	console.log(</a:t>
            </a:r>
            <a:r>
              <a:rPr lang="en-US" dirty="0" err="1"/>
              <a:t>set.has</a:t>
            </a:r>
            <a:r>
              <a:rPr lang="en-US" dirty="0"/>
              <a:t>('ES6'));</a:t>
            </a:r>
          </a:p>
          <a:p>
            <a:endParaRPr lang="en-US" dirty="0"/>
          </a:p>
          <a:p>
            <a:r>
              <a:rPr lang="en-US" b="1" dirty="0"/>
              <a:t>To delete an element, </a:t>
            </a:r>
          </a:p>
          <a:p>
            <a:r>
              <a:rPr lang="en-US" dirty="0"/>
              <a:t>	</a:t>
            </a:r>
            <a:r>
              <a:rPr lang="en-US" dirty="0" err="1"/>
              <a:t>set.delete</a:t>
            </a:r>
            <a:r>
              <a:rPr lang="en-US" dirty="0"/>
              <a:t>('1') ;</a:t>
            </a:r>
          </a:p>
          <a:p>
            <a:endParaRPr lang="en-US" dirty="0"/>
          </a:p>
          <a:p>
            <a:r>
              <a:rPr lang="en-US" b="1" dirty="0"/>
              <a:t>To get the size of set,</a:t>
            </a:r>
          </a:p>
          <a:p>
            <a:r>
              <a:rPr lang="en-US" dirty="0"/>
              <a:t>  	console.log(</a:t>
            </a:r>
            <a:r>
              <a:rPr lang="en-US" dirty="0" err="1"/>
              <a:t>set.size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To delete all elements, </a:t>
            </a:r>
          </a:p>
          <a:p>
            <a:r>
              <a:rPr lang="en-US" dirty="0"/>
              <a:t>	</a:t>
            </a:r>
            <a:r>
              <a:rPr lang="en-US" dirty="0" err="1"/>
              <a:t>set.clear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b="1" dirty="0"/>
              <a:t>To iterate over set using </a:t>
            </a:r>
            <a:r>
              <a:rPr lang="en-US" b="1" dirty="0" err="1"/>
              <a:t>for..of</a:t>
            </a:r>
            <a:r>
              <a:rPr lang="en-US" b="1" dirty="0"/>
              <a:t>,</a:t>
            </a:r>
          </a:p>
          <a:p>
            <a:r>
              <a:rPr lang="en-US" b="1" dirty="0"/>
              <a:t>	</a:t>
            </a:r>
            <a:r>
              <a:rPr lang="en-US" dirty="0"/>
              <a:t>for (</a:t>
            </a:r>
            <a:r>
              <a:rPr lang="en-US" dirty="0" err="1"/>
              <a:t>const</a:t>
            </a:r>
            <a:r>
              <a:rPr lang="en-US" dirty="0"/>
              <a:t> item of set)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		console.log(item);		}</a:t>
            </a:r>
          </a:p>
        </p:txBody>
      </p:sp>
    </p:spTree>
    <p:extLst>
      <p:ext uri="{BB962C8B-B14F-4D97-AF65-F5344CB8AC3E}">
        <p14:creationId xmlns:p14="http://schemas.microsoft.com/office/powerpoint/2010/main" val="2387144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Map and Set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IN" b="1" dirty="0" err="1"/>
              <a:t>terating</a:t>
            </a:r>
            <a:r>
              <a:rPr lang="en-IN" b="1" dirty="0"/>
              <a:t> with its built-in </a:t>
            </a:r>
            <a:r>
              <a:rPr lang="en-IN" b="1" dirty="0" err="1"/>
              <a:t>forEach</a:t>
            </a:r>
            <a:r>
              <a:rPr lang="en-IN" b="1" dirty="0"/>
              <a:t>()</a:t>
            </a:r>
          </a:p>
          <a:p>
            <a:r>
              <a:rPr lang="en-IN" b="1" dirty="0"/>
              <a:t>	 </a:t>
            </a:r>
            <a:r>
              <a:rPr lang="en-IN" dirty="0" err="1"/>
              <a:t>set.forEach</a:t>
            </a:r>
            <a:r>
              <a:rPr lang="en-IN" dirty="0"/>
              <a:t>((v)=&gt;console.log(`Value is: ${v}`))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517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Template Strings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02040"/>
            <a:ext cx="112161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ES6  has a feature of Template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 Strings use back-ticks (``) rather than the single or double quotes we're used to with regular strings. A template string could thus be written as follows: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greeting = `Hello World!`;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 Strings introduce a way to define strings with domain-specific languages (DSLs), bringing better: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String Substitution</a:t>
            </a:r>
          </a:p>
          <a:p>
            <a:pPr lvl="1"/>
            <a:r>
              <a:rPr lang="en-US" dirty="0"/>
              <a:t>	Template Strings can contain placeholders for string substitution using the ${ } syntax, as demonstrated 	below:</a:t>
            </a:r>
          </a:p>
          <a:p>
            <a:pPr lvl="1"/>
            <a:r>
              <a:rPr lang="en-US" dirty="0"/>
              <a:t>	</a:t>
            </a:r>
          </a:p>
          <a:p>
            <a:pPr lvl="1"/>
            <a:r>
              <a:rPr lang="en-US" dirty="0"/>
              <a:t>	</a:t>
            </a:r>
            <a:r>
              <a:rPr lang="en-US" b="1" dirty="0"/>
              <a:t>Example: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name = “ES6";</a:t>
            </a:r>
          </a:p>
          <a:p>
            <a:pPr lvl="1"/>
            <a:r>
              <a:rPr lang="en-US" dirty="0"/>
              <a:t>		console.log(`Hello, ${name}!`);	// =&gt; “Hello, ES6!"</a:t>
            </a:r>
          </a:p>
        </p:txBody>
      </p:sp>
    </p:spTree>
    <p:extLst>
      <p:ext uri="{BB962C8B-B14F-4D97-AF65-F5344CB8AC3E}">
        <p14:creationId xmlns:p14="http://schemas.microsoft.com/office/powerpoint/2010/main" val="649970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Map and Set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Common Set Operations</a:t>
            </a:r>
          </a:p>
          <a:p>
            <a:endParaRPr lang="en-US" b="1" dirty="0"/>
          </a:p>
          <a:p>
            <a:r>
              <a:rPr lang="en-US" b="1" dirty="0"/>
              <a:t>Map</a:t>
            </a:r>
            <a:r>
              <a:rPr lang="en-US" dirty="0"/>
              <a:t> : let </a:t>
            </a:r>
            <a:r>
              <a:rPr lang="en-US" dirty="0" err="1"/>
              <a:t>newSet</a:t>
            </a:r>
            <a:r>
              <a:rPr lang="en-US" dirty="0"/>
              <a:t> = new Set([...set].map(</a:t>
            </a:r>
            <a:r>
              <a:rPr lang="en-US" dirty="0" err="1"/>
              <a:t>elem</a:t>
            </a:r>
            <a:r>
              <a:rPr lang="en-US" dirty="0"/>
              <a:t> =&gt; some-code));</a:t>
            </a:r>
          </a:p>
          <a:p>
            <a:endParaRPr lang="en-US" dirty="0"/>
          </a:p>
          <a:p>
            <a:r>
              <a:rPr lang="en-US" b="1" dirty="0"/>
              <a:t>Filter</a:t>
            </a:r>
            <a:r>
              <a:rPr lang="en-US" dirty="0"/>
              <a:t> : let </a:t>
            </a:r>
            <a:r>
              <a:rPr lang="en-US" dirty="0" err="1"/>
              <a:t>newSet</a:t>
            </a:r>
            <a:r>
              <a:rPr lang="en-US" dirty="0"/>
              <a:t> = new Set([...set].filter(</a:t>
            </a:r>
            <a:r>
              <a:rPr lang="en-US" dirty="0" err="1"/>
              <a:t>elem</a:t>
            </a:r>
            <a:r>
              <a:rPr lang="en-US" dirty="0"/>
              <a:t> =&gt; some-code));</a:t>
            </a:r>
          </a:p>
          <a:p>
            <a:endParaRPr lang="en-US" dirty="0"/>
          </a:p>
          <a:p>
            <a:r>
              <a:rPr lang="en-US" b="1" dirty="0"/>
              <a:t>Union</a:t>
            </a:r>
            <a:r>
              <a:rPr lang="en-US" dirty="0"/>
              <a:t> : let union = new Set([...set1, ...set2]);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Intersection</a:t>
            </a:r>
            <a:r>
              <a:rPr lang="en-US" dirty="0"/>
              <a:t> : let intersection = new Set([...set1].filter(</a:t>
            </a:r>
            <a:r>
              <a:rPr lang="en-US" dirty="0" err="1"/>
              <a:t>elem</a:t>
            </a:r>
            <a:r>
              <a:rPr lang="en-US" dirty="0"/>
              <a:t> =&gt; set2.has(</a:t>
            </a:r>
            <a:r>
              <a:rPr lang="en-US" dirty="0" err="1"/>
              <a:t>elem</a:t>
            </a:r>
            <a:r>
              <a:rPr lang="en-US" dirty="0"/>
              <a:t>)));</a:t>
            </a:r>
          </a:p>
          <a:p>
            <a:endParaRPr lang="en-US" b="1" dirty="0"/>
          </a:p>
          <a:p>
            <a:r>
              <a:rPr lang="en-US" b="1" dirty="0"/>
              <a:t>Difference </a:t>
            </a:r>
            <a:r>
              <a:rPr lang="en-US" dirty="0"/>
              <a:t>: let union = new Set([...set1].filter(</a:t>
            </a:r>
            <a:r>
              <a:rPr lang="en-US" dirty="0" err="1"/>
              <a:t>elem</a:t>
            </a:r>
            <a:r>
              <a:rPr lang="en-US" dirty="0"/>
              <a:t> =&gt; !set2.has(</a:t>
            </a:r>
            <a:r>
              <a:rPr lang="en-US" dirty="0" err="1"/>
              <a:t>elem</a:t>
            </a:r>
            <a:r>
              <a:rPr lang="en-US" dirty="0"/>
              <a:t>)));</a:t>
            </a:r>
          </a:p>
          <a:p>
            <a:endParaRPr lang="en-US" dirty="0"/>
          </a:p>
          <a:p>
            <a:r>
              <a:rPr lang="en-US" b="1" dirty="0"/>
              <a:t>Remove duplicates from an array </a:t>
            </a:r>
            <a:r>
              <a:rPr lang="en-US" dirty="0"/>
              <a:t>: let </a:t>
            </a:r>
            <a:r>
              <a:rPr lang="en-US" dirty="0" err="1"/>
              <a:t>newArr</a:t>
            </a:r>
            <a:r>
              <a:rPr lang="en-US" dirty="0"/>
              <a:t> = [...new Set(</a:t>
            </a:r>
            <a:r>
              <a:rPr lang="en-US" dirty="0" err="1"/>
              <a:t>arr</a:t>
            </a:r>
            <a:r>
              <a:rPr lang="en-US" dirty="0"/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750846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WeakMap</a:t>
            </a:r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3200" b="1" i="1" spc="-67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WeakSet</a:t>
            </a:r>
            <a:endParaRPr lang="en-US" sz="3200" b="1" i="1" spc="-67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WeakMap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API to Map, but differs in that keys must be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Keys are “weakly held”, i.e. a pair can be garbage collected if the key is not referenced elsewhere at that point the value can be garbage collected if not referenced elsewhere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have a size property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iterate over keys or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clear method to remove all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err="1"/>
              <a:t>WeakSet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API to Set, but differs in that values must be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“weakly held”, i.e. can be garbage collected if not referenced elsewhere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have a size property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iterate over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clear method to remove all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4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ES6 introduced a new way of working with functions and iterators in the form of </a:t>
            </a:r>
            <a:r>
              <a:rPr lang="en-US" b="1" dirty="0"/>
              <a:t>Generators (or generator functions)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generator is a function that produces a sequence of results instead of a single value, </a:t>
            </a:r>
            <a:r>
              <a:rPr lang="en-US" dirty="0" err="1"/>
              <a:t>i.e</a:t>
            </a:r>
            <a:r>
              <a:rPr lang="en-US" dirty="0"/>
              <a:t> you </a:t>
            </a:r>
            <a:r>
              <a:rPr lang="en-US" i="1" dirty="0"/>
              <a:t>generate </a:t>
            </a:r>
            <a:r>
              <a:rPr lang="en-US" dirty="0"/>
              <a:t>​a series of values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generator is a function that </a:t>
            </a:r>
            <a:r>
              <a:rPr lang="en-US" b="1" dirty="0"/>
              <a:t>can stop midway</a:t>
            </a:r>
            <a:r>
              <a:rPr lang="en-US" dirty="0"/>
              <a:t> and then continue from where it stopped</a:t>
            </a:r>
            <a:r>
              <a:rPr lang="en-US" i="1" dirty="0"/>
              <a:t>.</a:t>
            </a:r>
            <a:r>
              <a:rPr lang="en-US" dirty="0"/>
              <a:t> In others words, cannot be stopped </a:t>
            </a:r>
            <a:r>
              <a:rPr lang="en-US" i="1" dirty="0"/>
              <a:t>before</a:t>
            </a:r>
            <a:r>
              <a:rPr lang="en-US" dirty="0"/>
              <a:t> it finishes its task </a:t>
            </a:r>
            <a:r>
              <a:rPr lang="en-US" dirty="0" err="1"/>
              <a:t>i.e</a:t>
            </a:r>
            <a:r>
              <a:rPr lang="en-US" dirty="0"/>
              <a:t> its last line is executed. It follows something called </a:t>
            </a:r>
            <a:r>
              <a:rPr lang="en-US" dirty="0">
                <a:hlinkClick r:id="rId3"/>
              </a:rPr>
              <a:t>run-to-completion</a:t>
            </a:r>
            <a:r>
              <a:rPr lang="en-US" dirty="0"/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multiple return points, each specified using yield keyword, each yield is hit in a separate call to the iterator next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short, a generator </a:t>
            </a:r>
            <a:r>
              <a:rPr lang="en-US" i="1" dirty="0"/>
              <a:t>appears</a:t>
            </a:r>
            <a:r>
              <a:rPr lang="en-US" dirty="0"/>
              <a:t> to be a function but it </a:t>
            </a:r>
            <a:r>
              <a:rPr lang="en-US" i="1" dirty="0"/>
              <a:t>behaves</a:t>
            </a:r>
            <a:r>
              <a:rPr lang="en-US" dirty="0"/>
              <a:t> like an iterator.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function returns an object on which next() function can be called. Every invocation of next() will return an object of shape —</a:t>
            </a:r>
          </a:p>
          <a:p>
            <a:pPr lvl="1"/>
            <a:r>
              <a:rPr lang="en-US" dirty="0"/>
              <a:t>{   value: Any,  done: </a:t>
            </a:r>
            <a:r>
              <a:rPr lang="en-US" dirty="0" err="1"/>
              <a:t>true|false</a:t>
            </a:r>
            <a:r>
              <a:rPr lang="en-US" dirty="0"/>
              <a:t>  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property will contain the value. The done property is either true or false. When the done becomes true, the generator stops and won’t generate any more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Generators are one-time access only.</a:t>
            </a:r>
            <a:r>
              <a:rPr lang="en-US" b="1" dirty="0"/>
              <a:t> </a:t>
            </a:r>
            <a:r>
              <a:rPr lang="en-US" dirty="0"/>
              <a:t>Once you’ve exhausted all the values, you can’t iterate over it again. To generate the values again, you need to make a new generator object.</a:t>
            </a:r>
          </a:p>
        </p:txBody>
      </p:sp>
    </p:spTree>
    <p:extLst>
      <p:ext uri="{BB962C8B-B14F-4D97-AF65-F5344CB8AC3E}">
        <p14:creationId xmlns:p14="http://schemas.microsoft.com/office/powerpoint/2010/main" val="3500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Creating a Generator</a:t>
            </a:r>
          </a:p>
          <a:p>
            <a:r>
              <a:rPr lang="en-US" dirty="0"/>
              <a:t>	function * </a:t>
            </a:r>
            <a:r>
              <a:rPr lang="en-US" dirty="0" err="1"/>
              <a:t>generatorFunction</a:t>
            </a:r>
            <a:r>
              <a:rPr lang="en-US" dirty="0"/>
              <a:t>() </a:t>
            </a:r>
          </a:p>
          <a:p>
            <a:r>
              <a:rPr lang="en-US" dirty="0"/>
              <a:t>	{ </a:t>
            </a:r>
          </a:p>
          <a:p>
            <a:r>
              <a:rPr lang="en-US" dirty="0"/>
              <a:t>		console.log('This will be executed first.');</a:t>
            </a:r>
          </a:p>
          <a:p>
            <a:r>
              <a:rPr lang="en-US" dirty="0"/>
              <a:t>  		yield 'Hello, ';</a:t>
            </a:r>
          </a:p>
          <a:p>
            <a:r>
              <a:rPr lang="en-US" dirty="0"/>
              <a:t>  		console.log('I will be printed after the pause');  </a:t>
            </a:r>
          </a:p>
          <a:p>
            <a:r>
              <a:rPr lang="en-US" dirty="0"/>
              <a:t>  		yield 'World!';</a:t>
            </a:r>
          </a:p>
          <a:p>
            <a:r>
              <a:rPr lang="en-US" dirty="0"/>
              <a:t>	}</a:t>
            </a:r>
          </a:p>
          <a:p>
            <a:pPr lvl="2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generatorObject</a:t>
            </a:r>
            <a:r>
              <a:rPr lang="en-US" dirty="0"/>
              <a:t> = </a:t>
            </a:r>
            <a:r>
              <a:rPr lang="en-US" dirty="0" err="1"/>
              <a:t>generatorFunction</a:t>
            </a:r>
            <a:r>
              <a:rPr lang="en-US" dirty="0"/>
              <a:t>(); </a:t>
            </a:r>
          </a:p>
          <a:p>
            <a:pPr lvl="2"/>
            <a:r>
              <a:rPr lang="en-US" dirty="0"/>
              <a:t>console.log(</a:t>
            </a:r>
            <a:r>
              <a:rPr lang="en-US" dirty="0" err="1"/>
              <a:t>generatorObject.next</a:t>
            </a:r>
            <a:r>
              <a:rPr lang="en-US" dirty="0"/>
              <a:t>().value); </a:t>
            </a:r>
          </a:p>
          <a:p>
            <a:pPr lvl="2"/>
            <a:r>
              <a:rPr lang="en-US" dirty="0"/>
              <a:t>console.log(</a:t>
            </a:r>
            <a:r>
              <a:rPr lang="en-US" dirty="0" err="1"/>
              <a:t>generatorObject.next</a:t>
            </a:r>
            <a:r>
              <a:rPr lang="en-US" dirty="0"/>
              <a:t>().value); </a:t>
            </a:r>
          </a:p>
          <a:p>
            <a:pPr lvl="2"/>
            <a:r>
              <a:rPr lang="en-US" dirty="0"/>
              <a:t>console.log(</a:t>
            </a:r>
            <a:r>
              <a:rPr lang="en-US" dirty="0" err="1"/>
              <a:t>generatorObject.next</a:t>
            </a:r>
            <a:r>
              <a:rPr lang="en-US" dirty="0"/>
              <a:t>().value); </a:t>
            </a:r>
          </a:p>
          <a:p>
            <a:pPr lvl="2"/>
            <a:r>
              <a:rPr lang="en-US" dirty="0"/>
              <a:t>// This will be executed first.</a:t>
            </a:r>
          </a:p>
          <a:p>
            <a:pPr lvl="2"/>
            <a:r>
              <a:rPr lang="en-US" dirty="0"/>
              <a:t>// Hello, </a:t>
            </a:r>
          </a:p>
          <a:p>
            <a:pPr lvl="2"/>
            <a:r>
              <a:rPr lang="en-US" dirty="0"/>
              <a:t>// I will be printed after the pause</a:t>
            </a:r>
          </a:p>
          <a:p>
            <a:pPr lvl="2"/>
            <a:r>
              <a:rPr lang="en-US" dirty="0"/>
              <a:t>// World!</a:t>
            </a:r>
          </a:p>
          <a:p>
            <a:pPr lvl="2"/>
            <a:r>
              <a:rPr lang="en-US" dirty="0"/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1593901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return from a generator. However, return sets the done property to true after which the generator cannot generate any more values.</a:t>
            </a:r>
          </a:p>
          <a:p>
            <a:endParaRPr lang="en-US" dirty="0"/>
          </a:p>
          <a:p>
            <a:pPr lvl="1"/>
            <a:r>
              <a:rPr lang="en-US" dirty="0"/>
              <a:t>function *  </a:t>
            </a:r>
            <a:r>
              <a:rPr lang="en-US" dirty="0" err="1"/>
              <a:t>generatorFunc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  yield 'a';</a:t>
            </a:r>
          </a:p>
          <a:p>
            <a:pPr lvl="2"/>
            <a:r>
              <a:rPr lang="en-US" dirty="0"/>
              <a:t>  return 'b'; // Generator ends here.</a:t>
            </a:r>
          </a:p>
          <a:p>
            <a:pPr lvl="2"/>
            <a:r>
              <a:rPr lang="en-US" dirty="0"/>
              <a:t>  yield 'a'; // Will never be executed.</a:t>
            </a:r>
          </a:p>
          <a:p>
            <a:pPr lvl="1"/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b = </a:t>
            </a:r>
            <a:r>
              <a:rPr lang="en-US" dirty="0" err="1"/>
              <a:t>generatorFunc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a=</a:t>
            </a:r>
            <a:r>
              <a:rPr lang="en-US" dirty="0" err="1"/>
              <a:t>b.next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console.log(</a:t>
            </a:r>
            <a:r>
              <a:rPr lang="en-US" dirty="0" err="1"/>
              <a:t>a.value</a:t>
            </a:r>
            <a:r>
              <a:rPr lang="en-US" dirty="0"/>
              <a:t>, </a:t>
            </a:r>
            <a:r>
              <a:rPr lang="en-US" dirty="0" err="1"/>
              <a:t>a.done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console.log(</a:t>
            </a:r>
            <a:r>
              <a:rPr lang="en-US" dirty="0" err="1"/>
              <a:t>b.next</a:t>
            </a:r>
            <a:r>
              <a:rPr lang="en-US" dirty="0"/>
              <a:t>().value)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08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line,</a:t>
            </a:r>
          </a:p>
          <a:p>
            <a:pPr lvl="1"/>
            <a:r>
              <a:rPr lang="en-US" dirty="0"/>
              <a:t>	 </a:t>
            </a:r>
            <a:r>
              <a:rPr lang="en-US" dirty="0" err="1"/>
              <a:t>var</a:t>
            </a:r>
            <a:r>
              <a:rPr lang="en-US" dirty="0"/>
              <a:t> b = </a:t>
            </a:r>
            <a:r>
              <a:rPr lang="en-US" dirty="0" err="1"/>
              <a:t>generatorFunc</a:t>
            </a:r>
            <a:r>
              <a:rPr lang="en-US" dirty="0"/>
              <a:t>()</a:t>
            </a:r>
          </a:p>
          <a:p>
            <a:r>
              <a:rPr lang="en-US" dirty="0"/>
              <a:t>Generator function, instead of returning any value, </a:t>
            </a:r>
            <a:r>
              <a:rPr lang="en-IN" dirty="0"/>
              <a:t>create generator object. </a:t>
            </a:r>
            <a:r>
              <a:rPr lang="en-US" dirty="0"/>
              <a:t>This generator object is an iterator. So it can be used in for-of loops or other functions accepting an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r>
              <a:rPr lang="en-US" dirty="0"/>
              <a:t>	function * </a:t>
            </a:r>
            <a:r>
              <a:rPr lang="en-US" dirty="0" err="1"/>
              <a:t>iterableObj</a:t>
            </a:r>
            <a:r>
              <a:rPr lang="en-US" dirty="0"/>
              <a:t>() </a:t>
            </a:r>
          </a:p>
          <a:p>
            <a:r>
              <a:rPr lang="en-US" dirty="0"/>
              <a:t>	{</a:t>
            </a:r>
          </a:p>
          <a:p>
            <a:pPr lvl="3"/>
            <a:r>
              <a:rPr lang="en-US" dirty="0"/>
              <a:t>  yield 'This';</a:t>
            </a:r>
          </a:p>
          <a:p>
            <a:pPr lvl="3"/>
            <a:r>
              <a:rPr lang="en-US" dirty="0"/>
              <a:t>  yield 'is';</a:t>
            </a:r>
          </a:p>
          <a:p>
            <a:pPr lvl="3"/>
            <a:r>
              <a:rPr lang="en-US" dirty="0"/>
              <a:t>  yield '</a:t>
            </a:r>
            <a:r>
              <a:rPr lang="en-US" dirty="0" err="1"/>
              <a:t>iterable</a:t>
            </a:r>
            <a:r>
              <a:rPr lang="en-US" dirty="0"/>
              <a:t>.'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for 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of </a:t>
            </a:r>
            <a:r>
              <a:rPr lang="en-US" dirty="0" err="1"/>
              <a:t>iterableObj</a:t>
            </a:r>
            <a:r>
              <a:rPr lang="en-US" dirty="0"/>
              <a:t>())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		console.log(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// This</a:t>
            </a:r>
          </a:p>
          <a:p>
            <a:r>
              <a:rPr lang="en-US" dirty="0"/>
              <a:t>// is </a:t>
            </a:r>
          </a:p>
          <a:p>
            <a:r>
              <a:rPr lang="en-US" dirty="0"/>
              <a:t>//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7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Template Strings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02040"/>
            <a:ext cx="112161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Embedded expressions</a:t>
            </a:r>
          </a:p>
          <a:p>
            <a:pPr lvl="1"/>
            <a:r>
              <a:rPr lang="en-US" dirty="0"/>
              <a:t>      As all string substitutions in Template Strings are JavaScript expressions, we can substitute a lot more than   </a:t>
            </a:r>
          </a:p>
          <a:p>
            <a:pPr lvl="1"/>
            <a:r>
              <a:rPr lang="en-US" dirty="0"/>
              <a:t>      variable names.</a:t>
            </a:r>
          </a:p>
          <a:p>
            <a:pPr lvl="1"/>
            <a:r>
              <a:rPr lang="en-US" dirty="0"/>
              <a:t>      </a:t>
            </a:r>
            <a:r>
              <a:rPr lang="en-US" b="1" dirty="0"/>
              <a:t>Example:</a:t>
            </a:r>
          </a:p>
          <a:p>
            <a:pPr lvl="3"/>
            <a:r>
              <a:rPr lang="en-US" dirty="0" err="1"/>
              <a:t>var</a:t>
            </a:r>
            <a:r>
              <a:rPr lang="en-US" dirty="0"/>
              <a:t> a = 10;</a:t>
            </a:r>
          </a:p>
          <a:p>
            <a:pPr lvl="3"/>
            <a:r>
              <a:rPr lang="en-US" dirty="0" err="1"/>
              <a:t>var</a:t>
            </a:r>
            <a:r>
              <a:rPr lang="en-US" dirty="0"/>
              <a:t> b = 10;</a:t>
            </a:r>
          </a:p>
          <a:p>
            <a:pPr lvl="3"/>
            <a:r>
              <a:rPr lang="en-US" dirty="0"/>
              <a:t>console.log(`JavaScript first appeared ${</a:t>
            </a:r>
            <a:r>
              <a:rPr lang="en-US" dirty="0" err="1"/>
              <a:t>a+b</a:t>
            </a:r>
            <a:r>
              <a:rPr lang="en-US" dirty="0"/>
              <a:t>} years ago. Crazy!`);</a:t>
            </a:r>
          </a:p>
          <a:p>
            <a:pPr lvl="3"/>
            <a:r>
              <a:rPr lang="en-US" dirty="0"/>
              <a:t>// JavaScript first appeared 20 years ago. Crazy!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console.log(`The number of JS MVC frameworks is ${2 * (a + b)} and not ${10 * (a + b)}.`);</a:t>
            </a:r>
          </a:p>
          <a:p>
            <a:pPr lvl="3"/>
            <a:r>
              <a:rPr lang="en-US" dirty="0"/>
              <a:t>// The number of JS frameworks is 40 and not 200.</a:t>
            </a:r>
          </a:p>
          <a:p>
            <a:pPr lvl="3"/>
            <a:endParaRPr lang="en-US" dirty="0"/>
          </a:p>
          <a:p>
            <a:r>
              <a:rPr lang="en-US" dirty="0"/>
              <a:t>              They are also very useful for functions inside expressions:</a:t>
            </a:r>
          </a:p>
          <a:p>
            <a:r>
              <a:rPr lang="en-US" dirty="0"/>
              <a:t>              </a:t>
            </a:r>
            <a:r>
              <a:rPr lang="en-US" b="1" dirty="0"/>
              <a:t>Example:</a:t>
            </a:r>
            <a:endParaRPr lang="en-US" dirty="0"/>
          </a:p>
          <a:p>
            <a:pPr lvl="3"/>
            <a:r>
              <a:rPr lang="en-US" dirty="0"/>
              <a:t>function </a:t>
            </a:r>
            <a:r>
              <a:rPr lang="en-US" dirty="0" err="1"/>
              <a:t>fn</a:t>
            </a:r>
            <a:r>
              <a:rPr lang="en-US" dirty="0"/>
              <a:t>() { return "In ES6"; }</a:t>
            </a:r>
          </a:p>
          <a:p>
            <a:pPr lvl="3"/>
            <a:r>
              <a:rPr lang="en-US" dirty="0"/>
              <a:t>console.log(`Working ${</a:t>
            </a:r>
            <a:r>
              <a:rPr lang="en-US" dirty="0" err="1"/>
              <a:t>fn</a:t>
            </a:r>
            <a:r>
              <a:rPr lang="en-US" dirty="0"/>
              <a:t>()}`);</a:t>
            </a:r>
          </a:p>
          <a:p>
            <a:pPr lvl="3"/>
            <a:r>
              <a:rPr lang="en-US" dirty="0"/>
              <a:t>// Working In ES6.</a:t>
            </a:r>
          </a:p>
        </p:txBody>
      </p:sp>
    </p:spTree>
    <p:extLst>
      <p:ext uri="{BB962C8B-B14F-4D97-AF65-F5344CB8AC3E}">
        <p14:creationId xmlns:p14="http://schemas.microsoft.com/office/powerpoint/2010/main" val="72498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Template Strings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797" y="1102040"/>
            <a:ext cx="112161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Multiline strings</a:t>
            </a:r>
          </a:p>
          <a:p>
            <a:pPr lvl="1"/>
            <a:r>
              <a:rPr lang="en-US" b="1" dirty="0"/>
              <a:t>      Example:</a:t>
            </a:r>
          </a:p>
          <a:p>
            <a:pPr lvl="1"/>
            <a:r>
              <a:rPr lang="en-US" b="1" dirty="0"/>
              <a:t>         </a:t>
            </a:r>
            <a:r>
              <a:rPr lang="en-US" dirty="0"/>
              <a:t>Multiline strings in JavaScript have required hacky workarounds for some time. Current solutions for them  </a:t>
            </a:r>
          </a:p>
          <a:p>
            <a:pPr lvl="1"/>
            <a:r>
              <a:rPr lang="en-US" dirty="0"/>
              <a:t>         require that strings either exist on a single line or be split into multiline strings using a \ (</a:t>
            </a:r>
            <a:r>
              <a:rPr lang="en-US" dirty="0" err="1"/>
              <a:t>blackslash</a:t>
            </a:r>
            <a:r>
              <a:rPr lang="en-US" dirty="0"/>
              <a:t>) before </a:t>
            </a:r>
          </a:p>
          <a:p>
            <a:pPr lvl="1"/>
            <a:r>
              <a:rPr lang="en-US" dirty="0"/>
              <a:t>         each newline. 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greeting = "</a:t>
            </a:r>
            <a:r>
              <a:rPr lang="en-US" dirty="0" err="1"/>
              <a:t>Yo</a:t>
            </a:r>
            <a:r>
              <a:rPr lang="en-US" dirty="0"/>
              <a:t> \</a:t>
            </a:r>
          </a:p>
          <a:p>
            <a:pPr lvl="1"/>
            <a:r>
              <a:rPr lang="en-US" dirty="0"/>
              <a:t>		World";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 One can also use string concatenation to fake multiline support, but this equally leaves something to be </a:t>
            </a:r>
          </a:p>
          <a:p>
            <a:pPr lvl="1"/>
            <a:r>
              <a:rPr lang="en-US" dirty="0"/>
              <a:t>         desired: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greeting = "</a:t>
            </a:r>
            <a:r>
              <a:rPr lang="en-US" dirty="0" err="1"/>
              <a:t>Yo</a:t>
            </a:r>
            <a:r>
              <a:rPr lang="en-US" dirty="0"/>
              <a:t> " +</a:t>
            </a:r>
          </a:p>
          <a:p>
            <a:pPr lvl="1"/>
            <a:r>
              <a:rPr lang="en-US" dirty="0"/>
              <a:t>		"World";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  Template Strings significantly simplify multiline strings. Simply include newlines where they are needed. Any        </a:t>
            </a:r>
          </a:p>
          <a:p>
            <a:pPr lvl="1"/>
            <a:r>
              <a:rPr lang="en-US" dirty="0"/>
              <a:t>        whitespace inside of the </a:t>
            </a:r>
            <a:r>
              <a:rPr lang="en-US" dirty="0" err="1"/>
              <a:t>backtick</a:t>
            </a:r>
            <a:r>
              <a:rPr lang="en-US" dirty="0"/>
              <a:t> syntax will also be considered part of the string.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console.log(`string text line 1</a:t>
            </a:r>
          </a:p>
          <a:p>
            <a:pPr lvl="1"/>
            <a:r>
              <a:rPr lang="en-US" dirty="0"/>
              <a:t>	string text line 2`);</a:t>
            </a:r>
          </a:p>
        </p:txBody>
      </p:sp>
    </p:spTree>
    <p:extLst>
      <p:ext uri="{BB962C8B-B14F-4D97-AF65-F5344CB8AC3E}">
        <p14:creationId xmlns:p14="http://schemas.microsoft.com/office/powerpoint/2010/main" val="144676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Tagged Template Strings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Tagged Templates transform a Template String by placing a function name before the template string. </a:t>
            </a:r>
          </a:p>
          <a:p>
            <a:r>
              <a:rPr lang="en-US" b="1" dirty="0"/>
              <a:t>Example: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fn`Hello</a:t>
            </a:r>
            <a:r>
              <a:rPr lang="en-US" dirty="0"/>
              <a:t> ${you}! You're looking ${adjective} today!`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equivalent to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fn</a:t>
            </a:r>
            <a:r>
              <a:rPr lang="en-US" dirty="0"/>
              <a:t>(["Hello ", "! You're looking ", " today!"], you, adjective); </a:t>
            </a:r>
          </a:p>
          <a:p>
            <a:endParaRPr lang="en-US" dirty="0"/>
          </a:p>
          <a:p>
            <a:r>
              <a:rPr lang="en-US" dirty="0"/>
              <a:t>	function </a:t>
            </a:r>
            <a:r>
              <a:rPr lang="en-US" dirty="0" err="1"/>
              <a:t>fn</a:t>
            </a:r>
            <a:r>
              <a:rPr lang="en-US" dirty="0"/>
              <a:t>(strings=[], ...values)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		 let result = strings[0];</a:t>
            </a:r>
          </a:p>
          <a:p>
            <a:r>
              <a:rPr lang="en-US" dirty="0"/>
              <a:t> 		 </a:t>
            </a:r>
            <a:r>
              <a:rPr lang="en-US" dirty="0" err="1"/>
              <a:t>values.forEach</a:t>
            </a:r>
            <a:r>
              <a:rPr lang="en-US" dirty="0"/>
              <a:t>((value, index) =&gt;    result += </a:t>
            </a:r>
            <a:r>
              <a:rPr lang="en-US" dirty="0" err="1"/>
              <a:t>value.toUpperCase</a:t>
            </a:r>
            <a:r>
              <a:rPr lang="en-US" dirty="0"/>
              <a:t>() + strings[index + 1]);</a:t>
            </a:r>
          </a:p>
          <a:p>
            <a:r>
              <a:rPr lang="en-US" dirty="0"/>
              <a:t>  		return result;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let you = 'Mark';</a:t>
            </a:r>
          </a:p>
          <a:p>
            <a:r>
              <a:rPr lang="en-US" dirty="0"/>
              <a:t>	let adjective = 'fresh';</a:t>
            </a:r>
          </a:p>
          <a:p>
            <a:r>
              <a:rPr lang="en-US" dirty="0"/>
              <a:t>	console.log(</a:t>
            </a:r>
            <a:r>
              <a:rPr lang="en-US" dirty="0" err="1"/>
              <a:t>fn`Hello</a:t>
            </a:r>
            <a:r>
              <a:rPr lang="en-US" dirty="0"/>
              <a:t> ${you}! You're looking ${adjective} today!`); // Hello MARK! You're looking FRESH today! 	console.log(</a:t>
            </a:r>
            <a:r>
              <a:rPr lang="en-US" dirty="0" err="1"/>
              <a:t>fn</a:t>
            </a:r>
            <a:r>
              <a:rPr lang="en-US" dirty="0"/>
              <a:t>(["Hello ", "! You're looking ", " today!"], you, adjective)); // Hello MARK! You're looking FRESH today!</a:t>
            </a:r>
          </a:p>
        </p:txBody>
      </p:sp>
    </p:spTree>
    <p:extLst>
      <p:ext uri="{BB962C8B-B14F-4D97-AF65-F5344CB8AC3E}">
        <p14:creationId xmlns:p14="http://schemas.microsoft.com/office/powerpoint/2010/main" val="112401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literals make it easy to quickly create objects with properties inside the curly braces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an object, we simply notate a list of key: value pairs delimited by comma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ES6 makes the declaring of object literals concise and thus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major ways it does this are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provides a shorthand syntax for initializing properties from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provides a shorthand syntax for defining function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enables the ability to have computed property names in an object literal definition</a:t>
            </a:r>
          </a:p>
        </p:txBody>
      </p:sp>
    </p:spTree>
    <p:extLst>
      <p:ext uri="{BB962C8B-B14F-4D97-AF65-F5344CB8AC3E}">
        <p14:creationId xmlns:p14="http://schemas.microsoft.com/office/powerpoint/2010/main" val="259095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Shorthand for Initializing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	//ES5</a:t>
            </a:r>
          </a:p>
          <a:p>
            <a:r>
              <a:rPr lang="en-US" dirty="0"/>
              <a:t>    	function </a:t>
            </a:r>
            <a:r>
              <a:rPr lang="en-US" dirty="0" err="1"/>
              <a:t>getLaptop</a:t>
            </a:r>
            <a:r>
              <a:rPr lang="en-US" dirty="0"/>
              <a:t>(make, model, year) 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    		return {</a:t>
            </a:r>
          </a:p>
          <a:p>
            <a:r>
              <a:rPr lang="en-US" dirty="0"/>
              <a:t>           			 make: make,</a:t>
            </a:r>
          </a:p>
          <a:p>
            <a:r>
              <a:rPr lang="en-US" dirty="0"/>
              <a:t>            			 model: model,</a:t>
            </a:r>
          </a:p>
          <a:p>
            <a:r>
              <a:rPr lang="en-US" dirty="0"/>
              <a:t>            			 year: year</a:t>
            </a:r>
          </a:p>
          <a:p>
            <a:r>
              <a:rPr lang="en-US" dirty="0"/>
              <a:t>        		            }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	</a:t>
            </a:r>
            <a:r>
              <a:rPr lang="en-US" dirty="0" err="1"/>
              <a:t>getLaptop</a:t>
            </a:r>
            <a:r>
              <a:rPr lang="en-US" dirty="0"/>
              <a:t>("Apple", "MacBook", "2015");// {make: "Apple", model: "MacBook", year: "2015"}</a:t>
            </a:r>
          </a:p>
        </p:txBody>
      </p:sp>
    </p:spTree>
    <p:extLst>
      <p:ext uri="{BB962C8B-B14F-4D97-AF65-F5344CB8AC3E}">
        <p14:creationId xmlns:p14="http://schemas.microsoft.com/office/powerpoint/2010/main" val="103605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Shorthand for Initializing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	//ES6</a:t>
            </a:r>
          </a:p>
          <a:p>
            <a:r>
              <a:rPr lang="en-US" dirty="0"/>
              <a:t>	function </a:t>
            </a:r>
            <a:r>
              <a:rPr lang="en-US" dirty="0" err="1"/>
              <a:t>getLaptop</a:t>
            </a:r>
            <a:r>
              <a:rPr lang="en-US" dirty="0"/>
              <a:t>(make, model, year)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    		return {</a:t>
            </a:r>
          </a:p>
          <a:p>
            <a:r>
              <a:rPr lang="en-US" dirty="0"/>
              <a:t>            			make,</a:t>
            </a:r>
          </a:p>
          <a:p>
            <a:r>
              <a:rPr lang="en-US" dirty="0"/>
              <a:t>            			model,</a:t>
            </a:r>
          </a:p>
          <a:p>
            <a:r>
              <a:rPr lang="en-US" dirty="0"/>
              <a:t>           			year</a:t>
            </a:r>
          </a:p>
          <a:p>
            <a:r>
              <a:rPr lang="en-US" dirty="0"/>
              <a:t>       		           }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	 </a:t>
            </a:r>
            <a:r>
              <a:rPr lang="en-US" dirty="0" err="1"/>
              <a:t>getLaptop</a:t>
            </a:r>
            <a:r>
              <a:rPr lang="en-US" dirty="0"/>
              <a:t>("Apple", "MacBook", "2015"); // {make: "Apple", model: "MacBook", year: "2015"}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	let fruit = 'apple', number = 19; </a:t>
            </a:r>
          </a:p>
          <a:p>
            <a:r>
              <a:rPr lang="en-US" dirty="0"/>
              <a:t>	let </a:t>
            </a:r>
            <a:r>
              <a:rPr lang="en-US" dirty="0" err="1"/>
              <a:t>obj</a:t>
            </a:r>
            <a:r>
              <a:rPr lang="en-US" dirty="0"/>
              <a:t> = {fruit, color: 'green', number}; </a:t>
            </a:r>
          </a:p>
          <a:p>
            <a:r>
              <a:rPr lang="en-US" dirty="0"/>
              <a:t>	console.log(</a:t>
            </a:r>
            <a:r>
              <a:rPr lang="en-US" dirty="0" err="1"/>
              <a:t>obj</a:t>
            </a:r>
            <a:r>
              <a:rPr lang="en-US" dirty="0"/>
              <a:t>); // {fruit: 'apple', color: ‘green', number: 19}</a:t>
            </a:r>
          </a:p>
        </p:txBody>
      </p:sp>
    </p:spTree>
    <p:extLst>
      <p:ext uri="{BB962C8B-B14F-4D97-AF65-F5344CB8AC3E}">
        <p14:creationId xmlns:p14="http://schemas.microsoft.com/office/powerpoint/2010/main" val="279219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8357" y="325296"/>
            <a:ext cx="929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spc="-67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Enhanced Object Literals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46102" y="2495254"/>
            <a:ext cx="3052553" cy="719970"/>
            <a:chOff x="8796926" y="2362870"/>
            <a:chExt cx="2893805" cy="719970"/>
          </a:xfrm>
        </p:grpSpPr>
        <p:sp>
          <p:nvSpPr>
            <p:cNvPr id="52" name="Double Brace 51"/>
            <p:cNvSpPr/>
            <p:nvPr/>
          </p:nvSpPr>
          <p:spPr>
            <a:xfrm>
              <a:off x="8835739" y="2403868"/>
              <a:ext cx="2817749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796926" y="2362870"/>
              <a:ext cx="289380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Enhancing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Efficiency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357" y="2536252"/>
            <a:ext cx="2488443" cy="707886"/>
            <a:chOff x="299693" y="2376571"/>
            <a:chExt cx="2488443" cy="707886"/>
          </a:xfrm>
        </p:grpSpPr>
        <p:sp>
          <p:nvSpPr>
            <p:cNvPr id="54" name="Double Brace 53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7644" y="2376571"/>
              <a:ext cx="2470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Faster Time-to-Market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59886" y="2536252"/>
            <a:ext cx="2456597" cy="707886"/>
            <a:chOff x="299693" y="2376571"/>
            <a:chExt cx="2456597" cy="707886"/>
          </a:xfrm>
        </p:grpSpPr>
        <p:sp>
          <p:nvSpPr>
            <p:cNvPr id="59" name="Double Brace 58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3721" y="2376571"/>
              <a:ext cx="205081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Transformation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59569" y="2563549"/>
            <a:ext cx="3043448" cy="721414"/>
            <a:chOff x="242048" y="2403868"/>
            <a:chExt cx="2641027" cy="721414"/>
          </a:xfrm>
        </p:grpSpPr>
        <p:sp>
          <p:nvSpPr>
            <p:cNvPr id="62" name="Double Brace 61"/>
            <p:cNvSpPr/>
            <p:nvPr/>
          </p:nvSpPr>
          <p:spPr>
            <a:xfrm>
              <a:off x="299693" y="2403868"/>
              <a:ext cx="2456597" cy="678972"/>
            </a:xfrm>
            <a:prstGeom prst="bracePair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2048" y="2417396"/>
              <a:ext cx="26410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Securing Brand and Customer Trust</a:t>
              </a: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4765169" y="4211019"/>
            <a:ext cx="5445631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8" idx="6"/>
            <a:endCxn id="103" idx="2"/>
          </p:cNvCxnSpPr>
          <p:nvPr/>
        </p:nvCxnSpPr>
        <p:spPr>
          <a:xfrm>
            <a:off x="1915579" y="4211019"/>
            <a:ext cx="1932052" cy="38327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947391" y="3726925"/>
            <a:ext cx="968188" cy="968188"/>
          </a:xfrm>
          <a:prstGeom prst="flowChartConnector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439105" y="3361165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39105" y="4695113"/>
            <a:ext cx="0" cy="36576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3326" y="3637491"/>
            <a:ext cx="451439" cy="236243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12065" y="4586427"/>
            <a:ext cx="512021" cy="27632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30852" y="4211019"/>
            <a:ext cx="594360" cy="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356" y="1102040"/>
            <a:ext cx="119636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Shorthand for Defining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	//ES5</a:t>
            </a:r>
          </a:p>
          <a:p>
            <a:r>
              <a:rPr lang="en-US" dirty="0"/>
              <a:t>    	function </a:t>
            </a:r>
            <a:r>
              <a:rPr lang="en-US" dirty="0" err="1"/>
              <a:t>getLaptop</a:t>
            </a:r>
            <a:r>
              <a:rPr lang="en-US" dirty="0"/>
              <a:t>(make, model, year) 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        		return {</a:t>
            </a:r>
          </a:p>
          <a:p>
            <a:r>
              <a:rPr lang="en-US" dirty="0"/>
              <a:t>			 make: make,</a:t>
            </a:r>
          </a:p>
          <a:p>
            <a:r>
              <a:rPr lang="en-US" dirty="0"/>
              <a:t>            			 model: model,</a:t>
            </a:r>
          </a:p>
          <a:p>
            <a:r>
              <a:rPr lang="en-US" dirty="0"/>
              <a:t>            			 year: year,</a:t>
            </a:r>
          </a:p>
          <a:p>
            <a:r>
              <a:rPr lang="en-US" dirty="0"/>
              <a:t>           			 </a:t>
            </a:r>
            <a:r>
              <a:rPr lang="en-US" dirty="0" err="1"/>
              <a:t>sayModel</a:t>
            </a:r>
            <a:r>
              <a:rPr lang="en-US" dirty="0"/>
              <a:t> : function() </a:t>
            </a:r>
          </a:p>
          <a:p>
            <a:r>
              <a:rPr lang="en-US" dirty="0"/>
              <a:t>			 {</a:t>
            </a:r>
          </a:p>
          <a:p>
            <a:r>
              <a:rPr lang="en-US" dirty="0"/>
              <a:t>               				return model;</a:t>
            </a:r>
          </a:p>
          <a:p>
            <a:r>
              <a:rPr lang="en-US" dirty="0"/>
              <a:t>            			 }</a:t>
            </a:r>
          </a:p>
          <a:p>
            <a:r>
              <a:rPr lang="en-US" dirty="0"/>
              <a:t>        		           }</a:t>
            </a:r>
          </a:p>
          <a:p>
            <a:r>
              <a:rPr lang="en-US" dirty="0"/>
              <a:t> 	}   </a:t>
            </a:r>
          </a:p>
          <a:p>
            <a:endParaRPr lang="en-US" dirty="0"/>
          </a:p>
          <a:p>
            <a:r>
              <a:rPr lang="en-US" dirty="0"/>
              <a:t>    	</a:t>
            </a:r>
            <a:r>
              <a:rPr lang="en-US" dirty="0" err="1"/>
              <a:t>getLaptop</a:t>
            </a:r>
            <a:r>
              <a:rPr lang="en-US" dirty="0"/>
              <a:t>("Apple", "MacBook", "2015").</a:t>
            </a:r>
            <a:r>
              <a:rPr lang="en-US" dirty="0" err="1"/>
              <a:t>sayModel</a:t>
            </a:r>
            <a:r>
              <a:rPr lang="en-US" dirty="0"/>
              <a:t>(); //"MacBook"</a:t>
            </a:r>
          </a:p>
        </p:txBody>
      </p:sp>
    </p:spTree>
    <p:extLst>
      <p:ext uri="{BB962C8B-B14F-4D97-AF65-F5344CB8AC3E}">
        <p14:creationId xmlns:p14="http://schemas.microsoft.com/office/powerpoint/2010/main" val="247256515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SS Corp">
      <a:dk1>
        <a:sysClr val="windowText" lastClr="000000"/>
      </a:dk1>
      <a:lt1>
        <a:sysClr val="window" lastClr="FFFFFF"/>
      </a:lt1>
      <a:dk2>
        <a:srgbClr val="5A595C"/>
      </a:dk2>
      <a:lt2>
        <a:srgbClr val="EEECE1"/>
      </a:lt2>
      <a:accent1>
        <a:srgbClr val="26ABE2"/>
      </a:accent1>
      <a:accent2>
        <a:srgbClr val="00B0F0"/>
      </a:accent2>
      <a:accent3>
        <a:srgbClr val="00B050"/>
      </a:accent3>
      <a:accent4>
        <a:srgbClr val="FFC000"/>
      </a:accent4>
      <a:accent5>
        <a:srgbClr val="262626"/>
      </a:accent5>
      <a:accent6>
        <a:srgbClr val="F68724"/>
      </a:accent6>
      <a:hlink>
        <a:srgbClr val="0070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9595</TotalTime>
  <Words>1113</Words>
  <Application>Microsoft Office PowerPoint</Application>
  <PresentationFormat>Widescreen</PresentationFormat>
  <Paragraphs>516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Smitha Hemmigae</dc:creator>
  <cp:lastModifiedBy>Neetu Srivastava</cp:lastModifiedBy>
  <cp:revision>740</cp:revision>
  <dcterms:created xsi:type="dcterms:W3CDTF">2016-06-30T15:09:23Z</dcterms:created>
  <dcterms:modified xsi:type="dcterms:W3CDTF">2019-01-24T04:24:21Z</dcterms:modified>
</cp:coreProperties>
</file>