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5844" y="359410"/>
            <a:ext cx="191452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225"/>
            <a:ext cx="12191999" cy="8667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8364" y="277812"/>
            <a:ext cx="7800975" cy="597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3680" y="1515173"/>
            <a:ext cx="9768205" cy="305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0202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rudheeraj/Distraction-Detector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830" y="1161668"/>
            <a:ext cx="1004316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lang="en-US" sz="2400" dirty="0">
                <a:latin typeface="Verdana"/>
                <a:cs typeface="Verdana"/>
              </a:rPr>
              <a:t>Distraction Detector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1854561"/>
            <a:ext cx="2556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sz="1800" b="1" spc="-8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Number</a:t>
            </a:r>
            <a:r>
              <a:rPr sz="1800" b="1" spc="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:</a:t>
            </a:r>
            <a:r>
              <a:rPr sz="1800" b="1" spc="-1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CS</a:t>
            </a:r>
            <a:r>
              <a:rPr lang="en-US" sz="1800" b="1" spc="-10" dirty="0">
                <a:solidFill>
                  <a:srgbClr val="17365D"/>
                </a:solidFill>
                <a:latin typeface="Cambria"/>
                <a:cs typeface="Cambria"/>
              </a:rPr>
              <a:t>D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_</a:t>
            </a:r>
            <a:r>
              <a:rPr lang="en-US" b="1" spc="-10" dirty="0">
                <a:solidFill>
                  <a:srgbClr val="17365D"/>
                </a:solidFill>
                <a:latin typeface="Cambria"/>
                <a:cs typeface="Cambria"/>
              </a:rPr>
              <a:t>37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2554541"/>
            <a:ext cx="11560174" cy="3461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83005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1800" b="1" spc="-10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1800" b="1" spc="-7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1800" b="1" spc="-4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1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800" dirty="0">
              <a:latin typeface="Cambria"/>
              <a:cs typeface="Cambria"/>
            </a:endParaRPr>
          </a:p>
          <a:p>
            <a:pPr marR="1731645" algn="r">
              <a:lnSpc>
                <a:spcPct val="100000"/>
              </a:lnSpc>
            </a:pPr>
            <a:r>
              <a:rPr lang="en-US" b="1" dirty="0">
                <a:solidFill>
                  <a:srgbClr val="17365D"/>
                </a:solidFill>
                <a:latin typeface="Cambria"/>
                <a:cs typeface="Arial"/>
              </a:rPr>
              <a:t>Dr. </a:t>
            </a:r>
            <a:r>
              <a:rPr lang="en-US" b="1" dirty="0" err="1">
                <a:solidFill>
                  <a:srgbClr val="17365D"/>
                </a:solidFill>
                <a:latin typeface="Cambria"/>
                <a:cs typeface="Arial"/>
              </a:rPr>
              <a:t>Srabana</a:t>
            </a:r>
            <a:r>
              <a:rPr lang="en-US" b="1" dirty="0">
                <a:solidFill>
                  <a:srgbClr val="17365D"/>
                </a:solidFill>
                <a:latin typeface="Cambria"/>
                <a:cs typeface="Arial"/>
              </a:rPr>
              <a:t> Pramanik</a:t>
            </a:r>
            <a:endParaRPr dirty="0">
              <a:latin typeface="Arial"/>
              <a:cs typeface="Arial"/>
            </a:endParaRPr>
          </a:p>
          <a:p>
            <a:pPr marL="6503034">
              <a:lnSpc>
                <a:spcPct val="100000"/>
              </a:lnSpc>
              <a:spcBef>
                <a:spcPts val="19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sz="1700" b="1" spc="1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/</a:t>
            </a:r>
            <a:r>
              <a:rPr sz="1700" b="1" spc="-7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Associate</a:t>
            </a:r>
            <a:r>
              <a:rPr sz="17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r>
              <a:rPr sz="1700" b="1" spc="-6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/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3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endParaRPr sz="1700" dirty="0">
              <a:latin typeface="Cambria"/>
              <a:cs typeface="Cambria"/>
            </a:endParaRPr>
          </a:p>
          <a:p>
            <a:pPr marL="6503034" marR="831850">
              <a:lnSpc>
                <a:spcPct val="114100"/>
              </a:lnSpc>
              <a:spcBef>
                <a:spcPts val="5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9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6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 Presidency</a:t>
            </a:r>
            <a:r>
              <a:rPr sz="1700" b="1" spc="-1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 dirty="0">
              <a:latin typeface="Cambria"/>
              <a:cs typeface="Cambria"/>
            </a:endParaRPr>
          </a:p>
          <a:p>
            <a:pPr marL="12700" marR="4808220" algn="l">
              <a:lnSpc>
                <a:spcPct val="100800"/>
              </a:lnSpc>
              <a:spcBef>
                <a:spcPts val="1520"/>
              </a:spcBef>
            </a:pP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Name</a:t>
            </a:r>
            <a:r>
              <a:rPr sz="1800" b="1" spc="-40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of</a:t>
            </a:r>
            <a:r>
              <a:rPr sz="1800" b="1" spc="-3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the</a:t>
            </a:r>
            <a:r>
              <a:rPr sz="1800" b="1" spc="10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Program:</a:t>
            </a:r>
            <a:r>
              <a:rPr sz="1800" b="1" spc="-2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spc="-20" dirty="0" err="1">
                <a:solidFill>
                  <a:schemeClr val="tx1"/>
                </a:solidFill>
                <a:latin typeface="Cambria"/>
                <a:cs typeface="Cambria"/>
              </a:rPr>
              <a:t>B.Tech</a:t>
            </a:r>
            <a:r>
              <a:rPr lang="en-US" sz="1800" b="1" spc="-20" dirty="0">
                <a:solidFill>
                  <a:schemeClr val="tx1"/>
                </a:solidFill>
                <a:latin typeface="Cambria"/>
                <a:cs typeface="Cambria"/>
              </a:rPr>
              <a:t> - CSE ( Data Science )                       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Name</a:t>
            </a:r>
            <a:r>
              <a:rPr sz="1800" b="1" spc="-6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of</a:t>
            </a:r>
            <a:r>
              <a:rPr sz="1800" b="1" spc="-5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the</a:t>
            </a:r>
            <a:r>
              <a:rPr sz="1800" b="1" spc="-1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HoD:</a:t>
            </a:r>
            <a:r>
              <a:rPr sz="1800" b="1" spc="-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mbria"/>
                <a:cs typeface="Cambria"/>
              </a:rPr>
              <a:t>Dr.</a:t>
            </a:r>
            <a:r>
              <a:rPr lang="en-US" b="1" spc="-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lang="en-US" b="1" spc="-25" dirty="0" err="1">
                <a:solidFill>
                  <a:schemeClr val="tx1"/>
                </a:solidFill>
                <a:latin typeface="Cambria"/>
                <a:cs typeface="Cambria"/>
              </a:rPr>
              <a:t>Pravinthraja</a:t>
            </a:r>
            <a:r>
              <a:rPr lang="en-US" b="1" spc="-25" dirty="0">
                <a:solidFill>
                  <a:schemeClr val="tx1"/>
                </a:solidFill>
                <a:latin typeface="Cambria"/>
                <a:cs typeface="Cambria"/>
              </a:rPr>
              <a:t> S</a:t>
            </a:r>
            <a:endParaRPr sz="18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Name</a:t>
            </a:r>
            <a:r>
              <a:rPr sz="1800" b="1" spc="-8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of</a:t>
            </a:r>
            <a:r>
              <a:rPr sz="1800" b="1" spc="-7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the</a:t>
            </a:r>
            <a:r>
              <a:rPr sz="1800" b="1" spc="-40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Program</a:t>
            </a:r>
            <a:r>
              <a:rPr sz="1800" b="1" spc="-40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Project</a:t>
            </a:r>
            <a:r>
              <a:rPr sz="1800" b="1" spc="-50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B"/>
                </a:solidFill>
                <a:latin typeface="Cambria"/>
                <a:cs typeface="Cambria"/>
              </a:rPr>
              <a:t>Coordinator:</a:t>
            </a:r>
            <a:r>
              <a:rPr sz="1800" b="1" spc="-6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chemeClr val="tx1"/>
                </a:solidFill>
                <a:latin typeface="Cambria"/>
                <a:cs typeface="Cambria"/>
              </a:rPr>
              <a:t>Dr.</a:t>
            </a:r>
            <a:r>
              <a:rPr lang="en-US" b="1" spc="-60" dirty="0">
                <a:solidFill>
                  <a:schemeClr val="tx1"/>
                </a:solidFill>
                <a:latin typeface="Cambria"/>
                <a:cs typeface="Cambria"/>
              </a:rPr>
              <a:t> H M Manjula</a:t>
            </a:r>
            <a:endParaRPr sz="18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Name</a:t>
            </a:r>
            <a:r>
              <a:rPr sz="1800" b="1" spc="-9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of</a:t>
            </a:r>
            <a:r>
              <a:rPr sz="1800" b="1" spc="-60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the</a:t>
            </a:r>
            <a:r>
              <a:rPr sz="1800" b="1" spc="-30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School</a:t>
            </a:r>
            <a:r>
              <a:rPr sz="1800" b="1" spc="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4F81BB"/>
                </a:solidFill>
                <a:latin typeface="Cambria"/>
                <a:cs typeface="Cambria"/>
              </a:rPr>
              <a:t>Project</a:t>
            </a:r>
            <a:r>
              <a:rPr sz="1800" b="1" spc="-45" dirty="0">
                <a:solidFill>
                  <a:srgbClr val="4F81BB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4F81BB"/>
                </a:solidFill>
                <a:latin typeface="Cambria"/>
                <a:cs typeface="Cambria"/>
              </a:rPr>
              <a:t>Coordinators: </a:t>
            </a:r>
            <a:r>
              <a:rPr sz="1800" b="1" dirty="0">
                <a:latin typeface="Cambria"/>
                <a:cs typeface="Cambria"/>
              </a:rPr>
              <a:t>Dr.</a:t>
            </a:r>
            <a:r>
              <a:rPr lang="en-US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Sampath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K</a:t>
            </a:r>
            <a:r>
              <a:rPr sz="1800" b="1" spc="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,</a:t>
            </a:r>
            <a:r>
              <a:rPr sz="1800" b="1" spc="-10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Dr.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Geetha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A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28980"/>
              </p:ext>
            </p:extLst>
          </p:nvPr>
        </p:nvGraphicFramePr>
        <p:xfrm>
          <a:off x="228600" y="2554541"/>
          <a:ext cx="6096000" cy="1788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207">
                <a:tc>
                  <a:txBody>
                    <a:bodyPr/>
                    <a:lstStyle/>
                    <a:p>
                      <a:pPr marL="59436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400" b="1" spc="7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2400" b="1" spc="3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4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2400" b="1" dirty="0">
                        <a:latin typeface="Cambria"/>
                        <a:cs typeface="Cambria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0504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2400" b="1" spc="10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2400" b="1" spc="49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2400" dirty="0">
                        <a:latin typeface="Cambria"/>
                        <a:cs typeface="Cambria"/>
                      </a:endParaRP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52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2000" b="1" spc="65" dirty="0">
                          <a:latin typeface="+mn-lt"/>
                          <a:cs typeface="Georgia"/>
                        </a:rPr>
                        <a:t>20221CSD0099</a:t>
                      </a:r>
                      <a:endParaRPr sz="2000" b="1" dirty="0">
                        <a:latin typeface="+mn-lt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lang="en-US" sz="2000" b="1" dirty="0">
                          <a:latin typeface="+mn-lt"/>
                          <a:cs typeface="Georgia"/>
                        </a:rPr>
                        <a:t>K Guru Dheeraj Reddy</a:t>
                      </a:r>
                      <a:endParaRPr sz="2000" b="1" dirty="0">
                        <a:latin typeface="+mn-lt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0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2000" b="1" dirty="0">
                          <a:latin typeface="+mn-lt"/>
                          <a:cs typeface="Arial MT"/>
                        </a:rPr>
                        <a:t>20221CSD0089</a:t>
                      </a:r>
                      <a:endParaRPr sz="2000" b="1" dirty="0">
                        <a:latin typeface="+mn-l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2000" b="1" dirty="0">
                          <a:latin typeface="+mn-lt"/>
                          <a:cs typeface="Arial MT"/>
                        </a:rPr>
                        <a:t>Md Sadid</a:t>
                      </a:r>
                      <a:endParaRPr sz="2000" b="1" dirty="0">
                        <a:latin typeface="+mn-l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00">
                <a:tc>
                  <a:txBody>
                    <a:bodyPr/>
                    <a:lstStyle/>
                    <a:p>
                      <a:pPr marL="9144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2000" b="1" dirty="0">
                          <a:latin typeface="+mn-lt"/>
                          <a:cs typeface="Arial MT"/>
                        </a:rPr>
                        <a:t>20221CSD0097</a:t>
                      </a:r>
                      <a:endParaRPr sz="2000" b="1" dirty="0">
                        <a:latin typeface="+mn-l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lang="en-US" sz="2000" b="1" dirty="0">
                          <a:latin typeface="+mn-lt"/>
                          <a:cs typeface="Arial MT"/>
                        </a:rPr>
                        <a:t>Rohith D Raj</a:t>
                      </a:r>
                      <a:endParaRPr sz="2000" b="1" dirty="0">
                        <a:latin typeface="+mn-lt"/>
                        <a:cs typeface="Arial MT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162425" y="89725"/>
            <a:ext cx="283273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7260" marR="5080" indent="-924560">
              <a:lnSpc>
                <a:spcPct val="114700"/>
              </a:lnSpc>
              <a:spcBef>
                <a:spcPts val="95"/>
              </a:spcBef>
            </a:pPr>
            <a:r>
              <a:rPr sz="1800" b="1" dirty="0">
                <a:solidFill>
                  <a:srgbClr val="17365D"/>
                </a:solidFill>
                <a:latin typeface="Cambria"/>
                <a:cs typeface="Cambria"/>
              </a:rPr>
              <a:t>CSE7101-</a:t>
            </a:r>
            <a:r>
              <a:rPr sz="1800" b="1" spc="-5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Capstone</a:t>
            </a:r>
            <a:r>
              <a:rPr sz="1800" b="1" spc="-6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Project </a:t>
            </a:r>
            <a:r>
              <a:rPr sz="1800" b="1" spc="-25" dirty="0">
                <a:solidFill>
                  <a:srgbClr val="17365D"/>
                </a:solidFill>
                <a:latin typeface="Cambria"/>
                <a:cs typeface="Cambria"/>
              </a:rPr>
              <a:t>Review-</a:t>
            </a:r>
            <a:r>
              <a:rPr sz="1800" b="1" spc="-50" dirty="0">
                <a:solidFill>
                  <a:srgbClr val="17365D"/>
                </a:solidFill>
                <a:latin typeface="Cambria"/>
                <a:cs typeface="Cambria"/>
              </a:rPr>
              <a:t>1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Timeline</a:t>
            </a:r>
            <a:r>
              <a:rPr spc="5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Project</a:t>
            </a:r>
            <a:r>
              <a:rPr spc="40" dirty="0"/>
              <a:t> </a:t>
            </a:r>
            <a:r>
              <a:rPr dirty="0"/>
              <a:t>(Gantt</a:t>
            </a:r>
            <a:r>
              <a:rPr spc="25" dirty="0"/>
              <a:t> </a:t>
            </a:r>
            <a:r>
              <a:rPr spc="-10" dirty="0"/>
              <a:t>Chart)</a:t>
            </a:r>
          </a:p>
        </p:txBody>
      </p:sp>
      <p:sp>
        <p:nvSpPr>
          <p:cNvPr id="3" name="AutoShape 2" descr="Output image">
            <a:extLst>
              <a:ext uri="{FF2B5EF4-FFF2-40B4-BE49-F238E27FC236}">
                <a16:creationId xmlns:a16="http://schemas.microsoft.com/office/drawing/2014/main" id="{DCC26A67-D6EB-919A-51E7-A083E6E425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668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34890-5422-2D6F-3A8C-A23EB6246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6406"/>
            <a:ext cx="10210800" cy="43519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References</a:t>
            </a:r>
            <a:r>
              <a:rPr spc="55" dirty="0"/>
              <a:t> </a:t>
            </a:r>
            <a:r>
              <a:rPr dirty="0"/>
              <a:t>(IEEE</a:t>
            </a:r>
            <a:r>
              <a:rPr spc="70" dirty="0"/>
              <a:t> </a:t>
            </a:r>
            <a:r>
              <a:rPr dirty="0"/>
              <a:t>Paper</a:t>
            </a:r>
            <a:r>
              <a:rPr spc="-20" dirty="0"/>
              <a:t> </a:t>
            </a:r>
            <a:r>
              <a:rPr spc="-10" dirty="0"/>
              <a:t>format)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4000" y="1066800"/>
            <a:ext cx="9768205" cy="49518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212215">
              <a:lnSpc>
                <a:spcPts val="2330"/>
              </a:lnSpc>
              <a:spcBef>
                <a:spcPts val="260"/>
              </a:spcBef>
              <a:tabLst>
                <a:tab pos="3018790" algn="l"/>
                <a:tab pos="3562350" algn="l"/>
                <a:tab pos="4855210" algn="l"/>
              </a:tabLst>
            </a:pPr>
            <a:r>
              <a:rPr lang="en-US" sz="1600" dirty="0"/>
              <a:t>[1] S. Raschka, J. Patterson, and C. Nolet, “Machine Learning in Python : Main Developments and Technology Trends in Data Science , Machine Learning , and Artificial Intelligence,” Information, vol. 11, no. 4, p. 193, 2020, </a:t>
            </a:r>
            <a:r>
              <a:rPr lang="en-US" sz="1600" dirty="0" err="1"/>
              <a:t>doi</a:t>
            </a:r>
            <a:r>
              <a:rPr lang="en-US" sz="1600" dirty="0"/>
              <a:t>: 10.3390/info11040193. </a:t>
            </a:r>
          </a:p>
          <a:p>
            <a:pPr marL="12700" marR="1212215">
              <a:lnSpc>
                <a:spcPts val="2330"/>
              </a:lnSpc>
              <a:spcBef>
                <a:spcPts val="260"/>
              </a:spcBef>
              <a:tabLst>
                <a:tab pos="3018790" algn="l"/>
                <a:tab pos="3562350" algn="l"/>
                <a:tab pos="4855210" algn="l"/>
              </a:tabLst>
            </a:pPr>
            <a:endParaRPr lang="en-US" sz="500" dirty="0"/>
          </a:p>
          <a:p>
            <a:pPr marL="12700" marR="1212215">
              <a:lnSpc>
                <a:spcPts val="2330"/>
              </a:lnSpc>
              <a:spcBef>
                <a:spcPts val="260"/>
              </a:spcBef>
              <a:tabLst>
                <a:tab pos="3018790" algn="l"/>
                <a:tab pos="3562350" algn="l"/>
                <a:tab pos="4855210" algn="l"/>
              </a:tabLst>
            </a:pPr>
            <a:r>
              <a:rPr lang="en-US" sz="1600" dirty="0"/>
              <a:t>[2] </a:t>
            </a:r>
            <a:r>
              <a:rPr lang="en-IN" sz="1600" dirty="0"/>
              <a:t>H. O. K. Sugianto, M. A. D. </a:t>
            </a:r>
            <a:r>
              <a:rPr lang="en-IN" sz="1600" dirty="0" err="1"/>
              <a:t>Widyadara</a:t>
            </a:r>
            <a:r>
              <a:rPr lang="en-IN" sz="1600" dirty="0"/>
              <a:t>, and A. B. Setiawan, “Implementation of Face Recognition for Attendance Using Yolo V3 Method,” Semin. Nas. </a:t>
            </a:r>
            <a:r>
              <a:rPr lang="en-IN" sz="1600" dirty="0" err="1"/>
              <a:t>Inov</a:t>
            </a:r>
            <a:r>
              <a:rPr lang="en-IN" sz="1600" dirty="0"/>
              <a:t>. </a:t>
            </a:r>
            <a:r>
              <a:rPr lang="en-IN" sz="1600" dirty="0" err="1"/>
              <a:t>Teknol</a:t>
            </a:r>
            <a:r>
              <a:rPr lang="en-IN" sz="1600" dirty="0"/>
              <a:t>., vol. 6, no. 2, pp. 50–55, 2022, [Online]. Available: https://proceeding.unpkediri.ac.id/index.php/inotek/article/view/2559</a:t>
            </a:r>
            <a:endParaRPr lang="en-US" sz="1600" dirty="0"/>
          </a:p>
          <a:p>
            <a:pPr marL="12700" marR="1212215">
              <a:lnSpc>
                <a:spcPts val="2330"/>
              </a:lnSpc>
              <a:spcBef>
                <a:spcPts val="260"/>
              </a:spcBef>
              <a:tabLst>
                <a:tab pos="3018790" algn="l"/>
                <a:tab pos="3562350" algn="l"/>
                <a:tab pos="4855210" algn="l"/>
              </a:tabLst>
            </a:pPr>
            <a:endParaRPr lang="en-US" sz="1600" spc="130" dirty="0"/>
          </a:p>
          <a:p>
            <a:pPr marL="12700" marR="1212215">
              <a:lnSpc>
                <a:spcPts val="2330"/>
              </a:lnSpc>
              <a:spcBef>
                <a:spcPts val="260"/>
              </a:spcBef>
              <a:tabLst>
                <a:tab pos="3018790" algn="l"/>
                <a:tab pos="3562350" algn="l"/>
                <a:tab pos="4855210" algn="l"/>
              </a:tabLst>
            </a:pPr>
            <a:r>
              <a:rPr lang="en-US" sz="1600" dirty="0"/>
              <a:t>[3] J. W. Chen, W. J. Lin, H. J. Cheng, C. L. Hung, C. Y. Lin, and S. P. Chen, “A Smartphone-Based Application for Scale Pest Detection Using Multiple-Object Detection Methods,” Electron., vol. 10, no. 4, pp. 1–14, 2021, </a:t>
            </a:r>
            <a:r>
              <a:rPr lang="en-US" sz="1600" dirty="0" err="1"/>
              <a:t>doi</a:t>
            </a:r>
            <a:r>
              <a:rPr lang="en-US" sz="1600" dirty="0"/>
              <a:t>: 10.3390/electronics10040372. </a:t>
            </a:r>
          </a:p>
          <a:p>
            <a:pPr marL="12700" marR="1212215">
              <a:lnSpc>
                <a:spcPts val="2330"/>
              </a:lnSpc>
              <a:spcBef>
                <a:spcPts val="260"/>
              </a:spcBef>
              <a:tabLst>
                <a:tab pos="3018790" algn="l"/>
                <a:tab pos="3562350" algn="l"/>
                <a:tab pos="4855210" algn="l"/>
              </a:tabLst>
            </a:pPr>
            <a:endParaRPr lang="en-US" sz="1600" dirty="0"/>
          </a:p>
          <a:p>
            <a:pPr marL="12700" marR="1212215">
              <a:lnSpc>
                <a:spcPts val="2330"/>
              </a:lnSpc>
              <a:spcBef>
                <a:spcPts val="260"/>
              </a:spcBef>
              <a:tabLst>
                <a:tab pos="3018790" algn="l"/>
                <a:tab pos="3562350" algn="l"/>
                <a:tab pos="4855210" algn="l"/>
              </a:tabLst>
            </a:pPr>
            <a:r>
              <a:rPr lang="en-US" sz="1600" dirty="0"/>
              <a:t>[4] </a:t>
            </a:r>
            <a:r>
              <a:rPr lang="en-IN" sz="1600" dirty="0"/>
              <a:t>P. Kowalczyk, J. </a:t>
            </a:r>
            <a:r>
              <a:rPr lang="en-IN" sz="1600" dirty="0" err="1"/>
              <a:t>Izydorczyk</a:t>
            </a:r>
            <a:r>
              <a:rPr lang="en-IN" sz="1600" dirty="0"/>
              <a:t>, and M. Szelest, “Evaluation Methodology for Object Detection and Tracking in Bounding Box Based Perception Modules,” Electron., vol. 11, no. 8, pp. 1–26, 2022, </a:t>
            </a:r>
            <a:r>
              <a:rPr lang="en-IN" sz="1600" dirty="0" err="1"/>
              <a:t>doi</a:t>
            </a:r>
            <a:r>
              <a:rPr lang="en-IN" sz="1600" dirty="0"/>
              <a:t>: 10.3390/electronics11081182. 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6225" y="1438275"/>
            <a:ext cx="38862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810" y="277812"/>
            <a:ext cx="6269990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Problem</a:t>
            </a:r>
            <a:r>
              <a:rPr spc="35" dirty="0"/>
              <a:t> </a:t>
            </a:r>
            <a:r>
              <a:rPr dirty="0"/>
              <a:t>Statement</a:t>
            </a:r>
            <a:r>
              <a:rPr spc="100" dirty="0"/>
              <a:t> </a:t>
            </a:r>
            <a:r>
              <a:rPr dirty="0"/>
              <a:t>Number:</a:t>
            </a:r>
            <a:r>
              <a:rPr spc="25" dirty="0"/>
              <a:t> </a:t>
            </a:r>
            <a:r>
              <a:rPr lang="en-IN" spc="-10" dirty="0"/>
              <a:t>NA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45844" y="849312"/>
            <a:ext cx="10354945" cy="546303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spc="-25" dirty="0">
                <a:latin typeface="+mj-lt"/>
                <a:cs typeface="Verdana"/>
              </a:rPr>
              <a:t>Organization</a:t>
            </a:r>
            <a:r>
              <a:rPr sz="2000" b="1" spc="-175" dirty="0">
                <a:latin typeface="+mj-lt"/>
                <a:cs typeface="Verdan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lang="en-US" sz="2000" dirty="0">
                <a:latin typeface="Cambria"/>
                <a:cs typeface="Cambria"/>
              </a:rPr>
              <a:t> </a:t>
            </a:r>
            <a:r>
              <a:rPr dirty="0">
                <a:latin typeface="+mn-lt"/>
                <a:cs typeface="Verdana"/>
              </a:rPr>
              <a:t>Presidency</a:t>
            </a:r>
            <a:r>
              <a:rPr spc="35" dirty="0">
                <a:latin typeface="+mn-lt"/>
                <a:cs typeface="Verdana"/>
              </a:rPr>
              <a:t> </a:t>
            </a:r>
            <a:r>
              <a:rPr spc="-10" dirty="0">
                <a:latin typeface="+mn-lt"/>
                <a:cs typeface="Verdana"/>
              </a:rPr>
              <a:t>University</a:t>
            </a:r>
            <a:endParaRPr dirty="0">
              <a:latin typeface="+mn-lt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000" b="1" spc="-10" dirty="0">
                <a:latin typeface="+mj-lt"/>
                <a:cs typeface="Verdana"/>
              </a:rPr>
              <a:t>Category</a:t>
            </a:r>
            <a:r>
              <a:rPr sz="2000" spc="-10" dirty="0">
                <a:latin typeface="+mj-lt"/>
                <a:cs typeface="Cambria"/>
              </a:rPr>
              <a:t>:</a:t>
            </a:r>
            <a:r>
              <a:rPr sz="2000" dirty="0">
                <a:latin typeface="+mj-lt"/>
                <a:cs typeface="Cambria"/>
              </a:rPr>
              <a:t> </a:t>
            </a:r>
            <a:r>
              <a:rPr lang="en-IN" sz="2000" dirty="0">
                <a:latin typeface="+mj-lt"/>
                <a:cs typeface="Cambria"/>
              </a:rPr>
              <a:t>Hardware&amp;</a:t>
            </a:r>
            <a:r>
              <a:rPr spc="-10" dirty="0">
                <a:latin typeface="+mn-lt"/>
                <a:cs typeface="Verdana"/>
              </a:rPr>
              <a:t>Software</a:t>
            </a:r>
            <a:endParaRPr dirty="0">
              <a:latin typeface="+mn-lt"/>
              <a:cs typeface="Verdana"/>
            </a:endParaRPr>
          </a:p>
          <a:p>
            <a:pPr marL="203200" marR="73660" indent="-190500" algn="just">
              <a:lnSpc>
                <a:spcPts val="3080"/>
              </a:lnSpc>
              <a:spcBef>
                <a:spcPts val="185"/>
              </a:spcBef>
            </a:pPr>
            <a:r>
              <a:rPr sz="2000" b="1" dirty="0">
                <a:latin typeface="+mj-lt"/>
                <a:cs typeface="Verdana"/>
              </a:rPr>
              <a:t>Problem</a:t>
            </a:r>
            <a:r>
              <a:rPr sz="2000" b="1" spc="-75" dirty="0">
                <a:latin typeface="+mj-lt"/>
                <a:cs typeface="Verdana"/>
              </a:rPr>
              <a:t> </a:t>
            </a:r>
            <a:r>
              <a:rPr sz="2000" b="1" dirty="0">
                <a:latin typeface="+mj-lt"/>
                <a:cs typeface="Verdana"/>
              </a:rPr>
              <a:t>Description</a:t>
            </a:r>
            <a:r>
              <a:rPr sz="2000" b="1" spc="40" dirty="0">
                <a:latin typeface="+mj-lt"/>
                <a:cs typeface="Verdan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lang="en-US" sz="2000" dirty="0">
                <a:latin typeface="Cambria"/>
                <a:cs typeface="Cambria"/>
              </a:rPr>
              <a:t> 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Verdana"/>
              </a:rPr>
              <a:t>The project detects if </a:t>
            </a:r>
            <a:r>
              <a:rPr lang="en-US" b="1" dirty="0">
                <a:latin typeface="+mn-lt"/>
                <a:cs typeface="Verdana"/>
              </a:rPr>
              <a:t>students are using mobile phones </a:t>
            </a:r>
            <a:r>
              <a:rPr lang="en-US" dirty="0">
                <a:latin typeface="+mn-lt"/>
                <a:cs typeface="Verdana"/>
              </a:rPr>
              <a:t>in class.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camera (</a:t>
            </a:r>
            <a:r>
              <a:rPr lang="en-US" b="1" dirty="0" err="1"/>
              <a:t>cctv</a:t>
            </a:r>
            <a:r>
              <a:rPr lang="en-US" b="1" dirty="0"/>
              <a:t>/webcam) </a:t>
            </a:r>
            <a:r>
              <a:rPr lang="en-US" dirty="0"/>
              <a:t>records the classroom in real-time.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An AI model (</a:t>
            </a:r>
            <a:r>
              <a:rPr lang="en-US" b="1" dirty="0"/>
              <a:t>YOLO</a:t>
            </a:r>
            <a:r>
              <a:rPr lang="en-US" dirty="0"/>
              <a:t>) is used to identify both students and mobile phones.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Tracking is used to follow each student during the class.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timer </a:t>
            </a:r>
            <a:r>
              <a:rPr lang="en-US" dirty="0"/>
              <a:t>checks how long a student is using a mobile phone.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If the usage is more than </a:t>
            </a:r>
            <a:r>
              <a:rPr lang="en-US" b="1" dirty="0"/>
              <a:t>30 seconds</a:t>
            </a:r>
            <a:r>
              <a:rPr lang="en-US" dirty="0"/>
              <a:t>, it is marked as a </a:t>
            </a:r>
            <a:r>
              <a:rPr lang="en-US" b="1" dirty="0"/>
              <a:t>violation</a:t>
            </a:r>
            <a:r>
              <a:rPr lang="en-US" dirty="0"/>
              <a:t>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The system records a </a:t>
            </a:r>
            <a:r>
              <a:rPr lang="en-US" b="1" dirty="0"/>
              <a:t>short video clip </a:t>
            </a:r>
            <a:r>
              <a:rPr lang="en-US" dirty="0"/>
              <a:t>of the incident.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automatic email </a:t>
            </a:r>
            <a:r>
              <a:rPr lang="en-US" dirty="0"/>
              <a:t>is sent to the class teacher.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The email contains the video clip as proof.</a:t>
            </a:r>
          </a:p>
          <a:p>
            <a:pPr marL="298450" marR="73660" indent="-285750" algn="just">
              <a:lnSpc>
                <a:spcPts val="308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lang="en-US" dirty="0"/>
              <a:t>This helps teachers monitor and reduce mobile phone distractions in class.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Objectives</a:t>
            </a:r>
            <a:r>
              <a:rPr spc="5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364" y="1295400"/>
            <a:ext cx="9693275" cy="47096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l"/>
            <a:r>
              <a:rPr lang="en-US" sz="2000" b="1" dirty="0"/>
              <a:t>1. </a:t>
            </a:r>
            <a:r>
              <a:rPr lang="en-US" sz="2000" dirty="0"/>
              <a:t>To develop a system that can </a:t>
            </a:r>
            <a:r>
              <a:rPr lang="en-US" sz="2000" b="1" dirty="0"/>
              <a:t>automatically detect students </a:t>
            </a:r>
            <a:r>
              <a:rPr lang="en-US" sz="2000" dirty="0"/>
              <a:t>using mobile phones in classrooms.</a:t>
            </a:r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2. </a:t>
            </a:r>
            <a:r>
              <a:rPr lang="en-US" sz="2000" dirty="0"/>
              <a:t>To track individual students and monitor their mobile phone usage duration.</a:t>
            </a:r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3. </a:t>
            </a:r>
            <a:r>
              <a:rPr lang="en-US" sz="2000" dirty="0"/>
              <a:t>To set a threshold of </a:t>
            </a:r>
            <a:r>
              <a:rPr lang="en-US" sz="2000" b="1" dirty="0"/>
              <a:t>30 seconds</a:t>
            </a:r>
            <a:r>
              <a:rPr lang="en-US" sz="2000" dirty="0"/>
              <a:t> for continuous mobile usage.</a:t>
            </a:r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4. </a:t>
            </a:r>
            <a:r>
              <a:rPr lang="en-US" sz="2000" dirty="0"/>
              <a:t>To record </a:t>
            </a:r>
            <a:r>
              <a:rPr lang="en-US" sz="2000" b="1" dirty="0"/>
              <a:t>video evidence</a:t>
            </a:r>
            <a:r>
              <a:rPr lang="en-US" sz="2000" dirty="0"/>
              <a:t> whenever </a:t>
            </a:r>
            <a:r>
              <a:rPr lang="en-IN" sz="2000" dirty="0"/>
              <a:t>a violation occurs.</a:t>
            </a:r>
            <a:endParaRPr lang="en-US" sz="2000" dirty="0"/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5. </a:t>
            </a:r>
            <a:r>
              <a:rPr lang="en-US" sz="2000" dirty="0"/>
              <a:t>To generate </a:t>
            </a:r>
            <a:r>
              <a:rPr lang="en-US" sz="2000" b="1" dirty="0"/>
              <a:t>automated alerts</a:t>
            </a:r>
            <a:r>
              <a:rPr lang="en-US" sz="2000" dirty="0"/>
              <a:t> without manual intervention.</a:t>
            </a:r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6. </a:t>
            </a:r>
            <a:r>
              <a:rPr lang="en-US" sz="2000" dirty="0"/>
              <a:t>To send </a:t>
            </a:r>
            <a:r>
              <a:rPr lang="en-US" sz="2000" b="1" dirty="0"/>
              <a:t>email notifications</a:t>
            </a:r>
            <a:r>
              <a:rPr lang="en-US" sz="2000" dirty="0"/>
              <a:t> to class teachers with </a:t>
            </a:r>
            <a:r>
              <a:rPr lang="en-US" sz="2000" b="1" dirty="0"/>
              <a:t>proof</a:t>
            </a:r>
            <a:r>
              <a:rPr lang="en-US" sz="2000" dirty="0"/>
              <a:t> of the incident.</a:t>
            </a:r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7. </a:t>
            </a:r>
            <a:r>
              <a:rPr lang="en-US" sz="2000" dirty="0"/>
              <a:t>To help teachers maintain discipline and minimize classroom distractions.</a:t>
            </a:r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8. </a:t>
            </a:r>
            <a:r>
              <a:rPr lang="en-US" sz="2000" dirty="0"/>
              <a:t>To create a </a:t>
            </a:r>
            <a:r>
              <a:rPr lang="en-US" sz="2000" b="1" dirty="0"/>
              <a:t>reliable, real-time monitoring system</a:t>
            </a:r>
            <a:r>
              <a:rPr lang="en-US" sz="2000" dirty="0"/>
              <a:t> using AI and computer vision.</a:t>
            </a:r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Background</a:t>
            </a:r>
            <a:r>
              <a:rPr spc="25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dirty="0"/>
              <a:t>Related</a:t>
            </a:r>
            <a:r>
              <a:rPr spc="20" dirty="0"/>
              <a:t> </a:t>
            </a:r>
            <a:r>
              <a:rPr dirty="0"/>
              <a:t>work</a:t>
            </a:r>
            <a:r>
              <a:rPr spc="55" dirty="0"/>
              <a:t> </a:t>
            </a:r>
            <a:r>
              <a:rPr dirty="0"/>
              <a:t>for</a:t>
            </a:r>
            <a:r>
              <a:rPr spc="114" dirty="0"/>
              <a:t> </a:t>
            </a:r>
            <a:r>
              <a:rPr dirty="0"/>
              <a:t>title</a:t>
            </a:r>
            <a:r>
              <a:rPr spc="45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364" y="1143000"/>
            <a:ext cx="10694035" cy="4791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265" marR="448945" indent="-457200">
              <a:lnSpc>
                <a:spcPct val="100000"/>
              </a:lnSpc>
              <a:spcBef>
                <a:spcPts val="125"/>
              </a:spcBef>
              <a:buSzPct val="120000"/>
              <a:buAutoNum type="arabicPeriod"/>
              <a:tabLst>
                <a:tab pos="394335" algn="l"/>
              </a:tabLst>
            </a:pPr>
            <a:r>
              <a:rPr lang="en-US" b="1" dirty="0">
                <a:latin typeface="+mn-lt"/>
              </a:rPr>
              <a:t>Classroom Distractions</a:t>
            </a:r>
            <a:r>
              <a:rPr lang="en-US" dirty="0">
                <a:latin typeface="+mn-lt"/>
              </a:rPr>
              <a:t> – Mobile phone usage in classrooms has become a common issue, reducing students’ focus and affecting overall learning outcomes</a:t>
            </a:r>
            <a:r>
              <a:rPr lang="en-US" dirty="0"/>
              <a:t>.</a:t>
            </a:r>
            <a:endParaRPr lang="en-US" dirty="0">
              <a:latin typeface="Verdana"/>
              <a:cs typeface="Verdana"/>
            </a:endParaRPr>
          </a:p>
          <a:p>
            <a:pPr marL="469265" marR="448945" indent="-457200">
              <a:lnSpc>
                <a:spcPct val="100000"/>
              </a:lnSpc>
              <a:spcBef>
                <a:spcPts val="125"/>
              </a:spcBef>
              <a:buSzPct val="120000"/>
              <a:buAutoNum type="arabicPeriod"/>
              <a:tabLst>
                <a:tab pos="394335" algn="l"/>
              </a:tabLst>
            </a:pPr>
            <a:endParaRPr lang="en-US" sz="1500" dirty="0">
              <a:latin typeface="Verdana"/>
              <a:cs typeface="Verdana"/>
            </a:endParaRPr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r>
              <a:rPr lang="en-US" sz="2000" b="1" dirty="0">
                <a:latin typeface="Verdana"/>
                <a:cs typeface="Verdana"/>
              </a:rPr>
              <a:t>2.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lang="en-US" b="1" dirty="0">
                <a:latin typeface="+mn-lt"/>
              </a:rPr>
              <a:t>Manual Monitoring Limitations</a:t>
            </a:r>
            <a:r>
              <a:rPr lang="en-US" dirty="0">
                <a:latin typeface="+mn-lt"/>
              </a:rPr>
              <a:t> – Teachers cannot continuously observe every student, especially in large classrooms, making it hard to identify prolonged mobile usage.</a:t>
            </a:r>
            <a:endParaRPr lang="en-US" dirty="0">
              <a:latin typeface="+mn-lt"/>
              <a:cs typeface="Verdana"/>
            </a:endParaRPr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sz="1500" dirty="0">
              <a:latin typeface="Verdana"/>
              <a:cs typeface="Verdana"/>
            </a:endParaRPr>
          </a:p>
          <a:p>
            <a:pPr marL="12065" marR="448945" algn="l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r>
              <a:rPr lang="en-US" sz="2000" b="1" dirty="0">
                <a:latin typeface="Verdana"/>
                <a:cs typeface="Verdana"/>
              </a:rPr>
              <a:t>3.</a:t>
            </a:r>
            <a:r>
              <a:rPr lang="en-US" sz="2000" dirty="0">
                <a:latin typeface="Verdana"/>
                <a:cs typeface="Verdana"/>
              </a:rPr>
              <a:t> </a:t>
            </a:r>
            <a:r>
              <a:rPr lang="en-US" b="1" dirty="0">
                <a:latin typeface="+mn-lt"/>
              </a:rPr>
              <a:t>Use of AI in Education</a:t>
            </a:r>
            <a:r>
              <a:rPr lang="en-US" dirty="0">
                <a:latin typeface="+mn-lt"/>
              </a:rPr>
              <a:t> – Recent advancements in computer vision and AI have enabled automated classroom monitoring systems for attendance, posture detection, and attention tracking.</a:t>
            </a:r>
            <a:endParaRPr lang="en-US" dirty="0">
              <a:latin typeface="+mn-lt"/>
              <a:cs typeface="Verdana"/>
            </a:endParaRPr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sz="1500" dirty="0">
              <a:latin typeface="Verdana"/>
              <a:cs typeface="Verdana"/>
            </a:endParaRPr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r>
              <a:rPr lang="en-US" sz="2000" b="1" dirty="0"/>
              <a:t>4. </a:t>
            </a:r>
            <a:r>
              <a:rPr lang="en-US" b="1" dirty="0">
                <a:latin typeface="+mn-lt"/>
              </a:rPr>
              <a:t>Object Detection Models</a:t>
            </a:r>
            <a:r>
              <a:rPr lang="en-US" dirty="0">
                <a:latin typeface="+mn-lt"/>
              </a:rPr>
              <a:t> – Algorithms like YOLO (You Only Look Once) have been widely used in real-time applications such as mask detection, traffic monitoring, and workplace safety.</a:t>
            </a:r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sz="1500" dirty="0"/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r>
              <a:rPr lang="en-US" sz="2000" b="1" dirty="0"/>
              <a:t>5. </a:t>
            </a:r>
            <a:r>
              <a:rPr lang="en-US" b="1" dirty="0">
                <a:latin typeface="+mn-lt"/>
              </a:rPr>
              <a:t>Existing Mobile Phone Detection</a:t>
            </a:r>
            <a:r>
              <a:rPr lang="en-US" dirty="0">
                <a:latin typeface="+mn-lt"/>
              </a:rPr>
              <a:t> – Some studies have applied phone detection in restricted areas (like exams or offices), but most focus only on identifying the presence of a phone, not the usage duration.</a:t>
            </a:r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dirty="0">
              <a:latin typeface="+mn-lt"/>
            </a:endParaRPr>
          </a:p>
          <a:p>
            <a:pPr marL="12065" marR="448945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r>
              <a:rPr lang="en-US" sz="2000" b="1" dirty="0"/>
              <a:t>6.</a:t>
            </a:r>
            <a:r>
              <a:rPr lang="en-US" b="1" dirty="0"/>
              <a:t> </a:t>
            </a:r>
            <a:r>
              <a:rPr lang="en-US" b="1" dirty="0">
                <a:latin typeface="+mn-lt"/>
              </a:rPr>
              <a:t>Gap for Real-Time Alerts</a:t>
            </a:r>
            <a:r>
              <a:rPr lang="en-US" dirty="0">
                <a:latin typeface="+mn-lt"/>
              </a:rPr>
              <a:t> – Very few works integrate </a:t>
            </a:r>
            <a:r>
              <a:rPr lang="en-US" b="1" dirty="0">
                <a:latin typeface="+mn-lt"/>
              </a:rPr>
              <a:t>continuous phone usage tracking with automated alerts</a:t>
            </a:r>
            <a:r>
              <a:rPr lang="en-US" dirty="0">
                <a:latin typeface="+mn-lt"/>
              </a:rPr>
              <a:t> (e.g., email + video evidence), which makes your project unique and justifies the chosen title.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dirty="0"/>
              <a:t>Analysis</a:t>
            </a:r>
            <a:r>
              <a:rPr spc="1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Problem</a:t>
            </a:r>
            <a:r>
              <a:rPr spc="3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0750" y="1219200"/>
            <a:ext cx="10350500" cy="42069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10" dirty="0">
                <a:latin typeface="Arial Black" panose="020B0A04020102020204" pitchFamily="34" charset="0"/>
                <a:cs typeface="Verdana"/>
              </a:rPr>
              <a:t>Challenges</a:t>
            </a:r>
            <a:r>
              <a:rPr lang="en-US" sz="2400" b="1" spc="-10" dirty="0">
                <a:latin typeface="Arial Black" panose="020B0A04020102020204" pitchFamily="34" charset="0"/>
                <a:cs typeface="Verdana"/>
              </a:rPr>
              <a:t> Identified</a:t>
            </a:r>
            <a:r>
              <a:rPr sz="2400" b="1" spc="-10" dirty="0">
                <a:latin typeface="Arial Black" panose="020B0A04020102020204" pitchFamily="34" charset="0"/>
                <a:cs typeface="Verdana"/>
              </a:rPr>
              <a:t>:</a:t>
            </a:r>
            <a:endParaRPr lang="en-US" sz="2400" b="1" spc="-10" dirty="0">
              <a:latin typeface="Arial Black" panose="020B0A04020102020204" pitchFamily="34" charset="0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Detecting both students and mobile phones accurately in different lighting and classroom conditions.</a:t>
            </a:r>
            <a:endParaRPr lang="en-US" sz="2200" dirty="0">
              <a:latin typeface="+mn-lt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Tracking each student continuously without losing their identity when they move.</a:t>
            </a: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Measuring the </a:t>
            </a:r>
            <a:r>
              <a:rPr lang="en-US" sz="2200" b="1" dirty="0">
                <a:latin typeface="+mn-lt"/>
              </a:rPr>
              <a:t>exact duration</a:t>
            </a:r>
            <a:r>
              <a:rPr lang="en-US" sz="2200" dirty="0">
                <a:latin typeface="+mn-lt"/>
              </a:rPr>
              <a:t> of mobile phone usage (continuous 30 seconds).</a:t>
            </a: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Automatically recording and sending alerts without false positives or system delays.</a:t>
            </a: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endParaRPr lang="en-US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400" b="1" dirty="0">
                <a:latin typeface="Arial Black" panose="020B0A04020102020204" pitchFamily="34" charset="0"/>
                <a:cs typeface="Verdana"/>
              </a:rPr>
              <a:t>Technical Needs:</a:t>
            </a: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A robust </a:t>
            </a:r>
            <a:r>
              <a:rPr lang="en-US" sz="2200" b="1" dirty="0">
                <a:latin typeface="+mn-lt"/>
              </a:rPr>
              <a:t>AI model (YOLO)</a:t>
            </a:r>
            <a:r>
              <a:rPr lang="en-US" sz="2200" dirty="0">
                <a:latin typeface="+mn-lt"/>
              </a:rPr>
              <a:t> for real-time detection of students and mobile phones.</a:t>
            </a: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IN" sz="2200" dirty="0">
                <a:latin typeface="+mn-lt"/>
              </a:rPr>
              <a:t>A reliable </a:t>
            </a:r>
            <a:r>
              <a:rPr lang="en-IN" sz="2200" b="1" dirty="0">
                <a:latin typeface="+mn-lt"/>
              </a:rPr>
              <a:t>tracking algorithm </a:t>
            </a:r>
            <a:r>
              <a:rPr lang="en-IN" sz="2200" dirty="0">
                <a:latin typeface="+mn-lt"/>
              </a:rPr>
              <a:t>(e.g., </a:t>
            </a:r>
            <a:r>
              <a:rPr lang="en-IN" sz="2200" dirty="0" err="1">
                <a:latin typeface="+mn-lt"/>
              </a:rPr>
              <a:t>DeepSORT</a:t>
            </a:r>
            <a:r>
              <a:rPr lang="en-IN" sz="2200" dirty="0">
                <a:latin typeface="+mn-lt"/>
              </a:rPr>
              <a:t>/</a:t>
            </a:r>
            <a:r>
              <a:rPr lang="en-IN" sz="2200" dirty="0" err="1">
                <a:latin typeface="+mn-lt"/>
              </a:rPr>
              <a:t>ByteTrack</a:t>
            </a:r>
            <a:r>
              <a:rPr lang="en-IN" sz="2200" dirty="0">
                <a:latin typeface="+mn-lt"/>
              </a:rPr>
              <a:t>) to follow each student.</a:t>
            </a:r>
          </a:p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A </a:t>
            </a:r>
            <a:r>
              <a:rPr lang="en-US" sz="2200" b="1" dirty="0">
                <a:latin typeface="+mn-lt"/>
              </a:rPr>
              <a:t>timer and logic system</a:t>
            </a:r>
            <a:r>
              <a:rPr lang="en-US" sz="2200" dirty="0">
                <a:latin typeface="+mn-lt"/>
              </a:rPr>
              <a:t> to check continuous usage beyond 30 seconds.</a:t>
            </a:r>
          </a:p>
          <a:p>
            <a:pPr marL="298450" indent="-285750">
              <a:spcBef>
                <a:spcPts val="125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An </a:t>
            </a:r>
            <a:r>
              <a:rPr lang="en-US" sz="2200" b="1" dirty="0">
                <a:latin typeface="+mn-lt"/>
              </a:rPr>
              <a:t>automated alert mechanism</a:t>
            </a:r>
            <a:r>
              <a:rPr lang="en-US" sz="2200" dirty="0">
                <a:latin typeface="+mn-lt"/>
              </a:rPr>
              <a:t> (email with video clip) for teachers.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107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0"/>
              </a:spcBef>
            </a:pPr>
            <a:r>
              <a:rPr dirty="0"/>
              <a:t>Analysis</a:t>
            </a:r>
            <a:r>
              <a:rPr spc="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Problem</a:t>
            </a:r>
            <a:r>
              <a:rPr spc="25" dirty="0"/>
              <a:t> </a:t>
            </a:r>
            <a:r>
              <a:rPr dirty="0"/>
              <a:t>Statement</a:t>
            </a:r>
            <a:r>
              <a:rPr spc="120" dirty="0"/>
              <a:t> </a:t>
            </a:r>
            <a:r>
              <a:rPr sz="2000" spc="-10" dirty="0"/>
              <a:t>(contd...)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066800" y="1676400"/>
            <a:ext cx="10547350" cy="2614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SzPct val="93750"/>
              <a:tabLst>
                <a:tab pos="156845" algn="l"/>
              </a:tabLst>
            </a:pPr>
            <a:r>
              <a:rPr lang="en-US" sz="2400" b="1" spc="-10" dirty="0">
                <a:latin typeface="Arial Black" panose="020B0A04020102020204" pitchFamily="34" charset="0"/>
                <a:cs typeface="Cambria"/>
              </a:rPr>
              <a:t>Software Requirements: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SzPct val="93750"/>
              <a:buFont typeface="+mj-lt"/>
              <a:buAutoNum type="arabicPeriod"/>
              <a:tabLst>
                <a:tab pos="156845" algn="l"/>
              </a:tabLst>
            </a:pPr>
            <a:r>
              <a:rPr lang="en-US" sz="2400" b="1" spc="-10" dirty="0">
                <a:latin typeface="+mj-lt"/>
                <a:cs typeface="Cambria"/>
              </a:rPr>
              <a:t>Programming language: </a:t>
            </a:r>
            <a:r>
              <a:rPr lang="en-US" sz="2000" spc="-10" dirty="0">
                <a:latin typeface="+mj-lt"/>
                <a:cs typeface="Cambria"/>
              </a:rPr>
              <a:t>python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SzPct val="93750"/>
              <a:buFont typeface="+mj-lt"/>
              <a:buAutoNum type="arabicPeriod"/>
              <a:tabLst>
                <a:tab pos="156845" algn="l"/>
              </a:tabLst>
            </a:pPr>
            <a:r>
              <a:rPr lang="en-US" sz="2400" b="1" spc="-10" dirty="0">
                <a:latin typeface="+mj-lt"/>
                <a:cs typeface="Cambria"/>
              </a:rPr>
              <a:t>Libraries/Frameworks: </a:t>
            </a:r>
            <a:r>
              <a:rPr lang="en-US" sz="2000" spc="-10" dirty="0">
                <a:latin typeface="+mj-lt"/>
                <a:cs typeface="Cambria"/>
              </a:rPr>
              <a:t>YOLOv8, OpenCV, </a:t>
            </a:r>
            <a:r>
              <a:rPr lang="en-US" sz="2000" spc="-10" dirty="0" err="1">
                <a:latin typeface="+mj-lt"/>
                <a:cs typeface="Cambria"/>
              </a:rPr>
              <a:t>DeepSORT</a:t>
            </a:r>
            <a:r>
              <a:rPr lang="en-US" sz="2000" spc="-10" dirty="0">
                <a:latin typeface="+mj-lt"/>
                <a:cs typeface="Cambria"/>
              </a:rPr>
              <a:t>/</a:t>
            </a:r>
            <a:r>
              <a:rPr lang="en-US" sz="2000" spc="-10" dirty="0" err="1">
                <a:latin typeface="+mj-lt"/>
                <a:cs typeface="Cambria"/>
              </a:rPr>
              <a:t>ByteTrack</a:t>
            </a:r>
            <a:r>
              <a:rPr lang="en-US" sz="2000" spc="-10" dirty="0">
                <a:latin typeface="+mj-lt"/>
                <a:cs typeface="Cambria"/>
              </a:rPr>
              <a:t>, SMTP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SzPct val="93750"/>
              <a:buFont typeface="+mj-lt"/>
              <a:buAutoNum type="arabicPeriod"/>
              <a:tabLst>
                <a:tab pos="156845" algn="l"/>
              </a:tabLst>
            </a:pPr>
            <a:r>
              <a:rPr lang="en-US" sz="2400" b="1" spc="-10" dirty="0">
                <a:latin typeface="+mj-lt"/>
                <a:cs typeface="Cambria"/>
              </a:rPr>
              <a:t>IDE/Tools:</a:t>
            </a:r>
            <a:r>
              <a:rPr lang="en-US" sz="2000" spc="-10" dirty="0">
                <a:latin typeface="+mj-lt"/>
                <a:cs typeface="Cambria"/>
              </a:rPr>
              <a:t> </a:t>
            </a:r>
            <a:r>
              <a:rPr lang="en-US" sz="2000" spc="-10" dirty="0" err="1">
                <a:latin typeface="+mj-lt"/>
                <a:cs typeface="Cambria"/>
              </a:rPr>
              <a:t>Jupyter</a:t>
            </a:r>
            <a:r>
              <a:rPr lang="en-US" sz="2000" spc="-10" dirty="0">
                <a:latin typeface="+mj-lt"/>
                <a:cs typeface="Cambria"/>
              </a:rPr>
              <a:t> Notebook/</a:t>
            </a:r>
            <a:r>
              <a:rPr lang="en-US" sz="2000" spc="-10" dirty="0" err="1">
                <a:latin typeface="+mj-lt"/>
                <a:cs typeface="Cambria"/>
              </a:rPr>
              <a:t>colab</a:t>
            </a:r>
            <a:r>
              <a:rPr lang="en-US" sz="2000" spc="-10" dirty="0">
                <a:latin typeface="+mj-lt"/>
                <a:cs typeface="Cambria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SzPct val="93750"/>
              <a:buFont typeface="+mj-lt"/>
              <a:buAutoNum type="arabicPeriod"/>
              <a:tabLst>
                <a:tab pos="156845" algn="l"/>
              </a:tabLst>
            </a:pPr>
            <a:endParaRPr lang="en-US" sz="2000" spc="-10" dirty="0">
              <a:latin typeface="+mj-lt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buSzPct val="93750"/>
              <a:tabLst>
                <a:tab pos="156845" algn="l"/>
              </a:tabLst>
            </a:pPr>
            <a:r>
              <a:rPr lang="en-US" sz="2400" b="1" spc="-10" dirty="0">
                <a:latin typeface="Arial Black" panose="020B0A04020102020204" pitchFamily="34" charset="0"/>
                <a:cs typeface="Cambria"/>
              </a:rPr>
              <a:t>Hardware Requirement: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SzPct val="93750"/>
              <a:buFont typeface="+mj-lt"/>
              <a:buAutoNum type="arabicPeriod"/>
              <a:tabLst>
                <a:tab pos="156845" algn="l"/>
              </a:tabLst>
            </a:pPr>
            <a:r>
              <a:rPr lang="en-US" sz="2200" spc="-10" dirty="0">
                <a:latin typeface="+mn-lt"/>
                <a:cs typeface="Cambria"/>
              </a:rPr>
              <a:t>HD webcam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5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Innovation</a:t>
            </a:r>
            <a:r>
              <a:rPr spc="10" dirty="0"/>
              <a:t> </a:t>
            </a:r>
            <a:r>
              <a:rPr dirty="0"/>
              <a:t>or</a:t>
            </a:r>
            <a:r>
              <a:rPr spc="60" dirty="0"/>
              <a:t> </a:t>
            </a:r>
            <a:r>
              <a:rPr dirty="0"/>
              <a:t>Novel</a:t>
            </a:r>
            <a:r>
              <a:rPr spc="65" dirty="0"/>
              <a:t> </a:t>
            </a:r>
            <a:r>
              <a:rPr spc="-10" dirty="0"/>
              <a:t>Contributions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8364" y="1447800"/>
            <a:ext cx="10009188" cy="424026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25"/>
              </a:spcBef>
              <a:buSzPct val="120000"/>
              <a:buFont typeface="Arial" panose="020B0604020202020204" pitchFamily="34" charset="0"/>
              <a:buChar char="•"/>
              <a:tabLst>
                <a:tab pos="394335" algn="l"/>
              </a:tabLst>
            </a:pPr>
            <a:r>
              <a:rPr lang="en-US" sz="2200" b="1" dirty="0">
                <a:latin typeface="+mn-lt"/>
              </a:rPr>
              <a:t>Time-Based Detection</a:t>
            </a:r>
            <a:r>
              <a:rPr lang="en-US" sz="2200" dirty="0">
                <a:latin typeface="+mn-lt"/>
              </a:rPr>
              <a:t> – Unlike normal phone detection, this system checks if a student uses a mobile phone </a:t>
            </a:r>
            <a:r>
              <a:rPr lang="en-US" sz="2200" b="1" dirty="0">
                <a:latin typeface="+mn-lt"/>
              </a:rPr>
              <a:t>continuously for more than 30 seconds</a:t>
            </a:r>
            <a:r>
              <a:rPr lang="en-US" sz="2200" dirty="0">
                <a:latin typeface="+mn-lt"/>
              </a:rPr>
              <a:t>, not just for a moment.</a:t>
            </a:r>
          </a:p>
          <a:p>
            <a:pPr marL="12065" marR="5080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sz="500" dirty="0">
              <a:latin typeface="+mn-lt"/>
            </a:endParaRPr>
          </a:p>
          <a:p>
            <a:pPr marL="354965" marR="5080" indent="-342900">
              <a:lnSpc>
                <a:spcPct val="100000"/>
              </a:lnSpc>
              <a:spcBef>
                <a:spcPts val="125"/>
              </a:spcBef>
              <a:buSzPct val="120000"/>
              <a:buFont typeface="Arial" panose="020B0604020202020204" pitchFamily="34" charset="0"/>
              <a:buChar char="•"/>
              <a:tabLst>
                <a:tab pos="394335" algn="l"/>
              </a:tabLst>
            </a:pPr>
            <a:r>
              <a:rPr lang="en-US" sz="2200" b="1" dirty="0">
                <a:latin typeface="+mn-lt"/>
              </a:rPr>
              <a:t>Automated Evidence Collection</a:t>
            </a:r>
            <a:r>
              <a:rPr lang="en-US" sz="2200" dirty="0">
                <a:latin typeface="+mn-lt"/>
              </a:rPr>
              <a:t> – The system automatically records a </a:t>
            </a:r>
            <a:r>
              <a:rPr lang="en-US" sz="2200" b="1" dirty="0">
                <a:latin typeface="+mn-lt"/>
              </a:rPr>
              <a:t>video clip of the violation</a:t>
            </a:r>
            <a:r>
              <a:rPr lang="en-US" sz="2200" dirty="0">
                <a:latin typeface="+mn-lt"/>
              </a:rPr>
              <a:t> instead of just sending a text alert.</a:t>
            </a:r>
          </a:p>
          <a:p>
            <a:pPr marL="12065" marR="5080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sz="500" dirty="0">
              <a:latin typeface="+mn-lt"/>
            </a:endParaRPr>
          </a:p>
          <a:p>
            <a:pPr marL="354965" marR="5080" indent="-342900">
              <a:lnSpc>
                <a:spcPct val="100000"/>
              </a:lnSpc>
              <a:spcBef>
                <a:spcPts val="125"/>
              </a:spcBef>
              <a:buSzPct val="120000"/>
              <a:buFont typeface="Arial" panose="020B0604020202020204" pitchFamily="34" charset="0"/>
              <a:buChar char="•"/>
              <a:tabLst>
                <a:tab pos="394335" algn="l"/>
              </a:tabLst>
            </a:pPr>
            <a:r>
              <a:rPr lang="en-US" sz="2200" b="1" dirty="0">
                <a:latin typeface="+mn-lt"/>
              </a:rPr>
              <a:t>Email Alert with Proof</a:t>
            </a:r>
            <a:r>
              <a:rPr lang="en-US" sz="2200" dirty="0">
                <a:latin typeface="+mn-lt"/>
              </a:rPr>
              <a:t> – Teachers receive an </a:t>
            </a:r>
            <a:r>
              <a:rPr lang="en-US" sz="2200" b="1" dirty="0">
                <a:latin typeface="+mn-lt"/>
              </a:rPr>
              <a:t>email notification with the video clip attached</a:t>
            </a:r>
            <a:r>
              <a:rPr lang="en-US" sz="2200" dirty="0">
                <a:latin typeface="+mn-lt"/>
              </a:rPr>
              <a:t>, making the alert more reliable and useful.</a:t>
            </a:r>
          </a:p>
          <a:p>
            <a:pPr marL="12065" marR="5080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sz="500" dirty="0">
              <a:latin typeface="+mn-lt"/>
            </a:endParaRPr>
          </a:p>
          <a:p>
            <a:pPr marL="354965" marR="5080" indent="-342900">
              <a:lnSpc>
                <a:spcPct val="100000"/>
              </a:lnSpc>
              <a:spcBef>
                <a:spcPts val="125"/>
              </a:spcBef>
              <a:buSzPct val="120000"/>
              <a:buFont typeface="Arial" panose="020B0604020202020204" pitchFamily="34" charset="0"/>
              <a:buChar char="•"/>
              <a:tabLst>
                <a:tab pos="394335" algn="l"/>
              </a:tabLst>
            </a:pPr>
            <a:r>
              <a:rPr lang="en-US" sz="2200" b="1" dirty="0">
                <a:latin typeface="+mn-lt"/>
              </a:rPr>
              <a:t>Student Tracking in Real-Time</a:t>
            </a:r>
            <a:r>
              <a:rPr lang="en-US" sz="2200" dirty="0">
                <a:latin typeface="+mn-lt"/>
              </a:rPr>
              <a:t> – By using object tracking, the system can follow each student and avoid confusion even if they move around in class.</a:t>
            </a:r>
          </a:p>
          <a:p>
            <a:pPr marL="12065" marR="5080">
              <a:lnSpc>
                <a:spcPct val="100000"/>
              </a:lnSpc>
              <a:spcBef>
                <a:spcPts val="125"/>
              </a:spcBef>
              <a:buSzPct val="120000"/>
              <a:tabLst>
                <a:tab pos="394335" algn="l"/>
              </a:tabLst>
            </a:pPr>
            <a:endParaRPr lang="en-US" sz="500" dirty="0">
              <a:latin typeface="+mn-lt"/>
            </a:endParaRPr>
          </a:p>
          <a:p>
            <a:pPr marL="354965" marR="5080" indent="-342900">
              <a:lnSpc>
                <a:spcPct val="100000"/>
              </a:lnSpc>
              <a:spcBef>
                <a:spcPts val="125"/>
              </a:spcBef>
              <a:buSzPct val="120000"/>
              <a:buFont typeface="Arial" panose="020B0604020202020204" pitchFamily="34" charset="0"/>
              <a:buChar char="•"/>
              <a:tabLst>
                <a:tab pos="394335" algn="l"/>
              </a:tabLst>
            </a:pPr>
            <a:endParaRPr lang="en-US" sz="500" dirty="0">
              <a:latin typeface="+mn-lt"/>
            </a:endParaRPr>
          </a:p>
          <a:p>
            <a:pPr marL="354965" marR="5080" indent="-342900">
              <a:lnSpc>
                <a:spcPct val="100000"/>
              </a:lnSpc>
              <a:spcBef>
                <a:spcPts val="125"/>
              </a:spcBef>
              <a:buSzPct val="120000"/>
              <a:buFont typeface="Arial" panose="020B0604020202020204" pitchFamily="34" charset="0"/>
              <a:buChar char="•"/>
              <a:tabLst>
                <a:tab pos="394335" algn="l"/>
              </a:tabLst>
            </a:pPr>
            <a:r>
              <a:rPr lang="en-US" sz="2200" b="1" dirty="0">
                <a:latin typeface="+mn-lt"/>
              </a:rPr>
              <a:t>Practical Classroom Application</a:t>
            </a:r>
            <a:r>
              <a:rPr lang="en-US" sz="2200" dirty="0">
                <a:latin typeface="+mn-lt"/>
              </a:rPr>
              <a:t> – The system is designed for </a:t>
            </a:r>
            <a:r>
              <a:rPr lang="en-US" sz="2200" b="1" dirty="0">
                <a:latin typeface="+mn-lt"/>
              </a:rPr>
              <a:t>real-time classroom monitoring</a:t>
            </a:r>
            <a:r>
              <a:rPr lang="en-US" sz="2200" dirty="0">
                <a:latin typeface="+mn-lt"/>
              </a:rPr>
              <a:t>, which is less explored compared to exam halls or workplace monitoring.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25"/>
              </a:spcBef>
            </a:pPr>
            <a:r>
              <a:rPr dirty="0"/>
              <a:t>Technology</a:t>
            </a:r>
            <a:r>
              <a:rPr spc="85" dirty="0"/>
              <a:t> </a:t>
            </a:r>
            <a:r>
              <a:rPr dirty="0"/>
              <a:t>Stack</a:t>
            </a:r>
            <a:r>
              <a:rPr spc="125" dirty="0"/>
              <a:t> </a:t>
            </a:r>
            <a:r>
              <a:rPr spc="-10" dirty="0"/>
              <a:t>Components: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219200"/>
            <a:ext cx="10334625" cy="4809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SzPct val="94444"/>
              <a:tabLst>
                <a:tab pos="100965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Programming language: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>
                <a:latin typeface="+mn-lt"/>
              </a:rPr>
              <a:t>Python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SzPct val="94444"/>
              <a:tabLst>
                <a:tab pos="100965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Frameworks: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>
                <a:latin typeface="+mn-lt"/>
              </a:rPr>
              <a:t>YOLOv8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>
                <a:latin typeface="+mn-lt"/>
              </a:rPr>
              <a:t>OpenCV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SzPct val="94444"/>
              <a:tabLst>
                <a:tab pos="100965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Tracking Algorithm: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 err="1">
                <a:latin typeface="+mn-lt"/>
              </a:rPr>
              <a:t>DeepSORT</a:t>
            </a:r>
            <a:r>
              <a:rPr lang="en-US" sz="2000" dirty="0">
                <a:latin typeface="+mn-lt"/>
              </a:rPr>
              <a:t>/</a:t>
            </a:r>
            <a:r>
              <a:rPr lang="en-US" sz="2000" dirty="0" err="1">
                <a:latin typeface="+mn-lt"/>
              </a:rPr>
              <a:t>ByteTrack</a:t>
            </a:r>
            <a:endParaRPr lang="en-US" sz="2000" dirty="0">
              <a:latin typeface="+mn-lt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SzPct val="94444"/>
              <a:tabLst>
                <a:tab pos="100965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Backend Logic: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>
                <a:latin typeface="+mn-lt"/>
              </a:rPr>
              <a:t>Timer System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>
                <a:latin typeface="+mn-lt"/>
              </a:rPr>
              <a:t>Violation handling module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SzPct val="94444"/>
              <a:tabLst>
                <a:tab pos="100965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Alert &amp; Notification System: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>
                <a:latin typeface="+mn-lt"/>
              </a:rPr>
              <a:t>SMTP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SzPct val="94444"/>
              <a:tabLst>
                <a:tab pos="100965" algn="l"/>
              </a:tabLst>
            </a:pPr>
            <a:r>
              <a:rPr lang="en-US" sz="2000" dirty="0">
                <a:latin typeface="Arial Black" panose="020B0A04020102020204" pitchFamily="34" charset="0"/>
              </a:rPr>
              <a:t>Hardware Components:</a:t>
            </a:r>
          </a:p>
          <a:p>
            <a:pPr marL="354965" indent="-342900">
              <a:lnSpc>
                <a:spcPct val="100000"/>
              </a:lnSpc>
              <a:spcBef>
                <a:spcPts val="100"/>
              </a:spcBef>
              <a:buSzPct val="94444"/>
              <a:buFont typeface="Arial" panose="020B0604020202020204" pitchFamily="34" charset="0"/>
              <a:buChar char="•"/>
              <a:tabLst>
                <a:tab pos="100965" algn="l"/>
              </a:tabLst>
            </a:pPr>
            <a:r>
              <a:rPr lang="en-US" sz="2000" dirty="0">
                <a:latin typeface="+mn-lt"/>
              </a:rPr>
              <a:t>HD Webcam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buSzPct val="94444"/>
              <a:tabLst>
                <a:tab pos="100965" algn="l"/>
              </a:tabLst>
            </a:pPr>
            <a:endParaRPr lang="en-US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Github</a:t>
            </a:r>
            <a:r>
              <a:rPr spc="60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5844" y="1174432"/>
            <a:ext cx="84029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Verdana"/>
                <a:cs typeface="Verdana"/>
                <a:hlinkClick r:id="rId2"/>
              </a:rPr>
              <a:t>https://github.com/gurudheeraj/Distraction-Detector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1188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Cambria</vt:lpstr>
      <vt:lpstr>Tahoma</vt:lpstr>
      <vt:lpstr>Verdana</vt:lpstr>
      <vt:lpstr>Office Theme</vt:lpstr>
      <vt:lpstr>Distraction Detector</vt:lpstr>
      <vt:lpstr>Problem Statement Number: NA</vt:lpstr>
      <vt:lpstr>Objectives :</vt:lpstr>
      <vt:lpstr>Background and Related work for title Selection</vt:lpstr>
      <vt:lpstr>Analysis of Problem Statement</vt:lpstr>
      <vt:lpstr>Analysis of Problem Statement (contd...)</vt:lpstr>
      <vt:lpstr>Innovation or Novel Contributions</vt:lpstr>
      <vt:lpstr>Technology Stack Components: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Guru Dheeraj Reddy Kambala</cp:lastModifiedBy>
  <cp:revision>8</cp:revision>
  <dcterms:created xsi:type="dcterms:W3CDTF">2025-08-12T15:34:05Z</dcterms:created>
  <dcterms:modified xsi:type="dcterms:W3CDTF">2025-09-15T05:47:28Z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2025-08-12T00:00:00Z</vt:filetime>
  </property>
  <property fmtid="{D5CDD505-2E9C-101B-9397-08002B2CF9AE}" pid="3" name="LastSaved">
    <vt:filetime>2025-08-12T00:00:00Z</vt:filetime>
  </property>
</Properties>
</file>