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56" r:id="rId2"/>
  </p:sldMasterIdLst>
  <p:notesMasterIdLst>
    <p:notesMasterId r:id="rId30"/>
  </p:notesMasterIdLst>
  <p:handoutMasterIdLst>
    <p:handoutMasterId r:id="rId31"/>
  </p:handoutMasterIdLst>
  <p:sldIdLst>
    <p:sldId id="808" r:id="rId3"/>
    <p:sldId id="818" r:id="rId4"/>
    <p:sldId id="901" r:id="rId5"/>
    <p:sldId id="1184" r:id="rId6"/>
    <p:sldId id="1128" r:id="rId7"/>
    <p:sldId id="1023" r:id="rId8"/>
    <p:sldId id="1186" r:id="rId9"/>
    <p:sldId id="1185" r:id="rId10"/>
    <p:sldId id="1150" r:id="rId11"/>
    <p:sldId id="1207" r:id="rId12"/>
    <p:sldId id="1200" r:id="rId13"/>
    <p:sldId id="1195" r:id="rId14"/>
    <p:sldId id="1194" r:id="rId15"/>
    <p:sldId id="1193" r:id="rId16"/>
    <p:sldId id="1206" r:id="rId17"/>
    <p:sldId id="1202" r:id="rId18"/>
    <p:sldId id="1199" r:id="rId19"/>
    <p:sldId id="1203" r:id="rId20"/>
    <p:sldId id="1201" r:id="rId21"/>
    <p:sldId id="1204" r:id="rId22"/>
    <p:sldId id="1205" r:id="rId23"/>
    <p:sldId id="1192" r:id="rId24"/>
    <p:sldId id="1191" r:id="rId25"/>
    <p:sldId id="1187" r:id="rId26"/>
    <p:sldId id="796" r:id="rId27"/>
    <p:sldId id="788" r:id="rId28"/>
    <p:sldId id="810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A1D08393-A553-4667-9E67-1E758E21DCC5}">
          <p14:sldIdLst>
            <p14:sldId id="808"/>
            <p14:sldId id="818"/>
            <p14:sldId id="901"/>
            <p14:sldId id="1184"/>
            <p14:sldId id="1128"/>
            <p14:sldId id="1023"/>
            <p14:sldId id="1186"/>
            <p14:sldId id="1185"/>
            <p14:sldId id="1150"/>
            <p14:sldId id="1207"/>
            <p14:sldId id="1200"/>
            <p14:sldId id="1195"/>
            <p14:sldId id="1194"/>
            <p14:sldId id="1193"/>
            <p14:sldId id="1206"/>
            <p14:sldId id="1202"/>
            <p14:sldId id="1199"/>
            <p14:sldId id="1203"/>
            <p14:sldId id="1201"/>
            <p14:sldId id="1204"/>
            <p14:sldId id="1205"/>
            <p14:sldId id="1192"/>
            <p14:sldId id="1191"/>
            <p14:sldId id="1187"/>
            <p14:sldId id="796"/>
            <p14:sldId id="788"/>
            <p14:sldId id="8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7DA902"/>
    <a:srgbClr val="22DD09"/>
    <a:srgbClr val="FFFC36"/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2D5C1-6D29-0246-9FC2-A75387B4427B}" v="2" dt="2019-04-08T19:18:09.292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0" autoAdjust="0"/>
    <p:restoredTop sz="92111" autoAdjust="0"/>
  </p:normalViewPr>
  <p:slideViewPr>
    <p:cSldViewPr snapToGrid="0">
      <p:cViewPr varScale="1">
        <p:scale>
          <a:sx n="139" d="100"/>
          <a:sy n="139" d="100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388"/>
    </p:cViewPr>
  </p:sorterViewPr>
  <p:notesViewPr>
    <p:cSldViewPr snapToGrid="0">
      <p:cViewPr varScale="1">
        <p:scale>
          <a:sx n="46" d="100"/>
          <a:sy n="46" d="100"/>
        </p:scale>
        <p:origin x="27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o Wang" userId="705581db52ff2655" providerId="LiveId" clId="{1C52D5C1-6D29-0246-9FC2-A75387B4427B}"/>
    <pc:docChg chg="modSld">
      <pc:chgData name="Dino Wang" userId="705581db52ff2655" providerId="LiveId" clId="{1C52D5C1-6D29-0246-9FC2-A75387B4427B}" dt="2019-04-08T19:18:22.219" v="11" actId="20577"/>
      <pc:docMkLst>
        <pc:docMk/>
      </pc:docMkLst>
      <pc:sldChg chg="modSp">
        <pc:chgData name="Dino Wang" userId="705581db52ff2655" providerId="LiveId" clId="{1C52D5C1-6D29-0246-9FC2-A75387B4427B}" dt="2019-04-08T19:18:22.219" v="11" actId="20577"/>
        <pc:sldMkLst>
          <pc:docMk/>
          <pc:sldMk cId="778734055" sldId="1128"/>
        </pc:sldMkLst>
        <pc:spChg chg="mod">
          <ac:chgData name="Dino Wang" userId="705581db52ff2655" providerId="LiveId" clId="{1C52D5C1-6D29-0246-9FC2-A75387B4427B}" dt="2019-04-08T19:18:22.219" v="11" actId="20577"/>
          <ac:spMkLst>
            <pc:docMk/>
            <pc:sldMk cId="778734055" sldId="112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C3A9-3298-429A-AA3B-9A05CF95C9B8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442-515A-46F5-976F-C5715305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290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629F-40DE-4CFF-B6A3-BE0291DC6611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60A70-CD12-4C5B-87D6-0A055ACDB9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0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497340"/>
            <a:ext cx="10240455" cy="609398"/>
          </a:xfrm>
        </p:spPr>
        <p:txBody>
          <a:bodyPr anchor="b" anchorCtr="0"/>
          <a:lstStyle>
            <a:lvl1pPr>
              <a:defRPr sz="4400" spc="-15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5"/>
            <a:ext cx="10240455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246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1573" y="4641125"/>
            <a:ext cx="10064289" cy="1404913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71573" y="2419064"/>
            <a:ext cx="10064289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Build School </a:t>
            </a:r>
            <a:r>
              <a:rPr lang="en-US" dirty="0" err="1"/>
              <a:t>課程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274899"/>
            <a:ext cx="12192000" cy="58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0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57" b="0" i="0" u="none" strike="noStrike" kern="1200" cap="none" spc="0" normalizeH="0" baseline="0" noProof="0" dirty="0">
              <a:ln>
                <a:noFill/>
              </a:ln>
              <a:solidFill>
                <a:srgbClr val="2BB8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2294" y="6332642"/>
            <a:ext cx="1467194" cy="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61063" y="4881596"/>
            <a:ext cx="10295518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61063" y="2503145"/>
            <a:ext cx="10295518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33" y="243955"/>
            <a:ext cx="1891861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1572" y="4871087"/>
            <a:ext cx="10158883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71573" y="2503146"/>
            <a:ext cx="10158883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33" y="243955"/>
            <a:ext cx="1891861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03889" y="4765987"/>
            <a:ext cx="10247587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Demo 1</a:t>
            </a:r>
          </a:p>
          <a:p>
            <a:pPr lvl="0"/>
            <a:r>
              <a:rPr lang="en-US" dirty="0"/>
              <a:t>Demo 2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03889" y="2534681"/>
            <a:ext cx="10247587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>
            <a:lvl1pPr algn="l" defTabSz="913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99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 light (Headings)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36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17525" indent="-233363">
              <a:buFont typeface="Wingdings" pitchFamily="2" charset="2"/>
              <a:buChar char=""/>
              <a:defRPr sz="2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741363" indent="-223838">
              <a:buFont typeface="Wingdings" pitchFamily="2" charset="2"/>
              <a:buChar char=""/>
              <a:tabLst/>
              <a:defRPr sz="2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914400" indent="-173038">
              <a:buFont typeface="Wingdings" pitchFamily="2" charset="2"/>
              <a:buChar char=""/>
              <a:defRPr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087438" indent="-173038">
              <a:buFont typeface="Wingdings" pitchFamily="2" charset="2"/>
              <a:buChar char=""/>
              <a:tabLst/>
              <a:defRPr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0282" y="6347232"/>
            <a:ext cx="1389289" cy="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259080"/>
          </a:xfrm>
          <a:prstGeom prst="rect">
            <a:avLst/>
          </a:prstGeom>
        </p:spPr>
        <p:txBody>
          <a:bodyPr/>
          <a:lstStyle>
            <a:lvl1pPr marL="284163" indent="-284163">
              <a:buFont typeface="Arial" panose="020B0604020202020204" pitchFamily="34" charset="0"/>
              <a:buChar char="•"/>
              <a:defRPr sz="3600"/>
            </a:lvl1pPr>
            <a:lvl2pPr marL="517525" indent="-233363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741363" indent="-2238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914400" indent="-173038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087438" indent="-1730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64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259080"/>
          </a:xfrm>
          <a:prstGeom prst="rect">
            <a:avLst/>
          </a:prstGeom>
        </p:spPr>
        <p:txBody>
          <a:bodyPr/>
          <a:lstStyle>
            <a:lvl1pPr marL="284163" indent="-284163">
              <a:buFont typeface="Arial" panose="020B0604020202020204" pitchFamily="34" charset="0"/>
              <a:buChar char="•"/>
              <a:defRPr sz="3600">
                <a:solidFill>
                  <a:schemeClr val="tx2"/>
                </a:solidFill>
              </a:defRPr>
            </a:lvl1pPr>
            <a:lvl2pPr marL="517525" indent="-233363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741363" indent="-2238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914400" indent="-173038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087438" indent="-1730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17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447799"/>
            <a:ext cx="11151917" cy="2394502"/>
          </a:xfrm>
          <a:prstGeom prst="rect">
            <a:avLst/>
          </a:prstGeom>
        </p:spPr>
        <p:txBody>
          <a:bodyPr/>
          <a:lstStyle>
            <a:lvl1pPr marL="273050" indent="-273050">
              <a:spcBef>
                <a:spcPts val="2400"/>
              </a:spcBef>
              <a:buFont typeface="Arial" panose="020B0604020202020204" pitchFamily="34" charset="0"/>
              <a:buChar char="•"/>
              <a:defRPr sz="36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30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5"/>
            <a:ext cx="5396365" cy="1797415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"/>
              <a:defRPr sz="3200"/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 sz="2000"/>
            </a:lvl4pPr>
            <a:lvl5pPr marL="1028700" indent="-165100">
              <a:tabLst/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4" y="1447805"/>
            <a:ext cx="5396365" cy="1797415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Font typeface="Wingdings" pitchFamily="2" charset="2"/>
              <a:buChar char=""/>
              <a:defRPr lang="en-US" sz="32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按一下以編輯母片文字樣式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第二層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第三層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第四層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7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631" y="318576"/>
            <a:ext cx="11151917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5" y="1447805"/>
            <a:ext cx="11155093" cy="1988237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272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7478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88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4659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50594" y="2184912"/>
            <a:ext cx="9838124" cy="2659190"/>
          </a:xfrm>
        </p:spPr>
        <p:txBody>
          <a:bodyPr/>
          <a:lstStyle>
            <a:lvl1pPr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Demo Slide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Item 1</a:t>
            </a:r>
            <a:br>
              <a:rPr lang="en-US" altLang="zh-TW" dirty="0"/>
            </a:br>
            <a:r>
              <a:rPr lang="en-US" altLang="zh-TW" dirty="0"/>
              <a:t>Item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77510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850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012" y="460089"/>
            <a:ext cx="1115191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5"/>
            <a:ext cx="11155093" cy="225908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61" y="6346371"/>
            <a:ext cx="1339122" cy="4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03" r:id="rId3"/>
    <p:sldLayoutId id="2147483663" r:id="rId4"/>
    <p:sldLayoutId id="2147483665" r:id="rId5"/>
    <p:sldLayoutId id="2147483669" r:id="rId6"/>
    <p:sldLayoutId id="2147483846" r:id="rId7"/>
    <p:sldLayoutId id="2147483898" r:id="rId8"/>
    <p:sldLayoutId id="2147483668" r:id="rId9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2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57" r:id="rId2"/>
    <p:sldLayoutId id="2147483860" r:id="rId3"/>
    <p:sldLayoutId id="2147483901" r:id="rId4"/>
    <p:sldLayoutId id="2147483902" r:id="rId5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des/css-position-absolute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codes/css-before-after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CSS/CSS_Transitions/Using_CSS_transition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odes/whack-a-mole/mole-planned.html" TargetMode="External"/><Relationship Id="rId2" Type="http://schemas.openxmlformats.org/officeDocument/2006/relationships/hyperlink" Target="codes/whack-a-mole/mole-css.html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mailto:dino@hexdigits.com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2560/cocos2d-tutorial-for-ios-how-to-create-a-mole-whacking-game-part-1" TargetMode="External"/><Relationship Id="rId2" Type="http://schemas.openxmlformats.org/officeDocument/2006/relationships/hyperlink" Target="https://youtu.be/eyL6-ZeVDDY?t=1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jlake/CocosWhackMole" TargetMode="External"/><Relationship Id="rId7" Type="http://schemas.openxmlformats.org/officeDocument/2006/relationships/image" Target="../media/image12.png"/><Relationship Id="rId2" Type="http://schemas.openxmlformats.org/officeDocument/2006/relationships/hyperlink" Target="codes/whack-a-mole/play-game.mp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Dino Wang</a:t>
            </a:r>
          </a:p>
          <a:p>
            <a:r>
              <a:rPr lang="en-US" altLang="zh-TW" dirty="0"/>
              <a:t>Build School </a:t>
            </a:r>
            <a:r>
              <a:rPr lang="zh-TW" altLang="en-US" dirty="0"/>
              <a:t>講師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Hackathon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9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28" y="1838237"/>
            <a:ext cx="3048000" cy="152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81" y="1838237"/>
            <a:ext cx="3048000" cy="152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76" y="1838237"/>
            <a:ext cx="3048000" cy="152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28" y="1812111"/>
            <a:ext cx="2260600" cy="254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28" y="3362237"/>
            <a:ext cx="3048000" cy="1524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81" y="2681420"/>
            <a:ext cx="2260600" cy="254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875" y="2264497"/>
            <a:ext cx="2260600" cy="254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81" y="3362237"/>
            <a:ext cx="3048000" cy="1524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76" y="3362237"/>
            <a:ext cx="3048000" cy="1524000"/>
          </a:xfrm>
          <a:prstGeom prst="rect">
            <a:avLst/>
          </a:prstGeom>
        </p:spPr>
      </p:pic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地鼠三態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528997" y="4886236"/>
            <a:ext cx="2638269" cy="335183"/>
          </a:xfrm>
          <a:prstGeom prst="rect">
            <a:avLst/>
          </a:prstGeom>
          <a:solidFill>
            <a:srgbClr val="F5F5F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190500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en-US" altLang="zh-TW" dirty="0"/>
              <a:t>HTML </a:t>
            </a:r>
            <a:r>
              <a:rPr kumimoji="1" lang="zh-TW" altLang="en-US" dirty="0"/>
              <a:t>的視覺處理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4801314"/>
          </a:xfrm>
        </p:spPr>
        <p:txBody>
          <a:bodyPr/>
          <a:lstStyle/>
          <a:p>
            <a:pPr defTabSz="914400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zh-TW" altLang="en-US" dirty="0"/>
              <a:t>適當的疊圖處理可以簡化 </a:t>
            </a:r>
            <a:r>
              <a:rPr kumimoji="1" lang="en-US" altLang="zh-TW" dirty="0"/>
              <a:t>HTML </a:t>
            </a:r>
            <a:r>
              <a:rPr kumimoji="1" lang="zh-TW" altLang="en-US" dirty="0"/>
              <a:t>結構</a:t>
            </a:r>
            <a:endParaRPr kumimoji="1" lang="en-US" altLang="zh-TW" dirty="0"/>
          </a:p>
          <a:p>
            <a:pPr lvl="1" defTabSz="914400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zh-TW" altLang="en-US" dirty="0"/>
              <a:t>當然也簡化控制 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 所需要的程式碼</a:t>
            </a:r>
            <a:endParaRPr kumimoji="1" lang="en-US" altLang="zh-TW" dirty="0"/>
          </a:p>
          <a:p>
            <a:pPr defTabSz="914400">
              <a:lnSpc>
                <a:spcPct val="150000"/>
              </a:lnSpc>
              <a:spcBef>
                <a:spcPts val="0"/>
              </a:spcBef>
              <a:buSzTx/>
            </a:pPr>
            <a:endParaRPr kumimoji="1" lang="en-US" altLang="zh-TW" dirty="0"/>
          </a:p>
          <a:p>
            <a:pPr defTabSz="914400">
              <a:lnSpc>
                <a:spcPct val="150000"/>
              </a:lnSpc>
              <a:spcBef>
                <a:spcPts val="0"/>
              </a:spcBef>
              <a:buSzTx/>
            </a:pPr>
            <a:endParaRPr kumimoji="1" lang="en-US" altLang="zh-TW" dirty="0"/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kumimoji="1" lang="en-US" altLang="zh-TW" dirty="0"/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kumimoji="1" lang="en-US" altLang="zh-TW" dirty="0"/>
              <a:t>// </a:t>
            </a:r>
            <a:r>
              <a:rPr kumimoji="1" lang="zh-TW" altLang="en-US" dirty="0"/>
              <a:t>總算找到機會教</a:t>
            </a:r>
          </a:p>
        </p:txBody>
      </p:sp>
    </p:spTree>
    <p:extLst>
      <p:ext uri="{BB962C8B-B14F-4D97-AF65-F5344CB8AC3E}">
        <p14:creationId xmlns:p14="http://schemas.microsoft.com/office/powerpoint/2010/main" val="17437318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8" y="2007477"/>
            <a:ext cx="3048000" cy="152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08" y="2007477"/>
            <a:ext cx="2260600" cy="254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8" y="3531477"/>
            <a:ext cx="3048000" cy="152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61" y="846351"/>
            <a:ext cx="3048000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61" y="2098339"/>
            <a:ext cx="2260600" cy="254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61" y="4547477"/>
            <a:ext cx="3048000" cy="1524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/>
              <a:t>解構設計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39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2083625" y="1949992"/>
            <a:ext cx="3048000" cy="3048000"/>
            <a:chOff x="2083625" y="1949992"/>
            <a:chExt cx="3048000" cy="3048000"/>
          </a:xfrm>
          <a:scene3d>
            <a:camera prst="isometricOffAxis1Left"/>
            <a:lightRig rig="threePt" dir="t"/>
          </a:scene3d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625" y="1949992"/>
              <a:ext cx="3048000" cy="1524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325" y="1949992"/>
              <a:ext cx="2260600" cy="254000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625" y="3473992"/>
              <a:ext cx="3048000" cy="1524000"/>
            </a:xfrm>
            <a:prstGeom prst="rect">
              <a:avLst/>
            </a:prstGeom>
          </p:spPr>
        </p:pic>
      </p:grpSp>
      <p:pic>
        <p:nvPicPr>
          <p:cNvPr id="43" name="圖片 42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31" y="1820457"/>
            <a:ext cx="3048000" cy="1524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28" y="2457992"/>
            <a:ext cx="2260600" cy="254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33" y="4164877"/>
            <a:ext cx="3048000" cy="1524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47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分層佈局</a:t>
            </a:r>
          </a:p>
        </p:txBody>
      </p:sp>
    </p:spTree>
    <p:extLst>
      <p:ext uri="{BB962C8B-B14F-4D97-AF65-F5344CB8AC3E}">
        <p14:creationId xmlns:p14="http://schemas.microsoft.com/office/powerpoint/2010/main" val="6140620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疊圖與 </a:t>
            </a:r>
            <a:r>
              <a:rPr kumimoji="1" lang="en-US" altLang="zh-TW" dirty="0"/>
              <a:t>CSS </a:t>
            </a:r>
            <a:r>
              <a:rPr kumimoji="1" lang="zh-TW" altLang="en-US" dirty="0"/>
              <a:t>定位系統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44935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絕對定位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position: absolute;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套用的元素可以指定 </a:t>
            </a:r>
            <a:r>
              <a:rPr kumimoji="1" lang="en-US" altLang="zh-TW" dirty="0"/>
              <a:t>top, left, right, bottom </a:t>
            </a:r>
            <a:r>
              <a:rPr kumimoji="1" lang="zh-TW" altLang="en-US" dirty="0"/>
              <a:t>的絕對位置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預設的基準是整個瀏覽區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如果父層出現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position: relative;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的元素，則基準為父層元素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示例</a:t>
            </a:r>
            <a:r>
              <a:rPr kumimoji="1" lang="en-US" altLang="zh-TW" dirty="0"/>
              <a:t>: </a:t>
            </a:r>
            <a:r>
              <a:rPr kumimoji="1" lang="en-US" altLang="zh-TW" dirty="0">
                <a:hlinkClick r:id="rId2" action="ppaction://hlinkfile"/>
              </a:rPr>
              <a:t>codes/css-position-absolute.html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13795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4" y="2016122"/>
            <a:ext cx="3048000" cy="1524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04" y="2016122"/>
            <a:ext cx="2260600" cy="25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4" y="3540122"/>
            <a:ext cx="3048000" cy="1524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矩形 1"/>
          <p:cNvSpPr/>
          <p:nvPr/>
        </p:nvSpPr>
        <p:spPr bwMode="auto">
          <a:xfrm>
            <a:off x="1881319" y="1952322"/>
            <a:ext cx="3181085" cy="3176491"/>
          </a:xfrm>
          <a:prstGeom prst="rect">
            <a:avLst/>
          </a:prstGeom>
          <a:noFill/>
          <a:ln w="539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7661002" y="981899"/>
            <a:ext cx="3050540" cy="1845633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342883" y="625672"/>
            <a:ext cx="0" cy="4429654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6615303" y="1094293"/>
            <a:ext cx="2188990" cy="1514824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030224" y="2373818"/>
            <a:ext cx="941283" cy="256224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 (left)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839129" y="668206"/>
            <a:ext cx="588303" cy="505523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 </a:t>
            </a:r>
          </a:p>
          <a:p>
            <a:pPr algn="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(top)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28140" y="2649082"/>
            <a:ext cx="1058944" cy="505523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</a:p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(z-index)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280002" y="1873944"/>
            <a:ext cx="3917044" cy="3168319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  <a:headEnd type="none" w="med" len="med"/>
            <a:tailEnd type="none" w="med" len="med"/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033938" y="1346098"/>
            <a:ext cx="1" cy="60533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88959" y="1048427"/>
            <a:ext cx="2235548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position: relative;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2501131" y="4889946"/>
            <a:ext cx="0" cy="69820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829179" y="4339356"/>
            <a:ext cx="0" cy="124879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175289" y="3154605"/>
            <a:ext cx="0" cy="243354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383358" y="5830823"/>
            <a:ext cx="2235548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position: absolute;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899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4" y="2016122"/>
            <a:ext cx="3048000" cy="1524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04" y="2016122"/>
            <a:ext cx="2260600" cy="25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4" y="3540122"/>
            <a:ext cx="3048000" cy="1524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0" name="直線接點 19"/>
          <p:cNvCxnSpPr/>
          <p:nvPr/>
        </p:nvCxnSpPr>
        <p:spPr>
          <a:xfrm>
            <a:off x="7661002" y="981899"/>
            <a:ext cx="3050540" cy="1845633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342883" y="625672"/>
            <a:ext cx="0" cy="4429654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6615303" y="1094293"/>
            <a:ext cx="2188990" cy="1514824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030224" y="2373818"/>
            <a:ext cx="941283" cy="256224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 (left)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839129" y="668206"/>
            <a:ext cx="588303" cy="505523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 </a:t>
            </a:r>
          </a:p>
          <a:p>
            <a:pPr algn="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(top)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28140" y="2649082"/>
            <a:ext cx="1058944" cy="505523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</a:p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(z-index)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556" y="1768206"/>
            <a:ext cx="3048000" cy="1524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53" y="2405741"/>
            <a:ext cx="2260600" cy="254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58" y="4112626"/>
            <a:ext cx="3048000" cy="1524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38" name="矩形 37"/>
          <p:cNvSpPr/>
          <p:nvPr/>
        </p:nvSpPr>
        <p:spPr bwMode="auto">
          <a:xfrm>
            <a:off x="1881319" y="1952322"/>
            <a:ext cx="3181085" cy="3176491"/>
          </a:xfrm>
          <a:prstGeom prst="rect">
            <a:avLst/>
          </a:prstGeom>
          <a:noFill/>
          <a:ln w="539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2033938" y="1346098"/>
            <a:ext cx="1" cy="60533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088959" y="1048427"/>
            <a:ext cx="2235548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position: relative;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2501131" y="4889946"/>
            <a:ext cx="0" cy="69820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829179" y="4339356"/>
            <a:ext cx="0" cy="124879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175289" y="3154605"/>
            <a:ext cx="0" cy="243354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383358" y="5830823"/>
            <a:ext cx="2235548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position: absolute;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93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疊圖與偽元素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50536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偽元素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以特別的 </a:t>
            </a:r>
            <a:r>
              <a:rPr kumimoji="1" lang="en-US" altLang="zh-TW" dirty="0"/>
              <a:t>CSS </a:t>
            </a:r>
            <a:r>
              <a:rPr kumimoji="1" lang="zh-TW" altLang="en-US" dirty="0"/>
              <a:t>語法，指向</a:t>
            </a:r>
            <a:r>
              <a:rPr kumimoji="1" lang="en-US" altLang="zh-TW" dirty="0"/>
              <a:t> HTML </a:t>
            </a:r>
            <a:r>
              <a:rPr kumimoji="1" lang="zh-TW" altLang="en-US" dirty="0"/>
              <a:t>元素中一個實際不存在的內容，使其可視為一個新的元素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一個元素可擁有兩個偽元素 </a:t>
            </a:r>
            <a:br>
              <a:rPr kumimoji="1" lang="en-US" altLang="zh-TW" dirty="0"/>
            </a:br>
            <a:r>
              <a:rPr kumimoji="1" lang="en-US" altLang="zh-TW" dirty="0"/>
              <a:t>::before </a:t>
            </a:r>
            <a:r>
              <a:rPr kumimoji="1" lang="zh-TW" altLang="en-US" dirty="0"/>
              <a:t>在所有子元素之前，</a:t>
            </a:r>
            <a:r>
              <a:rPr kumimoji="1" lang="en-US" altLang="zh-TW" dirty="0"/>
              <a:t>::after</a:t>
            </a:r>
            <a:r>
              <a:rPr kumimoji="1" lang="zh-TW" altLang="en-US" dirty="0"/>
              <a:t> 在所有子元素之後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必須附帶有 </a:t>
            </a:r>
            <a:r>
              <a:rPr kumimoji="1" lang="en-US" altLang="zh-TW" dirty="0"/>
              <a:t>content </a:t>
            </a:r>
            <a:r>
              <a:rPr kumimoji="1" lang="zh-TW" altLang="en-US" dirty="0"/>
              <a:t>屬性才會顯示，可帶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content: "";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示例</a:t>
            </a:r>
            <a:r>
              <a:rPr kumimoji="1" lang="en-US" altLang="zh-TW" dirty="0"/>
              <a:t>: </a:t>
            </a:r>
            <a:r>
              <a:rPr kumimoji="1" lang="en-US" altLang="zh-TW" dirty="0">
                <a:hlinkClick r:id="rId2" action="ppaction://hlinkfile"/>
              </a:rPr>
              <a:t>codes/css-before-after.html</a:t>
            </a:r>
            <a:r>
              <a:rPr kumimoji="1"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9198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接點 13"/>
          <p:cNvCxnSpPr/>
          <p:nvPr/>
        </p:nvCxnSpPr>
        <p:spPr>
          <a:xfrm>
            <a:off x="7229928" y="603076"/>
            <a:ext cx="3050540" cy="1845633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911809" y="246849"/>
            <a:ext cx="0" cy="4429654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6184229" y="715470"/>
            <a:ext cx="2188990" cy="1514824"/>
          </a:xfrm>
          <a:prstGeom prst="line">
            <a:avLst/>
          </a:prstGeom>
          <a:ln w="38100">
            <a:solidFill>
              <a:srgbClr val="FF0000">
                <a:alpha val="33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19" y="2015763"/>
            <a:ext cx="3048000" cy="1524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19" y="2015763"/>
            <a:ext cx="2260600" cy="25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19" y="3539763"/>
            <a:ext cx="3048000" cy="1524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文字方塊 23"/>
          <p:cNvSpPr txBox="1"/>
          <p:nvPr/>
        </p:nvSpPr>
        <p:spPr>
          <a:xfrm>
            <a:off x="9599150" y="1994995"/>
            <a:ext cx="941283" cy="256224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 (left)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08055" y="289383"/>
            <a:ext cx="588303" cy="505523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 </a:t>
            </a:r>
          </a:p>
          <a:p>
            <a:pPr algn="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(top)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97066" y="2270259"/>
            <a:ext cx="1058944" cy="505523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</a:p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(z-index)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82" y="1389383"/>
            <a:ext cx="3048000" cy="1524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79" y="2026918"/>
            <a:ext cx="2260600" cy="254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84" y="3733803"/>
            <a:ext cx="3048000" cy="1524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3" name="文字方塊 2"/>
          <p:cNvSpPr txBox="1"/>
          <p:nvPr/>
        </p:nvSpPr>
        <p:spPr>
          <a:xfrm>
            <a:off x="9439961" y="756406"/>
            <a:ext cx="2167901" cy="664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16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div.mole</a:t>
            </a: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background-image: </a:t>
            </a:r>
            <a:r>
              <a:rPr kumimoji="1" lang="mr-IN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…</a:t>
            </a:r>
            <a:endParaRPr kumimoji="1" lang="en-US" altLang="zh-TW" sz="16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TW" altLang="en-US" sz="16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436362" y="3457279"/>
            <a:ext cx="2167901" cy="9140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16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div.mole</a:t>
            </a:r>
            <a:r>
              <a:rPr kumimoji="1" lang="en-US" altLang="zh-TW" sz="1600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::before</a:t>
            </a: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kumimoji="1" lang="zh-TW" altLang="en-US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content: "";  </a:t>
            </a:r>
          </a:p>
          <a:p>
            <a:pPr>
              <a:lnSpc>
                <a:spcPct val="90000"/>
              </a:lnSpc>
            </a:pPr>
            <a:r>
              <a:rPr kumimoji="1" lang="zh-TW" altLang="en-US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background-image: </a:t>
            </a:r>
            <a:r>
              <a:rPr kumimoji="1" lang="mr-IN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…</a:t>
            </a:r>
            <a:endParaRPr kumimoji="1" lang="en-US" altLang="zh-TW" sz="16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TW" altLang="en-US" sz="16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436362" y="4800755"/>
            <a:ext cx="2167901" cy="9140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16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div.mole</a:t>
            </a:r>
            <a:r>
              <a:rPr kumimoji="1" lang="en-US" altLang="zh-TW" sz="1600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::after</a:t>
            </a: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kumimoji="1" lang="zh-TW" altLang="en-US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content: "";  </a:t>
            </a:r>
          </a:p>
          <a:p>
            <a:pPr>
              <a:lnSpc>
                <a:spcPct val="90000"/>
              </a:lnSpc>
            </a:pP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background-image: </a:t>
            </a:r>
            <a:r>
              <a:rPr kumimoji="1" lang="mr-IN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…</a:t>
            </a:r>
            <a:endParaRPr kumimoji="1" lang="en-US" altLang="zh-TW" sz="16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TW" sz="16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TW" altLang="en-US" sz="16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881319" y="1952322"/>
            <a:ext cx="3181085" cy="3176491"/>
          </a:xfrm>
          <a:prstGeom prst="rect">
            <a:avLst/>
          </a:prstGeom>
          <a:noFill/>
          <a:ln w="539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2033938" y="1346098"/>
            <a:ext cx="1" cy="60533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88959" y="1048427"/>
            <a:ext cx="2235548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position: relative;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2501131" y="4889946"/>
            <a:ext cx="0" cy="69820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829179" y="4339356"/>
            <a:ext cx="0" cy="124879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175289" y="3154605"/>
            <a:ext cx="0" cy="243354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383358" y="5830823"/>
            <a:ext cx="2235548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TW" spc="-7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position: absolute;</a:t>
            </a:r>
            <a:endParaRPr kumimoji="1" lang="zh-TW" altLang="en-US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260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37" y="2269312"/>
            <a:ext cx="3048000" cy="152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90" y="2269312"/>
            <a:ext cx="3048000" cy="152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85" y="2269312"/>
            <a:ext cx="3048000" cy="15240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2118023" y="1275853"/>
            <a:ext cx="1287532" cy="3416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4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div.mole</a:t>
            </a:r>
            <a:endParaRPr kumimoji="1"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927574" y="1271475"/>
            <a:ext cx="2414122" cy="3416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4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div.mole</a:t>
            </a:r>
            <a:r>
              <a:rPr kumimoji="1" lang="en-US" altLang="zh-TW" sz="2400" spc="-7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.active</a:t>
            </a:r>
            <a:endParaRPr kumimoji="1" lang="zh-TW" altLang="en-US" sz="2400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541834" y="1275769"/>
            <a:ext cx="1931298" cy="3416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4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div.mole</a:t>
            </a:r>
            <a:r>
              <a:rPr kumimoji="1" lang="en-US" altLang="zh-TW" sz="2400" spc="-7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.hit</a:t>
            </a:r>
            <a:endParaRPr kumimoji="1" lang="zh-TW" altLang="en-US" sz="2400" spc="-7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86442" y="5805262"/>
            <a:ext cx="6621043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CSS</a:t>
            </a:r>
            <a:r>
              <a:rPr kumimoji="1"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差異</a:t>
            </a:r>
            <a:r>
              <a:rPr kumimoji="1"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: top (</a:t>
            </a:r>
            <a:r>
              <a:rPr kumimoji="1"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絕對定位</a:t>
            </a:r>
            <a:r>
              <a:rPr kumimoji="1"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), background-image</a:t>
            </a:r>
            <a:endParaRPr kumimoji="1"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直線接點 9"/>
          <p:cNvCxnSpPr>
            <a:endCxn id="2" idx="0"/>
          </p:cNvCxnSpPr>
          <p:nvPr/>
        </p:nvCxnSpPr>
        <p:spPr>
          <a:xfrm>
            <a:off x="630004" y="2932615"/>
            <a:ext cx="2131786" cy="0"/>
          </a:xfrm>
          <a:prstGeom prst="line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30004" y="2703091"/>
            <a:ext cx="8877479" cy="0"/>
          </a:xfrm>
          <a:prstGeom prst="line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630004" y="2265089"/>
            <a:ext cx="5504633" cy="26126"/>
          </a:xfrm>
          <a:prstGeom prst="line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37" y="2243186"/>
            <a:ext cx="2260600" cy="254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37" y="3793312"/>
            <a:ext cx="3048000" cy="1524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0" y="2932615"/>
            <a:ext cx="2260600" cy="254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84" y="2695572"/>
            <a:ext cx="2260600" cy="254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90" y="3793312"/>
            <a:ext cx="3048000" cy="1524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85" y="3793312"/>
            <a:ext cx="3048000" cy="152400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1832689" y="1808695"/>
            <a:ext cx="1858201" cy="227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1600" spc="-7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&lt;div class="mole"&gt;</a:t>
            </a:r>
            <a:endParaRPr kumimoji="1" lang="zh-TW" altLang="en-US" sz="16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403282" y="380333"/>
            <a:ext cx="6277103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輕鬆</a:t>
            </a:r>
            <a:r>
              <a:rPr kumimoji="1" lang="zh-TW" altLang="en-US" sz="2400" spc="-7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愜意的地鼠狀態</a:t>
            </a:r>
            <a:r>
              <a:rPr kumimoji="1"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控制 </a:t>
            </a:r>
            <a:r>
              <a:rPr kumimoji="1"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(.</a:t>
            </a:r>
            <a:r>
              <a:rPr kumimoji="1" lang="en-US" altLang="zh-TW" sz="24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addClass</a:t>
            </a:r>
            <a:r>
              <a:rPr kumimoji="1"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.</a:t>
            </a:r>
            <a:r>
              <a:rPr kumimoji="1" lang="en-US" altLang="zh-TW" sz="24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removeClass</a:t>
            </a:r>
            <a:r>
              <a:rPr kumimoji="1"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  <a:endParaRPr kumimoji="1"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1" name="直線箭頭接點 40"/>
          <p:cNvCxnSpPr/>
          <p:nvPr/>
        </p:nvCxnSpPr>
        <p:spPr>
          <a:xfrm flipH="1">
            <a:off x="7171510" y="803775"/>
            <a:ext cx="300444" cy="3753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/>
          <p:cNvCxnSpPr/>
          <p:nvPr/>
        </p:nvCxnSpPr>
        <p:spPr>
          <a:xfrm>
            <a:off x="9507483" y="796289"/>
            <a:ext cx="341911" cy="3828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90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943847" y="5246347"/>
            <a:ext cx="8542817" cy="1162564"/>
          </a:xfrm>
        </p:spPr>
        <p:txBody>
          <a:bodyPr/>
          <a:lstStyle/>
          <a:p>
            <a:r>
              <a:rPr lang="zh-TW" altLang="en-US" sz="2000" dirty="0"/>
              <a:t>請尊重講師的著作權及智慧財產權</a:t>
            </a:r>
            <a:r>
              <a:rPr lang="en-US" altLang="zh-TW" sz="2000" dirty="0"/>
              <a:t>!</a:t>
            </a:r>
            <a:br>
              <a:rPr lang="en-US" altLang="zh-TW" sz="2400" dirty="0"/>
            </a:br>
            <a:br>
              <a:rPr lang="en-US" altLang="zh-TW" sz="2000" dirty="0"/>
            </a:br>
            <a:r>
              <a:rPr lang="en-US" altLang="zh-TW" sz="2000" dirty="0"/>
              <a:t>Build School </a:t>
            </a:r>
            <a:r>
              <a:rPr lang="zh-TW" altLang="en-US" sz="2000" dirty="0"/>
              <a:t>課程之</a:t>
            </a:r>
            <a:r>
              <a:rPr lang="zh-TW" altLang="zh-TW" sz="2000" dirty="0"/>
              <a:t>教材、程式碼等</a:t>
            </a:r>
            <a:r>
              <a:rPr lang="zh-TW" altLang="en-US" sz="2000" dirty="0"/>
              <a:t>、僅供</a:t>
            </a:r>
            <a:r>
              <a:rPr lang="zh-TW" altLang="zh-TW" sz="2000" dirty="0"/>
              <a:t>課程中</a:t>
            </a:r>
            <a:r>
              <a:rPr lang="zh-TW" altLang="en-US" sz="2000" dirty="0"/>
              <a:t>學習用、請不要任意</a:t>
            </a:r>
            <a:r>
              <a:rPr lang="zh-TW" altLang="zh-TW" sz="2000" dirty="0"/>
              <a:t>自行</a:t>
            </a:r>
            <a:r>
              <a:rPr lang="zh-TW" altLang="en-US" sz="2000" dirty="0"/>
              <a:t>散</a:t>
            </a:r>
            <a:r>
              <a:rPr lang="zh-TW" altLang="zh-TW" sz="2000" dirty="0"/>
              <a:t>佈、重製、</a:t>
            </a:r>
            <a:r>
              <a:rPr lang="zh-TW" altLang="en-US" sz="2000" dirty="0"/>
              <a:t>分享，謝謝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1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動畫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41796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其實是轉場效果，使用 </a:t>
            </a:r>
            <a:r>
              <a:rPr kumimoji="1" lang="en-US" altLang="zh-TW" dirty="0"/>
              <a:t>CSS transition </a:t>
            </a:r>
            <a:r>
              <a:rPr kumimoji="1" lang="zh-TW" altLang="en-US" dirty="0"/>
              <a:t>屬性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transition: [</a:t>
            </a:r>
            <a:r>
              <a:rPr kumimoji="1" lang="zh-TW" altLang="en-US" dirty="0"/>
              <a:t>屬性名稱</a:t>
            </a:r>
            <a:r>
              <a:rPr kumimoji="1" lang="en-US" altLang="zh-TW" dirty="0"/>
              <a:t>]</a:t>
            </a:r>
            <a:r>
              <a:rPr kumimoji="1" lang="zh-TW" altLang="en-US" dirty="0"/>
              <a:t> </a:t>
            </a:r>
            <a:r>
              <a:rPr kumimoji="1" lang="en-US" altLang="zh-TW" dirty="0"/>
              <a:t>[</a:t>
            </a:r>
            <a:r>
              <a:rPr kumimoji="1" lang="zh-TW" altLang="en-US" dirty="0"/>
              <a:t>轉場時間</a:t>
            </a:r>
            <a:r>
              <a:rPr kumimoji="1" lang="en-US" altLang="zh-TW" dirty="0"/>
              <a:t>] [</a:t>
            </a:r>
            <a:r>
              <a:rPr kumimoji="1" lang="zh-TW" altLang="en-US" dirty="0"/>
              <a:t>控制曲線</a:t>
            </a:r>
            <a:r>
              <a:rPr kumimoji="1" lang="en-US" altLang="zh-TW" dirty="0"/>
              <a:t>]</a:t>
            </a:r>
            <a:r>
              <a:rPr kumimoji="1" lang="zh-TW" altLang="en-US" dirty="0"/>
              <a:t> </a:t>
            </a:r>
            <a:r>
              <a:rPr kumimoji="1" lang="en-US" altLang="zh-TW" dirty="0"/>
              <a:t>[</a:t>
            </a:r>
            <a:r>
              <a:rPr kumimoji="1" lang="zh-TW" altLang="en-US" dirty="0"/>
              <a:t>延遲時間</a:t>
            </a:r>
            <a:r>
              <a:rPr kumimoji="1" lang="en-US" altLang="zh-TW" dirty="0"/>
              <a:t>];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transition: all .5s;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轉場效果套用至所有屬性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.5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秒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  <a:hlinkClick r:id="rId2"/>
              </a:rPr>
              <a:t>https://developer.mozilla.org/zh-TW/docs/Web/CSS/CSS_Transitions/Using_CSS_transitions</a:t>
            </a:r>
            <a:endParaRPr kumimoji="1" lang="en-US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TW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2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視覺佈局以外的</a:t>
            </a:r>
            <a:r>
              <a:rPr kumimoji="1" lang="en-US" altLang="zh-TW" dirty="0"/>
              <a:t> JavaScript / jQuery </a:t>
            </a:r>
            <a:r>
              <a:rPr kumimoji="1" lang="zh-TW" altLang="en-US" dirty="0"/>
              <a:t>重點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37610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程式 </a:t>
            </a:r>
            <a:r>
              <a:rPr kumimoji="1" lang="en-US" altLang="zh-TW" dirty="0"/>
              <a:t>(</a:t>
            </a:r>
            <a:r>
              <a:rPr kumimoji="1" lang="zh-TW" altLang="en-US" dirty="0"/>
              <a:t>遊戲</a:t>
            </a:r>
            <a:r>
              <a:rPr kumimoji="1" lang="en-US" altLang="zh-TW" dirty="0"/>
              <a:t>)</a:t>
            </a:r>
            <a:r>
              <a:rPr kumimoji="1" lang="zh-TW" altLang="en-US" dirty="0"/>
              <a:t> 狀態設計與控制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持續執行的程式一定有狀態，合理的配置以及管理狀態需要練習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事件處理：開始、結束、打擊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邏輯處理：打中計分、難度提升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時序處理：探頭、低頭、扣分</a:t>
            </a:r>
          </a:p>
        </p:txBody>
      </p:sp>
    </p:spTree>
    <p:extLst>
      <p:ext uri="{BB962C8B-B14F-4D97-AF65-F5344CB8AC3E}">
        <p14:creationId xmlns:p14="http://schemas.microsoft.com/office/powerpoint/2010/main" val="2286250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9" y="1293223"/>
            <a:ext cx="3282042" cy="38225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b="1" dirty="0"/>
              <a:t>初階</a:t>
            </a:r>
            <a:endParaRPr kumimoji="1" lang="en-US" altLang="zh-TW" b="1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地鼠正確動作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一次冒出一隻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計分系統，打到地鼠 </a:t>
            </a:r>
            <a:r>
              <a:rPr kumimoji="1" lang="en-US" altLang="zh-TW" sz="2400" dirty="0"/>
              <a:t>10 </a:t>
            </a:r>
            <a:r>
              <a:rPr kumimoji="1" lang="zh-TW" altLang="en-US" sz="2400" dirty="0"/>
              <a:t>分，不可重複計分，沒活動的地鼠不可打</a:t>
            </a:r>
            <a:endParaRPr kumimoji="1" lang="en-US" altLang="zh-TW" sz="2400" dirty="0"/>
          </a:p>
        </p:txBody>
      </p:sp>
      <p:sp>
        <p:nvSpPr>
          <p:cNvPr id="8" name="文字版面配置區 2"/>
          <p:cNvSpPr txBox="1">
            <a:spLocks/>
          </p:cNvSpPr>
          <p:nvPr/>
        </p:nvSpPr>
        <p:spPr>
          <a:xfrm>
            <a:off x="4454185" y="1293223"/>
            <a:ext cx="3282042" cy="373948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39725" marR="0" indent="-3397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-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kumimoji="1" lang="zh-TW" altLang="en-US" b="1" dirty="0"/>
              <a:t>中階</a:t>
            </a:r>
            <a:endParaRPr kumimoji="1" lang="en-US" altLang="zh-TW" b="1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沒打中地鼠要扣 </a:t>
            </a:r>
            <a:r>
              <a:rPr kumimoji="1" lang="en-US" altLang="zh-TW" sz="2400" dirty="0"/>
              <a:t>HP</a:t>
            </a:r>
            <a:r>
              <a:rPr kumimoji="1" lang="zh-TW" altLang="en-US" sz="2400" dirty="0"/>
              <a:t>，扣完 </a:t>
            </a:r>
            <a:r>
              <a:rPr kumimoji="1" lang="en-US" altLang="zh-TW" sz="2400" dirty="0"/>
              <a:t>HP </a:t>
            </a:r>
            <a:r>
              <a:rPr kumimoji="1" lang="zh-TW" altLang="en-US" sz="2400" dirty="0"/>
              <a:t>遊戲結束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漸進式提升遊戲難度</a:t>
            </a:r>
            <a:endParaRPr kumimoji="1" lang="en-US" altLang="zh-TW" sz="2400" dirty="0"/>
          </a:p>
          <a:p>
            <a:pPr lvl="1">
              <a:lnSpc>
                <a:spcPct val="150000"/>
              </a:lnSpc>
            </a:pPr>
            <a:r>
              <a:rPr kumimoji="1" lang="en-US" altLang="zh-TW" sz="1400" dirty="0"/>
              <a:t>Levels </a:t>
            </a:r>
          </a:p>
          <a:p>
            <a:pPr lvl="1">
              <a:lnSpc>
                <a:spcPct val="150000"/>
              </a:lnSpc>
            </a:pPr>
            <a:r>
              <a:rPr kumimoji="1" lang="zh-TW" altLang="en-US" sz="1400" dirty="0"/>
              <a:t>節奏速度漸快</a:t>
            </a:r>
            <a:endParaRPr kumimoji="1" lang="en-US" altLang="zh-TW" sz="1400" dirty="0"/>
          </a:p>
          <a:p>
            <a:pPr lvl="1">
              <a:lnSpc>
                <a:spcPct val="150000"/>
              </a:lnSpc>
            </a:pPr>
            <a:r>
              <a:rPr kumimoji="1" lang="zh-TW" altLang="en-US" sz="1400" dirty="0"/>
              <a:t>難度高需要一次打多隻 </a:t>
            </a:r>
            <a:r>
              <a:rPr kumimoji="1" lang="en-US" altLang="zh-TW" sz="1400" dirty="0"/>
              <a:t>(2~3)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8389123" y="1293223"/>
            <a:ext cx="3282042" cy="41796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39725" marR="0" indent="-3397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-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kumimoji="1" lang="zh-TW" altLang="en-US" b="1" dirty="0"/>
              <a:t>進階</a:t>
            </a:r>
            <a:endParaRPr kumimoji="1" lang="en-US" altLang="zh-TW" b="1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自行打造 </a:t>
            </a:r>
            <a:r>
              <a:rPr kumimoji="1" lang="en-US" altLang="zh-TW" sz="2400" dirty="0"/>
              <a:t>HTML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CSS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更多細節控制</a:t>
            </a:r>
            <a:endParaRPr kumimoji="1" lang="en-US" altLang="zh-TW" sz="2400" dirty="0"/>
          </a:p>
          <a:p>
            <a:pPr lvl="1">
              <a:lnSpc>
                <a:spcPct val="150000"/>
              </a:lnSpc>
            </a:pPr>
            <a:r>
              <a:rPr kumimoji="1" lang="zh-TW" altLang="en-US" sz="1600" dirty="0"/>
              <a:t>調整轉場速率曲線</a:t>
            </a:r>
            <a:endParaRPr kumimoji="1" lang="en-US" altLang="zh-TW" sz="1600" dirty="0"/>
          </a:p>
          <a:p>
            <a:pPr lvl="1">
              <a:lnSpc>
                <a:spcPct val="150000"/>
              </a:lnSpc>
            </a:pPr>
            <a:r>
              <a:rPr kumimoji="1" lang="zh-TW" altLang="en-US" sz="1600" dirty="0"/>
              <a:t>打擊的視覺效果</a:t>
            </a:r>
            <a:endParaRPr kumimoji="1" lang="en-US" altLang="zh-TW" sz="16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顯示歷史最佳紀錄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音效</a:t>
            </a:r>
            <a:endParaRPr kumimoji="1" lang="en-US" altLang="zh-TW" sz="2400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區分不同實作階段</a:t>
            </a:r>
          </a:p>
        </p:txBody>
      </p:sp>
    </p:spTree>
    <p:extLst>
      <p:ext uri="{BB962C8B-B14F-4D97-AF65-F5344CB8AC3E}">
        <p14:creationId xmlns:p14="http://schemas.microsoft.com/office/powerpoint/2010/main" val="9207355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 Accepted!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0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依舊不知道怎麼開始？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772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只需要 </a:t>
            </a:r>
            <a:r>
              <a:rPr kumimoji="1" lang="en-US" altLang="zh-TW" dirty="0"/>
              <a:t>CSS </a:t>
            </a:r>
            <a:r>
              <a:rPr kumimoji="1" lang="zh-TW" altLang="en-US" dirty="0"/>
              <a:t>可以參考 </a:t>
            </a:r>
            <a:r>
              <a:rPr kumimoji="1" lang="en-US" altLang="zh-TW" dirty="0">
                <a:hlinkClick r:id="rId2" action="ppaction://hlinkfile"/>
              </a:rPr>
              <a:t>mole-css.html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需要預先分解好 </a:t>
            </a:r>
            <a:r>
              <a:rPr kumimoji="1" lang="en-US" altLang="zh-TW" dirty="0"/>
              <a:t>JS </a:t>
            </a:r>
            <a:r>
              <a:rPr kumimoji="1" lang="zh-TW" altLang="en-US" dirty="0"/>
              <a:t>結構 </a:t>
            </a:r>
            <a:r>
              <a:rPr kumimoji="1" lang="en-US" altLang="zh-TW" dirty="0">
                <a:hlinkClick r:id="rId3" action="ppaction://hlinkfile"/>
              </a:rPr>
              <a:t>mole-planned.html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1256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713730" y="967136"/>
            <a:ext cx="11151917" cy="110799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zh-TW" altLang="en-US" sz="4400" dirty="0"/>
              <a:t>在這裏你將學到 </a:t>
            </a:r>
            <a:r>
              <a:rPr lang="en-US" altLang="zh-TW" sz="4400" dirty="0"/>
              <a:t>….</a:t>
            </a:r>
          </a:p>
          <a:p>
            <a:r>
              <a:rPr lang="en-US" altLang="zh-TW" sz="4400" b="1" dirty="0">
                <a:solidFill>
                  <a:srgbClr val="C00000"/>
                </a:solidFill>
              </a:rPr>
              <a:t>Learn How to Learn</a:t>
            </a:r>
            <a:br>
              <a:rPr lang="zh-TW" altLang="en-US" sz="4400" dirty="0"/>
            </a:br>
            <a:endParaRPr lang="zh-TW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82424" y="2807220"/>
            <a:ext cx="7310949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3200" b="1" spc="-70" dirty="0">
                <a:solidFill>
                  <a:schemeClr val="accent1"/>
                </a:solidFill>
              </a:rPr>
              <a:t>學新東西、新技術的能力</a:t>
            </a:r>
            <a:endParaRPr lang="en-US" altLang="zh-TW" sz="3200" b="1" spc="-7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3200" b="1" spc="-70" dirty="0">
                <a:solidFill>
                  <a:schemeClr val="accent1"/>
                </a:solidFill>
              </a:rPr>
              <a:t>尋找解答的能力</a:t>
            </a:r>
            <a:endParaRPr lang="en-US" altLang="zh-TW" sz="3200" b="1" spc="-7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3200" b="1" spc="-70" dirty="0">
                <a:solidFill>
                  <a:schemeClr val="accent1"/>
                </a:solidFill>
              </a:rPr>
              <a:t>隨時吸取新知識的能力</a:t>
            </a:r>
            <a:endParaRPr lang="en-US" altLang="zh-TW" sz="2800" spc="-70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847819" y="4985481"/>
            <a:ext cx="5812465" cy="110799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zh-TW" altLang="en-US" sz="4000" dirty="0"/>
              <a:t>跟著你一輩子的能力 </a:t>
            </a:r>
            <a:r>
              <a:rPr lang="en-US" altLang="zh-TW" sz="4000" dirty="0"/>
              <a:t>…</a:t>
            </a:r>
            <a:endParaRPr lang="zh-TW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1651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519248" y="432983"/>
            <a:ext cx="11151917" cy="110799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zh-TW" altLang="en-US" sz="3600" dirty="0"/>
              <a:t>對學生的好處</a:t>
            </a:r>
            <a:br>
              <a:rPr lang="zh-TW" altLang="en-US" sz="3600" dirty="0"/>
            </a:br>
            <a:r>
              <a:rPr lang="zh-TW" altLang="en-US" sz="2800" dirty="0">
                <a:solidFill>
                  <a:schemeClr val="accent1"/>
                </a:solidFill>
              </a:rPr>
              <a:t>不只是就業銜接，培養自我解決問題的能力及信心</a:t>
            </a:r>
            <a:r>
              <a:rPr lang="en-US" altLang="zh-TW" sz="2800" dirty="0">
                <a:solidFill>
                  <a:schemeClr val="accent1"/>
                </a:solidFill>
              </a:rPr>
              <a:t>!</a:t>
            </a:r>
            <a:endParaRPr lang="zh-TW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42095" y="1923911"/>
            <a:ext cx="2833679" cy="4527335"/>
            <a:chOff x="760125" y="2381334"/>
            <a:chExt cx="2833679" cy="452733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125" y="2381334"/>
              <a:ext cx="2357791" cy="2357791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63103" y="5135876"/>
              <a:ext cx="2630701" cy="17727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err="1">
                  <a:solidFill>
                    <a:schemeClr val="accent1"/>
                  </a:solidFill>
                </a:rPr>
                <a:t>解決問題能力</a:t>
              </a:r>
              <a:endParaRPr lang="en-US" sz="2800" dirty="0">
                <a:solidFill>
                  <a:schemeClr val="accen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spc="-70" dirty="0">
                  <a:solidFill>
                    <a:schemeClr val="accent1"/>
                  </a:solidFill>
                </a:rPr>
                <a:t>(Problem-Solving)</a:t>
              </a:r>
            </a:p>
            <a:p>
              <a:pPr marL="180975" indent="-1809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Learn how to learn</a:t>
              </a:r>
            </a:p>
            <a:p>
              <a:pPr marL="180975" indent="-1809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Peer Learning</a:t>
              </a:r>
            </a:p>
            <a:p>
              <a:pPr marL="180975" indent="-1809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Project-based</a:t>
              </a:r>
            </a:p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endParaRPr lang="en-US" sz="2000" b="1" spc="-7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994986" y="1923911"/>
            <a:ext cx="2200439" cy="4227056"/>
            <a:chOff x="4952454" y="2403627"/>
            <a:chExt cx="2200439" cy="422705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2454" y="2403627"/>
              <a:ext cx="2200439" cy="220043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252834" y="5134889"/>
              <a:ext cx="1599680" cy="1495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en-US" sz="2800" dirty="0">
                  <a:solidFill>
                    <a:schemeClr val="accent1"/>
                  </a:solidFill>
                </a:rPr>
                <a:t>就業銜接</a:t>
              </a:r>
              <a:endParaRPr lang="en-US" altLang="zh-TW" sz="2800" dirty="0">
                <a:solidFill>
                  <a:schemeClr val="accen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spc="-70" dirty="0">
                  <a:solidFill>
                    <a:schemeClr val="accent1"/>
                  </a:solidFill>
                </a:rPr>
                <a:t>(Professional skills ready)</a:t>
              </a:r>
            </a:p>
            <a:p>
              <a:pPr marL="180975" indent="-1809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Technical + Soft Skill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596608" y="1987140"/>
            <a:ext cx="2543565" cy="4035132"/>
            <a:chOff x="8742940" y="2263964"/>
            <a:chExt cx="2543565" cy="403513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2940" y="2263964"/>
              <a:ext cx="2543565" cy="2543565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9324541" y="5135701"/>
              <a:ext cx="1858571" cy="11633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err="1">
                  <a:solidFill>
                    <a:schemeClr val="accent1"/>
                  </a:solidFill>
                </a:rPr>
                <a:t>擴散及影響</a:t>
              </a:r>
              <a:endParaRPr lang="en-US" sz="2400" dirty="0">
                <a:solidFill>
                  <a:schemeClr val="accen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spc="-70" dirty="0">
                  <a:solidFill>
                    <a:schemeClr val="accent1"/>
                  </a:solidFill>
                </a:rPr>
                <a:t>(Make impacts)</a:t>
              </a:r>
            </a:p>
            <a:p>
              <a:pPr marL="265113" indent="-265113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Mentor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800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課程資料 </a:t>
            </a:r>
            <a:r>
              <a:rPr lang="en-US" altLang="zh-TW" dirty="0">
                <a:solidFill>
                  <a:schemeClr val="bg1">
                    <a:lumMod val="20000"/>
                    <a:lumOff val="80000"/>
                  </a:schemeClr>
                </a:solidFill>
              </a:rPr>
              <a:t>– http://xxx.xxx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20000"/>
                    <a:lumOff val="80000"/>
                  </a:schemeClr>
                </a:solidFill>
              </a:rPr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講師介紹 </a:t>
            </a:r>
            <a:r>
              <a:rPr lang="mr-IN" altLang="zh-TW" dirty="0"/>
              <a:t>–</a:t>
            </a:r>
            <a:r>
              <a:rPr lang="en-US" altLang="zh-TW" dirty="0"/>
              <a:t> Dino Wang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339390"/>
          </a:xfrm>
        </p:spPr>
        <p:txBody>
          <a:bodyPr/>
          <a:lstStyle/>
          <a:p>
            <a:pPr>
              <a:lnSpc>
                <a:spcPts val="4320"/>
              </a:lnSpc>
              <a:spcBef>
                <a:spcPts val="2064"/>
              </a:spcBef>
            </a:pPr>
            <a:r>
              <a:rPr lang="zh-TW" altLang="en-US" dirty="0"/>
              <a:t>微軟最有價值專家 </a:t>
            </a:r>
            <a:r>
              <a:rPr lang="mr-IN" altLang="zh-TW" dirty="0"/>
              <a:t>–</a:t>
            </a:r>
            <a:r>
              <a:rPr lang="en-US" altLang="zh-TW" dirty="0"/>
              <a:t> Azure</a:t>
            </a:r>
          </a:p>
          <a:p>
            <a:pPr>
              <a:lnSpc>
                <a:spcPts val="4320"/>
              </a:lnSpc>
              <a:spcBef>
                <a:spcPts val="2064"/>
              </a:spcBef>
            </a:pPr>
            <a:r>
              <a:rPr lang="en-US" altLang="zh-TW" dirty="0" err="1"/>
              <a:t>twMVC</a:t>
            </a:r>
            <a:r>
              <a:rPr lang="en-US" altLang="zh-TW" dirty="0"/>
              <a:t> Community Co-funder</a:t>
            </a:r>
          </a:p>
          <a:p>
            <a:pPr>
              <a:lnSpc>
                <a:spcPts val="4320"/>
              </a:lnSpc>
              <a:spcBef>
                <a:spcPts val="2064"/>
              </a:spcBef>
            </a:pPr>
            <a:r>
              <a:rPr lang="en-US" altLang="zh-TW" dirty="0"/>
              <a:t>ASP.NET MVC 5 </a:t>
            </a:r>
            <a:r>
              <a:rPr lang="zh-TW" altLang="en-US" dirty="0"/>
              <a:t>開發美學共同作者</a:t>
            </a:r>
            <a:endParaRPr lang="en-US" altLang="zh-TW" dirty="0"/>
          </a:p>
          <a:p>
            <a:pPr>
              <a:lnSpc>
                <a:spcPts val="4320"/>
              </a:lnSpc>
              <a:spcBef>
                <a:spcPts val="2064"/>
              </a:spcBef>
            </a:pPr>
            <a:r>
              <a:rPr lang="en-US" altLang="zh-TW" dirty="0" err="1"/>
              <a:t>CloudRiches</a:t>
            </a:r>
            <a:r>
              <a:rPr lang="en-US" altLang="zh-TW" dirty="0"/>
              <a:t> Technical Director</a:t>
            </a:r>
          </a:p>
          <a:p>
            <a:pPr lvl="1">
              <a:lnSpc>
                <a:spcPts val="4320"/>
              </a:lnSpc>
              <a:spcBef>
                <a:spcPts val="2064"/>
              </a:spcBef>
            </a:pPr>
            <a:r>
              <a:rPr lang="en-US" altLang="zh-TW">
                <a:hlinkClick r:id="rId2"/>
              </a:rPr>
              <a:t>dino.wang@cloudriches.com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1490" y="721439"/>
            <a:ext cx="2845820" cy="11481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345" y="3090192"/>
            <a:ext cx="2854036" cy="28540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1490" y="1757924"/>
            <a:ext cx="2867891" cy="1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Whack-A-Mole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57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具體來說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4052713"/>
          </a:xfrm>
        </p:spPr>
        <p:txBody>
          <a:bodyPr/>
          <a:lstStyle/>
          <a:p>
            <a:pPr defTabSz="914400">
              <a:lnSpc>
                <a:spcPct val="200000"/>
              </a:lnSpc>
              <a:spcBef>
                <a:spcPts val="0"/>
              </a:spcBef>
              <a:buSzTx/>
            </a:pPr>
            <a:r>
              <a:rPr kumimoji="1" lang="zh-TW" altLang="en-US" dirty="0"/>
              <a:t>打地鼠</a:t>
            </a:r>
            <a:br>
              <a:rPr kumimoji="1" lang="en-US" altLang="zh-TW" dirty="0"/>
            </a:br>
            <a:r>
              <a:rPr kumimoji="1" lang="en-US" altLang="zh-TW" dirty="0">
                <a:hlinkClick r:id="rId2"/>
              </a:rPr>
              <a:t>https://youtu.be/eyL6-ZeVDDY?t</a:t>
            </a:r>
            <a:r>
              <a:rPr kumimoji="1" lang="en-US" altLang="zh-TW">
                <a:hlinkClick r:id="rId2"/>
              </a:rPr>
              <a:t>=12</a:t>
            </a:r>
            <a:br>
              <a:rPr kumimoji="1" lang="en-US" altLang="zh-TW"/>
            </a:br>
            <a:br>
              <a:rPr kumimoji="1" lang="en-US" altLang="zh-TW" dirty="0"/>
            </a:br>
            <a:r>
              <a:rPr kumimoji="1" lang="en-US" altLang="zh-TW" sz="2800">
                <a:hlinkClick r:id="rId3"/>
              </a:rPr>
              <a:t>Cocos2D </a:t>
            </a:r>
            <a:r>
              <a:rPr kumimoji="1" lang="en-US" altLang="zh-TW" sz="2800" dirty="0">
                <a:hlinkClick r:id="rId3"/>
              </a:rPr>
              <a:t>Tutorial for iOS: How To Create A Mole Whacking Game</a:t>
            </a: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787340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936988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kumimoji="1"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17074" y="809897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endParaRPr kumimoji="1"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0892"/>
            <a:ext cx="12192000" cy="84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097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9635"/>
            <a:ext cx="12192000" cy="77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9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936988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kumimoji="1"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17074" y="809897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endParaRPr kumimoji="1"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1704"/>
            <a:ext cx="12192000" cy="76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86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kumimoji="1" lang="zh-TW" altLang="en-US" dirty="0"/>
              <a:t>希望他們不會出現在你的噩夢裡 </a:t>
            </a:r>
            <a:r>
              <a:rPr kumimoji="1" lang="mr-IN" altLang="zh-TW" dirty="0"/>
              <a:t>…</a:t>
            </a:r>
            <a:r>
              <a:rPr kumimoji="1" lang="zh-TW" altLang="en-US" dirty="0"/>
              <a:t> </a:t>
            </a:r>
            <a:r>
              <a:rPr kumimoji="1" lang="en-US" altLang="zh-TW" dirty="0">
                <a:hlinkClick r:id="rId2" action="ppaction://hlinkfile"/>
              </a:rPr>
              <a:t>[video]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504138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kumimoji="1" lang="en-US" altLang="zh-TW" dirty="0"/>
          </a:p>
          <a:p>
            <a:pPr lvl="1">
              <a:lnSpc>
                <a:spcPct val="150000"/>
              </a:lnSpc>
            </a:pPr>
            <a:endParaRPr kumimoji="1" lang="en-US" altLang="zh-TW" dirty="0"/>
          </a:p>
          <a:p>
            <a:pPr lvl="1">
              <a:lnSpc>
                <a:spcPct val="150000"/>
              </a:lnSpc>
            </a:pPr>
            <a:endParaRPr kumimoji="1" lang="en-US" altLang="zh-TW" dirty="0"/>
          </a:p>
          <a:p>
            <a:pPr lvl="1">
              <a:lnSpc>
                <a:spcPct val="150000"/>
              </a:lnSpc>
            </a:pPr>
            <a:endParaRPr kumimoji="1" lang="en-US" altLang="zh-TW" dirty="0"/>
          </a:p>
          <a:p>
            <a:pPr lvl="1">
              <a:lnSpc>
                <a:spcPct val="150000"/>
              </a:lnSpc>
            </a:pPr>
            <a:endParaRPr kumimoji="1" lang="en-US" altLang="zh-TW" dirty="0"/>
          </a:p>
          <a:p>
            <a:pPr lvl="1">
              <a:lnSpc>
                <a:spcPct val="150000"/>
              </a:lnSpc>
            </a:pP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素材取自 </a:t>
            </a:r>
            <a:r>
              <a:rPr kumimoji="1" lang="en-US" altLang="zh-TW" dirty="0">
                <a:hlinkClick r:id="rId3"/>
              </a:rPr>
              <a:t>https://github.com/jlake/CocosWhackMole</a:t>
            </a:r>
            <a:endParaRPr kumimoji="1"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07" y="1360820"/>
            <a:ext cx="2274751" cy="2555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00" y="2127651"/>
            <a:ext cx="2274751" cy="2555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10" y="2380879"/>
            <a:ext cx="2274751" cy="2555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58" y="2912560"/>
            <a:ext cx="2260600" cy="254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68" y="2797579"/>
            <a:ext cx="2260600" cy="254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4" y="1676868"/>
            <a:ext cx="2274751" cy="2555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6" y="3134503"/>
            <a:ext cx="2260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80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uildSchool - Light">
  <a:themeElements>
    <a:clrScheme name="VS Studio 11_Light">
      <a:dk1>
        <a:srgbClr val="000000"/>
      </a:dk1>
      <a:lt1>
        <a:srgbClr val="FFFFFF"/>
      </a:lt1>
      <a:dk2>
        <a:srgbClr val="68217A"/>
      </a:dk2>
      <a:lt2>
        <a:srgbClr val="505050"/>
      </a:lt2>
      <a:accent1>
        <a:srgbClr val="68217A"/>
      </a:accent1>
      <a:accent2>
        <a:srgbClr val="00188F"/>
      </a:accent2>
      <a:accent3>
        <a:srgbClr val="BAD80A"/>
      </a:accent3>
      <a:accent4>
        <a:srgbClr val="00BCF2"/>
      </a:accent4>
      <a:accent5>
        <a:srgbClr val="FF8C00"/>
      </a:accent5>
      <a:accent6>
        <a:srgbClr val="009E49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000"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2400" spc="-7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2012" id="{B22671E4-08B5-4FCC-A556-7D553B18850B}" vid="{EEDBDF15-B576-4600-B0AB-EB2DEB984CDC}"/>
    </a:ext>
  </a:extLst>
</a:theme>
</file>

<file path=ppt/theme/theme2.xml><?xml version="1.0" encoding="utf-8"?>
<a:theme xmlns:a="http://schemas.openxmlformats.org/drawingml/2006/main" name="Build School - Dark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VS2012</Template>
  <TotalTime>25868</TotalTime>
  <Words>682</Words>
  <Application>Microsoft Macintosh PowerPoint</Application>
  <PresentationFormat>寬螢幕</PresentationFormat>
  <Paragraphs>136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微軟正黑體</vt:lpstr>
      <vt:lpstr>Segoe</vt:lpstr>
      <vt:lpstr>Segoe UI</vt:lpstr>
      <vt:lpstr>Segoe UI Light</vt:lpstr>
      <vt:lpstr>Arial</vt:lpstr>
      <vt:lpstr>Calibri</vt:lpstr>
      <vt:lpstr>Consolas</vt:lpstr>
      <vt:lpstr>Wingdings</vt:lpstr>
      <vt:lpstr>BuildSchool - Light</vt:lpstr>
      <vt:lpstr>Build School - Dark</vt:lpstr>
      <vt:lpstr>Hackathon </vt:lpstr>
      <vt:lpstr>請尊重講師的著作權及智慧財產權!  Build School 課程之教材、程式碼等、僅供課程中學習用、請不要任意自行散佈、重製、分享，謝謝</vt:lpstr>
      <vt:lpstr>講師介紹 – Dino Wang</vt:lpstr>
      <vt:lpstr>Whack-A-Mole</vt:lpstr>
      <vt:lpstr>具體來說</vt:lpstr>
      <vt:lpstr>PowerPoint 簡報</vt:lpstr>
      <vt:lpstr>PowerPoint 簡報</vt:lpstr>
      <vt:lpstr>PowerPoint 簡報</vt:lpstr>
      <vt:lpstr>希望他們不會出現在你的噩夢裡 … [video]</vt:lpstr>
      <vt:lpstr>地鼠三態</vt:lpstr>
      <vt:lpstr>HTML 的視覺處理</vt:lpstr>
      <vt:lpstr>解構設計</vt:lpstr>
      <vt:lpstr>分層佈局</vt:lpstr>
      <vt:lpstr>疊圖與 CSS 定位系統</vt:lpstr>
      <vt:lpstr>PowerPoint 簡報</vt:lpstr>
      <vt:lpstr>PowerPoint 簡報</vt:lpstr>
      <vt:lpstr>疊圖與偽元素</vt:lpstr>
      <vt:lpstr>PowerPoint 簡報</vt:lpstr>
      <vt:lpstr>PowerPoint 簡報</vt:lpstr>
      <vt:lpstr>動畫</vt:lpstr>
      <vt:lpstr>視覺佈局以外的 JavaScript / jQuery 重點</vt:lpstr>
      <vt:lpstr>區分不同實作階段</vt:lpstr>
      <vt:lpstr>Challenge Accepted!</vt:lpstr>
      <vt:lpstr>依舊不知道怎麼開始？</vt:lpstr>
      <vt:lpstr>PowerPoint 簡報</vt:lpstr>
      <vt:lpstr>PowerPoint 簡報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投影片製作注意</dc:title>
  <cp:lastModifiedBy>Dino Wang</cp:lastModifiedBy>
  <cp:revision>2055</cp:revision>
  <cp:lastPrinted>2017-04-24T20:35:06Z</cp:lastPrinted>
  <dcterms:created xsi:type="dcterms:W3CDTF">2013-01-03T02:50:48Z</dcterms:created>
  <dcterms:modified xsi:type="dcterms:W3CDTF">2019-04-08T19:18:22Z</dcterms:modified>
</cp:coreProperties>
</file>